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  <p:sldId id="262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92" autoAdjust="0"/>
  </p:normalViewPr>
  <p:slideViewPr>
    <p:cSldViewPr>
      <p:cViewPr varScale="1">
        <p:scale>
          <a:sx n="101" d="100"/>
          <a:sy n="101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B82D9-4338-4E3E-A835-C5C0BD767C6F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D09C8-0907-44AC-8983-3855072A3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70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D09C8-0907-44AC-8983-3855072A3BE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286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D09C8-0907-44AC-8983-3855072A3BE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46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15.10.2013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uk.wikipedia.org/wiki/%D0%A3%D1%80%D0%B0%D0%BD_(%D0%BF%D0%BB%D0%B0%D0%BD%D0%B5%D1%82%D0%B0)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photojournal.jpl.nasa.gov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://uk.wikipedia.org/wiki/%D0%9F%D0%BB%D0%B0%D0%BD%D0%B5%D1%82%D0%B8-%D0%B3%D1%96%D0%B3%D0%B0%D0%BD%D1%82%D0%B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k.wikipedia.org/wiki/%D0%A1%D0%BE%D0%BD%D1%8F%D1%87%D0%BD%D0%B0_%D1%81%D0%B8%D1%81%D1%82%D0%B5%D0%BC%D0%B0" TargetMode="External"/><Relationship Id="rId5" Type="http://schemas.openxmlformats.org/officeDocument/2006/relationships/hyperlink" Target="http://uk.wikipedia.org/wiki/%D0%9F%D0%BB%D0%B0%D0%BD%D0%B5%D1%82%D0%B0" TargetMode="External"/><Relationship Id="rId4" Type="http://schemas.openxmlformats.org/officeDocument/2006/relationships/hyperlink" Target="http://uk.wikipedia.org/wiki/%D0%A1%D0%BE%D0%BD%D1%86%D0%B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4%D0%B0%D0%B9%D0%BB:Neptune_symbol.sv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k.wikipedia.org/wiki/%D0%A2%D1%80%D0%B8%D0%B7%D1%83%D0%B1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717032"/>
            <a:ext cx="4197848" cy="31546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44624" y="1988840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uk-UA" sz="1200" smtClean="0">
                <a:solidFill>
                  <a:schemeClr val="bg1"/>
                </a:solidFill>
              </a:rPr>
              <a:t>МІНІСТЕРСТВО ОСВІТИ І </a:t>
            </a:r>
            <a:r>
              <a:rPr lang="uk-UA" sz="1200">
                <a:solidFill>
                  <a:schemeClr val="bg1"/>
                </a:solidFill>
              </a:rPr>
              <a:t>Н</a:t>
            </a:r>
            <a:r>
              <a:rPr lang="uk-UA" sz="1200" smtClean="0">
                <a:solidFill>
                  <a:schemeClr val="bg1"/>
                </a:solidFill>
              </a:rPr>
              <a:t>АУКИ УКРАЇНИ</a:t>
            </a:r>
            <a:br>
              <a:rPr lang="uk-UA" sz="1200" smtClean="0">
                <a:solidFill>
                  <a:schemeClr val="bg1"/>
                </a:solidFill>
              </a:rPr>
            </a:br>
            <a:r>
              <a:rPr lang="uk-UA" sz="1200" smtClean="0">
                <a:solidFill>
                  <a:schemeClr val="bg1"/>
                </a:solidFill>
              </a:rPr>
              <a:t>СНІЖНЯНСЬКИЙ ГІРНИЧИЙ ТЕХНІКУМ</a:t>
            </a:r>
            <a:r>
              <a:rPr lang="uk-UA" sz="1200" smtClean="0"/>
              <a:t/>
            </a:r>
            <a:br>
              <a:rPr lang="uk-UA" sz="1200" smtClean="0"/>
            </a:br>
            <a:r>
              <a:rPr lang="uk-UA" sz="1200" smtClean="0"/>
              <a:t/>
            </a:r>
            <a:br>
              <a:rPr lang="uk-UA" sz="1200" smtClean="0"/>
            </a:br>
            <a:r>
              <a:rPr lang="uk-UA" sz="72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Презентація</a:t>
            </a:r>
            <a:r>
              <a:rPr lang="uk-UA" sz="7200" b="1" i="1" smtClean="0">
                <a:solidFill>
                  <a:srgbClr val="FF0000"/>
                </a:solidFill>
              </a:rPr>
              <a:t/>
            </a:r>
            <a:br>
              <a:rPr lang="uk-UA" sz="7200" b="1" i="1" smtClean="0">
                <a:solidFill>
                  <a:srgbClr val="FF0000"/>
                </a:solidFill>
              </a:rPr>
            </a:br>
            <a:r>
              <a:rPr lang="uk-UA" sz="2200" smtClean="0"/>
              <a:t>з астрономії</a:t>
            </a:r>
            <a:br>
              <a:rPr lang="uk-UA" sz="2200" smtClean="0"/>
            </a:br>
            <a:r>
              <a:rPr lang="uk-UA" sz="2200" smtClean="0"/>
              <a:t>на тему :</a:t>
            </a:r>
            <a:r>
              <a:rPr lang="uk-UA" sz="1600" smtClean="0"/>
              <a:t/>
            </a:r>
            <a:br>
              <a:rPr lang="uk-UA" sz="1600" smtClean="0"/>
            </a:br>
            <a:r>
              <a:rPr lang="uk-UA" sz="3200" b="1" i="1" smtClean="0">
                <a:solidFill>
                  <a:srgbClr val="FF0000"/>
                </a:solidFill>
              </a:rPr>
              <a:t>«Планети – гіганти. Нептун»</a:t>
            </a:r>
            <a:r>
              <a:rPr lang="uk-UA" sz="1600" smtClean="0"/>
              <a:t/>
            </a:r>
            <a:br>
              <a:rPr lang="uk-UA" sz="1600" smtClean="0"/>
            </a:br>
            <a:endParaRPr lang="ru-RU" sz="7200" b="1" i="1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629464"/>
          </a:xfrm>
        </p:spPr>
        <p:txBody>
          <a:bodyPr>
            <a:normAutofit/>
          </a:bodyPr>
          <a:lstStyle/>
          <a:p>
            <a:r>
              <a:rPr lang="uk-UA" b="1" smtClean="0">
                <a:solidFill>
                  <a:schemeClr val="bg1"/>
                </a:solidFill>
              </a:rPr>
              <a:t>Виконали студенти групи БО-13</a:t>
            </a:r>
            <a:r>
              <a:rPr lang="uk-UA" smtClean="0">
                <a:solidFill>
                  <a:schemeClr val="bg1"/>
                </a:solidFill>
              </a:rPr>
              <a:t/>
            </a:r>
            <a:br>
              <a:rPr lang="uk-UA" smtClean="0">
                <a:solidFill>
                  <a:schemeClr val="bg1"/>
                </a:solidFill>
              </a:rPr>
            </a:br>
            <a:r>
              <a:rPr lang="uk-UA" i="1" err="1" smtClean="0">
                <a:solidFill>
                  <a:schemeClr val="bg1"/>
                </a:solidFill>
              </a:rPr>
              <a:t>Кірносенко</a:t>
            </a:r>
            <a:r>
              <a:rPr lang="uk-UA" i="1" smtClean="0">
                <a:solidFill>
                  <a:schemeClr val="bg1"/>
                </a:solidFill>
              </a:rPr>
              <a:t> К., Воронова А., </a:t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err="1" smtClean="0">
                <a:solidFill>
                  <a:schemeClr val="bg1"/>
                </a:solidFill>
              </a:rPr>
              <a:t>Маліенко</a:t>
            </a:r>
            <a:r>
              <a:rPr lang="uk-UA" i="1" smtClean="0">
                <a:solidFill>
                  <a:schemeClr val="bg1"/>
                </a:solidFill>
              </a:rPr>
              <a:t> Т., </a:t>
            </a:r>
            <a:r>
              <a:rPr lang="uk-UA" i="1" err="1" smtClean="0">
                <a:solidFill>
                  <a:schemeClr val="bg1"/>
                </a:solidFill>
              </a:rPr>
              <a:t>Расщупкіна</a:t>
            </a:r>
            <a:r>
              <a:rPr lang="uk-UA" i="1" smtClean="0">
                <a:solidFill>
                  <a:schemeClr val="bg1"/>
                </a:solidFill>
              </a:rPr>
              <a:t> А.</a:t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b="1" smtClean="0">
                <a:solidFill>
                  <a:schemeClr val="bg1"/>
                </a:solidFill>
              </a:rPr>
              <a:t>Викладач:</a:t>
            </a:r>
            <a:r>
              <a:rPr lang="uk-UA" smtClean="0">
                <a:solidFill>
                  <a:schemeClr val="bg1"/>
                </a:solidFill>
              </a:rPr>
              <a:t> </a:t>
            </a:r>
            <a:r>
              <a:rPr lang="uk-UA" i="1" err="1" smtClean="0">
                <a:solidFill>
                  <a:schemeClr val="bg1"/>
                </a:solidFill>
              </a:rPr>
              <a:t>Сушко</a:t>
            </a:r>
            <a:r>
              <a:rPr lang="uk-UA" i="1" smtClean="0">
                <a:solidFill>
                  <a:schemeClr val="bg1"/>
                </a:solidFill>
              </a:rPr>
              <a:t> О.М</a:t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/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/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/>
            </a:r>
            <a:br>
              <a:rPr lang="uk-UA" i="1" smtClean="0">
                <a:solidFill>
                  <a:schemeClr val="bg1"/>
                </a:solidFill>
              </a:rPr>
            </a:br>
            <a:r>
              <a:rPr lang="uk-UA" i="1" smtClean="0">
                <a:solidFill>
                  <a:schemeClr val="bg1"/>
                </a:solidFill>
              </a:rPr>
              <a:t>2013 рік</a:t>
            </a:r>
            <a:endParaRPr lang="ru-RU" i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070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80920" cy="1143000"/>
          </a:xfrm>
        </p:spPr>
        <p:txBody>
          <a:bodyPr>
            <a:normAutofit/>
          </a:bodyPr>
          <a:lstStyle/>
          <a:p>
            <a:r>
              <a:rPr lang="ru-RU" sz="6600" smtClean="0">
                <a:solidFill>
                  <a:srgbClr val="FF0000"/>
                </a:solidFill>
                <a:latin typeface="Constantia"/>
                <a:ea typeface="+mn-ea"/>
                <a:cs typeface="+mn-cs"/>
              </a:rPr>
              <a:t>Атмосфера Нептуна</a:t>
            </a:r>
            <a:endParaRPr lang="ru-RU" sz="66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2780928"/>
            <a:ext cx="3960440" cy="4073674"/>
          </a:xfrm>
        </p:spPr>
        <p:txBody>
          <a:bodyPr>
            <a:noAutofit/>
          </a:bodyPr>
          <a:lstStyle/>
          <a:p>
            <a:r>
              <a:rPr lang="ru-RU" sz="2800" smtClean="0"/>
              <a:t>Погода </a:t>
            </a:r>
            <a:r>
              <a:rPr lang="ru-RU" sz="2800"/>
              <a:t>на </a:t>
            </a:r>
            <a:r>
              <a:rPr lang="ru-RU" sz="2800" err="1"/>
              <a:t>Нептуні</a:t>
            </a:r>
            <a:r>
              <a:rPr lang="ru-RU" sz="2800"/>
              <a:t> </a:t>
            </a:r>
            <a:r>
              <a:rPr lang="ru-RU" sz="2800" err="1"/>
              <a:t>характеризується</a:t>
            </a:r>
            <a:r>
              <a:rPr lang="ru-RU" sz="2800"/>
              <a:t> </a:t>
            </a:r>
            <a:r>
              <a:rPr lang="ru-RU" sz="2800" err="1"/>
              <a:t>надзвичайно</a:t>
            </a:r>
            <a:r>
              <a:rPr lang="ru-RU" sz="2800"/>
              <a:t> </a:t>
            </a:r>
            <a:r>
              <a:rPr lang="ru-RU" sz="2800" err="1"/>
              <a:t>динамічною</a:t>
            </a:r>
            <a:r>
              <a:rPr lang="ru-RU" sz="2800"/>
              <a:t> системою </a:t>
            </a:r>
            <a:r>
              <a:rPr lang="ru-RU" sz="2800" err="1"/>
              <a:t>штормів</a:t>
            </a:r>
            <a:r>
              <a:rPr lang="ru-RU" sz="2800"/>
              <a:t>, з </a:t>
            </a:r>
            <a:r>
              <a:rPr lang="ru-RU" sz="2800" err="1"/>
              <a:t>вітрами</a:t>
            </a:r>
            <a:r>
              <a:rPr lang="ru-RU" sz="2800"/>
              <a:t>, </a:t>
            </a:r>
            <a:r>
              <a:rPr lang="ru-RU" sz="2800" err="1"/>
              <a:t>що</a:t>
            </a:r>
            <a:r>
              <a:rPr lang="ru-RU" sz="2800"/>
              <a:t> </a:t>
            </a:r>
            <a:r>
              <a:rPr lang="ru-RU" sz="2800" err="1"/>
              <a:t>досягають</a:t>
            </a:r>
            <a:r>
              <a:rPr lang="ru-RU" sz="2800"/>
              <a:t> </a:t>
            </a:r>
            <a:r>
              <a:rPr lang="ru-RU" sz="2800" err="1"/>
              <a:t>майже</a:t>
            </a:r>
            <a:r>
              <a:rPr lang="ru-RU" sz="2800"/>
              <a:t> </a:t>
            </a:r>
            <a:r>
              <a:rPr lang="ru-RU" sz="2800" err="1"/>
              <a:t>надзвукових</a:t>
            </a:r>
            <a:r>
              <a:rPr lang="ru-RU" sz="2800"/>
              <a:t> </a:t>
            </a:r>
            <a:r>
              <a:rPr lang="ru-RU" sz="2800" err="1" smtClean="0"/>
              <a:t>швидкостей</a:t>
            </a:r>
            <a:r>
              <a:rPr lang="ru-RU" sz="2800" smtClean="0"/>
              <a:t>.</a:t>
            </a:r>
            <a:endParaRPr lang="ru-RU" sz="2800"/>
          </a:p>
          <a:p>
            <a:pPr marL="0" indent="0">
              <a:buNone/>
            </a:pPr>
            <a:endParaRPr lang="ru-RU" sz="240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7539"/>
            <a:ext cx="5192925" cy="565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92925" y="110395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u="sng" smtClean="0">
                <a:solidFill>
                  <a:srgbClr val="00B050"/>
                </a:solidFill>
              </a:rPr>
              <a:t>Водень (67%)</a:t>
            </a:r>
            <a:endParaRPr lang="ru-RU" sz="3200" b="1" i="1" u="sng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7850" y="158815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u="sng" smtClean="0">
                <a:solidFill>
                  <a:srgbClr val="00B050"/>
                </a:solidFill>
              </a:rPr>
              <a:t>Гелій (31%)</a:t>
            </a:r>
            <a:endParaRPr lang="ru-RU" sz="3600" b="1" i="1" u="sng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7850" y="2132856"/>
            <a:ext cx="38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u="sng" smtClean="0">
                <a:solidFill>
                  <a:srgbClr val="00B050"/>
                </a:solidFill>
              </a:rPr>
              <a:t>Метан (2%)</a:t>
            </a:r>
            <a:endParaRPr lang="ru-RU" sz="3600" b="1" i="1" u="sng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02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i="1" smtClean="0">
                <a:solidFill>
                  <a:srgbClr val="FF0000"/>
                </a:solidFill>
              </a:rPr>
              <a:t>Нептун</a:t>
            </a:r>
            <a:endParaRPr lang="ru-RU" sz="96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3744416" cy="4922520"/>
          </a:xfrm>
        </p:spPr>
        <p:txBody>
          <a:bodyPr/>
          <a:lstStyle/>
          <a:p>
            <a:pPr marL="0" indent="0">
              <a:buNone/>
            </a:pPr>
            <a:r>
              <a:rPr lang="ru-RU" sz="2800">
                <a:solidFill>
                  <a:srgbClr val="FF0000"/>
                </a:solidFill>
              </a:rPr>
              <a:t>Будова Нептуна:</a:t>
            </a:r>
            <a:r>
              <a:rPr lang="ru-RU" sz="2800"/>
              <a:t/>
            </a:r>
            <a:br>
              <a:rPr lang="ru-RU" sz="2800"/>
            </a:br>
            <a:r>
              <a:rPr lang="ru-RU" sz="2800"/>
              <a:t>1. </a:t>
            </a:r>
            <a:r>
              <a:rPr lang="ru-RU" sz="2800" err="1"/>
              <a:t>Верхня</a:t>
            </a:r>
            <a:r>
              <a:rPr lang="ru-RU" sz="2800"/>
              <a:t> атмосфера і шар </a:t>
            </a:r>
            <a:r>
              <a:rPr lang="ru-RU" sz="2800" err="1"/>
              <a:t>хмар</a:t>
            </a:r>
            <a:r>
              <a:rPr lang="ru-RU" sz="2800"/>
              <a:t>.</a:t>
            </a:r>
            <a:br>
              <a:rPr lang="ru-RU" sz="2800"/>
            </a:br>
            <a:r>
              <a:rPr lang="ru-RU" sz="2800"/>
              <a:t>2. Атмосфера (</a:t>
            </a:r>
            <a:r>
              <a:rPr lang="ru-RU" sz="2800" err="1"/>
              <a:t>водень</a:t>
            </a:r>
            <a:r>
              <a:rPr lang="ru-RU" sz="2800"/>
              <a:t>, </a:t>
            </a:r>
            <a:r>
              <a:rPr lang="ru-RU" sz="2800" err="1"/>
              <a:t>гелій</a:t>
            </a:r>
            <a:r>
              <a:rPr lang="ru-RU" sz="2800"/>
              <a:t>, метан)</a:t>
            </a:r>
            <a:br>
              <a:rPr lang="ru-RU" sz="2800"/>
            </a:br>
            <a:r>
              <a:rPr lang="ru-RU" sz="2800"/>
              <a:t>3. </a:t>
            </a:r>
            <a:r>
              <a:rPr lang="ru-RU" sz="2800" err="1"/>
              <a:t>Мантія</a:t>
            </a:r>
            <a:r>
              <a:rPr lang="ru-RU" sz="2800"/>
              <a:t> (</a:t>
            </a:r>
            <a:r>
              <a:rPr lang="ru-RU" sz="2800" err="1"/>
              <a:t>водяний</a:t>
            </a:r>
            <a:r>
              <a:rPr lang="ru-RU" sz="2800"/>
              <a:t>, </a:t>
            </a:r>
            <a:r>
              <a:rPr lang="ru-RU" sz="2800" err="1"/>
              <a:t>аміачний</a:t>
            </a:r>
            <a:r>
              <a:rPr lang="ru-RU" sz="2800"/>
              <a:t>, </a:t>
            </a:r>
            <a:r>
              <a:rPr lang="ru-RU" sz="2800" err="1"/>
              <a:t>метановий</a:t>
            </a:r>
            <a:r>
              <a:rPr lang="ru-RU" sz="2800"/>
              <a:t> </a:t>
            </a:r>
            <a:r>
              <a:rPr lang="ru-RU" sz="2800" err="1"/>
              <a:t>лід</a:t>
            </a:r>
            <a:r>
              <a:rPr lang="ru-RU" sz="2800"/>
              <a:t>)</a:t>
            </a:r>
            <a:br>
              <a:rPr lang="ru-RU" sz="2800"/>
            </a:br>
            <a:r>
              <a:rPr lang="ru-RU" sz="2800"/>
              <a:t>4. </a:t>
            </a:r>
            <a:r>
              <a:rPr lang="ru-RU" sz="2800" err="1"/>
              <a:t>Кам'яне</a:t>
            </a:r>
            <a:r>
              <a:rPr lang="ru-RU" sz="2800"/>
              <a:t> ядро</a:t>
            </a:r>
          </a:p>
          <a:p>
            <a:pPr marL="0" indent="0">
              <a:buNone/>
            </a:pPr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76" y="1916832"/>
            <a:ext cx="4940224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65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Autofit/>
          </a:bodyPr>
          <a:lstStyle/>
          <a:p>
            <a:r>
              <a:rPr lang="uk-UA" sz="8800" b="1" i="1" smtClean="0">
                <a:solidFill>
                  <a:srgbClr val="FF0000"/>
                </a:solidFill>
              </a:rPr>
              <a:t>Планета-гігант</a:t>
            </a:r>
            <a:endParaRPr lang="ru-RU" sz="88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0592" y="1818144"/>
            <a:ext cx="3800504" cy="5499287"/>
          </a:xfrm>
        </p:spPr>
        <p:txBody>
          <a:bodyPr>
            <a:normAutofit/>
          </a:bodyPr>
          <a:lstStyle/>
          <a:p>
            <a:r>
              <a:rPr lang="ru-RU" sz="2400" b="1" i="1" err="1">
                <a:solidFill>
                  <a:srgbClr val="FF0000"/>
                </a:solidFill>
              </a:rPr>
              <a:t>Магнітне</a:t>
            </a:r>
            <a:r>
              <a:rPr lang="ru-RU" sz="2400" b="1" i="1">
                <a:solidFill>
                  <a:srgbClr val="FF0000"/>
                </a:solidFill>
              </a:rPr>
              <a:t> поле </a:t>
            </a:r>
            <a:r>
              <a:rPr lang="ru-RU" sz="2400" b="1"/>
              <a:t>Нептуна, як і поле </a:t>
            </a:r>
            <a:r>
              <a:rPr lang="ru-RU" sz="2400" b="1" u="sng">
                <a:hlinkClick r:id="rId2" tooltip="Уран (планета)"/>
              </a:rPr>
              <a:t>Урану</a:t>
            </a:r>
            <a:r>
              <a:rPr lang="ru-RU" sz="2400" b="1"/>
              <a:t>, </a:t>
            </a:r>
            <a:r>
              <a:rPr lang="ru-RU" sz="2400" b="1" err="1"/>
              <a:t>орієнтоване</a:t>
            </a:r>
            <a:r>
              <a:rPr lang="ru-RU" sz="2400" b="1"/>
              <a:t> </a:t>
            </a:r>
            <a:r>
              <a:rPr lang="ru-RU" sz="2400" b="1" err="1"/>
              <a:t>незвичайно</a:t>
            </a:r>
            <a:r>
              <a:rPr lang="ru-RU" sz="2400" b="1"/>
              <a:t> і, </a:t>
            </a:r>
            <a:r>
              <a:rPr lang="ru-RU" sz="2400" b="1" err="1"/>
              <a:t>мабуть</a:t>
            </a:r>
            <a:r>
              <a:rPr lang="ru-RU" sz="2400" b="1"/>
              <a:t>, </a:t>
            </a:r>
            <a:r>
              <a:rPr lang="ru-RU" sz="2400" b="1" i="1" u="sng" err="1"/>
              <a:t>створюється</a:t>
            </a:r>
            <a:r>
              <a:rPr lang="ru-RU" sz="2400" b="1" i="1" u="sng"/>
              <a:t> </a:t>
            </a:r>
            <a:r>
              <a:rPr lang="ru-RU" sz="2400" b="1" i="1" u="sng" err="1"/>
              <a:t>течією</a:t>
            </a:r>
            <a:r>
              <a:rPr lang="ru-RU" sz="2400" b="1" i="1" u="sng"/>
              <a:t> </a:t>
            </a:r>
            <a:r>
              <a:rPr lang="ru-RU" sz="2400" b="1" i="1" u="sng" err="1"/>
              <a:t>провідної</a:t>
            </a:r>
            <a:r>
              <a:rPr lang="ru-RU" sz="2400" b="1" i="1" u="sng"/>
              <a:t> </a:t>
            </a:r>
            <a:r>
              <a:rPr lang="ru-RU" sz="2400" b="1" i="1" u="sng" err="1"/>
              <a:t>речовини</a:t>
            </a:r>
            <a:r>
              <a:rPr lang="ru-RU" sz="2400" b="1" i="1" u="sng"/>
              <a:t> </a:t>
            </a:r>
            <a:r>
              <a:rPr lang="ru-RU" sz="2400" b="1"/>
              <a:t>(</a:t>
            </a:r>
            <a:r>
              <a:rPr lang="ru-RU" sz="2400" b="1" err="1"/>
              <a:t>можливо</a:t>
            </a:r>
            <a:r>
              <a:rPr lang="ru-RU" sz="2400" b="1"/>
              <a:t>, води), </a:t>
            </a:r>
            <a:r>
              <a:rPr lang="ru-RU" sz="2400" b="1" err="1"/>
              <a:t>розташованої</a:t>
            </a:r>
            <a:r>
              <a:rPr lang="ru-RU" sz="2400" b="1"/>
              <a:t> в </a:t>
            </a:r>
            <a:r>
              <a:rPr lang="ru-RU" sz="2400" b="1" err="1"/>
              <a:t>середніх</a:t>
            </a:r>
            <a:r>
              <a:rPr lang="ru-RU" sz="2400" b="1"/>
              <a:t> шарах </a:t>
            </a:r>
            <a:r>
              <a:rPr lang="ru-RU" sz="2400" b="1" err="1"/>
              <a:t>планети</a:t>
            </a:r>
            <a:r>
              <a:rPr lang="ru-RU" sz="2400" b="1"/>
              <a:t>, </a:t>
            </a:r>
            <a:r>
              <a:rPr lang="ru-RU" sz="2400" b="1" err="1"/>
              <a:t>вище</a:t>
            </a:r>
            <a:r>
              <a:rPr lang="ru-RU" sz="2400" b="1"/>
              <a:t> ядра.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00809"/>
            <a:ext cx="5112568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1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701824"/>
            <a:ext cx="8805664" cy="1143000"/>
          </a:xfrm>
        </p:spPr>
        <p:txBody>
          <a:bodyPr>
            <a:noAutofit/>
          </a:bodyPr>
          <a:lstStyle/>
          <a:p>
            <a:r>
              <a:rPr lang="uk-UA" sz="9600" smtClean="0">
                <a:solidFill>
                  <a:srgbClr val="FF0000"/>
                </a:solidFill>
              </a:rPr>
              <a:t>Супутники</a:t>
            </a:r>
            <a:endParaRPr lang="ru-RU" sz="960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35480"/>
            <a:ext cx="2843286" cy="4922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>
                <a:solidFill>
                  <a:srgbClr val="FF0000"/>
                </a:solidFill>
              </a:rPr>
              <a:t>Нептун </a:t>
            </a:r>
            <a:r>
              <a:rPr lang="ru-RU" sz="3600" err="1"/>
              <a:t>має</a:t>
            </a:r>
            <a:r>
              <a:rPr lang="ru-RU" sz="3600"/>
              <a:t> </a:t>
            </a:r>
            <a:r>
              <a:rPr lang="ru-RU" sz="3600" b="1">
                <a:solidFill>
                  <a:srgbClr val="00B0F0"/>
                </a:solidFill>
              </a:rPr>
              <a:t>14 </a:t>
            </a:r>
            <a:r>
              <a:rPr lang="ru-RU" sz="3600" err="1"/>
              <a:t>супутників</a:t>
            </a:r>
            <a:r>
              <a:rPr lang="ru-RU" sz="3600"/>
              <a:t>: </a:t>
            </a:r>
            <a:r>
              <a:rPr lang="ru-RU" sz="3600">
                <a:solidFill>
                  <a:srgbClr val="00B0F0"/>
                </a:solidFill>
              </a:rPr>
              <a:t>1</a:t>
            </a:r>
            <a:r>
              <a:rPr lang="ru-RU" sz="3600"/>
              <a:t> великий, </a:t>
            </a:r>
            <a:r>
              <a:rPr lang="ru-RU" sz="3600">
                <a:solidFill>
                  <a:srgbClr val="00B0F0"/>
                </a:solidFill>
              </a:rPr>
              <a:t>3</a:t>
            </a:r>
            <a:r>
              <a:rPr lang="ru-RU" sz="3600"/>
              <a:t> </a:t>
            </a:r>
            <a:r>
              <a:rPr lang="ru-RU" sz="3600" err="1"/>
              <a:t>середніх</a:t>
            </a:r>
            <a:r>
              <a:rPr lang="ru-RU" sz="3600"/>
              <a:t> і </a:t>
            </a:r>
            <a:r>
              <a:rPr lang="ru-RU" sz="3600">
                <a:solidFill>
                  <a:srgbClr val="00B0F0"/>
                </a:solidFill>
              </a:rPr>
              <a:t>10</a:t>
            </a:r>
            <a:r>
              <a:rPr lang="ru-RU" sz="3600"/>
              <a:t> </a:t>
            </a:r>
            <a:r>
              <a:rPr lang="ru-RU" sz="3600" smtClean="0"/>
              <a:t>маленьких.</a:t>
            </a:r>
            <a:endParaRPr lang="ru-RU" sz="36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86" y="1844824"/>
            <a:ext cx="6049194" cy="479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2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i="1" smtClean="0">
                <a:solidFill>
                  <a:srgbClr val="FF0000"/>
                </a:solidFill>
              </a:rPr>
              <a:t>Супутник Тритон</a:t>
            </a:r>
            <a:endParaRPr lang="ru-RU" sz="66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5364088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err="1" smtClean="0"/>
              <a:t>Усі</a:t>
            </a:r>
            <a:r>
              <a:rPr lang="ru-RU" smtClean="0"/>
              <a:t> </a:t>
            </a:r>
            <a:r>
              <a:rPr lang="ru-RU" err="1" smtClean="0"/>
              <a:t>супутники</a:t>
            </a:r>
            <a:r>
              <a:rPr lang="ru-RU" smtClean="0"/>
              <a:t> </a:t>
            </a:r>
            <a:r>
              <a:rPr lang="ru-RU" err="1" smtClean="0"/>
              <a:t>носять</a:t>
            </a:r>
            <a:r>
              <a:rPr lang="ru-RU" smtClean="0"/>
              <a:t> </a:t>
            </a:r>
            <a:r>
              <a:rPr lang="ru-RU" err="1" smtClean="0"/>
              <a:t>назви</a:t>
            </a:r>
            <a:r>
              <a:rPr lang="ru-RU" smtClean="0"/>
              <a:t> </a:t>
            </a:r>
            <a:r>
              <a:rPr lang="ru-RU" err="1" smtClean="0"/>
              <a:t>морських</a:t>
            </a:r>
            <a:r>
              <a:rPr lang="ru-RU" smtClean="0"/>
              <a:t> </a:t>
            </a:r>
            <a:r>
              <a:rPr lang="ru-RU"/>
              <a:t>божеств, </a:t>
            </a:r>
            <a:r>
              <a:rPr lang="ru-RU" err="1" smtClean="0"/>
              <a:t>вірно</a:t>
            </a:r>
            <a:r>
              <a:rPr lang="ru-RU" smtClean="0"/>
              <a:t> </a:t>
            </a:r>
            <a:r>
              <a:rPr lang="ru-RU" err="1" smtClean="0"/>
              <a:t>службовців</a:t>
            </a:r>
            <a:r>
              <a:rPr lang="ru-RU" smtClean="0"/>
              <a:t> головному </a:t>
            </a:r>
            <a:r>
              <a:rPr lang="ru-RU"/>
              <a:t>властелину </a:t>
            </a:r>
            <a:r>
              <a:rPr lang="ru-RU" err="1" smtClean="0"/>
              <a:t>підводного</a:t>
            </a:r>
            <a:r>
              <a:rPr lang="ru-RU" smtClean="0"/>
              <a:t> </a:t>
            </a:r>
            <a:r>
              <a:rPr lang="ru-RU"/>
              <a:t>царства. </a:t>
            </a:r>
            <a:r>
              <a:rPr lang="ru-RU" err="1" smtClean="0"/>
              <a:t>Самий</a:t>
            </a:r>
            <a:r>
              <a:rPr lang="ru-RU" smtClean="0"/>
              <a:t> </a:t>
            </a:r>
            <a:r>
              <a:rPr lang="ru-RU" err="1" smtClean="0"/>
              <a:t>крупніший</a:t>
            </a:r>
            <a:r>
              <a:rPr lang="ru-RU" smtClean="0"/>
              <a:t> з </a:t>
            </a:r>
            <a:r>
              <a:rPr lang="ru-RU"/>
              <a:t>них </a:t>
            </a:r>
            <a:r>
              <a:rPr lang="ru-RU" b="1"/>
              <a:t>Тритон</a:t>
            </a:r>
            <a:r>
              <a:rPr lang="ru-RU" smtClean="0"/>
              <a:t>. Рухається супутник в протилежному напрямку з Нептуном.  </a:t>
            </a:r>
            <a:r>
              <a:rPr lang="ru-RU" err="1" smtClean="0"/>
              <a:t>Він</a:t>
            </a:r>
            <a:r>
              <a:rPr lang="ru-RU" smtClean="0"/>
              <a:t> </a:t>
            </a:r>
            <a:r>
              <a:rPr lang="ru-RU" err="1" smtClean="0"/>
              <a:t>увібрав</a:t>
            </a:r>
            <a:r>
              <a:rPr lang="ru-RU" smtClean="0"/>
              <a:t> у себе практично всю масу </a:t>
            </a:r>
            <a:r>
              <a:rPr lang="ru-RU" err="1" smtClean="0"/>
              <a:t>космічних</a:t>
            </a:r>
            <a:r>
              <a:rPr lang="ru-RU" smtClean="0"/>
              <a:t> </a:t>
            </a:r>
            <a:r>
              <a:rPr lang="ru-RU" err="1" smtClean="0"/>
              <a:t>тіл</a:t>
            </a:r>
            <a:r>
              <a:rPr lang="ru-RU"/>
              <a:t>, </a:t>
            </a:r>
            <a:r>
              <a:rPr lang="ru-RU" smtClean="0"/>
              <a:t>які обертають </a:t>
            </a:r>
            <a:r>
              <a:rPr lang="ru-RU" err="1" smtClean="0"/>
              <a:t>незлічені</a:t>
            </a:r>
            <a:r>
              <a:rPr lang="ru-RU" smtClean="0"/>
              <a:t> кола </a:t>
            </a:r>
            <a:r>
              <a:rPr lang="ru-RU" err="1" smtClean="0"/>
              <a:t>навколо</a:t>
            </a:r>
            <a:r>
              <a:rPr lang="ru-RU" smtClean="0"/>
              <a:t> </a:t>
            </a:r>
            <a:r>
              <a:rPr lang="ru-RU"/>
              <a:t>газового </a:t>
            </a:r>
            <a:r>
              <a:rPr lang="ru-RU" err="1" smtClean="0"/>
              <a:t>гіганта</a:t>
            </a:r>
            <a:r>
              <a:rPr lang="ru-RU"/>
              <a:t>. </a:t>
            </a:r>
            <a:r>
              <a:rPr lang="ru-RU" err="1" smtClean="0"/>
              <a:t>Останні</a:t>
            </a:r>
            <a:r>
              <a:rPr lang="ru-RU" smtClean="0"/>
              <a:t> 13 братів </a:t>
            </a:r>
            <a:r>
              <a:rPr lang="ru-RU"/>
              <a:t>так </a:t>
            </a:r>
            <a:r>
              <a:rPr lang="ru-RU" err="1" smtClean="0"/>
              <a:t>малі</a:t>
            </a:r>
            <a:r>
              <a:rPr lang="ru-RU" smtClean="0"/>
              <a:t>, </a:t>
            </a:r>
            <a:r>
              <a:rPr lang="ru-RU" err="1" smtClean="0"/>
              <a:t>що</a:t>
            </a:r>
            <a:r>
              <a:rPr lang="ru-RU" smtClean="0"/>
              <a:t> складають, </a:t>
            </a:r>
            <a:r>
              <a:rPr lang="ru-RU" err="1" smtClean="0"/>
              <a:t>всі</a:t>
            </a:r>
            <a:r>
              <a:rPr lang="ru-RU" smtClean="0"/>
              <a:t> разом, </a:t>
            </a:r>
            <a:r>
              <a:rPr lang="ru-RU" err="1" smtClean="0"/>
              <a:t>тількі</a:t>
            </a:r>
            <a:r>
              <a:rPr lang="ru-RU" smtClean="0"/>
              <a:t>, половину </a:t>
            </a:r>
            <a:r>
              <a:rPr lang="ru-RU" err="1" smtClean="0"/>
              <a:t>відцотка</a:t>
            </a:r>
            <a:r>
              <a:rPr lang="ru-RU" smtClean="0"/>
              <a:t> </a:t>
            </a:r>
            <a:r>
              <a:rPr lang="ru-RU" err="1" smtClean="0"/>
              <a:t>від</a:t>
            </a:r>
            <a:r>
              <a:rPr lang="ru-RU" smtClean="0"/>
              <a:t> ваги </a:t>
            </a:r>
            <a:r>
              <a:rPr lang="ru-RU" err="1" smtClean="0"/>
              <a:t>його</a:t>
            </a:r>
            <a:r>
              <a:rPr lang="ru-RU" smtClean="0"/>
              <a:t> </a:t>
            </a:r>
            <a:r>
              <a:rPr lang="ru-RU" err="1" smtClean="0"/>
              <a:t>лідяных</a:t>
            </a:r>
            <a:r>
              <a:rPr lang="ru-RU" smtClean="0"/>
              <a:t> </a:t>
            </a:r>
            <a:r>
              <a:rPr lang="ru-RU" err="1" smtClean="0"/>
              <a:t>порід</a:t>
            </a:r>
            <a:r>
              <a:rPr lang="ru-RU"/>
              <a:t>.</a:t>
            </a:r>
          </a:p>
          <a:p>
            <a:pPr marL="0" indent="0">
              <a:buNone/>
            </a:pPr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87419"/>
            <a:ext cx="3851920" cy="387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82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i="1" smtClean="0">
                <a:solidFill>
                  <a:srgbClr val="FF0000"/>
                </a:solidFill>
              </a:rPr>
              <a:t>Використано:</a:t>
            </a:r>
            <a:endParaRPr lang="ru-RU" sz="96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smtClean="0"/>
              <a:t>1)</a:t>
            </a:r>
            <a:r>
              <a:rPr lang="uk-UA" sz="1400" err="1" smtClean="0"/>
              <a:t>Інтернет-ресурси</a:t>
            </a:r>
            <a:r>
              <a:rPr lang="en-US" sz="1400" smtClean="0"/>
              <a:t> </a:t>
            </a:r>
          </a:p>
          <a:p>
            <a:pPr marL="0" indent="0">
              <a:buNone/>
            </a:pPr>
            <a:r>
              <a:rPr lang="ru-RU" sz="1200" u="sng">
                <a:solidFill>
                  <a:srgbClr val="0000FF"/>
                </a:solidFill>
                <a:latin typeface="Verdana"/>
                <a:ea typeface="Times New Roman"/>
                <a:cs typeface="Times New Roman"/>
                <a:hlinkClick r:id="rId2"/>
              </a:rPr>
              <a:t>http://photojournal.jpl.nasa.gov/</a:t>
            </a:r>
            <a:endParaRPr lang="uk-UA" sz="1200" smtClean="0"/>
          </a:p>
          <a:p>
            <a:pPr marL="0" indent="0">
              <a:buNone/>
            </a:pPr>
            <a:r>
              <a:rPr lang="en-US" sz="1400" smtClean="0"/>
              <a:t>2)</a:t>
            </a:r>
            <a:r>
              <a:rPr lang="uk-UA" sz="1400" err="1" smtClean="0"/>
              <a:t>Клімішин</a:t>
            </a:r>
            <a:r>
              <a:rPr lang="uk-UA" sz="1400" smtClean="0"/>
              <a:t> И.А</a:t>
            </a:r>
          </a:p>
          <a:p>
            <a:pPr marL="0" indent="0">
              <a:buNone/>
            </a:pPr>
            <a:r>
              <a:rPr lang="uk-UA" sz="1400" smtClean="0"/>
              <a:t>Астрономія: Підручник для 11-х класів загальноосвітніх наукових закладів /</a:t>
            </a:r>
            <a:r>
              <a:rPr lang="uk-UA" sz="1400" err="1" smtClean="0"/>
              <a:t>Клімішин</a:t>
            </a:r>
            <a:r>
              <a:rPr lang="uk-UA" sz="1400" smtClean="0"/>
              <a:t> И.А. – К.:</a:t>
            </a:r>
          </a:p>
          <a:p>
            <a:pPr marL="0" indent="0">
              <a:buNone/>
            </a:pPr>
            <a:r>
              <a:rPr lang="uk-UA" sz="1400" smtClean="0"/>
              <a:t>Знання, 2003. – 192 с.</a:t>
            </a:r>
            <a:br>
              <a:rPr lang="uk-UA" sz="1400" smtClean="0"/>
            </a:br>
            <a:r>
              <a:rPr lang="en-US" sz="1400" smtClean="0"/>
              <a:t>ISBN 966-7999-83-1</a:t>
            </a:r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208943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0097"/>
            <a:ext cx="4580601" cy="49979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24936" cy="1800200"/>
          </a:xfrm>
        </p:spPr>
        <p:txBody>
          <a:bodyPr>
            <a:noAutofit/>
          </a:bodyPr>
          <a:lstStyle/>
          <a:p>
            <a:r>
              <a:rPr lang="uk-UA" sz="7200" smtClean="0">
                <a:solidFill>
                  <a:srgbClr val="FF0000"/>
                </a:solidFill>
              </a:rPr>
              <a:t>Нептун</a:t>
            </a:r>
            <a:r>
              <a:rPr lang="uk-UA" sz="7200" smtClean="0"/>
              <a:t> – планета-гігант</a:t>
            </a:r>
            <a:endParaRPr lang="ru-RU" sz="7200"/>
          </a:p>
        </p:txBody>
      </p:sp>
      <p:sp>
        <p:nvSpPr>
          <p:cNvPr id="5" name="TextBox 4"/>
          <p:cNvSpPr txBox="1"/>
          <p:nvPr/>
        </p:nvSpPr>
        <p:spPr>
          <a:xfrm>
            <a:off x="4788024" y="1844824"/>
            <a:ext cx="42484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err="1">
                <a:solidFill>
                  <a:srgbClr val="FF0000"/>
                </a:solidFill>
              </a:rPr>
              <a:t>Непту́н</a:t>
            </a:r>
            <a:r>
              <a:rPr lang="ru-RU" sz="3600"/>
              <a:t> — </a:t>
            </a:r>
            <a:r>
              <a:rPr lang="ru-RU" sz="3600" err="1"/>
              <a:t>восьма</a:t>
            </a:r>
            <a:r>
              <a:rPr lang="ru-RU" sz="3600"/>
              <a:t> за </a:t>
            </a:r>
            <a:r>
              <a:rPr lang="ru-RU" sz="3600" err="1"/>
              <a:t>віддаленістю</a:t>
            </a:r>
            <a:r>
              <a:rPr lang="ru-RU" sz="3600"/>
              <a:t> </a:t>
            </a:r>
            <a:r>
              <a:rPr lang="ru-RU" sz="3600" err="1"/>
              <a:t>від</a:t>
            </a:r>
            <a:r>
              <a:rPr lang="ru-RU" sz="3600"/>
              <a:t> </a:t>
            </a:r>
            <a:r>
              <a:rPr lang="ru-RU" sz="3600" u="sng" err="1">
                <a:hlinkClick r:id="rId4" tooltip="Сонце"/>
              </a:rPr>
              <a:t>Сонця</a:t>
            </a:r>
            <a:r>
              <a:rPr lang="ru-RU" sz="3600"/>
              <a:t>, </a:t>
            </a:r>
            <a:r>
              <a:rPr lang="ru-RU" sz="3600" err="1"/>
              <a:t>четверта</a:t>
            </a:r>
            <a:r>
              <a:rPr lang="ru-RU" sz="3600"/>
              <a:t> за </a:t>
            </a:r>
            <a:r>
              <a:rPr lang="ru-RU" sz="3600" err="1"/>
              <a:t>розміром</a:t>
            </a:r>
            <a:r>
              <a:rPr lang="ru-RU" sz="3600"/>
              <a:t> і </a:t>
            </a:r>
            <a:r>
              <a:rPr lang="ru-RU" sz="3600" err="1"/>
              <a:t>третя</a:t>
            </a:r>
            <a:r>
              <a:rPr lang="ru-RU" sz="3600"/>
              <a:t> за </a:t>
            </a:r>
            <a:r>
              <a:rPr lang="ru-RU" sz="3600" err="1"/>
              <a:t>масою</a:t>
            </a:r>
            <a:r>
              <a:rPr lang="ru-RU" sz="3600"/>
              <a:t> </a:t>
            </a:r>
            <a:r>
              <a:rPr lang="ru-RU" sz="3600" u="sng">
                <a:hlinkClick r:id="rId5" tooltip="Планета"/>
              </a:rPr>
              <a:t>планета</a:t>
            </a:r>
            <a:r>
              <a:rPr lang="ru-RU" sz="3600"/>
              <a:t> </a:t>
            </a:r>
            <a:endParaRPr lang="ru-RU" sz="3600" smtClean="0"/>
          </a:p>
          <a:p>
            <a:r>
              <a:rPr lang="ru-RU" sz="3600" u="sng" err="1" smtClean="0">
                <a:hlinkClick r:id="rId6" tooltip="Сонячна система"/>
              </a:rPr>
              <a:t>Сонячної</a:t>
            </a:r>
            <a:r>
              <a:rPr lang="ru-RU" sz="3600" u="sng" smtClean="0">
                <a:hlinkClick r:id="rId6" tooltip="Сонячна система"/>
              </a:rPr>
              <a:t> </a:t>
            </a:r>
            <a:r>
              <a:rPr lang="ru-RU" sz="3600" u="sng" err="1">
                <a:hlinkClick r:id="rId6" tooltip="Сонячна система"/>
              </a:rPr>
              <a:t>системи</a:t>
            </a:r>
            <a:r>
              <a:rPr lang="ru-RU" sz="3600"/>
              <a:t>, </a:t>
            </a:r>
            <a:r>
              <a:rPr lang="ru-RU" sz="3600" err="1"/>
              <a:t>що</a:t>
            </a:r>
            <a:r>
              <a:rPr lang="ru-RU" sz="3600"/>
              <a:t> </a:t>
            </a:r>
            <a:r>
              <a:rPr lang="ru-RU" sz="3600" err="1"/>
              <a:t>належить</a:t>
            </a:r>
            <a:r>
              <a:rPr lang="ru-RU" sz="3600"/>
              <a:t> до </a:t>
            </a:r>
            <a:r>
              <a:rPr lang="ru-RU" sz="3600" u="sng">
                <a:hlinkClick r:id="rId7" tooltip="Планети-гіганти"/>
              </a:rPr>
              <a:t>планет-</a:t>
            </a:r>
            <a:r>
              <a:rPr lang="ru-RU" sz="3600" u="sng" err="1">
                <a:hlinkClick r:id="rId7" tooltip="Планети-гіганти"/>
              </a:rPr>
              <a:t>гігантів</a:t>
            </a:r>
            <a:r>
              <a:rPr lang="ru-RU" sz="36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2530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1628800"/>
            <a:ext cx="5004049" cy="5215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smtClean="0">
                <a:solidFill>
                  <a:srgbClr val="FF0000"/>
                </a:solidFill>
              </a:rPr>
              <a:t>Нептун</a:t>
            </a:r>
            <a:r>
              <a:rPr lang="uk-UA" smtClean="0"/>
              <a:t> – планета Сонячної системи  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51067"/>
            <a:ext cx="4752528" cy="60069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pPr marL="0" indent="0">
              <a:buNone/>
            </a:pPr>
            <a:r>
              <a:rPr lang="ru-RU" sz="3300" i="1" smtClean="0">
                <a:solidFill>
                  <a:srgbClr val="FF0000"/>
                </a:solidFill>
              </a:rPr>
              <a:t>Планета</a:t>
            </a:r>
            <a:r>
              <a:rPr lang="ru-RU" sz="3300" i="1" smtClean="0"/>
              <a:t> названа на честь </a:t>
            </a:r>
            <a:r>
              <a:rPr lang="ru-RU" sz="3300" i="1" err="1" smtClean="0"/>
              <a:t>римського</a:t>
            </a:r>
            <a:r>
              <a:rPr lang="ru-RU" sz="3300" i="1" smtClean="0"/>
              <a:t> </a:t>
            </a:r>
            <a:r>
              <a:rPr lang="ru-RU" sz="3300" i="1"/>
              <a:t>бога </a:t>
            </a:r>
            <a:r>
              <a:rPr lang="ru-RU" sz="3300" i="1" err="1" smtClean="0"/>
              <a:t>морів</a:t>
            </a:r>
            <a:r>
              <a:rPr lang="ru-RU" sz="3300" i="1" smtClean="0"/>
              <a:t>. </a:t>
            </a:r>
            <a:r>
              <a:rPr lang="ru-RU" sz="3300" i="1"/>
              <a:t> </a:t>
            </a:r>
            <a:r>
              <a:rPr lang="ru-RU" sz="3300" i="1" smtClean="0"/>
              <a:t/>
            </a:r>
            <a:br>
              <a:rPr lang="ru-RU" sz="3300" i="1" smtClean="0"/>
            </a:br>
            <a:r>
              <a:rPr lang="ru-RU" sz="3300" i="1" err="1" smtClean="0"/>
              <a:t>Далекій</a:t>
            </a:r>
            <a:r>
              <a:rPr lang="ru-RU" sz="3300" i="1" smtClean="0"/>
              <a:t> </a:t>
            </a:r>
            <a:r>
              <a:rPr lang="ru-RU" sz="3300" i="1" err="1" smtClean="0"/>
              <a:t>планеті,що</a:t>
            </a:r>
            <a:r>
              <a:rPr lang="ru-RU" sz="3300" i="1" smtClean="0"/>
              <a:t> </a:t>
            </a:r>
            <a:r>
              <a:rPr lang="ru-RU" sz="3300" i="1" err="1" smtClean="0"/>
              <a:t>обертається</a:t>
            </a:r>
            <a:r>
              <a:rPr lang="ru-RU" sz="3300" i="1" smtClean="0"/>
              <a:t> в </a:t>
            </a:r>
            <a:r>
              <a:rPr lang="ru-RU" sz="3300" i="1" err="1" smtClean="0"/>
              <a:t>темній</a:t>
            </a:r>
            <a:r>
              <a:rPr lang="ru-RU" sz="3300" i="1" smtClean="0"/>
              <a:t> </a:t>
            </a:r>
            <a:r>
              <a:rPr lang="ru-RU" sz="3300" i="1" err="1" smtClean="0"/>
              <a:t>безодні</a:t>
            </a:r>
            <a:r>
              <a:rPr lang="ru-RU" sz="3300" i="1" smtClean="0"/>
              <a:t>, </a:t>
            </a:r>
            <a:r>
              <a:rPr lang="ru-RU" sz="3300" i="1" err="1" smtClean="0"/>
              <a:t>якраз</a:t>
            </a:r>
            <a:r>
              <a:rPr lang="ru-RU" sz="3300" i="1" smtClean="0"/>
              <a:t> і </a:t>
            </a:r>
            <a:r>
              <a:rPr lang="ru-RU" sz="3300" i="1" err="1" smtClean="0"/>
              <a:t>підходить</a:t>
            </a:r>
            <a:r>
              <a:rPr lang="ru-RU" sz="3300" i="1" smtClean="0"/>
              <a:t> </a:t>
            </a:r>
            <a:r>
              <a:rPr lang="ru-RU" sz="3300" i="1" err="1" smtClean="0"/>
              <a:t>ім</a:t>
            </a:r>
            <a:r>
              <a:rPr lang="en-US" sz="3300" i="1" smtClean="0"/>
              <a:t>’</a:t>
            </a:r>
            <a:r>
              <a:rPr lang="uk-UA" sz="3300" i="1" smtClean="0"/>
              <a:t>я могутнього підводного божества.</a:t>
            </a:r>
            <a:endParaRPr lang="ru-RU" sz="3300" i="1"/>
          </a:p>
        </p:txBody>
      </p:sp>
    </p:spTree>
    <p:extLst>
      <p:ext uri="{BB962C8B-B14F-4D97-AF65-F5344CB8AC3E}">
        <p14:creationId xmlns:p14="http://schemas.microsoft.com/office/powerpoint/2010/main" val="40396701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908720"/>
            <a:ext cx="5076056" cy="59492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i="1" smtClean="0">
                <a:solidFill>
                  <a:srgbClr val="FF0000"/>
                </a:solidFill>
              </a:rPr>
              <a:t>Нептун</a:t>
            </a:r>
            <a:endParaRPr lang="ru-RU" sz="96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4402832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err="1"/>
              <a:t>Його</a:t>
            </a:r>
            <a:r>
              <a:rPr lang="ru-RU" sz="4400"/>
              <a:t> </a:t>
            </a:r>
            <a:r>
              <a:rPr lang="ru-RU" sz="4400" err="1"/>
              <a:t>астрономічний</a:t>
            </a:r>
            <a:r>
              <a:rPr lang="ru-RU" sz="4400"/>
              <a:t> символ </a:t>
            </a:r>
            <a:r>
              <a:rPr lang="ru-RU" sz="4400">
                <a:hlinkClick r:id="rId3"/>
              </a:rPr>
              <a:t> </a:t>
            </a:r>
            <a:r>
              <a:rPr lang="ru-RU" sz="4400"/>
              <a:t> — </a:t>
            </a:r>
            <a:r>
              <a:rPr lang="ru-RU" sz="4400" err="1"/>
              <a:t>стилізована</a:t>
            </a:r>
            <a:r>
              <a:rPr lang="ru-RU" sz="4400"/>
              <a:t> </a:t>
            </a:r>
            <a:r>
              <a:rPr lang="ru-RU" sz="4400" err="1"/>
              <a:t>версія</a:t>
            </a:r>
            <a:r>
              <a:rPr lang="ru-RU" sz="4400"/>
              <a:t> </a:t>
            </a:r>
            <a:r>
              <a:rPr lang="ru-RU" sz="4400" u="sng" err="1">
                <a:hlinkClick r:id="rId4" tooltip="Тризуб"/>
              </a:rPr>
              <a:t>тризубця</a:t>
            </a:r>
            <a:r>
              <a:rPr lang="ru-RU" sz="4400"/>
              <a:t> Нептуна.</a:t>
            </a:r>
          </a:p>
        </p:txBody>
      </p:sp>
    </p:spTree>
    <p:extLst>
      <p:ext uri="{BB962C8B-B14F-4D97-AF65-F5344CB8AC3E}">
        <p14:creationId xmlns:p14="http://schemas.microsoft.com/office/powerpoint/2010/main" val="557323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88640"/>
            <a:ext cx="4114800" cy="1658448"/>
          </a:xfrm>
        </p:spPr>
        <p:txBody>
          <a:bodyPr>
            <a:normAutofit/>
          </a:bodyPr>
          <a:lstStyle/>
          <a:p>
            <a:r>
              <a:rPr lang="uk-UA" sz="8800" b="1" i="1" smtClean="0">
                <a:solidFill>
                  <a:srgbClr val="FF0000"/>
                </a:solidFill>
              </a:rPr>
              <a:t>Нептун</a:t>
            </a:r>
            <a:endParaRPr lang="ru-RU" sz="8800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3610744" cy="61206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smtClean="0">
                <a:solidFill>
                  <a:srgbClr val="FF0000"/>
                </a:solidFill>
              </a:rPr>
              <a:t>Нептуну </a:t>
            </a:r>
            <a:r>
              <a:rPr lang="ru-RU" sz="3600" err="1" smtClean="0"/>
              <a:t>потрібно</a:t>
            </a:r>
            <a:r>
              <a:rPr lang="ru-RU" sz="3600" smtClean="0"/>
              <a:t> </a:t>
            </a:r>
            <a:r>
              <a:rPr lang="ru-RU" sz="3600" b="1" i="1" smtClean="0"/>
              <a:t>165 </a:t>
            </a:r>
            <a:r>
              <a:rPr lang="ru-RU" sz="3600" b="1" i="1" err="1" smtClean="0"/>
              <a:t>земних</a:t>
            </a:r>
            <a:r>
              <a:rPr lang="ru-RU" sz="3600" b="1" i="1" smtClean="0"/>
              <a:t> </a:t>
            </a:r>
            <a:r>
              <a:rPr lang="ru-RU" sz="3600" b="1" i="1" err="1" smtClean="0"/>
              <a:t>років</a:t>
            </a:r>
            <a:r>
              <a:rPr lang="ru-RU" sz="3600" smtClean="0"/>
              <a:t>, </a:t>
            </a:r>
            <a:r>
              <a:rPr lang="ru-RU" sz="3600" err="1" smtClean="0"/>
              <a:t>щоб</a:t>
            </a:r>
            <a:r>
              <a:rPr lang="ru-RU" sz="3600" smtClean="0"/>
              <a:t> </a:t>
            </a:r>
            <a:r>
              <a:rPr lang="ru-RU" sz="3600" err="1" smtClean="0"/>
              <a:t>зробити</a:t>
            </a:r>
            <a:r>
              <a:rPr lang="ru-RU" sz="3600" smtClean="0"/>
              <a:t> оборот </a:t>
            </a:r>
            <a:r>
              <a:rPr lang="ru-RU" sz="3600" err="1" smtClean="0"/>
              <a:t>навколо</a:t>
            </a:r>
            <a:r>
              <a:rPr lang="ru-RU" sz="3600" smtClean="0"/>
              <a:t> </a:t>
            </a:r>
            <a:r>
              <a:rPr lang="ru-RU" sz="3600" err="1" smtClean="0"/>
              <a:t>Сонца</a:t>
            </a:r>
            <a:r>
              <a:rPr lang="ru-RU" sz="3600"/>
              <a:t>. </a:t>
            </a:r>
            <a:r>
              <a:rPr lang="ru-RU" sz="3600" smtClean="0"/>
              <a:t>На відміну від Землі, він </a:t>
            </a:r>
            <a:r>
              <a:rPr lang="ru-RU" sz="3600"/>
              <a:t>у</a:t>
            </a:r>
            <a:r>
              <a:rPr lang="ru-RU" sz="3600" smtClean="0"/>
              <a:t> </a:t>
            </a:r>
            <a:r>
              <a:rPr lang="ru-RU" sz="3600" b="1" i="1"/>
              <a:t>30 </a:t>
            </a:r>
            <a:r>
              <a:rPr lang="ru-RU" sz="3600" smtClean="0"/>
              <a:t>разів </a:t>
            </a:r>
            <a:r>
              <a:rPr lang="ru-RU" sz="3600" err="1" smtClean="0"/>
              <a:t>далі</a:t>
            </a:r>
            <a:r>
              <a:rPr lang="ru-RU" sz="3600" smtClean="0"/>
              <a:t> </a:t>
            </a:r>
            <a:r>
              <a:rPr lang="ru-RU" sz="3600" err="1" smtClean="0"/>
              <a:t>від</a:t>
            </a:r>
            <a:r>
              <a:rPr lang="ru-RU" sz="3600" smtClean="0"/>
              <a:t> Сонца - </a:t>
            </a:r>
            <a:r>
              <a:rPr lang="ru-RU" sz="3600" b="1" i="1" smtClean="0"/>
              <a:t>на </a:t>
            </a:r>
            <a:r>
              <a:rPr lang="ru-RU" sz="3600" b="1" i="1"/>
              <a:t>4,5 млрд. км</a:t>
            </a:r>
            <a:r>
              <a:rPr lang="ru-RU" sz="360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276872"/>
            <a:ext cx="4932040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7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3347"/>
            <a:ext cx="4848925" cy="501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620688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b="1" i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НЕПТУН</a:t>
            </a:r>
            <a:endParaRPr lang="ru-RU" sz="9600" b="1" i="1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004048" y="1935480"/>
            <a:ext cx="3960440" cy="4733880"/>
          </a:xfrm>
        </p:spPr>
        <p:txBody>
          <a:bodyPr>
            <a:normAutofit/>
          </a:bodyPr>
          <a:lstStyle/>
          <a:p>
            <a:r>
              <a:rPr lang="uk-UA" sz="5400" smtClean="0">
                <a:solidFill>
                  <a:srgbClr val="FF0000"/>
                </a:solidFill>
              </a:rPr>
              <a:t>Зоряна доба Нептуна триває 18 годин.</a:t>
            </a:r>
            <a:endParaRPr lang="ru-RU" sz="5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37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i="1" smtClean="0"/>
              <a:t>Нептун та Земля</a:t>
            </a:r>
            <a:endParaRPr lang="ru-RU" sz="8000" b="1" i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35480"/>
            <a:ext cx="2952328" cy="4589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200" smtClean="0">
                <a:solidFill>
                  <a:srgbClr val="FF0000"/>
                </a:solidFill>
              </a:rPr>
              <a:t>Маса </a:t>
            </a:r>
            <a:r>
              <a:rPr lang="uk-UA" sz="3200" smtClean="0"/>
              <a:t>Нептуна приблизно у 17 раз більше, </a:t>
            </a:r>
            <a:r>
              <a:rPr lang="uk-UA" sz="3200" smtClean="0">
                <a:solidFill>
                  <a:srgbClr val="FF0000"/>
                </a:solidFill>
              </a:rPr>
              <a:t>діаметр</a:t>
            </a:r>
            <a:r>
              <a:rPr lang="uk-UA" sz="3200" smtClean="0"/>
              <a:t> екватора у 4 рази більше Земної, а </a:t>
            </a:r>
            <a:r>
              <a:rPr lang="uk-UA" sz="3200" smtClean="0">
                <a:solidFill>
                  <a:srgbClr val="FF0000"/>
                </a:solidFill>
              </a:rPr>
              <a:t>сила</a:t>
            </a:r>
            <a:r>
              <a:rPr lang="uk-UA" sz="3200"/>
              <a:t> </a:t>
            </a:r>
            <a:r>
              <a:rPr lang="uk-UA" sz="3200" smtClean="0">
                <a:solidFill>
                  <a:srgbClr val="FF0000"/>
                </a:solidFill>
              </a:rPr>
              <a:t>тяжіння</a:t>
            </a:r>
            <a:r>
              <a:rPr lang="uk-UA" sz="3200" smtClean="0"/>
              <a:t> у 2,5 рази меньше.</a:t>
            </a:r>
            <a:endParaRPr lang="ru-RU" sz="32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636912"/>
            <a:ext cx="5796136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93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0661"/>
            <a:ext cx="9144000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smtClean="0"/>
              <a:t>Планета-гігант</a:t>
            </a:r>
            <a:endParaRPr lang="ru-RU" sz="960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180528" y="2276872"/>
            <a:ext cx="3456384" cy="4032448"/>
          </a:xfrm>
        </p:spPr>
        <p:txBody>
          <a:bodyPr>
            <a:normAutofit fontScale="92500"/>
          </a:bodyPr>
          <a:lstStyle/>
          <a:p>
            <a:r>
              <a:rPr lang="uk-UA" sz="6000" smtClean="0"/>
              <a:t>Середня </a:t>
            </a:r>
            <a:r>
              <a:rPr lang="uk-UA" sz="6000" b="1" i="1" smtClean="0">
                <a:solidFill>
                  <a:srgbClr val="FF0000"/>
                </a:solidFill>
              </a:rPr>
              <a:t>густина</a:t>
            </a:r>
            <a:r>
              <a:rPr lang="uk-UA" sz="6000" smtClean="0"/>
              <a:t> 1,66  г/см3</a:t>
            </a:r>
            <a:endParaRPr lang="ru-RU" sz="6000"/>
          </a:p>
        </p:txBody>
      </p:sp>
      <p:sp>
        <p:nvSpPr>
          <p:cNvPr id="3" name="TextBox 2"/>
          <p:cNvSpPr txBox="1"/>
          <p:nvPr/>
        </p:nvSpPr>
        <p:spPr>
          <a:xfrm>
            <a:off x="3779912" y="2440427"/>
            <a:ext cx="40324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C000"/>
                </a:solidFill>
              </a:rPr>
              <a:t>Нептун отримує мало </a:t>
            </a:r>
            <a:r>
              <a:rPr lang="uk-UA" sz="4000" dirty="0" smtClean="0">
                <a:solidFill>
                  <a:srgbClr val="FF0000"/>
                </a:solidFill>
              </a:rPr>
              <a:t>сонячної енергії</a:t>
            </a:r>
            <a:r>
              <a:rPr lang="uk-UA" sz="4000" dirty="0" smtClean="0">
                <a:solidFill>
                  <a:srgbClr val="FFC000"/>
                </a:solidFill>
              </a:rPr>
              <a:t>, тому що він знаходиться далеко від Сонця.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3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24859" y="-118131"/>
            <a:ext cx="3501009" cy="373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4546848" cy="5919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err="1" smtClean="0">
                <a:solidFill>
                  <a:schemeClr val="accent1"/>
                </a:solidFill>
              </a:rPr>
              <a:t>Синій</a:t>
            </a:r>
            <a:r>
              <a:rPr lang="ru-RU" smtClean="0">
                <a:solidFill>
                  <a:schemeClr val="accent1"/>
                </a:solidFill>
              </a:rPr>
              <a:t> колір </a:t>
            </a:r>
            <a:r>
              <a:rPr lang="ru-RU"/>
              <a:t>Нептуна – </a:t>
            </a:r>
            <a:r>
              <a:rPr lang="ru-RU" smtClean="0"/>
              <a:t>загадка. </a:t>
            </a:r>
            <a:r>
              <a:rPr lang="ru-RU" err="1" smtClean="0"/>
              <a:t>Ніхто</a:t>
            </a:r>
            <a:r>
              <a:rPr lang="ru-RU" smtClean="0"/>
              <a:t> </a:t>
            </a:r>
            <a:r>
              <a:rPr lang="ru-RU"/>
              <a:t>не </a:t>
            </a:r>
            <a:r>
              <a:rPr lang="ru-RU" smtClean="0"/>
              <a:t>знає, </a:t>
            </a:r>
            <a:r>
              <a:rPr lang="ru-RU" err="1" smtClean="0"/>
              <a:t>які</a:t>
            </a:r>
            <a:r>
              <a:rPr lang="ru-RU" smtClean="0"/>
              <a:t> </a:t>
            </a:r>
            <a:r>
              <a:rPr lang="ru-RU" err="1" smtClean="0"/>
              <a:t>хімічні</a:t>
            </a:r>
            <a:r>
              <a:rPr lang="ru-RU" smtClean="0"/>
              <a:t> </a:t>
            </a:r>
            <a:r>
              <a:rPr lang="ru-RU" err="1" smtClean="0"/>
              <a:t>речовини</a:t>
            </a:r>
            <a:r>
              <a:rPr lang="ru-RU" smtClean="0"/>
              <a:t> </a:t>
            </a:r>
            <a:r>
              <a:rPr lang="ru-RU" err="1" smtClean="0"/>
              <a:t>придають</a:t>
            </a:r>
            <a:r>
              <a:rPr lang="ru-RU" smtClean="0"/>
              <a:t> </a:t>
            </a:r>
            <a:r>
              <a:rPr lang="ru-RU" err="1" smtClean="0"/>
              <a:t>хмарам</a:t>
            </a:r>
            <a:r>
              <a:rPr lang="ru-RU" smtClean="0"/>
              <a:t> </a:t>
            </a:r>
            <a:r>
              <a:rPr lang="ru-RU" err="1" smtClean="0"/>
              <a:t>цей</a:t>
            </a:r>
            <a:r>
              <a:rPr lang="ru-RU" smtClean="0"/>
              <a:t> </a:t>
            </a:r>
            <a:r>
              <a:rPr lang="ru-RU" err="1" smtClean="0"/>
              <a:t>яскравий</a:t>
            </a:r>
            <a:r>
              <a:rPr lang="ru-RU" smtClean="0"/>
              <a:t> </a:t>
            </a:r>
            <a:r>
              <a:rPr lang="ru-RU" err="1" smtClean="0"/>
              <a:t>відтінок</a:t>
            </a:r>
            <a:r>
              <a:rPr lang="ru-RU" smtClean="0"/>
              <a:t>. </a:t>
            </a:r>
            <a:r>
              <a:rPr lang="ru-RU" err="1" smtClean="0"/>
              <a:t>Його</a:t>
            </a:r>
            <a:r>
              <a:rPr lang="ru-RU" smtClean="0"/>
              <a:t> </a:t>
            </a:r>
            <a:r>
              <a:rPr lang="ru-RU" err="1" smtClean="0"/>
              <a:t>можна</a:t>
            </a:r>
            <a:r>
              <a:rPr lang="ru-RU" smtClean="0"/>
              <a:t> </a:t>
            </a:r>
            <a:r>
              <a:rPr lang="uk-UA" smtClean="0"/>
              <a:t>пояснити </a:t>
            </a:r>
            <a:r>
              <a:rPr lang="ru-RU" smtClean="0"/>
              <a:t>присутністю метанових </a:t>
            </a:r>
            <a:r>
              <a:rPr lang="ru-RU" err="1" smtClean="0"/>
              <a:t>хмар</a:t>
            </a:r>
            <a:r>
              <a:rPr lang="ru-RU" smtClean="0"/>
              <a:t> </a:t>
            </a:r>
            <a:r>
              <a:rPr lang="ru-RU"/>
              <a:t>у</a:t>
            </a:r>
            <a:r>
              <a:rPr lang="ru-RU" smtClean="0"/>
              <a:t> </a:t>
            </a:r>
            <a:r>
              <a:rPr lang="ru-RU" err="1" smtClean="0"/>
              <a:t>верхніх</a:t>
            </a:r>
            <a:r>
              <a:rPr lang="ru-RU" smtClean="0"/>
              <a:t> колах </a:t>
            </a:r>
            <a:r>
              <a:rPr lang="ru-RU" err="1" smtClean="0"/>
              <a:t>атмосфери</a:t>
            </a:r>
            <a:r>
              <a:rPr lang="ru-RU" smtClean="0"/>
              <a:t>, </a:t>
            </a:r>
            <a:r>
              <a:rPr lang="ru-RU" err="1" smtClean="0"/>
              <a:t>які</a:t>
            </a:r>
            <a:r>
              <a:rPr lang="ru-RU" smtClean="0"/>
              <a:t> </a:t>
            </a:r>
            <a:r>
              <a:rPr lang="ru-RU" err="1" smtClean="0"/>
              <a:t>поглинають</a:t>
            </a:r>
            <a:r>
              <a:rPr lang="ru-RU" smtClean="0"/>
              <a:t> </a:t>
            </a:r>
            <a:r>
              <a:rPr lang="ru-RU" err="1" smtClean="0"/>
              <a:t>червоні</a:t>
            </a:r>
            <a:r>
              <a:rPr lang="ru-RU" smtClean="0"/>
              <a:t> </a:t>
            </a:r>
            <a:r>
              <a:rPr lang="ru-RU" err="1" smtClean="0"/>
              <a:t>промені</a:t>
            </a:r>
            <a:r>
              <a:rPr lang="ru-RU" smtClean="0"/>
              <a:t> </a:t>
            </a:r>
            <a:r>
              <a:rPr lang="ru-RU"/>
              <a:t>і</a:t>
            </a:r>
            <a:r>
              <a:rPr lang="ru-RU" smtClean="0"/>
              <a:t> </a:t>
            </a:r>
            <a:r>
              <a:rPr lang="ru-RU" err="1" smtClean="0"/>
              <a:t>відображають</a:t>
            </a:r>
            <a:r>
              <a:rPr lang="ru-RU" smtClean="0"/>
              <a:t> </a:t>
            </a:r>
            <a:r>
              <a:rPr lang="ru-RU" err="1" smtClean="0"/>
              <a:t>сині</a:t>
            </a:r>
            <a:r>
              <a:rPr lang="ru-RU" smtClean="0"/>
              <a:t>.</a:t>
            </a:r>
            <a:endParaRPr lang="ru-RU"/>
          </a:p>
          <a:p>
            <a:pPr marL="0" indent="0">
              <a:buNone/>
            </a:pPr>
            <a:r>
              <a:rPr lang="ru-RU">
                <a:solidFill>
                  <a:srgbClr val="FF0000"/>
                </a:solidFill>
              </a:rPr>
              <a:t>У Нептуна три </a:t>
            </a:r>
            <a:r>
              <a:rPr lang="ru-RU" smtClean="0">
                <a:solidFill>
                  <a:srgbClr val="FF0000"/>
                </a:solidFill>
              </a:rPr>
              <a:t>великих </a:t>
            </a:r>
            <a:r>
              <a:rPr lang="ru-RU" err="1" smtClean="0">
                <a:solidFill>
                  <a:srgbClr val="FF0000"/>
                </a:solidFill>
              </a:rPr>
              <a:t>кільця</a:t>
            </a:r>
            <a:r>
              <a:rPr lang="ru-RU" smtClean="0"/>
              <a:t>. </a:t>
            </a:r>
            <a:r>
              <a:rPr lang="ru-RU" err="1" smtClean="0"/>
              <a:t>Їх</a:t>
            </a:r>
            <a:r>
              <a:rPr lang="ru-RU" smtClean="0"/>
              <a:t> </a:t>
            </a:r>
            <a:r>
              <a:rPr lang="ru-RU" err="1" smtClean="0"/>
              <a:t>наявність</a:t>
            </a:r>
            <a:r>
              <a:rPr lang="ru-RU" smtClean="0"/>
              <a:t> </a:t>
            </a:r>
            <a:r>
              <a:rPr lang="ru-RU" err="1" smtClean="0"/>
              <a:t>підтвердив</a:t>
            </a:r>
            <a:r>
              <a:rPr lang="ru-RU" smtClean="0"/>
              <a:t> </a:t>
            </a:r>
            <a:r>
              <a:rPr lang="ru-RU"/>
              <a:t>зонд «Вояджер-2» в </a:t>
            </a:r>
            <a:r>
              <a:rPr lang="ru-RU" smtClean="0"/>
              <a:t>1989р.</a:t>
            </a:r>
            <a:endParaRPr lang="ru-RU"/>
          </a:p>
          <a:p>
            <a:pPr marL="0" indent="0">
              <a:buNone/>
            </a:pPr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726" y="3490342"/>
            <a:ext cx="3737273" cy="3367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45955" y="2347342"/>
            <a:ext cx="4258816" cy="1143000"/>
          </a:xfrm>
        </p:spPr>
        <p:txBody>
          <a:bodyPr>
            <a:noAutofit/>
          </a:bodyPr>
          <a:lstStyle/>
          <a:p>
            <a:r>
              <a:rPr lang="uk-UA" sz="6600" b="1" i="1" smtClean="0">
                <a:solidFill>
                  <a:srgbClr val="FF0000"/>
                </a:solidFill>
              </a:rPr>
              <a:t>Цікавий факт</a:t>
            </a:r>
            <a:endParaRPr lang="ru-RU" sz="6600" b="1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32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343</TotalTime>
  <Words>280</Words>
  <Application>Microsoft Office PowerPoint</Application>
  <PresentationFormat>Экран (4:3)</PresentationFormat>
  <Paragraphs>43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МІНІСТЕРСТВО ОСВІТИ І НАУКИ УКРАЇНИ СНІЖНЯНСЬКИЙ ГІРНИЧИЙ ТЕХНІКУМ  Презентація з астрономії на тему : «Планети – гіганти. Нептун» </vt:lpstr>
      <vt:lpstr>Нептун – планета-гігант</vt:lpstr>
      <vt:lpstr>Нептун – планета Сонячної системи  </vt:lpstr>
      <vt:lpstr>Нептун</vt:lpstr>
      <vt:lpstr>Нептун</vt:lpstr>
      <vt:lpstr>НЕПТУН</vt:lpstr>
      <vt:lpstr>Нептун та Земля</vt:lpstr>
      <vt:lpstr>Планета-гігант</vt:lpstr>
      <vt:lpstr>Цікавий факт</vt:lpstr>
      <vt:lpstr>Атмосфера Нептуна</vt:lpstr>
      <vt:lpstr>Нептун</vt:lpstr>
      <vt:lpstr>Планета-гігант</vt:lpstr>
      <vt:lpstr>Супутники</vt:lpstr>
      <vt:lpstr>Супутник Тритон</vt:lpstr>
      <vt:lpstr>Використано: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ОСВІТИ І НАУКИ УКРАЇНИ СНІЖНЯНСЬКИЙ ГІРНИЧИЙ ТЕХНІКУМ  Презентація з астрономії на тему : «Планети – гіганти. Нептун» </dc:title>
  <dc:creator>КРИСТИНА</dc:creator>
  <cp:lastModifiedBy>КРИСТИНА</cp:lastModifiedBy>
  <cp:revision>28</cp:revision>
  <dcterms:created xsi:type="dcterms:W3CDTF">2013-10-03T15:07:02Z</dcterms:created>
  <dcterms:modified xsi:type="dcterms:W3CDTF">2013-10-15T11:49:26Z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301462</vt:lpwstr>
  </property>
  <property fmtid="{D5CDD505-2E9C-101B-9397-08002B2CF9AE}" name="NXPowerLiteVersion" pid="3">
    <vt:lpwstr>D4.1.4</vt:lpwstr>
  </property>
</Properties>
</file>