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Default ContentType="application/vnd.openxmlformats-officedocument.presentationml.slide" Extension="sldx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Layout+xml" PartName="/ppt/slideLayouts/slideLayout7.xml"/>
  <Default ContentType="image/png" Extension="png"/>
  <Default ContentType="application/vnd.openxmlformats-officedocument.oleObject" Extension="bin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Default ContentType="image/x-emf" Extension="emf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application/vnd.openxmlformats-officedocument.vmlDrawing" Extension="vml"/>
  <Default ContentType="image/gif" Extension="gif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9" r:id="rId1"/>
  </p:sldMasterIdLst>
  <p:notesMasterIdLst>
    <p:notesMasterId r:id="rId57"/>
  </p:notesMasterIdLst>
  <p:sldIdLst>
    <p:sldId id="279" r:id="rId2"/>
    <p:sldId id="280" r:id="rId3"/>
    <p:sldId id="275" r:id="rId4"/>
    <p:sldId id="289" r:id="rId5"/>
    <p:sldId id="290" r:id="rId6"/>
    <p:sldId id="291" r:id="rId7"/>
    <p:sldId id="292" r:id="rId8"/>
    <p:sldId id="293" r:id="rId9"/>
    <p:sldId id="318" r:id="rId10"/>
    <p:sldId id="274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9" r:id="rId22"/>
    <p:sldId id="277" r:id="rId23"/>
    <p:sldId id="319" r:id="rId24"/>
    <p:sldId id="313" r:id="rId25"/>
    <p:sldId id="259" r:id="rId26"/>
    <p:sldId id="261" r:id="rId27"/>
    <p:sldId id="262" r:id="rId28"/>
    <p:sldId id="263" r:id="rId29"/>
    <p:sldId id="265" r:id="rId30"/>
    <p:sldId id="266" r:id="rId31"/>
    <p:sldId id="267" r:id="rId32"/>
    <p:sldId id="269" r:id="rId33"/>
    <p:sldId id="270" r:id="rId34"/>
    <p:sldId id="271" r:id="rId35"/>
    <p:sldId id="272" r:id="rId36"/>
    <p:sldId id="311" r:id="rId37"/>
    <p:sldId id="312" r:id="rId38"/>
    <p:sldId id="314" r:id="rId39"/>
    <p:sldId id="316" r:id="rId40"/>
    <p:sldId id="317" r:id="rId41"/>
    <p:sldId id="281" r:id="rId42"/>
    <p:sldId id="304" r:id="rId43"/>
    <p:sldId id="310" r:id="rId44"/>
    <p:sldId id="282" r:id="rId45"/>
    <p:sldId id="283" r:id="rId46"/>
    <p:sldId id="284" r:id="rId47"/>
    <p:sldId id="285" r:id="rId48"/>
    <p:sldId id="286" r:id="rId49"/>
    <p:sldId id="305" r:id="rId50"/>
    <p:sldId id="287" r:id="rId51"/>
    <p:sldId id="288" r:id="rId52"/>
    <p:sldId id="306" r:id="rId53"/>
    <p:sldId id="307" r:id="rId54"/>
    <p:sldId id="273" r:id="rId55"/>
    <p:sldId id="308" r:id="rId5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Помір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Без стилю та сітки таблиці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12" autoAdjust="0"/>
    <p:restoredTop sz="94660"/>
  </p:normalViewPr>
  <p:slideViewPr>
    <p:cSldViewPr snapToGrid="0">
      <p:cViewPr varScale="1">
        <p:scale>
          <a:sx n="73" d="100"/>
          <a:sy n="73" d="100"/>
        </p:scale>
        <p:origin x="-34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5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F7759-3798-415F-936A-CE4937853748}" type="datetimeFigureOut">
              <a:rPr lang="uk-UA" smtClean="0"/>
              <a:pPr/>
              <a:t>24.10.2014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7A305-506B-4014-BB1D-8543D12D370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9848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77038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0143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00263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1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9560012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69629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24498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4098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4543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48002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35622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39920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83629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00058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00749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76900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5246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8315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2EFFE-B79C-408B-9EB1-209A8C8C01DF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4CC61-144C-4293-9390-DFE843824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9622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  <p:sldLayoutId id="2147484181" r:id="rId12"/>
    <p:sldLayoutId id="2147484182" r:id="rId13"/>
    <p:sldLayoutId id="2147484183" r:id="rId14"/>
    <p:sldLayoutId id="2147484184" r:id="rId15"/>
    <p:sldLayoutId id="2147484185" r:id="rId16"/>
    <p:sldLayoutId id="2147484186" r:id="rId17"/>
  </p:sldLayoutIdLst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6.jpeg" Type="http://schemas.openxmlformats.org/officeDocument/2006/relationships/image"/><Relationship Id="rId5" Target="../media/image15.jpeg" Type="http://schemas.openxmlformats.org/officeDocument/2006/relationships/image"/><Relationship Id="rId4" Target="../media/image14.jpeg" Type="http://schemas.openxmlformats.org/officeDocument/2006/relationships/image"/></Relationships>
</file>

<file path=ppt/slides/_rels/slide24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19.jpeg" Type="http://schemas.openxmlformats.org/officeDocument/2006/relationships/image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 ?><Relationships xmlns="http://schemas.openxmlformats.org/package/2006/relationships"><Relationship Id="rId3" Target="../media/image22.png" Type="http://schemas.openxmlformats.org/officeDocument/2006/relationships/image"/><Relationship Id="rId2" Target="../slideLayouts/slideLayout4.xml" Type="http://schemas.openxmlformats.org/officeDocument/2006/relationships/slideLayout"/><Relationship Id="rId5" Target="../media/image21.wmf" Type="http://schemas.openxmlformats.org/officeDocument/2006/relationships/image"/><Relationship Id="rId4" Target="../media/image20.wmf" Type="http://schemas.openxmlformats.org/officeDocument/2006/relationships/image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9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 ?><Relationships xmlns="http://schemas.openxmlformats.org/package/2006/relationships"><Relationship Id="rId3" Target="../media/image35.gif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3" Type="http://schemas.openxmlformats.org/officeDocument/2006/relationships/package" Target="../embeddings/______Microsoft_Office_PowerPoint2.sldx"/><Relationship Id="rId7" Type="http://schemas.openxmlformats.org/officeDocument/2006/relationships/slide" Target="slide4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47.xml"/><Relationship Id="rId5" Type="http://schemas.openxmlformats.org/officeDocument/2006/relationships/slide" Target="slide46.xml"/><Relationship Id="rId10" Type="http://schemas.openxmlformats.org/officeDocument/2006/relationships/slide" Target="slide51.xml"/><Relationship Id="rId4" Type="http://schemas.openxmlformats.org/officeDocument/2006/relationships/slide" Target="slide45.xml"/><Relationship Id="rId9" Type="http://schemas.openxmlformats.org/officeDocument/2006/relationships/slide" Target="slide5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 ?><Relationships xmlns="http://schemas.openxmlformats.org/package/2006/relationships"><Relationship Id="rId8" Target="slide44.xml" Type="http://schemas.openxmlformats.org/officeDocument/2006/relationships/slide"/><Relationship Id="rId3" Target="../media/image49.jpeg" Type="http://schemas.openxmlformats.org/officeDocument/2006/relationships/image"/><Relationship Id="rId7" Target="../media/image53.jpeg" Type="http://schemas.openxmlformats.org/officeDocument/2006/relationships/image"/><Relationship Id="rId2" Target="../media/image48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52.jpeg" Type="http://schemas.openxmlformats.org/officeDocument/2006/relationships/image"/><Relationship Id="rId5" Target="../media/image51.jpeg" Type="http://schemas.openxmlformats.org/officeDocument/2006/relationships/image"/><Relationship Id="rId4" Target="../media/image50.jpeg" Type="http://schemas.openxmlformats.org/officeDocument/2006/relationships/image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2151529"/>
            <a:ext cx="114031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Показникова</a:t>
            </a:r>
            <a:r>
              <a:rPr lang="uk-UA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функція</a:t>
            </a:r>
            <a:endParaRPr lang="uk-UA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14317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49563"/>
            <a:ext cx="3967316" cy="62311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Показникова</a:t>
            </a: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функція</a:t>
            </a:r>
            <a:endParaRPr lang="uk-U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77781" y="949563"/>
            <a:ext cx="5614219" cy="31155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Логарифм числа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77780" y="1442006"/>
            <a:ext cx="5614219" cy="36050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Логарифмічна функція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785389"/>
            <a:ext cx="1828800" cy="57323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Показникові</a:t>
            </a:r>
          </a:p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рівняння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37370" y="1785389"/>
            <a:ext cx="1729946" cy="57323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Показникові</a:t>
            </a:r>
          </a:p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нерівності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Прямая со стрелкой 18"/>
          <p:cNvCxnSpPr>
            <a:stCxn id="4" idx="2"/>
            <a:endCxn id="16" idx="0"/>
          </p:cNvCxnSpPr>
          <p:nvPr/>
        </p:nvCxnSpPr>
        <p:spPr>
          <a:xfrm flipH="1">
            <a:off x="914400" y="1572682"/>
            <a:ext cx="1069258" cy="2127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2"/>
            <a:endCxn id="17" idx="0"/>
          </p:cNvCxnSpPr>
          <p:nvPr/>
        </p:nvCxnSpPr>
        <p:spPr>
          <a:xfrm>
            <a:off x="1983658" y="1572682"/>
            <a:ext cx="1118685" cy="2127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7" idx="1"/>
          </p:cNvCxnSpPr>
          <p:nvPr/>
        </p:nvCxnSpPr>
        <p:spPr>
          <a:xfrm flipH="1">
            <a:off x="1828800" y="2072008"/>
            <a:ext cx="408570" cy="531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6609737" y="1916180"/>
            <a:ext cx="1828800" cy="67550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Логарифмічні</a:t>
            </a:r>
          </a:p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рівняння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110950" y="1916785"/>
            <a:ext cx="1828800" cy="67962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Логарифмічні</a:t>
            </a:r>
          </a:p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нерівності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7" name="Прямая со стрелкой 26"/>
          <p:cNvCxnSpPr>
            <a:stCxn id="8" idx="2"/>
            <a:endCxn id="24" idx="0"/>
          </p:cNvCxnSpPr>
          <p:nvPr/>
        </p:nvCxnSpPr>
        <p:spPr>
          <a:xfrm flipH="1">
            <a:off x="7524137" y="1802511"/>
            <a:ext cx="1860753" cy="1136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8" idx="2"/>
            <a:endCxn id="25" idx="0"/>
          </p:cNvCxnSpPr>
          <p:nvPr/>
        </p:nvCxnSpPr>
        <p:spPr>
          <a:xfrm>
            <a:off x="9384890" y="1802511"/>
            <a:ext cx="1640460" cy="1142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6609737" y="2874795"/>
            <a:ext cx="1828800" cy="6655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Найпростіші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120594" y="2908839"/>
            <a:ext cx="1828800" cy="63152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 складні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Прямая со стрелкой 32"/>
          <p:cNvCxnSpPr>
            <a:endCxn id="30" idx="0"/>
          </p:cNvCxnSpPr>
          <p:nvPr/>
        </p:nvCxnSpPr>
        <p:spPr>
          <a:xfrm>
            <a:off x="7524137" y="2561758"/>
            <a:ext cx="0" cy="3130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25" idx="2"/>
            <a:endCxn id="31" idx="0"/>
          </p:cNvCxnSpPr>
          <p:nvPr/>
        </p:nvCxnSpPr>
        <p:spPr>
          <a:xfrm>
            <a:off x="11025350" y="2596407"/>
            <a:ext cx="9644" cy="3124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24" idx="2"/>
          </p:cNvCxnSpPr>
          <p:nvPr/>
        </p:nvCxnSpPr>
        <p:spPr>
          <a:xfrm>
            <a:off x="7524137" y="2591683"/>
            <a:ext cx="3501213" cy="3171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25" idx="2"/>
            <a:endCxn id="30" idx="0"/>
          </p:cNvCxnSpPr>
          <p:nvPr/>
        </p:nvCxnSpPr>
        <p:spPr>
          <a:xfrm flipH="1">
            <a:off x="7524137" y="2596407"/>
            <a:ext cx="3501213" cy="278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-1" y="2743485"/>
            <a:ext cx="1828800" cy="48383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Найпростіші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83658" y="2743485"/>
            <a:ext cx="4262285" cy="213011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 складні</a:t>
            </a:r>
          </a:p>
          <a:p>
            <a:pPr marL="457200" indent="-457200">
              <a:buAutoNum type="arabicParenR"/>
            </a:pP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 ,що зв’язуються зведенням до квадратного.</a:t>
            </a:r>
          </a:p>
          <a:p>
            <a:pPr marL="457200" indent="-457200">
              <a:buAutoNum type="arabicParenR"/>
            </a:pP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Однорідні.</a:t>
            </a:r>
          </a:p>
          <a:p>
            <a:pPr marL="457200" indent="-457200">
              <a:buAutoNum type="arabicParenR"/>
            </a:pP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Ті, що зв’язуються за допомогою використання властивостей функції.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3052916" y="2352189"/>
            <a:ext cx="0" cy="391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926124" y="2352189"/>
            <a:ext cx="0" cy="391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914400" y="2361634"/>
            <a:ext cx="2138516" cy="3130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H="1">
            <a:off x="914401" y="2370638"/>
            <a:ext cx="2138515" cy="3398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1137138" y="5032157"/>
            <a:ext cx="9624647" cy="4220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Показниково-степеневі</a:t>
            </a: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рівняння і нерівності</a:t>
            </a:r>
            <a:endParaRPr lang="uk-U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17445" y="5747267"/>
            <a:ext cx="3516923" cy="9935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Методи і прийоми розв’язування більш складних </a:t>
            </a:r>
            <a:r>
              <a:rPr lang="uk-UA" sz="2000" dirty="0" err="1" smtClean="0"/>
              <a:t>показникових</a:t>
            </a:r>
            <a:r>
              <a:rPr lang="uk-UA" sz="2000" dirty="0" smtClean="0"/>
              <a:t> рівнянь</a:t>
            </a:r>
            <a:endParaRPr lang="uk-UA" sz="20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4368549" y="5747267"/>
            <a:ext cx="3492342" cy="9935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Показникові і логарифмічні рівняння і нерівності з параметрами</a:t>
            </a:r>
            <a:endParaRPr lang="uk-UA" sz="20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8480136" y="5747267"/>
            <a:ext cx="3469258" cy="9935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/>
              <a:t>Методи і прийоми розв’язування більш складних </a:t>
            </a:r>
            <a:r>
              <a:rPr lang="uk-UA" sz="2000" dirty="0" smtClean="0"/>
              <a:t>логарифмічних </a:t>
            </a:r>
            <a:r>
              <a:rPr lang="uk-UA" sz="2000" dirty="0"/>
              <a:t>рівнянь</a:t>
            </a:r>
          </a:p>
        </p:txBody>
      </p:sp>
      <p:cxnSp>
        <p:nvCxnSpPr>
          <p:cNvPr id="64" name="Прямая со стрелкой 63"/>
          <p:cNvCxnSpPr/>
          <p:nvPr/>
        </p:nvCxnSpPr>
        <p:spPr>
          <a:xfrm flipH="1">
            <a:off x="2033085" y="5454188"/>
            <a:ext cx="4015153" cy="2930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6061965" y="5454188"/>
            <a:ext cx="4223705" cy="2930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>
            <a:off x="6054099" y="5454188"/>
            <a:ext cx="0" cy="2930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H="1">
            <a:off x="8787015" y="3540366"/>
            <a:ext cx="2247980" cy="14917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>
            <a:stCxn id="30" idx="2"/>
          </p:cNvCxnSpPr>
          <p:nvPr/>
        </p:nvCxnSpPr>
        <p:spPr>
          <a:xfrm flipH="1">
            <a:off x="6609737" y="3540366"/>
            <a:ext cx="914400" cy="14917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stCxn id="40" idx="2"/>
          </p:cNvCxnSpPr>
          <p:nvPr/>
        </p:nvCxnSpPr>
        <p:spPr>
          <a:xfrm>
            <a:off x="914399" y="3227322"/>
            <a:ext cx="1019908" cy="18104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5" name="Прямоугольник 84"/>
          <p:cNvSpPr/>
          <p:nvPr/>
        </p:nvSpPr>
        <p:spPr>
          <a:xfrm>
            <a:off x="-1" y="1"/>
            <a:ext cx="12192000" cy="8323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Структурно-логічна схема взаємозв’язків основних понять і способів діяльності, які розглядаються в темі «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Показникова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логарифмічна функції»</a:t>
            </a:r>
            <a:endParaRPr lang="uk-UA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flipV="1">
            <a:off x="3931920" y="1105343"/>
            <a:ext cx="2658923" cy="5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8" idx="1"/>
          </p:cNvCxnSpPr>
          <p:nvPr/>
        </p:nvCxnSpPr>
        <p:spPr>
          <a:xfrm>
            <a:off x="3997234" y="1502229"/>
            <a:ext cx="2580546" cy="12003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6" idx="2"/>
            <a:endCxn id="8" idx="0"/>
          </p:cNvCxnSpPr>
          <p:nvPr/>
        </p:nvCxnSpPr>
        <p:spPr>
          <a:xfrm rot="5400000">
            <a:off x="9294449" y="1351564"/>
            <a:ext cx="180884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957899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0" y="2069962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означення функції і назвіть способи її </a:t>
            </a:r>
            <a:r>
              <a:rPr lang="uk-UA" sz="7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задання</a:t>
            </a:r>
            <a:r>
              <a:rPr lang="uk-UA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0" y="0"/>
            <a:ext cx="12192000" cy="1380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відповідь на питання:</a:t>
            </a:r>
            <a:endParaRPr lang="uk-UA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29624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60494"/>
            <a:ext cx="1219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 таке область визначення функції?</a:t>
            </a:r>
          </a:p>
          <a:p>
            <a:endParaRPr lang="uk-UA" sz="7200" dirty="0"/>
          </a:p>
        </p:txBody>
      </p:sp>
      <p:sp>
        <p:nvSpPr>
          <p:cNvPr id="5" name="Прямокутник 4"/>
          <p:cNvSpPr/>
          <p:nvPr/>
        </p:nvSpPr>
        <p:spPr>
          <a:xfrm>
            <a:off x="0" y="0"/>
            <a:ext cx="12192000" cy="1380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відповідь на питання:</a:t>
            </a:r>
            <a:endParaRPr lang="uk-UA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2074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963270"/>
            <a:ext cx="1219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Яку функцію називають зростаючою, спадною на множині значень?</a:t>
            </a:r>
          </a:p>
          <a:p>
            <a:pPr algn="ctr"/>
            <a:endParaRPr lang="uk-UA" sz="7200" dirty="0"/>
          </a:p>
        </p:txBody>
      </p:sp>
      <p:sp>
        <p:nvSpPr>
          <p:cNvPr id="5" name="Прямокутник 4"/>
          <p:cNvSpPr/>
          <p:nvPr/>
        </p:nvSpPr>
        <p:spPr>
          <a:xfrm>
            <a:off x="0" y="0"/>
            <a:ext cx="12192000" cy="1380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відповідь на питання:</a:t>
            </a:r>
            <a:endParaRPr lang="uk-UA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40008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0" y="2276171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 називається графіком функції?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0" y="0"/>
            <a:ext cx="12192000" cy="1380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відповідь на питання:</a:t>
            </a:r>
            <a:endParaRPr lang="uk-UA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2927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429435"/>
            <a:ext cx="1219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 називається степенем числа а?</a:t>
            </a:r>
          </a:p>
          <a:p>
            <a:pPr algn="ctr"/>
            <a:endParaRPr lang="uk-UA" sz="7200" dirty="0"/>
          </a:p>
        </p:txBody>
      </p:sp>
      <p:sp>
        <p:nvSpPr>
          <p:cNvPr id="5" name="Прямокутник 4"/>
          <p:cNvSpPr/>
          <p:nvPr/>
        </p:nvSpPr>
        <p:spPr>
          <a:xfrm>
            <a:off x="0" y="0"/>
            <a:ext cx="12192000" cy="1380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відповідь на питання:</a:t>
            </a:r>
            <a:endParaRPr lang="uk-UA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77559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981200"/>
            <a:ext cx="1219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означення степені з раціональними показниками.</a:t>
            </a:r>
          </a:p>
          <a:p>
            <a:pPr algn="ctr"/>
            <a:endParaRPr lang="uk-UA" sz="7200" dirty="0"/>
          </a:p>
        </p:txBody>
      </p:sp>
      <p:sp>
        <p:nvSpPr>
          <p:cNvPr id="6" name="Прямокутник 5"/>
          <p:cNvSpPr/>
          <p:nvPr/>
        </p:nvSpPr>
        <p:spPr>
          <a:xfrm>
            <a:off x="0" y="0"/>
            <a:ext cx="12192000" cy="1380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відповідь на питання:</a:t>
            </a:r>
            <a:endParaRPr lang="uk-UA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5221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474258"/>
            <a:ext cx="1219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Чому дорівнює значення виразів 2</a:t>
            </a:r>
            <a:r>
              <a:rPr lang="uk-UA" sz="72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uk-UA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</a:t>
            </a:r>
            <a:r>
              <a:rPr lang="uk-UA" sz="72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uk-UA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algn="ctr"/>
            <a:endParaRPr lang="uk-UA" sz="7200" dirty="0"/>
          </a:p>
        </p:txBody>
      </p:sp>
      <p:sp>
        <p:nvSpPr>
          <p:cNvPr id="6" name="Прямокутник 5"/>
          <p:cNvSpPr/>
          <p:nvPr/>
        </p:nvSpPr>
        <p:spPr>
          <a:xfrm>
            <a:off x="0" y="0"/>
            <a:ext cx="12192000" cy="1380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відповідь на питання:</a:t>
            </a:r>
            <a:endParaRPr lang="uk-UA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4330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0" y="2689412"/>
                <a:ext cx="12192000" cy="27954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Обчисліть :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</a:t>
                </a:r>
                <a:r>
                  <a:rPr lang="uk-UA" sz="7200" b="1" baseline="30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-3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 2</a:t>
                </a:r>
                <a:r>
                  <a:rPr lang="uk-UA" sz="7200" b="1" baseline="30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-1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.</a:t>
                </a:r>
              </a:p>
              <a:p>
                <a:pPr algn="ctr"/>
                <a:endParaRPr lang="uk-UA" sz="72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689412"/>
                <a:ext cx="12192000" cy="279544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t="-218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кутник 4"/>
          <p:cNvSpPr/>
          <p:nvPr/>
        </p:nvSpPr>
        <p:spPr>
          <a:xfrm>
            <a:off x="0" y="0"/>
            <a:ext cx="12192000" cy="1380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відповідь на питання:</a:t>
            </a:r>
            <a:endParaRPr lang="uk-UA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5678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0" y="0"/>
            <a:ext cx="12192000" cy="1380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відповідь на питання:</a:t>
            </a:r>
            <a:endParaRPr lang="uk-UA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0" y="1461246"/>
                <a:ext cx="12192000" cy="6124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Порівняйте значення виразів :</a:t>
                </a:r>
              </a:p>
              <a:p>
                <a:pPr algn="ctr"/>
                <a:r>
                  <a:rPr lang="uk-UA" sz="7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А 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 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</a:t>
                </a:r>
                <a:r>
                  <a:rPr lang="uk-UA" sz="7200" b="1" baseline="30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3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і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</a:t>
                </a:r>
                <a:r>
                  <a:rPr lang="uk-UA" sz="7200" b="1" baseline="30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-3</a:t>
                </a:r>
                <a:endParaRPr lang="uk-UA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ctr"/>
                <a:r>
                  <a:rPr lang="uk-UA" sz="7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Б 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 3</a:t>
                </a:r>
                <a:r>
                  <a:rPr lang="uk-UA" sz="7200" b="1" baseline="30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 і  3</a:t>
                </a:r>
                <a:r>
                  <a:rPr lang="uk-UA" sz="7200" b="1" baseline="30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-2</a:t>
                </a:r>
                <a:endParaRPr lang="uk-UA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ctr"/>
                <a:endParaRPr lang="uk-UA" sz="72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461246"/>
                <a:ext cx="12192000" cy="6124754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t="-3984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9613303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85548867"/>
              </p:ext>
            </p:extLst>
          </p:nvPr>
        </p:nvGraphicFramePr>
        <p:xfrm>
          <a:off x="0" y="-1"/>
          <a:ext cx="9155723" cy="6823139"/>
        </p:xfrm>
        <a:graphic>
          <a:graphicData uri="http://schemas.openxmlformats.org/presentationml/2006/ole">
            <p:oleObj spid="_x0000_s4136" name="Слайд" r:id="rId3" imgW="4570378" imgH="3427533" progId="PowerPoint.Slide.12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106678" y="0"/>
            <a:ext cx="3085322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9650934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0" y="0"/>
            <a:ext cx="12192000" cy="1380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відповідь на питання:</a:t>
            </a:r>
            <a:endParaRPr lang="uk-UA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Прямокутник 4"/>
              <p:cNvSpPr/>
              <p:nvPr/>
            </p:nvSpPr>
            <p:spPr>
              <a:xfrm>
                <a:off x="0" y="2264351"/>
                <a:ext cx="12192000" cy="39087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Чому 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дорівнює значення виразів:</a:t>
                </a:r>
              </a:p>
              <a:p>
                <a:pPr algn="ctr"/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	2</a:t>
                </a:r>
                <a:r>
                  <a:rPr lang="uk-UA" sz="7200" b="1" baseline="30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0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/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,3</a:t>
                </a:r>
                <a:r>
                  <a:rPr lang="uk-UA" sz="7200" b="1" baseline="30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0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</a:t>
                </a:r>
                <a:r>
                  <a:rPr lang="uk-UA" sz="7200" b="1" baseline="30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0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 ,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72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</a:t>
                </a:r>
                <a:r>
                  <a:rPr lang="uk-UA" sz="7200" b="1" baseline="300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0</a:t>
                </a:r>
                <a:r>
                  <a:rPr lang="uk-UA" sz="7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?</a:t>
                </a:r>
                <a:endParaRPr lang="uk-UA" sz="7200" b="1" dirty="0"/>
              </a:p>
            </p:txBody>
          </p:sp>
        </mc:Choice>
        <mc:Fallback>
          <p:sp>
            <p:nvSpPr>
              <p:cNvPr id="5" name="Прямокут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264351"/>
                <a:ext cx="12192000" cy="3908762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t="-6075" b="-747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4006801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" name="Рисунок 3" descr="https://encrypted-tbn0.gstatic.com/images?q=tbn:ANd9GcSv55FMLT3owxcXJml0VQZb4_e-dp1JrmAiRwyhfnw28VXObTIlnw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30" y="369642"/>
            <a:ext cx="5045652" cy="63007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814647" y="369642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200" dirty="0"/>
              <a:t>Питання , пов’язане з </a:t>
            </a:r>
            <a:r>
              <a:rPr lang="uk-UA" sz="3200" dirty="0" err="1"/>
              <a:t>показниковою</a:t>
            </a:r>
            <a:r>
              <a:rPr lang="uk-UA" sz="3200" dirty="0"/>
              <a:t> функцією розробляв швейцарський математик , механік та фізик Леонард Ейлер (1707-1783рр), який більшу частину свого життя прожив у Петербурзі </a:t>
            </a:r>
            <a:r>
              <a:rPr lang="uk-UA" sz="3200" dirty="0" smtClean="0"/>
              <a:t>У </a:t>
            </a:r>
            <a:r>
              <a:rPr lang="uk-UA" sz="3200" dirty="0"/>
              <a:t>двох розділах своєї праці «Вступ до аналізу» він показав «показникові і логарифмічні кількості». Він відкрив зв'язок між </a:t>
            </a:r>
            <a:r>
              <a:rPr lang="uk-UA" sz="3200" dirty="0" err="1"/>
              <a:t>показниковою</a:t>
            </a:r>
            <a:r>
              <a:rPr lang="uk-UA" sz="3200" dirty="0"/>
              <a:t> та логарифмічною функціями</a:t>
            </a:r>
            <a:r>
              <a:rPr lang="uk-UA" sz="3200" dirty="0" smtClean="0"/>
              <a:t>.</a:t>
            </a:r>
            <a:endParaRPr lang="uk-UA" sz="3200" dirty="0"/>
          </a:p>
        </p:txBody>
      </p:sp>
    </p:spTree>
    <p:extLst>
      <p:ext uri="{BB962C8B-B14F-4D97-AF65-F5344CB8AC3E}">
        <p14:creationId xmlns="" xmlns:p14="http://schemas.microsoft.com/office/powerpoint/2010/main" val="31066737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01" y="1592845"/>
            <a:ext cx="2015429" cy="278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2192000" cy="142385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Ось деякі з Нобелівських лауреатів, що отримали премію за дослідження в області фізики з використанням </a:t>
            </a:r>
            <a:r>
              <a:rPr lang="uk-UA" sz="3200" dirty="0" err="1" smtClean="0">
                <a:solidFill>
                  <a:schemeClr val="tx2">
                    <a:lumMod val="50000"/>
                  </a:schemeClr>
                </a:solidFill>
              </a:rPr>
              <a:t>показникової</a:t>
            </a: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 функції: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7203" y="4367740"/>
            <a:ext cx="1260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П'єр Кюрі </a:t>
            </a:r>
            <a:endParaRPr lang="ru-RU" b="1" i="1" dirty="0"/>
          </a:p>
        </p:txBody>
      </p:sp>
      <p:pic>
        <p:nvPicPr>
          <p:cNvPr id="7" name="Рисунок 2" descr="http://www.nobel.org.ua/images/laureats/1/1928/richards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5523" y="1542241"/>
            <a:ext cx="1996659" cy="2820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459573" y="4380802"/>
            <a:ext cx="1867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Річардсон</a:t>
            </a: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Оуен </a:t>
            </a:r>
            <a:endParaRPr lang="ru-RU" b="1" i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9233" y="1565311"/>
            <a:ext cx="2364893" cy="33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1691" y="1568588"/>
            <a:ext cx="2481942" cy="334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01200" y="1514304"/>
            <a:ext cx="2403565" cy="33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5051778" y="4916380"/>
            <a:ext cx="1271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Ігор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Тамм </a:t>
            </a:r>
            <a:endParaRPr lang="ru-RU" b="1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501540" y="4929443"/>
            <a:ext cx="1656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Луїс Альварес </a:t>
            </a:r>
            <a:endParaRPr lang="ru-RU" b="1" i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960841" y="4877191"/>
            <a:ext cx="1877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i="1" dirty="0" smtClean="0">
                <a:solidFill>
                  <a:schemeClr val="tx2">
                    <a:lumMod val="50000"/>
                  </a:schemeClr>
                </a:solidFill>
              </a:rPr>
              <a:t>Ганнес Альфвен</a:t>
            </a: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  <a:endParaRPr lang="ru-RU" b="1" i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0157" y="1753497"/>
            <a:ext cx="121869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dirty="0" smtClean="0"/>
              <a:t>Застосування</a:t>
            </a:r>
            <a:r>
              <a:rPr lang="uk-UA" sz="6000" dirty="0" smtClean="0"/>
              <a:t> </a:t>
            </a:r>
            <a:r>
              <a:rPr lang="uk-UA" sz="6000" dirty="0" err="1" smtClean="0"/>
              <a:t>показникової</a:t>
            </a:r>
            <a:r>
              <a:rPr lang="uk-UA" sz="6000" dirty="0" smtClean="0"/>
              <a:t> функції</a:t>
            </a:r>
            <a:endParaRPr lang="ru-RU" sz="6000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44" y="3464110"/>
            <a:ext cx="2989736" cy="2195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47420" y="2874237"/>
            <a:ext cx="3244134" cy="356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4353" y="4371799"/>
            <a:ext cx="4478230" cy="188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3467" y="2071678"/>
            <a:ext cx="10096571" cy="378621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…природа формулює свої закони мовою математики.</a:t>
            </a:r>
          </a:p>
          <a:p>
            <a:pPr algn="r">
              <a:buNone/>
            </a:pPr>
            <a:endParaRPr lang="uk-UA" sz="48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uk-UA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Галілео Галілей </a:t>
            </a:r>
            <a:endParaRPr lang="uk-UA" sz="4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5010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24601"/>
            <a:ext cx="12192000" cy="1143000"/>
          </a:xfrm>
        </p:spPr>
        <p:txBody>
          <a:bodyPr/>
          <a:lstStyle/>
          <a:p>
            <a:pPr algn="ctr"/>
            <a:r>
              <a:rPr lang="ru-RU" sz="6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= у</a:t>
            </a:r>
            <a:r>
              <a:rPr lang="ru-RU" sz="6600" b="1" baseline="-25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6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600" b="1" i="1" baseline="30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6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76211" y="1428736"/>
            <a:ext cx="11408873" cy="371477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4800" b="1" dirty="0" smtClean="0">
                <a:solidFill>
                  <a:schemeClr val="tx1"/>
                </a:solidFill>
              </a:rPr>
              <a:t>        </a:t>
            </a:r>
            <a:r>
              <a:rPr lang="uk-UA" sz="48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Показникова</a:t>
            </a:r>
            <a:r>
              <a:rPr lang="uk-UA" sz="4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функція дуже часто реалізується в фізичних, біологічних та інших законах.</a:t>
            </a:r>
            <a:endParaRPr lang="en-US" sz="4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uk-UA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житті нерідко доводиться зустрічатися з такими фактами, коли швидкість</a:t>
            </a:r>
            <a:r>
              <a:rPr lang="en-US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зміни деякої величини пропорційна самій величині. В цьому випадку дана величина буде змінюватися по закону, що має вигляд: </a:t>
            </a:r>
            <a:endParaRPr lang="ru-RU" sz="3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37824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0787" y="492898"/>
            <a:ext cx="8610600" cy="1293028"/>
          </a:xfrm>
        </p:spPr>
        <p:txBody>
          <a:bodyPr>
            <a:noAutofit/>
          </a:bodyPr>
          <a:lstStyle/>
          <a:p>
            <a:r>
              <a:rPr b="1" dirty="0" i="1" lang="uk-UA" smtClean="0"/>
              <a:t>Графіки спадної та зростаючої </a:t>
            </a:r>
            <a:r>
              <a:rPr b="1" dirty="0" err="1" i="1" lang="uk-UA" smtClean="0"/>
              <a:t>показникової</a:t>
            </a:r>
            <a:r>
              <a:rPr b="1" dirty="0" i="1" lang="uk-UA" smtClean="0"/>
              <a:t> функцій:</a:t>
            </a:r>
            <a:endParaRPr b="1" dirty="0" i="1" lang="ru-RU" sz="4800"/>
          </a:p>
        </p:txBody>
      </p:sp>
      <p:sp>
        <p:nvSpPr>
          <p:cNvPr id="3" name="Содержимое 2"/>
          <p:cNvSpPr>
            <a:spLocks noGrp="1"/>
          </p:cNvSpPr>
          <p:nvPr>
            <p:ph idx="1" sz="half"/>
          </p:nvPr>
        </p:nvSpPr>
        <p:spPr>
          <a:xfrm>
            <a:off x="476211" y="5374877"/>
            <a:ext cx="11313623" cy="1114419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dirty="0" lang="uk-UA" smtClean="0" sz="3600">
                <a:solidFill>
                  <a:schemeClr val="tx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За допомогою </a:t>
            </a:r>
            <a:r>
              <a:rPr dirty="0" err="1" lang="uk-UA" smtClean="0" sz="3600">
                <a:solidFill>
                  <a:schemeClr val="tx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показникової</a:t>
            </a:r>
            <a:r>
              <a:rPr dirty="0" lang="uk-UA" smtClean="0" sz="3600">
                <a:solidFill>
                  <a:schemeClr val="tx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 функції описуються процеси природного зростання чи спадання.</a:t>
            </a:r>
            <a:endParaRPr dirty="0" lang="ru-RU" sz="3600">
              <a:solidFill>
                <a:schemeClr val="tx2">
                  <a:lumMod val="50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Andrey\Desktop\граф.png" id="5" name="Picture 6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857214" y="1977655"/>
            <a:ext cx="4381500" cy="32512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6" name="Полилиния 5"/>
          <p:cNvSpPr/>
          <p:nvPr/>
        </p:nvSpPr>
        <p:spPr>
          <a:xfrm>
            <a:off x="2190723" y="2285993"/>
            <a:ext cx="2000251" cy="1785937"/>
          </a:xfrm>
          <a:custGeom>
            <a:avLst/>
            <a:gdLst>
              <a:gd fmla="*/ 26894 w 2357718" name="connsiteX0"/>
              <a:gd fmla="*/ 165847 h 2783541" name="connsiteY0"/>
              <a:gd fmla="*/ 62753 w 2357718" name="connsiteX1"/>
              <a:gd fmla="*/ 228600 h 2783541" name="connsiteY1"/>
              <a:gd fmla="*/ 403412 w 2357718" name="connsiteX2"/>
              <a:gd fmla="*/ 1537447 h 2783541" name="connsiteY2"/>
              <a:gd fmla="*/ 744071 w 2357718" name="connsiteX3"/>
              <a:gd fmla="*/ 2191870 h 2783541" name="connsiteY3"/>
              <a:gd fmla="*/ 1084729 w 2357718" name="connsiteX4"/>
              <a:gd fmla="*/ 2514600 h 2783541" name="connsiteY4"/>
              <a:gd fmla="*/ 1434353 w 2357718" name="connsiteX5"/>
              <a:gd fmla="*/ 2667000 h 2783541" name="connsiteY5"/>
              <a:gd fmla="*/ 1775012 w 2357718" name="connsiteX6"/>
              <a:gd fmla="*/ 2729753 h 2783541" name="connsiteY6"/>
              <a:gd fmla="*/ 2115671 w 2357718" name="connsiteX7"/>
              <a:gd fmla="*/ 2765611 h 2783541" name="connsiteY7"/>
              <a:gd fmla="*/ 2357718 w 2357718" name="connsiteX8"/>
              <a:gd fmla="*/ 2783541 h 2783541" name="connsiteY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b="b" l="l" r="r" t="t"/>
            <a:pathLst>
              <a:path h="2783541" w="2357718">
                <a:moveTo>
                  <a:pt x="26894" y="165847"/>
                </a:moveTo>
                <a:cubicBezTo>
                  <a:pt x="13447" y="82923"/>
                  <a:pt x="0" y="0"/>
                  <a:pt x="62753" y="228600"/>
                </a:cubicBezTo>
                <a:cubicBezTo>
                  <a:pt x="125506" y="457200"/>
                  <a:pt x="289859" y="1210235"/>
                  <a:pt x="403412" y="1537447"/>
                </a:cubicBezTo>
                <a:cubicBezTo>
                  <a:pt x="516965" y="1864659"/>
                  <a:pt x="630518" y="2029011"/>
                  <a:pt x="744071" y="2191870"/>
                </a:cubicBezTo>
                <a:cubicBezTo>
                  <a:pt x="857624" y="2354729"/>
                  <a:pt x="969682" y="2435412"/>
                  <a:pt x="1084729" y="2514600"/>
                </a:cubicBezTo>
                <a:cubicBezTo>
                  <a:pt x="1199776" y="2593788"/>
                  <a:pt x="1319306" y="2631141"/>
                  <a:pt x="1434353" y="2667000"/>
                </a:cubicBezTo>
                <a:cubicBezTo>
                  <a:pt x="1549400" y="2702859"/>
                  <a:pt x="1661459" y="2713318"/>
                  <a:pt x="1775012" y="2729753"/>
                </a:cubicBezTo>
                <a:cubicBezTo>
                  <a:pt x="1888565" y="2746188"/>
                  <a:pt x="2018553" y="2756646"/>
                  <a:pt x="2115671" y="2765611"/>
                </a:cubicBezTo>
                <a:cubicBezTo>
                  <a:pt x="2212789" y="2774576"/>
                  <a:pt x="2285253" y="2779058"/>
                  <a:pt x="2357718" y="2783541"/>
                </a:cubicBezTo>
              </a:path>
            </a:pathLst>
          </a:cu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12" name="Object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2465" y="1857364"/>
            <a:ext cx="1849967" cy="452438"/>
          </a:xfrm>
          <a:prstGeom prst="rect"/>
          <a:noFill/>
        </p:spPr>
      </p:pic>
      <p:pic>
        <p:nvPicPr>
          <p:cNvPr descr="C:\Users\Andrey\Desktop\граф.png" id="8" name="Picture 8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6572254" y="1977655"/>
            <a:ext cx="4522513" cy="321471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9" name="Freeform 44"/>
          <p:cNvSpPr>
            <a:spLocks/>
          </p:cNvSpPr>
          <p:nvPr/>
        </p:nvSpPr>
        <p:spPr bwMode="auto">
          <a:xfrm>
            <a:off x="7905763" y="2357431"/>
            <a:ext cx="2190765" cy="1711325"/>
          </a:xfrm>
          <a:custGeom>
            <a:avLst/>
            <a:gdLst/>
            <a:ahLst/>
            <a:cxnLst>
              <a:cxn ang="0">
                <a:pos x="0" y="2199"/>
              </a:cxn>
              <a:cxn ang="0">
                <a:pos x="70" y="2199"/>
              </a:cxn>
              <a:cxn ang="0">
                <a:pos x="344" y="2178"/>
              </a:cxn>
              <a:cxn ang="0">
                <a:pos x="611" y="2122"/>
              </a:cxn>
              <a:cxn ang="0">
                <a:pos x="878" y="1974"/>
              </a:cxn>
              <a:cxn ang="0">
                <a:pos x="1152" y="1728"/>
              </a:cxn>
              <a:cxn ang="0">
                <a:pos x="1426" y="1215"/>
              </a:cxn>
              <a:cxn ang="0">
                <a:pos x="1742" y="0"/>
              </a:cxn>
            </a:cxnLst>
            <a:rect b="b" l="0" r="r" t="0"/>
            <a:pathLst>
              <a:path h="2202" w="1742">
                <a:moveTo>
                  <a:pt x="0" y="2199"/>
                </a:moveTo>
                <a:cubicBezTo>
                  <a:pt x="6" y="2200"/>
                  <a:pt x="13" y="2202"/>
                  <a:pt x="70" y="2199"/>
                </a:cubicBezTo>
                <a:cubicBezTo>
                  <a:pt x="127" y="2196"/>
                  <a:pt x="254" y="2191"/>
                  <a:pt x="344" y="2178"/>
                </a:cubicBezTo>
                <a:cubicBezTo>
                  <a:pt x="434" y="2165"/>
                  <a:pt x="522" y="2156"/>
                  <a:pt x="611" y="2122"/>
                </a:cubicBezTo>
                <a:cubicBezTo>
                  <a:pt x="700" y="2088"/>
                  <a:pt x="788" y="2040"/>
                  <a:pt x="878" y="1974"/>
                </a:cubicBezTo>
                <a:cubicBezTo>
                  <a:pt x="968" y="1908"/>
                  <a:pt x="1061" y="1854"/>
                  <a:pt x="1152" y="1728"/>
                </a:cubicBezTo>
                <a:cubicBezTo>
                  <a:pt x="1243" y="1602"/>
                  <a:pt x="1328" y="1503"/>
                  <a:pt x="1426" y="1215"/>
                </a:cubicBezTo>
                <a:cubicBezTo>
                  <a:pt x="1524" y="927"/>
                  <a:pt x="1633" y="463"/>
                  <a:pt x="1742" y="0"/>
                </a:cubicBezTo>
              </a:path>
            </a:pathLst>
          </a:custGeom>
          <a:ln>
            <a:solidFill>
              <a:schemeClr val="accent2">
                <a:lumMod val="75000"/>
              </a:schemeClr>
            </a:solidFill>
            <a:headEnd/>
            <a:tailEnd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dirty="0" lang="ru-RU" sz="180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Object 4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3256" y="1928803"/>
            <a:ext cx="1140883" cy="460375"/>
          </a:xfrm>
          <a:prstGeom prst="rect"/>
          <a:noFill/>
        </p:spPr>
      </p:pic>
    </p:spTree>
    <p:extLst>
      <p:ext uri="{BB962C8B-B14F-4D97-AF65-F5344CB8AC3E}">
        <p14:creationId xmlns:p14="http://schemas.microsoft.com/office/powerpoint/2010/main" xmlns="" val="16975658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400" spd="slow">
        <p14:reveal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>
                            <p:stCondLst>
                              <p:cond delay="0"/>
                            </p:stCondLst>
                            <p:childTnLst>
                              <p:par>
                                <p:cTn fill="hold" id="8" nodeType="after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2000"/>
                            </p:stCondLst>
                            <p:childTnLst>
                              <p:par>
                                <p:cTn fill="hold" id="15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500" id="1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8" nodeType="with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3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2500"/>
                            </p:stCondLst>
                            <p:childTnLst>
                              <p:par>
                                <p:cTn decel="100000" fill="hold" id="25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0">
                            <p:stCondLst>
                              <p:cond delay="4500"/>
                            </p:stCondLst>
                            <p:childTnLst>
                              <p:par>
                                <p:cTn fill="hold" id="31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3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4" nodeType="with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6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500" id="38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3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4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5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8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0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1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2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animBg="1" build="p" grpId="0" spid="3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3002" y="0"/>
            <a:ext cx="9582179" cy="11430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b="1" i="1" dirty="0" err="1" smtClean="0">
                <a:solidFill>
                  <a:schemeClr val="tx1"/>
                </a:solidFill>
              </a:rPr>
              <a:t>Розмноження</a:t>
            </a:r>
            <a:r>
              <a:rPr lang="ru-RU" sz="4800" b="1" i="1" dirty="0" smtClean="0">
                <a:solidFill>
                  <a:schemeClr val="tx1"/>
                </a:solidFill>
              </a:rPr>
              <a:t> </a:t>
            </a:r>
            <a:r>
              <a:rPr lang="ru-RU" sz="4800" b="1" i="1" dirty="0" err="1" smtClean="0">
                <a:solidFill>
                  <a:schemeClr val="tx1"/>
                </a:solidFill>
              </a:rPr>
              <a:t>бактерій</a:t>
            </a:r>
            <a:endParaRPr lang="ru-RU" sz="4800" b="1" i="1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80510" y="4040144"/>
            <a:ext cx="10477573" cy="1497018"/>
          </a:xfrm>
        </p:spPr>
        <p:txBody>
          <a:bodyPr/>
          <a:lstStyle/>
          <a:p>
            <a:r>
              <a:rPr lang="uk-UA" b="0" dirty="0" smtClean="0">
                <a:solidFill>
                  <a:schemeClr val="tx2">
                    <a:lumMod val="50000"/>
                  </a:schemeClr>
                </a:solidFill>
              </a:rPr>
              <a:t>де </a:t>
            </a:r>
            <a:r>
              <a:rPr lang="uk-UA" b="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0" i="1" dirty="0" smtClean="0">
                <a:solidFill>
                  <a:schemeClr val="tx2">
                    <a:lumMod val="50000"/>
                  </a:schemeClr>
                </a:solidFill>
              </a:rPr>
              <a:t>a </a:t>
            </a:r>
            <a:r>
              <a:rPr lang="uk-UA" b="0" i="1" dirty="0" smtClean="0">
                <a:solidFill>
                  <a:schemeClr val="tx2">
                    <a:lumMod val="50000"/>
                  </a:schemeClr>
                </a:solidFill>
              </a:rPr>
              <a:t>&gt;1</a:t>
            </a:r>
            <a:r>
              <a:rPr lang="uk-UA" b="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b="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b="0" dirty="0" smtClean="0">
                <a:solidFill>
                  <a:schemeClr val="tx2">
                    <a:lumMod val="50000"/>
                  </a:schemeClr>
                </a:solidFill>
              </a:rPr>
              <a:t>– постійна величина, що характеризує  швидкість росту даної колонії і залежить від біологічного виду організмів та від умов зовнішнього середовища.</a:t>
            </a:r>
            <a:endParaRPr lang="ru-RU" b="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47480" y="1285860"/>
            <a:ext cx="11715789" cy="17859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</a:rPr>
              <a:t>       </a:t>
            </a: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Колонія живих організмів (зокрема, бактерії) зростає в результаті розмноження. Якщо за рівні проміжки часу число живих організмів збільшується в одне й те саме число разів, то число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</a:rPr>
              <a:t>N</a:t>
            </a: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 організмів по закінченні часу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</a:rPr>
              <a:t>t</a:t>
            </a: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 після початку спостережень виражається формулою 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5396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48827972"/>
              </p:ext>
            </p:extLst>
          </p:nvPr>
        </p:nvGraphicFramePr>
        <p:xfrm>
          <a:off x="2497594" y="5505311"/>
          <a:ext cx="2112433" cy="1246187"/>
        </p:xfrm>
        <a:graphic>
          <a:graphicData uri="http://schemas.openxmlformats.org/presentationml/2006/ole">
            <p:oleObj spid="_x0000_s2254" name="Точечный рисунок" r:id="rId3" imgW="2172003" imgH="1104762" progId="PBrush">
              <p:embed/>
            </p:oleObj>
          </a:graphicData>
        </a:graphic>
      </p:graphicFrame>
      <p:graphicFrame>
        <p:nvGraphicFramePr>
          <p:cNvPr id="15397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90979254"/>
              </p:ext>
            </p:extLst>
          </p:nvPr>
        </p:nvGraphicFramePr>
        <p:xfrm>
          <a:off x="4776586" y="5475813"/>
          <a:ext cx="2110316" cy="1243012"/>
        </p:xfrm>
        <a:graphic>
          <a:graphicData uri="http://schemas.openxmlformats.org/presentationml/2006/ole">
            <p:oleObj spid="_x0000_s2255" name="Точечный рисунок" r:id="rId4" imgW="2371429" imgH="1095528" progId="PBrush">
              <p:embed/>
            </p:oleObj>
          </a:graphicData>
        </a:graphic>
      </p:graphicFrame>
      <p:graphicFrame>
        <p:nvGraphicFramePr>
          <p:cNvPr id="15398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374062434"/>
              </p:ext>
            </p:extLst>
          </p:nvPr>
        </p:nvGraphicFramePr>
        <p:xfrm>
          <a:off x="7055840" y="5475812"/>
          <a:ext cx="3071283" cy="1223962"/>
        </p:xfrm>
        <a:graphic>
          <a:graphicData uri="http://schemas.openxmlformats.org/presentationml/2006/ole">
            <p:oleObj spid="_x0000_s2256" name="Точечный рисунок" r:id="rId5" imgW="3315163" imgH="1171429" progId="PBrush">
              <p:embed/>
            </p:oleObj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2766527" y="3208694"/>
            <a:ext cx="590554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6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6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6600" b="1" i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t</a:t>
            </a:r>
            <a:endParaRPr kumimoji="0" lang="ru-RU" sz="6600" b="1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9627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4722" y="14748"/>
            <a:ext cx="8820173" cy="11430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6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Ріст</a:t>
            </a:r>
            <a:r>
              <a:rPr lang="ru-RU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населення</a:t>
            </a:r>
            <a:endParaRPr lang="ru-RU" sz="6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3031" y="3215230"/>
            <a:ext cx="10858576" cy="2174436"/>
          </a:xfrm>
        </p:spPr>
        <p:txBody>
          <a:bodyPr>
            <a:normAutofit/>
          </a:bodyPr>
          <a:lstStyle/>
          <a:p>
            <a:r>
              <a:rPr lang="uk-UA" sz="36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де  </a:t>
            </a:r>
            <a:r>
              <a:rPr lang="en-US" sz="36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N</a:t>
            </a:r>
            <a:r>
              <a:rPr lang="uk-UA" sz="3600" b="0" i="1" baseline="-2500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0</a:t>
            </a:r>
            <a:r>
              <a:rPr lang="uk-UA" sz="36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– кількість людей при  </a:t>
            </a:r>
            <a:r>
              <a:rPr lang="en-US" sz="36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t</a:t>
            </a:r>
            <a:r>
              <a:rPr lang="en-US" sz="36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</a:t>
            </a:r>
            <a:r>
              <a:rPr lang="uk-UA" sz="36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= 0,  </a:t>
            </a:r>
            <a:endParaRPr lang="en-US" sz="3600" b="0" dirty="0" smtClean="0">
              <a:solidFill>
                <a:schemeClr val="tx2">
                  <a:lumMod val="50000"/>
                </a:schemeClr>
              </a:solidFill>
              <a:effectLst/>
            </a:endParaRPr>
          </a:p>
          <a:p>
            <a:r>
              <a:rPr lang="en-US" sz="36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N</a:t>
            </a:r>
            <a:r>
              <a:rPr lang="en-US" sz="36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</a:t>
            </a:r>
            <a:r>
              <a:rPr lang="uk-UA" sz="36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– кількість людей в момент часу </a:t>
            </a:r>
            <a:r>
              <a:rPr lang="en-US" sz="36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t</a:t>
            </a:r>
            <a:r>
              <a:rPr lang="uk-UA" sz="36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,</a:t>
            </a:r>
          </a:p>
          <a:p>
            <a:r>
              <a:rPr lang="uk-UA" sz="36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а,</a:t>
            </a:r>
            <a:r>
              <a:rPr lang="ru-RU" sz="36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 </a:t>
            </a:r>
            <a:r>
              <a:rPr lang="en-US" sz="36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e</a:t>
            </a:r>
            <a:r>
              <a:rPr lang="en-US" sz="36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</a:t>
            </a:r>
            <a:r>
              <a:rPr lang="uk-UA" sz="36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– постійні величини.</a:t>
            </a:r>
          </a:p>
          <a:p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791459" y="1404772"/>
            <a:ext cx="10725187" cy="96837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sz="3900" dirty="0" smtClean="0"/>
              <a:t>   </a:t>
            </a:r>
            <a:r>
              <a:rPr lang="uk-UA" sz="4300" dirty="0" smtClean="0">
                <a:solidFill>
                  <a:schemeClr val="tx2">
                    <a:lumMod val="50000"/>
                  </a:schemeClr>
                </a:solidFill>
              </a:rPr>
              <a:t>Зміна кількості людей в країні за великий проміжок часу </a:t>
            </a:r>
            <a:r>
              <a:rPr lang="en-US" sz="4300" i="1" dirty="0" smtClean="0">
                <a:solidFill>
                  <a:schemeClr val="tx2">
                    <a:lumMod val="50000"/>
                  </a:schemeClr>
                </a:solidFill>
              </a:rPr>
              <a:t>t </a:t>
            </a:r>
            <a:r>
              <a:rPr lang="uk-UA" sz="4300" dirty="0" smtClean="0">
                <a:solidFill>
                  <a:schemeClr val="tx2">
                    <a:lumMod val="50000"/>
                  </a:schemeClr>
                </a:solidFill>
              </a:rPr>
              <a:t>описується формулою:</a:t>
            </a:r>
            <a:endParaRPr lang="uk-UA" sz="39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1761" y="4857759"/>
            <a:ext cx="5048285" cy="189310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046" y="2342628"/>
            <a:ext cx="3412405" cy="230013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922009" y="2109518"/>
            <a:ext cx="638179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uk-UA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5400" b="1" i="1" baseline="-25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6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ea</a:t>
            </a:r>
            <a:r>
              <a:rPr lang="en-US" sz="6600" b="1" i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uk-UA" sz="66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2631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Прямоугольник 2"/>
              <p:cNvSpPr/>
              <p:nvPr/>
            </p:nvSpPr>
            <p:spPr>
              <a:xfrm>
                <a:off x="259977" y="1702633"/>
                <a:ext cx="2990328" cy="2990328"/>
              </a:xfrm>
              <a:prstGeom prst="rect">
                <a:avLst/>
              </a:prstGeom>
              <a:ln w="57150"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9600" i="1" smtClean="0">
                              <a:solidFill>
                                <a:schemeClr val="accent3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uk-UA" sz="9600" b="0" i="1" smtClean="0">
                              <a:solidFill>
                                <a:schemeClr val="accent3"/>
                              </a:solidFill>
                              <a:latin typeface="Cambria Math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uk-UA" sz="6000" dirty="0"/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977" y="1702633"/>
                <a:ext cx="2990328" cy="2990328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 w="57150"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4257047" y="1694549"/>
                <a:ext cx="3482851" cy="3002458"/>
              </a:xfrm>
              <a:prstGeom prst="triangle">
                <a:avLst/>
              </a:prstGeom>
              <a:ln w="5715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uk-UA" sz="9600" i="1" smtClean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uk-UA" sz="9600" b="0" i="1" smtClean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  <m:t>7</m:t>
                          </m:r>
                        </m:deg>
                        <m:e>
                          <m:r>
                            <a:rPr lang="uk-UA" sz="9600" b="0" i="1" smtClean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  <m:t>5</m:t>
                          </m:r>
                        </m:e>
                      </m:rad>
                    </m:oMath>
                  </m:oMathPara>
                </a14:m>
                <a:endParaRPr lang="uk-UA" sz="6000" dirty="0">
                  <a:solidFill>
                    <a:schemeClr val="accent6"/>
                  </a:solidFill>
                </a:endParaRPr>
              </a:p>
            </p:txBody>
          </p:sp>
        </mc:Choice>
        <mc:Fallback>
          <p:sp>
            <p:nvSpPr>
              <p:cNvPr id="9" name="Равнобедренный тре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7047" y="1694549"/>
                <a:ext cx="3482851" cy="3002458"/>
              </a:xfrm>
              <a:prstGeom prst="triangle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  <a:ln w="57150"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" name="Овал 9"/>
              <p:cNvSpPr/>
              <p:nvPr/>
            </p:nvSpPr>
            <p:spPr>
              <a:xfrm>
                <a:off x="8541338" y="1694550"/>
                <a:ext cx="3148638" cy="3148638"/>
              </a:xfrm>
              <a:prstGeom prst="ellipse">
                <a:avLst/>
              </a:prstGeom>
              <a:ln w="571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uk-UA" sz="96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uk-UA" sz="96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deg>
                        <m:e>
                          <m:r>
                            <a:rPr lang="uk-UA" sz="96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e>
                      </m:rad>
                    </m:oMath>
                  </m:oMathPara>
                </a14:m>
                <a:endParaRPr lang="uk-UA" sz="6000" dirty="0"/>
              </a:p>
            </p:txBody>
          </p:sp>
        </mc:Choice>
        <mc:Fallback>
          <p:sp>
            <p:nvSpPr>
              <p:cNvPr id="10" name="Овал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1338" y="1694550"/>
                <a:ext cx="3148638" cy="3148638"/>
              </a:xfrm>
              <a:prstGeom prst="ellipse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  <a:ln w="57150"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809897" y="0"/>
            <a:ext cx="10123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i="1" dirty="0" smtClean="0"/>
              <a:t>Дивимось і запам’ятовуємо.</a:t>
            </a:r>
            <a:endParaRPr lang="ru-RU" sz="5400" b="1" i="1" dirty="0"/>
          </a:p>
        </p:txBody>
      </p:sp>
    </p:spTree>
    <p:extLst>
      <p:ext uri="{BB962C8B-B14F-4D97-AF65-F5344CB8AC3E}">
        <p14:creationId xmlns="" xmlns:p14="http://schemas.microsoft.com/office/powerpoint/2010/main" val="547464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0477" y="0"/>
            <a:ext cx="8820173" cy="114300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sz="5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Приріст деревини</a:t>
            </a:r>
            <a:endParaRPr lang="ru-RU" sz="5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90459" y="1643051"/>
            <a:ext cx="11391941" cy="896935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uk-UA" dirty="0" smtClean="0"/>
              <a:t>   </a:t>
            </a:r>
            <a:r>
              <a:rPr lang="uk-UA" sz="4300" dirty="0" smtClean="0">
                <a:solidFill>
                  <a:schemeClr val="tx2">
                    <a:lumMod val="50000"/>
                  </a:schemeClr>
                </a:solidFill>
              </a:rPr>
              <a:t>Дерево росте так, що кількість деревини в початковий момент збільшується з часом за законом: </a:t>
            </a:r>
            <a:endParaRPr lang="ru-RU" sz="39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489" y="4643446"/>
            <a:ext cx="4007815" cy="200026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428981" y="2428868"/>
            <a:ext cx="5829307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uk-UA" sz="6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uk-UA" sz="6600" b="1" i="1" baseline="-25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6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6600" b="1" i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 t</a:t>
            </a:r>
            <a:endParaRPr lang="uk-UA" sz="66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 bwMode="auto">
          <a:xfrm>
            <a:off x="0" y="3429001"/>
            <a:ext cx="12001541" cy="89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</a:pPr>
            <a:r>
              <a:rPr kumimoji="0" lang="uk-UA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де </a:t>
            </a:r>
            <a:r>
              <a:rPr lang="en-US" sz="3600" i="1" dirty="0" smtClean="0">
                <a:solidFill>
                  <a:schemeClr val="tx2">
                    <a:lumMod val="50000"/>
                  </a:schemeClr>
                </a:solidFill>
              </a:rPr>
              <a:t>m </a:t>
            </a:r>
            <a:r>
              <a:rPr lang="uk-UA" sz="3600" i="1" baseline="-25000" dirty="0" smtClean="0">
                <a:solidFill>
                  <a:schemeClr val="tx2">
                    <a:lumMod val="50000"/>
                  </a:schemeClr>
                </a:solidFill>
              </a:rPr>
              <a:t>0</a:t>
            </a:r>
            <a:r>
              <a:rPr lang="uk-UA" sz="3600" i="1" dirty="0" smtClean="0">
                <a:solidFill>
                  <a:schemeClr val="tx2">
                    <a:lumMod val="50000"/>
                  </a:schemeClr>
                </a:solidFill>
              </a:rPr>
              <a:t> –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 кількість деревини в початковий момент, </a:t>
            </a:r>
            <a:r>
              <a:rPr lang="en-US" sz="3600" i="1" dirty="0" smtClean="0">
                <a:solidFill>
                  <a:schemeClr val="tx2">
                    <a:lumMod val="50000"/>
                  </a:schemeClr>
                </a:solidFill>
              </a:rPr>
              <a:t>k</a:t>
            </a:r>
            <a:r>
              <a:rPr lang="uk-UA" sz="3600" i="1" dirty="0" smtClean="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деяка постійна, </a:t>
            </a:r>
            <a:r>
              <a:rPr lang="en-US" sz="3600" i="1" dirty="0" smtClean="0">
                <a:solidFill>
                  <a:schemeClr val="tx2">
                    <a:lumMod val="50000"/>
                  </a:schemeClr>
                </a:solidFill>
              </a:rPr>
              <a:t>t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 – час у роках</a:t>
            </a:r>
            <a:r>
              <a:rPr lang="uk-UA" sz="3600" i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67171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98203" y="1692628"/>
            <a:ext cx="11547987" cy="156966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4290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Коли людина лякається, в кров виділяється адреналін, який потім руйнується, причому швидкість руйнування пропорційна кількості цієї речовини, що ще залишилася в крові.</a:t>
            </a:r>
          </a:p>
        </p:txBody>
      </p:sp>
      <p:pic>
        <p:nvPicPr>
          <p:cNvPr id="3077" name="Picture 5" descr="http://bashkirskimed.ru/uploads/posts/2013-04/1364889477_i_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839" y="4221807"/>
            <a:ext cx="2891710" cy="2168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://www.tiensmed.ru/news/uimg_new/ee/adrena3-12483234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02" y="3603359"/>
            <a:ext cx="3388721" cy="2168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117080" y="3485316"/>
            <a:ext cx="5074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діагностиці хвороб нирок часто визнача­ють здатність нирок виводити з крові радіоак­тивні ізотопи, причому їх кількість спадає за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по­казниковим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законом.</a:t>
            </a:r>
            <a:endParaRPr lang="uk-UA" sz="3200" dirty="0">
              <a:latin typeface="Arial" pitchFamily="34" charset="0"/>
              <a:cs typeface="Arial" pitchFamily="34" charset="0"/>
            </a:endParaRP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</a:pPr>
            <a:endParaRPr lang="uk-UA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583002" y="0"/>
            <a:ext cx="9582179" cy="11430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sz="4800" b="1" i="1" dirty="0" err="1" smtClean="0">
                <a:solidFill>
                  <a:schemeClr val="tx1"/>
                </a:solidFill>
              </a:rPr>
              <a:t>ПоКазникова</a:t>
            </a:r>
            <a:r>
              <a:rPr lang="uk-UA" sz="4800" b="1" i="1" dirty="0" smtClean="0">
                <a:solidFill>
                  <a:schemeClr val="tx1"/>
                </a:solidFill>
              </a:rPr>
              <a:t> Функція в організмі людини</a:t>
            </a:r>
            <a:endParaRPr lang="ru-RU" sz="4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62779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583002" y="0"/>
            <a:ext cx="9582179" cy="11430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b="1" dirty="0" i="1" lang="uk-UA" smtClean="0" sz="4800">
                <a:solidFill>
                  <a:schemeClr val="tx1"/>
                </a:solidFill>
              </a:rPr>
              <a:t>Швидкість зміни кількості ліків</a:t>
            </a:r>
            <a:endParaRPr b="1" dirty="0" i="1" lang="ru-RU" sz="4800">
              <a:solidFill>
                <a:schemeClr val="tx1"/>
              </a:solidFill>
            </a:endParaRPr>
          </a:p>
        </p:txBody>
      </p:sp>
      <p:pic>
        <p:nvPicPr>
          <p:cNvPr descr="http://www.rusnauka.com/23_NTP_2013/Matemathics/4_143707.doc.files/image040.gif" id="4098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8650" y="-84138"/>
            <a:ext cx="1171575" cy="40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91729" y="1645920"/>
            <a:ext cx="11754465" cy="34163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z="3600"/>
              <a:t>Швидкість зміни кількості ліків у організмі пропорційна їх кількості.  Якщо </a:t>
            </a:r>
            <a:r>
              <a:rPr dirty="0" i="1" lang="uk-UA" sz="3600"/>
              <a:t>А</a:t>
            </a:r>
            <a:r>
              <a:rPr dirty="0" lang="uk-UA" sz="3600"/>
              <a:t>(</a:t>
            </a:r>
            <a:r>
              <a:rPr dirty="0" i="1" lang="uk-UA" sz="3600"/>
              <a:t>t</a:t>
            </a:r>
            <a:r>
              <a:rPr dirty="0" lang="uk-UA" sz="3600"/>
              <a:t>) — кількість ліків у тілі через час </a:t>
            </a:r>
            <a:r>
              <a:rPr dirty="0" i="1" lang="uk-UA" sz="3600"/>
              <a:t>t</a:t>
            </a:r>
            <a:r>
              <a:rPr dirty="0" lang="uk-UA" sz="3600"/>
              <a:t>, </a:t>
            </a:r>
            <a:r>
              <a:rPr dirty="0" i="1" lang="uk-UA" sz="3600"/>
              <a:t>R</a:t>
            </a:r>
            <a:r>
              <a:rPr baseline="-25000" dirty="0" lang="uk-UA" sz="3600"/>
              <a:t>0</a:t>
            </a:r>
            <a:r>
              <a:rPr dirty="0" lang="uk-UA" sz="3600"/>
              <a:t> -швидкість надходження ліків до організму (ста­ла — відома величина), </a:t>
            </a:r>
            <a:r>
              <a:rPr dirty="0" i="1" lang="uk-UA" sz="3600"/>
              <a:t>k — </a:t>
            </a:r>
            <a:r>
              <a:rPr dirty="0" lang="uk-UA" sz="3600"/>
              <a:t>коефіцієнт пропор­ційності (стала, що характеризує швидкість виведення ліків з організму), то </a:t>
            </a:r>
            <a:endParaRPr dirty="0" lang="ru-RU" sz="3600"/>
          </a:p>
        </p:txBody>
      </p:sp>
      <p:pic>
        <p:nvPicPr>
          <p:cNvPr id="4099" name="Picture 3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6"/>
          <a:stretch/>
        </p:blipFill>
        <p:spPr bwMode="auto">
          <a:xfrm>
            <a:off x="3893573" y="4990270"/>
            <a:ext cx="4031146" cy="1589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27113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400" spd="slow">
        <p14:reveal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0219" y="1445342"/>
            <a:ext cx="11606981" cy="529375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dirty="0" smtClean="0"/>
              <a:t>При </a:t>
            </a:r>
            <a:r>
              <a:rPr lang="uk-UA" sz="3200" dirty="0"/>
              <a:t>відновленні концентрації гемоглобіну в крові донора або пораненого за </a:t>
            </a:r>
            <a:r>
              <a:rPr lang="uk-UA" sz="3200" dirty="0" err="1"/>
              <a:t>показниковим</a:t>
            </a:r>
            <a:r>
              <a:rPr lang="uk-UA" sz="3200" dirty="0"/>
              <a:t> законом спадає різниця між </a:t>
            </a:r>
            <a:r>
              <a:rPr lang="uk-UA" sz="3200" dirty="0" err="1"/>
              <a:t>нор­мальним   вмістом  гемоглобіну  і   наявн</a:t>
            </a:r>
            <a:r>
              <a:rPr lang="uk-UA" sz="3200" dirty="0"/>
              <a:t>ою кількістю цієї речовини. Як і при радіоактивно­му розпаді, лікарі розглядають період, за який розпадається або відновлюється половина речо­вини. Для адреналіну — частки секунди, для ізо­топів — хвилини, для гемоглобіну — дні.</a:t>
            </a:r>
          </a:p>
          <a:p>
            <a:r>
              <a:rPr lang="uk-UA" sz="3200" dirty="0"/>
              <a:t>Звичайно, </a:t>
            </a:r>
            <a:r>
              <a:rPr lang="uk-UA" sz="3200" dirty="0" err="1"/>
              <a:t>показниковий</a:t>
            </a:r>
            <a:r>
              <a:rPr lang="uk-UA" sz="3200" dirty="0"/>
              <a:t> закон виконується дуже приблизно в біологічних системах, бо ми маємо тут справу з дуже складними системами.</a:t>
            </a:r>
          </a:p>
          <a:p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583002" y="0"/>
            <a:ext cx="9582179" cy="11430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sz="4800" b="1" i="1" dirty="0" smtClean="0">
                <a:solidFill>
                  <a:schemeClr val="tx1"/>
                </a:solidFill>
              </a:rPr>
              <a:t>Відновлення концентрації гемоглобіну</a:t>
            </a:r>
            <a:endParaRPr lang="ru-RU" sz="4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4778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583002" y="0"/>
            <a:ext cx="9582179" cy="1143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sz="4800" b="1" i="1" dirty="0" err="1" smtClean="0">
                <a:solidFill>
                  <a:schemeClr val="tx1"/>
                </a:solidFill>
              </a:rPr>
              <a:t>Показникова</a:t>
            </a:r>
            <a:r>
              <a:rPr lang="uk-UA" sz="4800" b="1" i="1" dirty="0" smtClean="0">
                <a:solidFill>
                  <a:schemeClr val="tx1"/>
                </a:solidFill>
              </a:rPr>
              <a:t> функція в Фізиці</a:t>
            </a:r>
            <a:endParaRPr lang="ru-RU" sz="4800" b="1" i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6477" y="1445342"/>
            <a:ext cx="1169547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/>
              <a:t>Тиск</a:t>
            </a:r>
            <a:r>
              <a:rPr lang="ru-RU" sz="3600" dirty="0"/>
              <a:t> </a:t>
            </a:r>
            <a:r>
              <a:rPr lang="ru-RU" sz="3600" dirty="0" err="1"/>
              <a:t>атмосфери</a:t>
            </a:r>
            <a:r>
              <a:rPr lang="ru-RU" sz="3600" dirty="0"/>
              <a:t>, </a:t>
            </a:r>
            <a:r>
              <a:rPr lang="ru-RU" sz="3600" dirty="0" err="1"/>
              <a:t>виражений</a:t>
            </a:r>
            <a:r>
              <a:rPr lang="ru-RU" sz="3600" dirty="0"/>
              <a:t> в </a:t>
            </a:r>
            <a:r>
              <a:rPr lang="ru-RU" sz="3600" dirty="0" err="1"/>
              <a:t>міліметрах</a:t>
            </a:r>
            <a:r>
              <a:rPr lang="ru-RU" sz="3600" dirty="0"/>
              <a:t> ртутного </a:t>
            </a:r>
            <a:r>
              <a:rPr lang="ru-RU" sz="3600" dirty="0" err="1"/>
              <a:t>стовпа</a:t>
            </a:r>
            <a:r>
              <a:rPr lang="ru-RU" sz="3600" dirty="0"/>
              <a:t> </a:t>
            </a:r>
            <a:r>
              <a:rPr lang="ru-RU" sz="3600" dirty="0" err="1"/>
              <a:t>міняється</a:t>
            </a:r>
            <a:r>
              <a:rPr lang="ru-RU" sz="3600" dirty="0"/>
              <a:t> </a:t>
            </a:r>
            <a:r>
              <a:rPr lang="ru-RU" sz="3600" dirty="0" err="1"/>
              <a:t>згідно</a:t>
            </a:r>
            <a:r>
              <a:rPr lang="ru-RU" sz="3600" dirty="0"/>
              <a:t> </a:t>
            </a:r>
            <a:r>
              <a:rPr lang="ru-RU" sz="3600" dirty="0" err="1"/>
              <a:t>із</a:t>
            </a:r>
            <a:r>
              <a:rPr lang="ru-RU" sz="3600" dirty="0"/>
              <a:t> </a:t>
            </a:r>
            <a:r>
              <a:rPr lang="ru-RU" sz="3600" dirty="0" smtClean="0"/>
              <a:t>законом</a:t>
            </a:r>
          </a:p>
          <a:p>
            <a:endParaRPr lang="ru-RU" sz="3600" dirty="0"/>
          </a:p>
          <a:p>
            <a:endParaRPr lang="uk-UA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 </a:t>
            </a:r>
            <a:r>
              <a:rPr lang="ru-RU" sz="3600" dirty="0"/>
              <a:t>де h - </a:t>
            </a:r>
            <a:r>
              <a:rPr lang="ru-RU" sz="3600" dirty="0" err="1"/>
              <a:t>висота</a:t>
            </a:r>
            <a:r>
              <a:rPr lang="ru-RU" sz="3600" dirty="0"/>
              <a:t> точки над </a:t>
            </a:r>
            <a:r>
              <a:rPr lang="ru-RU" sz="3600" dirty="0" err="1"/>
              <a:t>рівнем</a:t>
            </a:r>
            <a:r>
              <a:rPr lang="ru-RU" sz="3600" dirty="0"/>
              <a:t> моря(у м). </a:t>
            </a:r>
            <a:r>
              <a:rPr lang="ru-RU" sz="3600" dirty="0" err="1"/>
              <a:t>Цю</a:t>
            </a:r>
            <a:r>
              <a:rPr lang="ru-RU" sz="3600" dirty="0"/>
              <a:t> формулу </a:t>
            </a:r>
            <a:r>
              <a:rPr lang="ru-RU" sz="3600" dirty="0" err="1"/>
              <a:t>використовують</a:t>
            </a:r>
            <a:r>
              <a:rPr lang="ru-RU" sz="3600" dirty="0"/>
              <a:t> </a:t>
            </a:r>
            <a:r>
              <a:rPr lang="ru-RU" sz="3600" dirty="0" err="1"/>
              <a:t>геодезисти</a:t>
            </a:r>
            <a:r>
              <a:rPr lang="ru-RU" sz="3600" dirty="0"/>
              <a:t> для </a:t>
            </a:r>
            <a:r>
              <a:rPr lang="ru-RU" sz="3600" dirty="0" err="1"/>
              <a:t>барометричного</a:t>
            </a:r>
            <a:r>
              <a:rPr lang="ru-RU" sz="3600" dirty="0"/>
              <a:t> </a:t>
            </a:r>
            <a:r>
              <a:rPr lang="ru-RU" sz="3600" dirty="0" err="1"/>
              <a:t>інвелірування</a:t>
            </a:r>
            <a:r>
              <a:rPr lang="ru-RU" sz="3600" dirty="0"/>
              <a:t>, </a:t>
            </a:r>
            <a:r>
              <a:rPr lang="ru-RU" sz="3600" dirty="0" err="1"/>
              <a:t>тобто</a:t>
            </a:r>
            <a:r>
              <a:rPr lang="ru-RU" sz="3600" dirty="0"/>
              <a:t> для </a:t>
            </a:r>
            <a:r>
              <a:rPr lang="ru-RU" sz="3600" dirty="0" err="1"/>
              <a:t>визначення</a:t>
            </a:r>
            <a:r>
              <a:rPr lang="ru-RU" sz="3600" dirty="0"/>
              <a:t> </a:t>
            </a:r>
            <a:r>
              <a:rPr lang="ru-RU" sz="3600" dirty="0" err="1"/>
              <a:t>різниці</a:t>
            </a:r>
            <a:r>
              <a:rPr lang="ru-RU" sz="3600" dirty="0"/>
              <a:t> </a:t>
            </a:r>
            <a:r>
              <a:rPr lang="ru-RU" sz="3600" dirty="0" err="1"/>
              <a:t>висот</a:t>
            </a:r>
            <a:r>
              <a:rPr lang="ru-RU" sz="3600" dirty="0"/>
              <a:t> над </a:t>
            </a:r>
            <a:r>
              <a:rPr lang="ru-RU" sz="3600" dirty="0" err="1"/>
              <a:t>рівнем</a:t>
            </a:r>
            <a:r>
              <a:rPr lang="ru-RU" sz="3600" dirty="0"/>
              <a:t> моря </a:t>
            </a:r>
            <a:r>
              <a:rPr lang="ru-RU" sz="3600" dirty="0" err="1"/>
              <a:t>двох</a:t>
            </a:r>
            <a:r>
              <a:rPr lang="ru-RU" sz="3600" dirty="0"/>
              <a:t> </a:t>
            </a:r>
            <a:r>
              <a:rPr lang="ru-RU" sz="3600" dirty="0" err="1"/>
              <a:t>точок</a:t>
            </a:r>
            <a:r>
              <a:rPr lang="ru-RU" sz="3600" dirty="0"/>
              <a:t> на </a:t>
            </a:r>
            <a:r>
              <a:rPr lang="ru-RU" sz="3600" dirty="0" err="1"/>
              <a:t>земній</a:t>
            </a:r>
            <a:r>
              <a:rPr lang="ru-RU" sz="3600" dirty="0"/>
              <a:t> </a:t>
            </a:r>
            <a:r>
              <a:rPr lang="ru-RU" sz="3600" dirty="0" err="1"/>
              <a:t>поверхні</a:t>
            </a:r>
            <a:r>
              <a:rPr lang="ru-RU" sz="3600" dirty="0"/>
              <a:t>.</a:t>
            </a:r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5612" y="2690950"/>
            <a:ext cx="4399100" cy="15414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860203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7484" y="1607574"/>
            <a:ext cx="11769213" cy="452431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/>
              <a:t>При </a:t>
            </a:r>
            <a:r>
              <a:rPr lang="ru-RU" sz="3600" dirty="0" err="1"/>
              <a:t>проходженні</a:t>
            </a:r>
            <a:r>
              <a:rPr lang="ru-RU" sz="3600" dirty="0"/>
              <a:t> </a:t>
            </a:r>
            <a:r>
              <a:rPr lang="ru-RU" sz="3600" dirty="0" err="1"/>
              <a:t>світла</a:t>
            </a:r>
            <a:r>
              <a:rPr lang="ru-RU" sz="3600" dirty="0"/>
              <a:t> через </a:t>
            </a:r>
            <a:r>
              <a:rPr lang="ru-RU" sz="3600" dirty="0" err="1"/>
              <a:t>каламутне</a:t>
            </a:r>
            <a:r>
              <a:rPr lang="ru-RU" sz="3600" dirty="0"/>
              <a:t> </a:t>
            </a:r>
            <a:r>
              <a:rPr lang="ru-RU" sz="3600" dirty="0" err="1"/>
              <a:t>середовище</a:t>
            </a:r>
            <a:r>
              <a:rPr lang="ru-RU" sz="3600" dirty="0"/>
              <a:t> </a:t>
            </a:r>
            <a:r>
              <a:rPr lang="ru-RU" sz="3600" dirty="0" err="1"/>
              <a:t>кожен</a:t>
            </a:r>
            <a:r>
              <a:rPr lang="ru-RU" sz="3600" dirty="0"/>
              <a:t> шар </a:t>
            </a:r>
            <a:r>
              <a:rPr lang="ru-RU" sz="3600" dirty="0" err="1"/>
              <a:t>цього</a:t>
            </a:r>
            <a:r>
              <a:rPr lang="ru-RU" sz="3600" dirty="0"/>
              <a:t> </a:t>
            </a:r>
            <a:r>
              <a:rPr lang="ru-RU" sz="3600" dirty="0" err="1"/>
              <a:t>середовища</a:t>
            </a:r>
            <a:r>
              <a:rPr lang="ru-RU" sz="3600" dirty="0"/>
              <a:t> </a:t>
            </a:r>
            <a:r>
              <a:rPr lang="ru-RU" sz="3600" dirty="0" err="1"/>
              <a:t>поглинає</a:t>
            </a:r>
            <a:r>
              <a:rPr lang="ru-RU" sz="3600" dirty="0"/>
              <a:t> строго </a:t>
            </a:r>
            <a:r>
              <a:rPr lang="ru-RU" sz="3600" dirty="0" err="1"/>
              <a:t>певну</a:t>
            </a:r>
            <a:r>
              <a:rPr lang="ru-RU" sz="3600" dirty="0"/>
              <a:t> </a:t>
            </a:r>
            <a:r>
              <a:rPr lang="ru-RU" sz="3600" dirty="0" err="1"/>
              <a:t>частину</a:t>
            </a:r>
            <a:r>
              <a:rPr lang="ru-RU" sz="3600" dirty="0"/>
              <a:t> </a:t>
            </a:r>
            <a:r>
              <a:rPr lang="ru-RU" sz="3600" dirty="0" err="1"/>
              <a:t>світу</a:t>
            </a:r>
            <a:r>
              <a:rPr lang="ru-RU" sz="3600" dirty="0"/>
              <a:t>, </a:t>
            </a:r>
            <a:r>
              <a:rPr lang="ru-RU" sz="3600" dirty="0" err="1"/>
              <a:t>що</a:t>
            </a:r>
            <a:r>
              <a:rPr lang="ru-RU" sz="3600" dirty="0"/>
              <a:t> </a:t>
            </a:r>
            <a:r>
              <a:rPr lang="ru-RU" sz="3600" dirty="0" err="1"/>
              <a:t>падає</a:t>
            </a:r>
            <a:r>
              <a:rPr lang="ru-RU" sz="3600" dirty="0"/>
              <a:t> на </a:t>
            </a:r>
            <a:r>
              <a:rPr lang="ru-RU" sz="3600" dirty="0" err="1"/>
              <a:t>нього</a:t>
            </a:r>
            <a:r>
              <a:rPr lang="ru-RU" sz="3600" dirty="0"/>
              <a:t>. Сила </a:t>
            </a:r>
            <a:r>
              <a:rPr lang="ru-RU" sz="3600" dirty="0" err="1"/>
              <a:t>світла</a:t>
            </a:r>
            <a:r>
              <a:rPr lang="ru-RU" sz="3600" dirty="0"/>
              <a:t> </a:t>
            </a:r>
            <a:r>
              <a:rPr lang="en-US" sz="3600" dirty="0"/>
              <a:t>I </a:t>
            </a:r>
            <a:r>
              <a:rPr lang="ru-RU" sz="3600" dirty="0" err="1"/>
              <a:t>визначається</a:t>
            </a:r>
            <a:r>
              <a:rPr lang="ru-RU" sz="3600" dirty="0"/>
              <a:t> по </a:t>
            </a:r>
            <a:r>
              <a:rPr lang="ru-RU" sz="3600" dirty="0" err="1"/>
              <a:t>формулі</a:t>
            </a:r>
            <a:r>
              <a:rPr lang="ru-RU" sz="3600" dirty="0"/>
              <a:t>: </a:t>
            </a:r>
            <a:r>
              <a:rPr lang="en-US" sz="3600" dirty="0"/>
              <a:t>I = I</a:t>
            </a:r>
            <a:r>
              <a:rPr lang="en-US" sz="3600" baseline="-25000" dirty="0"/>
              <a:t>0</a:t>
            </a:r>
            <a:r>
              <a:rPr lang="en-US" sz="3600" dirty="0"/>
              <a:t>e</a:t>
            </a:r>
            <a:r>
              <a:rPr lang="en-US" sz="3600" baseline="30000" dirty="0"/>
              <a:t>-ks</a:t>
            </a:r>
            <a:r>
              <a:rPr lang="en-US" sz="3600" dirty="0"/>
              <a:t>, </a:t>
            </a:r>
            <a:r>
              <a:rPr lang="ru-RU" sz="3600" dirty="0" smtClean="0"/>
              <a:t>де</a:t>
            </a:r>
            <a:r>
              <a:rPr lang="ru-RU" sz="3600" dirty="0"/>
              <a:t>: </a:t>
            </a:r>
            <a:r>
              <a:rPr lang="en-US" sz="3600" dirty="0"/>
              <a:t>s - </a:t>
            </a:r>
            <a:r>
              <a:rPr lang="ru-RU" sz="3600" dirty="0" err="1"/>
              <a:t>товщина</a:t>
            </a:r>
            <a:r>
              <a:rPr lang="ru-RU" sz="3600" dirty="0"/>
              <a:t> шару, </a:t>
            </a:r>
            <a:r>
              <a:rPr lang="en-US" sz="3600" dirty="0"/>
              <a:t>k - </a:t>
            </a:r>
            <a:r>
              <a:rPr lang="ru-RU" sz="3600" dirty="0" err="1"/>
              <a:t>деякий</a:t>
            </a:r>
            <a:r>
              <a:rPr lang="ru-RU" sz="3600" dirty="0"/>
              <a:t> </a:t>
            </a:r>
            <a:r>
              <a:rPr lang="ru-RU" sz="3600" dirty="0" err="1"/>
              <a:t>коефіцієнт</a:t>
            </a:r>
            <a:r>
              <a:rPr lang="ru-RU" sz="3600" dirty="0"/>
              <a:t>, </a:t>
            </a:r>
            <a:r>
              <a:rPr lang="ru-RU" sz="3600" dirty="0" err="1"/>
              <a:t>що</a:t>
            </a:r>
            <a:r>
              <a:rPr lang="ru-RU" sz="3600" dirty="0"/>
              <a:t> </a:t>
            </a:r>
            <a:r>
              <a:rPr lang="ru-RU" sz="3600" dirty="0" err="1"/>
              <a:t>характеризує</a:t>
            </a:r>
            <a:r>
              <a:rPr lang="ru-RU" sz="3600" dirty="0"/>
              <a:t> </a:t>
            </a:r>
            <a:r>
              <a:rPr lang="ru-RU" sz="3600" dirty="0" err="1"/>
              <a:t>каламутне</a:t>
            </a:r>
            <a:r>
              <a:rPr lang="ru-RU" sz="3600" dirty="0"/>
              <a:t> </a:t>
            </a:r>
            <a:r>
              <a:rPr lang="ru-RU" sz="3600" dirty="0" err="1"/>
              <a:t>середовище</a:t>
            </a:r>
            <a:r>
              <a:rPr lang="ru-RU" sz="3600" dirty="0"/>
              <a:t>. </a:t>
            </a:r>
            <a:r>
              <a:rPr lang="ru-RU" sz="3600" dirty="0" err="1"/>
              <a:t>Подібний</a:t>
            </a:r>
            <a:r>
              <a:rPr lang="ru-RU" sz="3600" dirty="0"/>
              <a:t> же закон </a:t>
            </a:r>
            <a:r>
              <a:rPr lang="ru-RU" sz="3600" dirty="0" err="1"/>
              <a:t>характеризуватиме</a:t>
            </a:r>
            <a:r>
              <a:rPr lang="ru-RU" sz="3600" dirty="0"/>
              <a:t> </a:t>
            </a:r>
            <a:r>
              <a:rPr lang="ru-RU" sz="3600" dirty="0" err="1"/>
              <a:t>процес</a:t>
            </a:r>
            <a:r>
              <a:rPr lang="ru-RU" sz="3600" dirty="0"/>
              <a:t> </a:t>
            </a:r>
            <a:r>
              <a:rPr lang="ru-RU" sz="3600" dirty="0" err="1"/>
              <a:t>поглинання</a:t>
            </a:r>
            <a:r>
              <a:rPr lang="ru-RU" sz="3600" dirty="0"/>
              <a:t> газу </a:t>
            </a:r>
            <a:r>
              <a:rPr lang="ru-RU" sz="3600" dirty="0" err="1"/>
              <a:t>відповідним</a:t>
            </a:r>
            <a:r>
              <a:rPr lang="ru-RU" sz="3600" dirty="0"/>
              <a:t> </a:t>
            </a:r>
            <a:r>
              <a:rPr lang="ru-RU" sz="3600" dirty="0" err="1"/>
              <a:t>середовищем</a:t>
            </a:r>
            <a:r>
              <a:rPr lang="ru-RU" sz="3600" dirty="0"/>
              <a:t>, </a:t>
            </a:r>
            <a:r>
              <a:rPr lang="ru-RU" sz="3600" dirty="0" err="1"/>
              <a:t>зміну</a:t>
            </a:r>
            <a:r>
              <a:rPr lang="ru-RU" sz="3600" dirty="0"/>
              <a:t> </a:t>
            </a:r>
            <a:r>
              <a:rPr lang="ru-RU" sz="3600" dirty="0" err="1"/>
              <a:t>швидкості</a:t>
            </a:r>
            <a:r>
              <a:rPr lang="ru-RU" sz="3600" dirty="0"/>
              <a:t> </a:t>
            </a:r>
            <a:r>
              <a:rPr lang="ru-RU" sz="3600" dirty="0" err="1"/>
              <a:t>вітру</a:t>
            </a:r>
            <a:r>
              <a:rPr lang="ru-RU" sz="3600" dirty="0"/>
              <a:t> і тому </a:t>
            </a:r>
            <a:r>
              <a:rPr lang="ru-RU" sz="3600" dirty="0" err="1"/>
              <a:t>подібне</a:t>
            </a:r>
            <a:r>
              <a:rPr lang="ru-RU" sz="3600" dirty="0"/>
              <a:t>.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583002" y="0"/>
            <a:ext cx="9582179" cy="114300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sz="4800" b="1" i="1" dirty="0" err="1" smtClean="0">
                <a:solidFill>
                  <a:schemeClr val="tx1"/>
                </a:solidFill>
              </a:rPr>
              <a:t>Показникова</a:t>
            </a:r>
            <a:r>
              <a:rPr lang="uk-UA" sz="4800" b="1" i="1" dirty="0" smtClean="0">
                <a:solidFill>
                  <a:schemeClr val="tx1"/>
                </a:solidFill>
              </a:rPr>
              <a:t> функція в </a:t>
            </a:r>
            <a:r>
              <a:rPr lang="ru-RU" sz="4800" b="1" i="1" dirty="0" smtClean="0">
                <a:solidFill>
                  <a:schemeClr val="tx1"/>
                </a:solidFill>
              </a:rPr>
              <a:t>Ф</a:t>
            </a:r>
            <a:r>
              <a:rPr lang="uk-UA" sz="4800" b="1" i="1" dirty="0" err="1" smtClean="0">
                <a:solidFill>
                  <a:schemeClr val="tx1"/>
                </a:solidFill>
              </a:rPr>
              <a:t>ізиці</a:t>
            </a:r>
            <a:endParaRPr lang="ru-RU" sz="4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63894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0756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Приріст капіталу в банку</a:t>
            </a:r>
            <a:endParaRPr lang="ru-RU" sz="6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Текст 2"/>
          <p:cNvSpPr>
            <a:spLocks noGrp="1"/>
          </p:cNvSpPr>
          <p:nvPr>
            <p:ph type="body" idx="1"/>
          </p:nvPr>
        </p:nvSpPr>
        <p:spPr>
          <a:xfrm>
            <a:off x="367432" y="4209350"/>
            <a:ext cx="8501122" cy="1428760"/>
          </a:xfrm>
        </p:spPr>
        <p:txBody>
          <a:bodyPr>
            <a:normAutofit/>
          </a:bodyPr>
          <a:lstStyle/>
          <a:p>
            <a:r>
              <a:rPr lang="uk-UA" sz="32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де </a:t>
            </a:r>
            <a:r>
              <a:rPr lang="uk-UA" sz="32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А — </a:t>
            </a:r>
            <a:r>
              <a:rPr lang="uk-UA" sz="32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шукана величина,  </a:t>
            </a:r>
            <a:r>
              <a:rPr lang="uk-UA" sz="32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А</a:t>
            </a:r>
            <a:r>
              <a:rPr lang="uk-UA" sz="3200" b="0" i="1" baseline="-2500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0</a:t>
            </a:r>
            <a:r>
              <a:rPr lang="uk-UA" sz="32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,</a:t>
            </a:r>
            <a:r>
              <a:rPr lang="uk-UA" sz="32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— початковий вклад,  </a:t>
            </a:r>
            <a:r>
              <a:rPr lang="uk-UA" sz="32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Р</a:t>
            </a:r>
            <a:r>
              <a:rPr lang="ru-RU" sz="32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  </a:t>
            </a:r>
            <a:r>
              <a:rPr lang="uk-UA" sz="32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—</a:t>
            </a:r>
            <a:r>
              <a:rPr lang="uk-UA" sz="32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річний відсоток,  </a:t>
            </a:r>
            <a:r>
              <a:rPr lang="en-US" sz="32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t</a:t>
            </a:r>
            <a:r>
              <a:rPr lang="ru-RU" sz="3200" b="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 </a:t>
            </a:r>
            <a:r>
              <a:rPr lang="uk-UA" sz="3200" b="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—  розрахунковий термін.</a:t>
            </a:r>
          </a:p>
          <a:p>
            <a:endParaRPr lang="ru-RU" sz="3200" dirty="0"/>
          </a:p>
        </p:txBody>
      </p:sp>
      <p:sp>
        <p:nvSpPr>
          <p:cNvPr id="15" name="Содержимое 3"/>
          <p:cNvSpPr>
            <a:spLocks noGrp="1"/>
          </p:cNvSpPr>
          <p:nvPr>
            <p:ph sz="quarter" idx="2"/>
          </p:nvPr>
        </p:nvSpPr>
        <p:spPr>
          <a:xfrm>
            <a:off x="214281" y="1428736"/>
            <a:ext cx="8847525" cy="13573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 </a:t>
            </a: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Приріст капіталу в банку здійснюється за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</a:rPr>
              <a:t>   </a:t>
            </a: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законом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природного зростання. Всім відома формула складних відсотків:</a:t>
            </a:r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3299" y="4715365"/>
            <a:ext cx="3500462" cy="1953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1571604" y="2714620"/>
            <a:ext cx="571504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= А</a:t>
            </a:r>
            <a:r>
              <a:rPr lang="uk-UA" sz="5400" b="1" i="1" baseline="-25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uk-UA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+р/</a:t>
            </a:r>
            <a:r>
              <a:rPr lang="uk-UA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100)</a:t>
            </a:r>
            <a:r>
              <a:rPr lang="en-US" sz="5400" i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uk-UA" sz="5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C:\Users\Вiта\Desktop\анимации для презентаций\4801_60\Деньги\money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4763" y="1444061"/>
            <a:ext cx="2483952" cy="312793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 build="p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sz="half" idx="1"/>
          </p:nvPr>
        </p:nvSpPr>
        <p:spPr>
          <a:xfrm>
            <a:off x="1209913" y="1165456"/>
            <a:ext cx="10225224" cy="22352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Якщо спочатку температура чайника дорівнювала </a:t>
            </a:r>
            <a:r>
              <a:rPr lang="uk-UA" sz="360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Т</a:t>
            </a:r>
            <a:r>
              <a:rPr lang="uk-UA" sz="3600" baseline="-2500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0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, а температура повітря – </a:t>
            </a:r>
            <a:r>
              <a:rPr lang="uk-UA" sz="360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Т</a:t>
            </a:r>
            <a:r>
              <a:rPr lang="uk-UA" sz="3600" baseline="-2500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1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, то через </a:t>
            </a:r>
            <a:r>
              <a:rPr lang="en-US" sz="3600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t</a:t>
            </a: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  <a:effectLst/>
              </a:rPr>
              <a:t>секунд температура чайника виразиться формулою:</a:t>
            </a:r>
            <a:endParaRPr lang="uk-UA" sz="3100" dirty="0" smtClean="0">
              <a:solidFill>
                <a:schemeClr val="tx2">
                  <a:lumMod val="50000"/>
                </a:schemeClr>
              </a:solidFill>
              <a:effectLst/>
            </a:endParaRPr>
          </a:p>
          <a:p>
            <a:pPr>
              <a:buNone/>
            </a:pPr>
            <a:r>
              <a:rPr lang="uk-UA" sz="3600" dirty="0" smtClean="0"/>
              <a:t>  </a:t>
            </a:r>
            <a:endParaRPr lang="uk-UA" sz="3600" dirty="0"/>
          </a:p>
        </p:txBody>
      </p:sp>
      <p:sp>
        <p:nvSpPr>
          <p:cNvPr id="9" name="Содержимое 3"/>
          <p:cNvSpPr>
            <a:spLocks noGrp="1"/>
          </p:cNvSpPr>
          <p:nvPr>
            <p:ph sz="half" idx="2"/>
          </p:nvPr>
        </p:nvSpPr>
        <p:spPr>
          <a:xfrm>
            <a:off x="1353752" y="3913328"/>
            <a:ext cx="10204675" cy="1213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  <a:effectLst/>
              </a:rPr>
              <a:t>   де  </a:t>
            </a:r>
            <a:r>
              <a:rPr lang="en-US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k 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  <a:effectLst/>
              </a:rPr>
              <a:t>– число, що залежить форми чайника, матеріалу, з якого він зроблений та кількості води, що в ньому знаходиться</a:t>
            </a:r>
            <a:r>
              <a:rPr lang="uk-UA" sz="30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endParaRPr lang="uk-UA" dirty="0"/>
          </a:p>
        </p:txBody>
      </p:sp>
      <p:pic>
        <p:nvPicPr>
          <p:cNvPr id="10" name="Picture 4" descr="чей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2070" y="5173853"/>
            <a:ext cx="1478450" cy="1428760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  <a:effectLst/>
        </p:spPr>
      </p:pic>
      <p:sp>
        <p:nvSpPr>
          <p:cNvPr id="11" name="AutoShape 5"/>
          <p:cNvSpPr>
            <a:spLocks noChangeArrowheads="1"/>
          </p:cNvSpPr>
          <p:nvPr/>
        </p:nvSpPr>
        <p:spPr bwMode="auto">
          <a:xfrm flipH="1">
            <a:off x="8750695" y="4254472"/>
            <a:ext cx="928694" cy="714380"/>
          </a:xfrm>
          <a:prstGeom prst="cloudCallout">
            <a:avLst>
              <a:gd name="adj1" fmla="val -58079"/>
              <a:gd name="adj2" fmla="val 79648"/>
            </a:avLst>
          </a:prstGeom>
          <a:solidFill>
            <a:schemeClr val="bg1"/>
          </a:solidFill>
          <a:ln w="222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uk-UA">
              <a:latin typeface="Verdana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/>
        </p:nvSpPr>
        <p:spPr>
          <a:xfrm>
            <a:off x="2782085" y="2726871"/>
            <a:ext cx="6627829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4800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 = (Т</a:t>
            </a:r>
            <a:r>
              <a:rPr lang="uk-UA" sz="4800" b="1" baseline="-250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4800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 Т</a:t>
            </a:r>
            <a:r>
              <a:rPr lang="uk-UA" sz="4800" b="1" baseline="-250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4800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6000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sz="6000" b="1" i="1" baseline="300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6000" b="1" i="1" baseline="30000" dirty="0" err="1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kt</a:t>
            </a:r>
            <a:r>
              <a:rPr lang="uk-UA" sz="6000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+ Т</a:t>
            </a:r>
            <a:r>
              <a:rPr lang="uk-UA" sz="4800" b="1" baseline="-250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endParaRPr lang="uk-UA" sz="4800" b="1" dirty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1" grpId="0" animBg="1"/>
      <p:bldP spid="11" grpId="1" animBg="1"/>
    </p:bldLst>
  </p:timing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0"/>
            <a:ext cx="12192000" cy="148916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i="1" lang="uk-UA" smtClean="0" sz="8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Усні завдання</a:t>
            </a:r>
            <a:endParaRPr b="1" dirty="0" i="1" lang="ru-RU" sz="80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40" name="Picture 36"/>
          <p:cNvPicPr>
            <a:picLocks noChangeArrowheads="1" noChangeAspect="1"/>
          </p:cNvPicPr>
          <p:nvPr/>
        </p:nvPicPr>
        <p:blipFill>
          <a:blip cstate="print" r:embed="rId2"/>
          <a:srcRect b="80" r="95"/>
          <a:stretch>
            <a:fillRect/>
          </a:stretch>
        </p:blipFill>
        <p:spPr bwMode="auto">
          <a:xfrm>
            <a:off x="822959" y="1632856"/>
            <a:ext cx="8114339" cy="501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400" spd="slow">
        <p14:reveal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48916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i="1" lang="uk-UA" smtClean="0" sz="8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Усні завдання</a:t>
            </a:r>
            <a:endParaRPr b="1" dirty="0" i="1" lang="ru-RU" sz="80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2226" name="Picture 2"/>
          <p:cNvPicPr>
            <a:picLocks noChangeArrowheads="1" noChangeAspect="1"/>
          </p:cNvPicPr>
          <p:nvPr/>
        </p:nvPicPr>
        <p:blipFill>
          <a:blip cstate="print" r:embed="rId2"/>
          <a:srcRect b="176" r="105"/>
          <a:stretch>
            <a:fillRect/>
          </a:stretch>
        </p:blipFill>
        <p:spPr bwMode="auto">
          <a:xfrm>
            <a:off x="243273" y="1515292"/>
            <a:ext cx="11870349" cy="5381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162593" y="1541417"/>
            <a:ext cx="1058091" cy="9233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r>
              <a:rPr dirty="0" lang="ru-RU" smtClean="0" sz="5400"/>
              <a:t>2)</a:t>
            </a:r>
            <a:endParaRPr dirty="0" lang="ru-RU" sz="540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400" spd="slow">
        <p14:reveal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130697"/>
            <a:ext cx="12192000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uk-UA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Перерахуйте всі корені, які ви 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бачили</a:t>
            </a:r>
            <a:endParaRPr lang="uk-UA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35897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48916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i="1" lang="uk-UA" smtClean="0" sz="8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Усні завдання</a:t>
            </a:r>
            <a:endParaRPr b="1" dirty="0" i="1" lang="ru-RU" sz="80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6802" name="Picture 2"/>
          <p:cNvPicPr>
            <a:picLocks noChangeArrowheads="1" noChangeAspect="1"/>
          </p:cNvPicPr>
          <p:nvPr/>
        </p:nvPicPr>
        <p:blipFill>
          <a:blip cstate="print" r:embed="rId2"/>
          <a:srcRect b="582"/>
          <a:stretch>
            <a:fillRect/>
          </a:stretch>
        </p:blipFill>
        <p:spPr bwMode="auto">
          <a:xfrm>
            <a:off x="0" y="2854235"/>
            <a:ext cx="12127420" cy="1717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96389" y="2795451"/>
            <a:ext cx="731520" cy="70788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r>
              <a:rPr dirty="0" lang="ru-RU" smtClean="0" sz="4000"/>
              <a:t>3)</a:t>
            </a:r>
            <a:endParaRPr dirty="0" lang="ru-RU" sz="400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400" spd="slow">
        <p14:reveal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39337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Виконайте завдання:</a:t>
            </a:r>
            <a:endParaRPr lang="uk-UA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393372"/>
            <a:ext cx="12192000" cy="5464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№1</a:t>
            </a:r>
            <a:endParaRPr lang="uk-UA" sz="4800" i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Побудуйте в одній системі координат графіки функцій у=3</a:t>
            </a:r>
            <a:r>
              <a:rPr lang="uk-UA" sz="48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 </a:t>
            </a:r>
            <a:r>
              <a:rPr lang="uk-UA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у= 3</a:t>
            </a:r>
            <a:r>
              <a:rPr lang="uk-UA" sz="48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 </a:t>
            </a:r>
            <a:r>
              <a:rPr lang="uk-UA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2, у= 3</a:t>
            </a:r>
            <a:r>
              <a:rPr lang="uk-UA" sz="48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х-2</a:t>
            </a:r>
            <a:r>
              <a:rPr lang="uk-UA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у= -3</a:t>
            </a:r>
            <a:r>
              <a:rPr lang="uk-UA" sz="48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endParaRPr lang="uk-UA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Користуючись побудованими графіками , укажіть область значень кожної функції.</a:t>
            </a:r>
          </a:p>
        </p:txBody>
      </p:sp>
    </p:spTree>
    <p:extLst>
      <p:ext uri="{BB962C8B-B14F-4D97-AF65-F5344CB8AC3E}">
        <p14:creationId xmlns="" xmlns:p14="http://schemas.microsoft.com/office/powerpoint/2010/main" val="19387416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Прямоугольник 5"/>
              <p:cNvSpPr/>
              <p:nvPr/>
            </p:nvSpPr>
            <p:spPr>
              <a:xfrm>
                <a:off x="0" y="2209588"/>
                <a:ext cx="12192000" cy="28375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4800" b="1" i="1" u="sng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№2</a:t>
                </a:r>
              </a:p>
              <a:p>
                <a:pPr algn="ctr"/>
                <a:r>
                  <a:rPr lang="uk-UA" sz="4800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Порівняйте з одиницею значення виразу:</a:t>
                </a:r>
              </a:p>
              <a:p>
                <a:pPr algn="ctr"/>
                <a:r>
                  <a:rPr lang="uk-UA" sz="48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А) (0,23)</a:t>
                </a:r>
                <a:r>
                  <a:rPr lang="uk-UA" sz="4800" baseline="30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20</a:t>
                </a:r>
                <a:r>
                  <a:rPr lang="uk-UA" sz="48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; </a:t>
                </a:r>
                <a:r>
                  <a:rPr lang="uk-UA" sz="4800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Б</a:t>
                </a:r>
                <a:r>
                  <a:rPr lang="uk-UA" sz="48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4800" i="1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uk-UA" sz="4800" dirty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</a:rPr>
                          <m:t>(</m:t>
                        </m:r>
                        <m:f>
                          <m:fPr>
                            <m:ctrlPr>
                              <a:rPr lang="uk-UA" sz="4800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uk-UA" sz="4800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15</m:t>
                            </m:r>
                          </m:num>
                          <m:den>
                            <m:r>
                              <a:rPr lang="uk-UA" sz="4800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11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uk-UA" sz="4800" dirty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uk-UA" sz="4800" i="1" dirty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uk-UA" sz="4800" b="0" i="1" dirty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uk-UA" sz="4800" b="0" i="1" dirty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48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; </a:t>
                </a:r>
                <a:r>
                  <a:rPr lang="uk-UA" sz="4800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В</a:t>
                </a:r>
                <a:r>
                  <a:rPr lang="uk-UA" sz="48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4800" i="1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uk-UA" sz="4800" dirty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</a:rPr>
                          <m:t>(</m:t>
                        </m:r>
                        <m:f>
                          <m:fPr>
                            <m:ctrlPr>
                              <a:rPr lang="uk-UA" sz="4800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uk-UA" sz="4800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uk-UA" sz="4800" i="1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7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uk-UA" sz="4800" dirty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uk-UA" sz="4800" i="1" dirty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uk-UA" sz="4800" b="0" i="1" dirty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uk-UA" sz="4800" b="0" i="1" dirty="0" smtClean="0">
                                <a:solidFill>
                                  <a:schemeClr val="tx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endParaRPr lang="uk-UA" sz="48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209588"/>
                <a:ext cx="12192000" cy="2837542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t="-6867" b="-1008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3"/>
          <p:cNvSpPr/>
          <p:nvPr/>
        </p:nvSpPr>
        <p:spPr>
          <a:xfrm>
            <a:off x="0" y="0"/>
            <a:ext cx="12192000" cy="139337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Виконайте завдання:</a:t>
            </a:r>
            <a:endParaRPr lang="uk-UA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69539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39337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Виконайте завдання:</a:t>
            </a:r>
            <a:endParaRPr lang="uk-UA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8640" y="1815736"/>
            <a:ext cx="1116874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Знайдіть область визначення функції:</a:t>
            </a:r>
            <a:endParaRPr lang="ru-RU" sz="4800" dirty="0" smtClean="0"/>
          </a:p>
          <a:p>
            <a:r>
              <a:rPr lang="uk-UA" sz="4800" dirty="0" smtClean="0"/>
              <a:t>а) у =    ; </a:t>
            </a:r>
            <a:endParaRPr lang="ru-RU" sz="4800" dirty="0" smtClean="0"/>
          </a:p>
          <a:p>
            <a:r>
              <a:rPr lang="uk-UA" sz="4800" dirty="0" smtClean="0"/>
              <a:t>б) у =     ; </a:t>
            </a:r>
            <a:endParaRPr lang="ru-RU" sz="4800" dirty="0" smtClean="0"/>
          </a:p>
          <a:p>
            <a:r>
              <a:rPr lang="uk-UA" sz="4800" dirty="0" smtClean="0"/>
              <a:t>в) у =        . </a:t>
            </a:r>
            <a:endParaRPr lang="ru-RU" sz="4800" dirty="0" smtClean="0"/>
          </a:p>
          <a:p>
            <a:endParaRPr lang="ru-RU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72938" y="2612572"/>
            <a:ext cx="300446" cy="781159"/>
          </a:xfrm>
          <a:prstGeom prst="rect">
            <a:avLst/>
          </a:prstGeom>
          <a:noFill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7621" y="3416754"/>
            <a:ext cx="587829" cy="646612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308" y="4049942"/>
            <a:ext cx="1149532" cy="79148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74263172"/>
              </p:ext>
            </p:extLst>
          </p:nvPr>
        </p:nvGraphicFramePr>
        <p:xfrm>
          <a:off x="0" y="0"/>
          <a:ext cx="9173029" cy="6894135"/>
        </p:xfrm>
        <a:graphic>
          <a:graphicData uri="http://schemas.openxmlformats.org/presentationml/2006/ole">
            <p:oleObj spid="_x0000_s5159" name="Слайд" r:id="rId3" imgW="4570586" imgH="3427327" progId="PowerPoint.Slide.12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129486" y="0"/>
            <a:ext cx="3062514" cy="68580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кругленный прямоугольник 8"/>
          <p:cNvSpPr/>
          <p:nvPr/>
        </p:nvSpPr>
        <p:spPr>
          <a:xfrm rot="20621802">
            <a:off x="2565780" y="3074158"/>
            <a:ext cx="1160060" cy="7096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1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 rot="1768983">
            <a:off x="4424150" y="2276904"/>
            <a:ext cx="1160060" cy="7096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uk-UA" sz="4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>
            <a:hlinkClick r:id="rId6" action="ppaction://hlinksldjump"/>
          </p:cNvPr>
          <p:cNvSpPr/>
          <p:nvPr/>
        </p:nvSpPr>
        <p:spPr>
          <a:xfrm rot="1136704">
            <a:off x="5679744" y="1861782"/>
            <a:ext cx="1160060" cy="7096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uk-UA" sz="4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 rot="852433">
            <a:off x="5979996" y="3238189"/>
            <a:ext cx="1160060" cy="7096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uk-UA" sz="4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 rot="1698770">
            <a:off x="4440864" y="3830956"/>
            <a:ext cx="1160060" cy="7096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5</a:t>
            </a:r>
            <a:endParaRPr lang="uk-UA" sz="4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 rot="20621802">
            <a:off x="3388147" y="5041710"/>
            <a:ext cx="1160060" cy="7096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sldjump"/>
              </a:rPr>
              <a:t>6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>
            <a:hlinkClick r:id="rId10" action="ppaction://hlinksldjump"/>
          </p:cNvPr>
          <p:cNvSpPr/>
          <p:nvPr/>
        </p:nvSpPr>
        <p:spPr>
          <a:xfrm rot="20621802">
            <a:off x="5760027" y="4823345"/>
            <a:ext cx="1160060" cy="7096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uk-UA" sz="4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67958" y="72479"/>
            <a:ext cx="692221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 «</a:t>
            </a:r>
            <a:r>
              <a:rPr lang="uk-UA" sz="4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Заморочки</a:t>
            </a:r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із діжки»</a:t>
            </a:r>
            <a:endParaRPr lang="uk-UA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92257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14659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Запитання №1</a:t>
            </a:r>
            <a:endParaRPr lang="uk-UA" sz="7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86263" y="1436916"/>
                <a:ext cx="11612474" cy="5604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ru-RU" sz="4400" dirty="0" smtClean="0"/>
                  <a:t>Які</a:t>
                </a:r>
                <a:r>
                  <a:rPr lang="ru-RU" sz="4400" dirty="0"/>
                  <a:t> з </a:t>
                </a:r>
                <a:r>
                  <a:rPr lang="ru-RU" sz="4400" dirty="0" err="1"/>
                  <a:t>перерахованих</a:t>
                </a:r>
                <a:r>
                  <a:rPr lang="ru-RU" sz="4400" dirty="0"/>
                  <a:t/>
                </a:r>
                <a:r>
                  <a:rPr lang="ru-RU" sz="4400" dirty="0" err="1"/>
                  <a:t>функцій</a:t>
                </a:r>
                <a:r>
                  <a:rPr lang="ru-RU" sz="4400" dirty="0"/>
                  <a:t> є </a:t>
                </a:r>
                <a:r>
                  <a:rPr lang="ru-RU" sz="4400" dirty="0" err="1"/>
                  <a:t>показниковими</a:t>
                </a:r>
                <a:r>
                  <a:rPr lang="ru-RU" sz="4400" dirty="0"/>
                  <a:t>?</a:t>
                </a:r>
                <a:endParaRPr lang="uk-UA" sz="4400" dirty="0"/>
              </a:p>
              <a:p>
                <a:r>
                  <a:rPr lang="ru-RU" sz="4400" dirty="0"/>
                  <a:t>а) </a:t>
                </a:r>
                <a:r>
                  <a:rPr lang="ru-RU" sz="4400" i="1" dirty="0"/>
                  <a:t>у=2</a:t>
                </a:r>
                <a:r>
                  <a:rPr lang="ru-RU" sz="4400" i="1" baseline="30000" dirty="0"/>
                  <a:t>х</a:t>
                </a:r>
                <a:r>
                  <a:rPr lang="ru-RU" sz="4400" dirty="0"/>
                  <a:t>;  </a:t>
                </a:r>
                <a:endParaRPr lang="ru-RU" sz="4400" dirty="0" smtClean="0"/>
              </a:p>
              <a:p>
                <a:r>
                  <a:rPr lang="ru-RU" sz="4400" dirty="0" smtClean="0"/>
                  <a:t>б</a:t>
                </a:r>
                <a:r>
                  <a:rPr lang="ru-RU" sz="4400" dirty="0"/>
                  <a:t>) </a:t>
                </a:r>
                <a:r>
                  <a:rPr lang="ru-RU" sz="4400" i="1" dirty="0"/>
                  <a:t>у=х</a:t>
                </a:r>
                <a:r>
                  <a:rPr lang="ru-RU" sz="4400" i="1" baseline="30000" dirty="0"/>
                  <a:t>2</a:t>
                </a:r>
                <a:r>
                  <a:rPr lang="ru-RU" sz="4400" dirty="0"/>
                  <a:t>;  </a:t>
                </a:r>
                <a:endParaRPr lang="ru-RU" sz="4400" dirty="0" smtClean="0"/>
              </a:p>
              <a:p>
                <a:r>
                  <a:rPr lang="ru-RU" sz="4400" dirty="0" smtClean="0"/>
                  <a:t>в</a:t>
                </a:r>
                <a:r>
                  <a:rPr lang="ru-RU" sz="4400" dirty="0"/>
                  <a:t>) </a:t>
                </a:r>
                <a:r>
                  <a:rPr lang="ru-RU" sz="4400" i="1" dirty="0"/>
                  <a:t>у=(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36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3600" b="0" i="1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4400" i="1" dirty="0" smtClean="0"/>
                  <a:t>)</a:t>
                </a:r>
                <a:r>
                  <a:rPr lang="ru-RU" sz="4400" i="1" baseline="30000" dirty="0"/>
                  <a:t>х</a:t>
                </a:r>
                <a:r>
                  <a:rPr lang="ru-RU" sz="4400" dirty="0"/>
                  <a:t>;  </a:t>
                </a:r>
                <a:endParaRPr lang="ru-RU" sz="4400" dirty="0" smtClean="0"/>
              </a:p>
              <a:p>
                <a:r>
                  <a:rPr lang="ru-RU" sz="4400" dirty="0" smtClean="0"/>
                  <a:t>г</a:t>
                </a:r>
                <a:r>
                  <a:rPr lang="ru-RU" sz="4400" dirty="0"/>
                  <a:t>) </a:t>
                </a:r>
                <a:r>
                  <a:rPr lang="ru-RU" sz="4400" i="1" dirty="0"/>
                  <a:t>у=(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4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4400" b="0" i="1" smtClean="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ru-RU" sz="4400" i="1" dirty="0" smtClean="0"/>
                  <a:t>-</a:t>
                </a:r>
                <a:r>
                  <a:rPr lang="ru-RU" sz="4400" i="1" dirty="0"/>
                  <a:t>3)</a:t>
                </a:r>
                <a:r>
                  <a:rPr lang="ru-RU" sz="4400" i="1" baseline="30000" dirty="0"/>
                  <a:t>π</a:t>
                </a:r>
                <a:r>
                  <a:rPr lang="ru-RU" sz="4400" dirty="0"/>
                  <a:t>;  </a:t>
                </a:r>
                <a:endParaRPr lang="ru-RU" sz="4400" dirty="0" smtClean="0"/>
              </a:p>
              <a:p>
                <a:r>
                  <a:rPr lang="ru-RU" sz="4400" dirty="0" smtClean="0"/>
                  <a:t>д) </a:t>
                </a:r>
                <a:r>
                  <a:rPr lang="ru-RU" sz="4400" i="1" dirty="0"/>
                  <a:t>у=5х</a:t>
                </a:r>
                <a:r>
                  <a:rPr lang="ru-RU" sz="4400" dirty="0"/>
                  <a:t>;</a:t>
                </a:r>
                <a:endParaRPr lang="uk-UA" sz="4400" dirty="0"/>
              </a:p>
              <a:p>
                <a:r>
                  <a:rPr lang="ru-RU" sz="4400" dirty="0"/>
                  <a:t>е) </a:t>
                </a:r>
                <a:r>
                  <a:rPr lang="ru-RU" sz="4400" i="1" dirty="0"/>
                  <a:t>у=х</a:t>
                </a:r>
                <a:r>
                  <a:rPr lang="ru-RU" sz="4400" i="1" baseline="30000" dirty="0"/>
                  <a:t>-1</a:t>
                </a:r>
                <a:r>
                  <a:rPr lang="ru-RU" sz="4400" dirty="0" smtClean="0"/>
                  <a:t>;</a:t>
                </a:r>
              </a:p>
              <a:p>
                <a:r>
                  <a:rPr lang="ru-RU" sz="4400" dirty="0" smtClean="0"/>
                  <a:t>ж) </a:t>
                </a:r>
                <a:r>
                  <a:rPr lang="ru-RU" sz="4400" i="1" dirty="0"/>
                  <a:t>у=10</a:t>
                </a:r>
                <a:r>
                  <a:rPr lang="ru-RU" sz="4400" i="1" baseline="30000" dirty="0"/>
                  <a:t>-х</a:t>
                </a:r>
                <a:r>
                  <a:rPr lang="ru-RU" sz="4400" dirty="0"/>
                  <a:t>;  </a:t>
                </a:r>
                <a:endParaRPr lang="uk-UA" sz="4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263" y="1436916"/>
                <a:ext cx="11612474" cy="5604291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152" t="-2067" r="-1207" b="-3808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кутник 1">
            <a:hlinkClick r:id="rId3" action="ppaction://hlinksldjump"/>
          </p:cNvPr>
          <p:cNvSpPr/>
          <p:nvPr/>
        </p:nvSpPr>
        <p:spPr>
          <a:xfrm>
            <a:off x="11654118" y="6400800"/>
            <a:ext cx="537882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549280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146594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Запитання №2</a:t>
            </a:r>
            <a:endParaRPr lang="uk-UA" sz="7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7112" y="1465943"/>
                <a:ext cx="12144888" cy="59154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ru-RU" sz="4400" dirty="0" smtClean="0"/>
                  <a:t>Які</a:t>
                </a:r>
                <a:r>
                  <a:rPr lang="ru-RU" sz="4400" dirty="0"/>
                  <a:t> з </a:t>
                </a:r>
                <a:r>
                  <a:rPr lang="ru-RU" sz="4400" dirty="0" err="1"/>
                  <a:t>перелічених</a:t>
                </a:r>
                <a:r>
                  <a:rPr lang="ru-RU" sz="4400" dirty="0"/>
                  <a:t/>
                </a:r>
                <a:r>
                  <a:rPr lang="ru-RU" sz="4400" dirty="0" err="1"/>
                  <a:t>функцій</a:t>
                </a:r>
                <a:r>
                  <a:rPr lang="ru-RU" sz="4400" dirty="0"/>
                  <a:t> є </a:t>
                </a:r>
                <a:r>
                  <a:rPr lang="ru-RU" sz="4400" dirty="0" err="1"/>
                  <a:t>зростаючими</a:t>
                </a:r>
                <a:r>
                  <a:rPr lang="ru-RU" sz="4400" dirty="0"/>
                  <a:t>, а </a:t>
                </a:r>
                <a:r>
                  <a:rPr lang="ru-RU" sz="4400" dirty="0" err="1"/>
                  <a:t>які</a:t>
                </a:r>
                <a:r>
                  <a:rPr lang="ru-RU" sz="4400" dirty="0"/>
                  <a:t/>
                </a:r>
                <a:r>
                  <a:rPr lang="ru-RU" sz="4400" dirty="0" err="1"/>
                  <a:t>спадними</a:t>
                </a:r>
                <a:r>
                  <a:rPr lang="ru-RU" sz="4400" dirty="0"/>
                  <a:t> ?</a:t>
                </a:r>
                <a:endParaRPr lang="uk-UA" sz="4400" dirty="0"/>
              </a:p>
              <a:p>
                <a:r>
                  <a:rPr lang="ru-RU" sz="4400" dirty="0"/>
                  <a:t>а) </a:t>
                </a:r>
                <a:r>
                  <a:rPr lang="ru-RU" sz="4400" i="1" dirty="0"/>
                  <a:t>у=(7,2)</a:t>
                </a:r>
                <a:r>
                  <a:rPr lang="ru-RU" sz="4400" i="1" baseline="30000" dirty="0"/>
                  <a:t>х</a:t>
                </a:r>
                <a:r>
                  <a:rPr lang="ru-RU" sz="4400" dirty="0"/>
                  <a:t>;  </a:t>
                </a:r>
                <a:endParaRPr lang="ru-RU" sz="4400" dirty="0" smtClean="0"/>
              </a:p>
              <a:p>
                <a:r>
                  <a:rPr lang="ru-RU" sz="4400" dirty="0" smtClean="0"/>
                  <a:t>б</a:t>
                </a:r>
                <a:r>
                  <a:rPr lang="ru-RU" sz="4400" dirty="0"/>
                  <a:t>) </a:t>
                </a:r>
                <a:r>
                  <a:rPr lang="ru-RU" sz="4400" i="1" dirty="0"/>
                  <a:t>у</a:t>
                </a:r>
                <a:r>
                  <a:rPr lang="ru-RU" sz="4400" i="1" dirty="0" smtClean="0"/>
                  <a:t>=(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4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4400" b="0" i="1" smtClean="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ru-RU" sz="4400" i="1" dirty="0" smtClean="0"/>
                  <a:t/>
                </a:r>
                <a:r>
                  <a:rPr lang="ru-RU" sz="4400" i="1" dirty="0"/>
                  <a:t>-1)</a:t>
                </a:r>
                <a:r>
                  <a:rPr lang="ru-RU" sz="4400" i="1" baseline="30000" dirty="0"/>
                  <a:t>х</a:t>
                </a:r>
                <a:r>
                  <a:rPr lang="ru-RU" sz="4400" dirty="0"/>
                  <a:t>;  </a:t>
                </a:r>
                <a:endParaRPr lang="ru-RU" sz="4400" dirty="0" smtClean="0"/>
              </a:p>
              <a:p>
                <a:r>
                  <a:rPr lang="ru-RU" sz="4400" dirty="0" smtClean="0"/>
                  <a:t>в</a:t>
                </a:r>
                <a:r>
                  <a:rPr lang="ru-RU" sz="4400" dirty="0"/>
                  <a:t>) </a:t>
                </a:r>
                <a:r>
                  <a:rPr lang="ru-RU" sz="4400" i="1" dirty="0"/>
                  <a:t>у= </a:t>
                </a:r>
                <a14:m>
                  <m:oMath xmlns:m="http://schemas.openxmlformats.org/officeDocument/2006/math">
                    <m:r>
                      <a:rPr lang="ru-RU" sz="44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ru-RU" sz="4400" i="1" baseline="30000" dirty="0" smtClean="0"/>
                  <a:t>х</a:t>
                </a:r>
                <a:r>
                  <a:rPr lang="ru-RU" sz="4400" dirty="0"/>
                  <a:t>;   </a:t>
                </a:r>
                <a:endParaRPr lang="ru-RU" sz="4400" dirty="0" smtClean="0"/>
              </a:p>
              <a:p>
                <a:r>
                  <a:rPr lang="ru-RU" sz="4400" dirty="0" smtClean="0"/>
                  <a:t>г</a:t>
                </a:r>
                <a:r>
                  <a:rPr lang="ru-RU" sz="4400" dirty="0"/>
                  <a:t>) </a:t>
                </a:r>
                <a:r>
                  <a:rPr lang="ru-RU" sz="4400" i="1" dirty="0"/>
                  <a:t>у</a:t>
                </a:r>
                <a:r>
                  <a:rPr lang="ru-RU" sz="4400" i="1" dirty="0" smtClean="0"/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uk-UA" sz="44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uk-UA" sz="44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4400" i="1" dirty="0" smtClean="0"/>
                  <a:t/>
                </a:r>
                <a:r>
                  <a:rPr lang="ru-RU" sz="4400" i="1" dirty="0"/>
                  <a:t>)</a:t>
                </a:r>
                <a:r>
                  <a:rPr lang="ru-RU" sz="4400" i="1" baseline="30000" dirty="0"/>
                  <a:t>х</a:t>
                </a:r>
                <a:r>
                  <a:rPr lang="ru-RU" sz="4400" dirty="0"/>
                  <a:t>;  </a:t>
                </a:r>
                <a:endParaRPr lang="ru-RU" sz="4400" dirty="0" smtClean="0"/>
              </a:p>
              <a:p>
                <a:r>
                  <a:rPr lang="ru-RU" sz="4400" dirty="0" smtClean="0"/>
                  <a:t>д</a:t>
                </a:r>
                <a:r>
                  <a:rPr lang="ru-RU" sz="4400" dirty="0"/>
                  <a:t>) </a:t>
                </a:r>
                <a:r>
                  <a:rPr lang="ru-RU" sz="4400" i="1" dirty="0"/>
                  <a:t>у=64</a:t>
                </a:r>
                <a:r>
                  <a:rPr lang="ru-RU" sz="4400" i="1" baseline="30000" dirty="0"/>
                  <a:t>-х</a:t>
                </a:r>
                <a:r>
                  <a:rPr lang="ru-RU" sz="4400" dirty="0"/>
                  <a:t>;</a:t>
                </a:r>
                <a:endParaRPr lang="uk-UA" sz="4400" dirty="0"/>
              </a:p>
              <a:p>
                <a:pPr lvl="0"/>
                <a:endParaRPr lang="uk-UA" sz="4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12" y="1465943"/>
                <a:ext cx="12144888" cy="5915402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2058" t="-195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кутник 3">
            <a:hlinkClick r:id="rId3" action="ppaction://hlinksldjump"/>
          </p:cNvPr>
          <p:cNvSpPr/>
          <p:nvPr/>
        </p:nvSpPr>
        <p:spPr>
          <a:xfrm>
            <a:off x="11654118" y="6400800"/>
            <a:ext cx="537882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41570618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46594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Запитання №3</a:t>
            </a:r>
            <a:endParaRPr lang="uk-UA" sz="7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кутник 4">
            <a:hlinkClick r:id="rId2" action="ppaction://hlinksldjump"/>
          </p:cNvPr>
          <p:cNvSpPr/>
          <p:nvPr/>
        </p:nvSpPr>
        <p:spPr>
          <a:xfrm>
            <a:off x="11654118" y="6400800"/>
            <a:ext cx="537882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391886" y="1724297"/>
            <a:ext cx="11456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err="1" smtClean="0"/>
              <a:t>Знайд</a:t>
            </a:r>
            <a:r>
              <a:rPr lang="uk-UA" sz="7200" dirty="0" err="1" smtClean="0"/>
              <a:t>іть</a:t>
            </a:r>
            <a:r>
              <a:rPr lang="uk-UA" sz="7200" dirty="0" smtClean="0"/>
              <a:t> область визначення функції: у=</a:t>
            </a:r>
            <a:endParaRPr lang="ru-RU" sz="7200" dirty="0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98572" y="2870171"/>
            <a:ext cx="1907177" cy="1296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514430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46594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Запитання №4</a:t>
            </a:r>
            <a:endParaRPr lang="uk-UA" sz="7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54550" y="3407843"/>
            <a:ext cx="97158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dirty="0" err="1"/>
              <a:t>Розв’яжіть</a:t>
            </a:r>
            <a:r>
              <a:rPr lang="ru-RU" sz="6600" dirty="0"/>
              <a:t> </a:t>
            </a:r>
            <a:r>
              <a:rPr lang="ru-RU" sz="6600" dirty="0" err="1"/>
              <a:t>рівняння</a:t>
            </a:r>
            <a:r>
              <a:rPr lang="ru-RU" sz="6600" dirty="0"/>
              <a:t>: 3</a:t>
            </a:r>
            <a:r>
              <a:rPr lang="ru-RU" sz="6600" baseline="30000" dirty="0"/>
              <a:t>х</a:t>
            </a:r>
            <a:r>
              <a:rPr lang="ru-RU" sz="6600" dirty="0"/>
              <a:t>=1.</a:t>
            </a:r>
            <a:endParaRPr lang="uk-UA" sz="6600" dirty="0"/>
          </a:p>
        </p:txBody>
      </p:sp>
      <p:sp>
        <p:nvSpPr>
          <p:cNvPr id="6" name="Прямокутник 5">
            <a:hlinkClick r:id="rId2" action="ppaction://hlinksldjump"/>
          </p:cNvPr>
          <p:cNvSpPr/>
          <p:nvPr/>
        </p:nvSpPr>
        <p:spPr>
          <a:xfrm>
            <a:off x="11654118" y="6400800"/>
            <a:ext cx="537882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0221944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146594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Запитання №5</a:t>
            </a:r>
            <a:endParaRPr lang="uk-UA" sz="6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653554"/>
            <a:ext cx="121919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dirty="0" smtClean="0"/>
              <a:t>Як називається графік </a:t>
            </a:r>
            <a:r>
              <a:rPr lang="uk-UA" sz="6600" dirty="0" err="1" smtClean="0"/>
              <a:t>показникової</a:t>
            </a:r>
            <a:r>
              <a:rPr lang="uk-UA" sz="6600" dirty="0" smtClean="0"/>
              <a:t> функції?</a:t>
            </a:r>
            <a:endParaRPr lang="uk-UA" sz="6600" dirty="0"/>
          </a:p>
        </p:txBody>
      </p:sp>
      <p:sp>
        <p:nvSpPr>
          <p:cNvPr id="6" name="Прямокутник 5">
            <a:hlinkClick r:id="rId2" action="ppaction://hlinksldjump"/>
          </p:cNvPr>
          <p:cNvSpPr/>
          <p:nvPr/>
        </p:nvSpPr>
        <p:spPr>
          <a:xfrm>
            <a:off x="11654118" y="6400800"/>
            <a:ext cx="537882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2267611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Прямокутник 3"/>
              <p:cNvSpPr/>
              <p:nvPr/>
            </p:nvSpPr>
            <p:spPr>
              <a:xfrm>
                <a:off x="261359" y="3229907"/>
                <a:ext cx="11669285" cy="8399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uk-UA" sz="4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У якій геометричній фігурі розташовано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44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radPr>
                      <m:deg>
                        <m:r>
                          <a:rPr lang="uk-UA" sz="44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𝟕</m:t>
                        </m:r>
                      </m:deg>
                      <m:e>
                        <m:r>
                          <a:rPr lang="uk-UA" sz="44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r>
                  <a:rPr lang="uk-UA" sz="4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?</a:t>
                </a:r>
              </a:p>
            </p:txBody>
          </p:sp>
        </mc:Choice>
        <mc:Fallback>
          <p:sp>
            <p:nvSpPr>
              <p:cNvPr id="4" name="Прямокут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359" y="3229907"/>
                <a:ext cx="11669285" cy="839974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776" t="-7246" r="-2090" b="-3985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5797510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46594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Запитання №6</a:t>
            </a:r>
            <a:endParaRPr lang="uk-UA" sz="7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589363"/>
            <a:ext cx="1219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err="1"/>
              <a:t>Порівняти</a:t>
            </a:r>
            <a:r>
              <a:rPr lang="ru-RU" sz="6000" dirty="0"/>
              <a:t> основу з </a:t>
            </a:r>
            <a:r>
              <a:rPr lang="ru-RU" sz="6000" dirty="0" err="1"/>
              <a:t>одиницею</a:t>
            </a:r>
            <a:r>
              <a:rPr lang="ru-RU" sz="6000" dirty="0"/>
              <a:t>:   </a:t>
            </a:r>
            <a:endParaRPr lang="ru-RU" sz="6000" dirty="0" smtClean="0"/>
          </a:p>
          <a:p>
            <a:r>
              <a:rPr lang="ru-RU" sz="6000" dirty="0" smtClean="0"/>
              <a:t>а</a:t>
            </a:r>
            <a:r>
              <a:rPr lang="ru-RU" sz="6000" dirty="0"/>
              <a:t>) </a:t>
            </a:r>
            <a:r>
              <a:rPr lang="ru-RU" sz="6000" i="1" dirty="0"/>
              <a:t>а</a:t>
            </a:r>
            <a:r>
              <a:rPr lang="ru-RU" sz="6000" i="1" baseline="30000" dirty="0"/>
              <a:t>5</a:t>
            </a:r>
            <a:r>
              <a:rPr lang="ru-RU" sz="6000" i="1" dirty="0"/>
              <a:t>&gt;а</a:t>
            </a:r>
            <a:r>
              <a:rPr lang="ru-RU" sz="6000" i="1" baseline="30000" dirty="0"/>
              <a:t>7</a:t>
            </a:r>
            <a:r>
              <a:rPr lang="ru-RU" sz="6000" dirty="0"/>
              <a:t>;   б) </a:t>
            </a:r>
            <a:r>
              <a:rPr lang="ru-RU" sz="6000" i="1" dirty="0"/>
              <a:t>а</a:t>
            </a:r>
            <a:r>
              <a:rPr lang="ru-RU" sz="6000" i="1" baseline="30000" dirty="0"/>
              <a:t>0,6</a:t>
            </a:r>
            <a:r>
              <a:rPr lang="ru-RU" sz="6000" i="1" dirty="0"/>
              <a:t>&lt;а</a:t>
            </a:r>
            <a:r>
              <a:rPr lang="ru-RU" sz="6000" i="1" baseline="30000" dirty="0"/>
              <a:t>0,9</a:t>
            </a:r>
            <a:r>
              <a:rPr lang="ru-RU" sz="6000" i="1" dirty="0"/>
              <a:t>;</a:t>
            </a:r>
            <a:endParaRPr lang="uk-UA" sz="6000" dirty="0"/>
          </a:p>
        </p:txBody>
      </p:sp>
      <p:sp>
        <p:nvSpPr>
          <p:cNvPr id="6" name="Прямокутник 5">
            <a:hlinkClick r:id="rId2" action="ppaction://hlinksldjump"/>
          </p:cNvPr>
          <p:cNvSpPr/>
          <p:nvPr/>
        </p:nvSpPr>
        <p:spPr>
          <a:xfrm>
            <a:off x="11654118" y="6400800"/>
            <a:ext cx="537882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0099102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46594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Запитання №7</a:t>
            </a:r>
            <a:endParaRPr lang="uk-UA" sz="7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5618" y="1447241"/>
            <a:ext cx="118962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/>
              <a:t>На </a:t>
            </a:r>
            <a:r>
              <a:rPr lang="ru-RU" sz="4400" dirty="0" err="1"/>
              <a:t>якому</a:t>
            </a:r>
            <a:r>
              <a:rPr lang="ru-RU" sz="4400" dirty="0"/>
              <a:t> з </a:t>
            </a:r>
            <a:r>
              <a:rPr lang="ru-RU" sz="4400" dirty="0" err="1"/>
              <a:t>малюнків</a:t>
            </a:r>
            <a:r>
              <a:rPr lang="ru-RU" sz="4400" dirty="0"/>
              <a:t> </a:t>
            </a:r>
            <a:r>
              <a:rPr lang="ru-RU" sz="4400" dirty="0" err="1"/>
              <a:t>зображено</a:t>
            </a:r>
            <a:r>
              <a:rPr lang="ru-RU" sz="4400" dirty="0"/>
              <a:t> </a:t>
            </a:r>
            <a:r>
              <a:rPr lang="ru-RU" sz="4400" dirty="0" err="1"/>
              <a:t>графік</a:t>
            </a:r>
            <a:r>
              <a:rPr lang="ru-RU" sz="4400" dirty="0"/>
              <a:t> </a:t>
            </a:r>
            <a:r>
              <a:rPr lang="ru-RU" sz="4400" dirty="0" err="1"/>
              <a:t>показникової</a:t>
            </a:r>
            <a:r>
              <a:rPr lang="ru-RU" sz="4400" dirty="0"/>
              <a:t> </a:t>
            </a:r>
            <a:r>
              <a:rPr lang="ru-RU" sz="4400" dirty="0" err="1"/>
              <a:t>функції</a:t>
            </a:r>
            <a:r>
              <a:rPr lang="ru-RU" sz="4400" dirty="0"/>
              <a:t> </a:t>
            </a:r>
            <a:endParaRPr lang="uk-UA" sz="4400" dirty="0"/>
          </a:p>
        </p:txBody>
      </p:sp>
      <p:pic>
        <p:nvPicPr>
          <p:cNvPr id="19" name="Рисунок 18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133" y="2962662"/>
            <a:ext cx="4164365" cy="184278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2196731" y="438513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А)</a:t>
            </a:r>
            <a:endParaRPr lang="uk-UA" dirty="0"/>
          </a:p>
        </p:txBody>
      </p:sp>
      <p:pic>
        <p:nvPicPr>
          <p:cNvPr id="21" name="Рисунок 20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498" y="2962661"/>
            <a:ext cx="2371133" cy="1842783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5970498" y="4421032"/>
            <a:ext cx="394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Б)</a:t>
            </a:r>
            <a:endParaRPr lang="uk-UA" dirty="0"/>
          </a:p>
        </p:txBody>
      </p:sp>
      <p:pic>
        <p:nvPicPr>
          <p:cNvPr id="23" name="Рисунок 22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629" y="2810083"/>
            <a:ext cx="2213620" cy="1962743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TextBox 23"/>
          <p:cNvSpPr txBox="1"/>
          <p:nvPr/>
        </p:nvSpPr>
        <p:spPr>
          <a:xfrm>
            <a:off x="8341629" y="443611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В)</a:t>
            </a:r>
            <a:endParaRPr lang="uk-UA" dirty="0"/>
          </a:p>
        </p:txBody>
      </p:sp>
      <p:pic>
        <p:nvPicPr>
          <p:cNvPr id="25" name="Рисунок 24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133" y="4805444"/>
            <a:ext cx="4164365" cy="180212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>
            <a:off x="2410892" y="6198000"/>
            <a:ext cx="394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Г)</a:t>
            </a:r>
            <a:endParaRPr lang="uk-UA" dirty="0"/>
          </a:p>
        </p:txBody>
      </p:sp>
      <p:pic>
        <p:nvPicPr>
          <p:cNvPr id="27" name="Рисунок 26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322" y="4821642"/>
            <a:ext cx="1719689" cy="2003521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extBox 27"/>
          <p:cNvSpPr txBox="1"/>
          <p:nvPr/>
        </p:nvSpPr>
        <p:spPr>
          <a:xfrm>
            <a:off x="6150997" y="6382666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Д)</a:t>
            </a:r>
            <a:endParaRPr lang="uk-UA" dirty="0"/>
          </a:p>
        </p:txBody>
      </p:sp>
      <p:pic>
        <p:nvPicPr>
          <p:cNvPr id="29" name="Рисунок 28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011" y="4762733"/>
            <a:ext cx="2860238" cy="2035507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/>
          <p:cNvSpPr txBox="1"/>
          <p:nvPr/>
        </p:nvSpPr>
        <p:spPr>
          <a:xfrm>
            <a:off x="7910047" y="6475711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Е)</a:t>
            </a:r>
            <a:endParaRPr lang="uk-UA" dirty="0"/>
          </a:p>
        </p:txBody>
      </p:sp>
      <p:sp>
        <p:nvSpPr>
          <p:cNvPr id="16" name="Прямокутник 15">
            <a:hlinkClick r:id="rId8" action="ppaction://hlinksldjump"/>
          </p:cNvPr>
          <p:cNvSpPr/>
          <p:nvPr/>
        </p:nvSpPr>
        <p:spPr>
          <a:xfrm>
            <a:off x="14493435" y="6400800"/>
            <a:ext cx="537882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5">
            <a:hlinkClick r:id="rId8" action="ppaction://hlinksldjump"/>
          </p:cNvPr>
          <p:cNvSpPr/>
          <p:nvPr/>
        </p:nvSpPr>
        <p:spPr>
          <a:xfrm>
            <a:off x="11654118" y="6400800"/>
            <a:ext cx="537882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2538339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331694" y="58108"/>
            <a:ext cx="11582400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Математичний диктант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7" name="Таблиця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0140460"/>
                  </p:ext>
                </p:extLst>
              </p:nvPr>
            </p:nvGraphicFramePr>
            <p:xfrm>
              <a:off x="331694" y="765995"/>
              <a:ext cx="11582400" cy="6343641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5791200"/>
                    <a:gridCol w="5791200"/>
                  </a:tblGrid>
                  <a:tr h="212326"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err="1">
                              <a:effectLst/>
                            </a:rPr>
                            <a:t>Варіант</a:t>
                          </a:r>
                          <a:r>
                            <a:rPr lang="ru-RU" sz="1800" dirty="0">
                              <a:effectLst/>
                            </a:rPr>
                            <a:t> І</a:t>
                          </a:r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err="1">
                              <a:effectLst/>
                            </a:rPr>
                            <a:t>Варіант</a:t>
                          </a:r>
                          <a:r>
                            <a:rPr lang="ru-RU" sz="1800" dirty="0">
                              <a:effectLst/>
                            </a:rPr>
                            <a:t> ІІ</a:t>
                          </a:r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  <a:tr h="1327151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1. </a:t>
                          </a:r>
                          <a:r>
                            <a:rPr lang="ru-RU" sz="1400" dirty="0" err="1">
                              <a:effectLst/>
                            </a:rPr>
                            <a:t>Які</a:t>
                          </a:r>
                          <a:r>
                            <a:rPr lang="ru-RU" sz="1400" dirty="0">
                              <a:effectLst/>
                            </a:rPr>
                            <a:t>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функцій</a:t>
                          </a:r>
                          <a:r>
                            <a:rPr lang="ru-RU" sz="1400" dirty="0">
                              <a:effectLst/>
                            </a:rPr>
                            <a:t> є </a:t>
                          </a:r>
                          <a:r>
                            <a:rPr lang="ru-RU" sz="1400" dirty="0" err="1">
                              <a:effectLst/>
                            </a:rPr>
                            <a:t>показниковими</a:t>
                          </a:r>
                          <a:r>
                            <a:rPr lang="ru-RU" sz="1400" dirty="0">
                              <a:effectLst/>
                            </a:rPr>
                            <a:t>?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1) у = 9</a:t>
                          </a:r>
                          <a:r>
                            <a:rPr lang="ru-RU" sz="1400" baseline="30000" dirty="0">
                              <a:effectLst/>
                            </a:rPr>
                            <a:t>-х</a:t>
                          </a:r>
                          <a:r>
                            <a:rPr lang="ru-RU" sz="1400" dirty="0">
                              <a:effectLst/>
                            </a:rPr>
                            <a:t>; 2) у= х</a:t>
                          </a:r>
                          <a:r>
                            <a:rPr lang="ru-RU" sz="1400" baseline="30000" dirty="0">
                              <a:effectLst/>
                            </a:rPr>
                            <a:t>9</a:t>
                          </a:r>
                          <a:r>
                            <a:rPr lang="ru-RU" sz="1400" dirty="0">
                              <a:effectLst/>
                            </a:rPr>
                            <a:t>;   3)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9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10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5−х</m:t>
                                      </m:r>
                                    </m:e>
                                  </m:rad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;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4) у = (–4)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;       5)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ad>
                                        <m:radPr>
                                          <m:degHide m:val="on"/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24</m:t>
                                          </m:r>
                                        </m:e>
                                      </m:rad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х+3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;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6) у = (х–9)</a:t>
                          </a:r>
                          <a:r>
                            <a:rPr lang="ru-RU" sz="1400" baseline="30000" dirty="0">
                              <a:effectLst/>
                            </a:rPr>
                            <a:t>8</a:t>
                          </a:r>
                          <a:r>
                            <a:rPr lang="ru-RU" sz="1400" dirty="0">
                              <a:effectLst/>
                            </a:rPr>
                            <a:t>;     7) у= 1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   .                                                               </a:t>
                          </a:r>
                          <a:endParaRPr lang="uk-UA" sz="12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1. </a:t>
                          </a:r>
                          <a:r>
                            <a:rPr lang="ru-RU" sz="1400" dirty="0" err="1">
                              <a:effectLst/>
                            </a:rPr>
                            <a:t>Які</a:t>
                          </a:r>
                          <a:r>
                            <a:rPr lang="ru-RU" sz="1400" dirty="0">
                              <a:effectLst/>
                            </a:rPr>
                            <a:t>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функцій</a:t>
                          </a:r>
                          <a:r>
                            <a:rPr lang="ru-RU" sz="1400" dirty="0">
                              <a:effectLst/>
                            </a:rPr>
                            <a:t> є </a:t>
                          </a:r>
                          <a:r>
                            <a:rPr lang="ru-RU" sz="1400" dirty="0" err="1">
                              <a:effectLst/>
                            </a:rPr>
                            <a:t>показниковими</a:t>
                          </a:r>
                          <a:r>
                            <a:rPr lang="ru-RU" sz="1400" dirty="0">
                              <a:effectLst/>
                            </a:rPr>
                            <a:t>?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1) у=(–7)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;   2) у= х</a:t>
                          </a:r>
                          <a:r>
                            <a:rPr lang="ru-RU" sz="1400" baseline="30000" dirty="0">
                              <a:effectLst/>
                            </a:rPr>
                            <a:t>6</a:t>
                          </a:r>
                          <a:r>
                            <a:rPr lang="ru-RU" sz="1400" dirty="0">
                              <a:effectLst/>
                            </a:rPr>
                            <a:t>;    3) у = 6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; 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4)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ad>
                                        <m:radPr>
                                          <m:degHide m:val="on"/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7</m:t>
                                          </m:r>
                                        </m:e>
                                      </m:rad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х−7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;     5) у = (х +7)</a:t>
                          </a:r>
                          <a:r>
                            <a:rPr lang="ru-RU" sz="1400" baseline="30000" dirty="0">
                              <a:effectLst/>
                            </a:rPr>
                            <a:t>9</a:t>
                          </a:r>
                          <a:r>
                            <a:rPr lang="ru-RU" sz="1400" dirty="0">
                              <a:effectLst/>
                            </a:rPr>
                            <a:t>;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6) у = (1 –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400">
                                      <a:effectLst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)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;    7)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7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7−х</m:t>
                                      </m:r>
                                    </m:e>
                                  </m:rad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. </a:t>
                          </a:r>
                          <a:endParaRPr lang="uk-UA" sz="1200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</a:tr>
                  <a:tr h="1534053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2. </a:t>
                          </a:r>
                          <a:r>
                            <a:rPr lang="ru-RU" sz="1400" dirty="0" err="1">
                              <a:effectLst/>
                            </a:rPr>
                            <a:t>Серед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функцій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виберіть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ті</a:t>
                          </a:r>
                          <a:r>
                            <a:rPr lang="ru-RU" sz="1400" dirty="0">
                              <a:effectLst/>
                            </a:rPr>
                            <a:t>, </a:t>
                          </a:r>
                          <a:r>
                            <a:rPr lang="ru-RU" sz="1400" dirty="0" err="1">
                              <a:effectLst/>
                            </a:rPr>
                            <a:t>що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зростають</a:t>
                          </a:r>
                          <a:r>
                            <a:rPr lang="ru-RU" sz="1400" dirty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1) у = 2</a:t>
                          </a:r>
                          <a:r>
                            <a:rPr lang="ru-RU" sz="1400" baseline="30000" dirty="0">
                              <a:effectLst/>
                            </a:rPr>
                            <a:t>х </a:t>
                          </a:r>
                          <a:r>
                            <a:rPr lang="ru-RU" sz="1400" dirty="0">
                              <a:effectLst/>
                            </a:rPr>
                            <a:t>; </a:t>
                          </a:r>
                          <a:r>
                            <a:rPr lang="ru-RU" sz="1400" baseline="300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2) у =</a:t>
                          </a:r>
                          <a:r>
                            <a:rPr lang="ru-RU" sz="1400" baseline="300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10</a:t>
                          </a:r>
                          <a:r>
                            <a:rPr lang="ru-RU" sz="1400" baseline="30000" dirty="0">
                              <a:effectLst/>
                            </a:rPr>
                            <a:t>0,5х </a:t>
                          </a:r>
                          <a:r>
                            <a:rPr lang="ru-RU" sz="1400" dirty="0">
                              <a:effectLst/>
                            </a:rPr>
                            <a:t>; </a:t>
                          </a:r>
                          <a:r>
                            <a:rPr lang="ru-RU" sz="1400" baseline="300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3)</a:t>
                          </a:r>
                          <a:r>
                            <a:rPr lang="ru-RU" sz="1400" baseline="300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у=0,6</a:t>
                          </a:r>
                          <a:r>
                            <a:rPr lang="ru-RU" sz="1400" baseline="30000" dirty="0">
                              <a:effectLst/>
                            </a:rPr>
                            <a:t>5х+2</a:t>
                          </a:r>
                          <a:r>
                            <a:rPr lang="ru-RU" sz="1400" dirty="0">
                              <a:effectLst/>
                            </a:rPr>
                            <a:t>   4)  у = 0,15</a:t>
                          </a:r>
                          <a:r>
                            <a:rPr lang="ru-RU" sz="1400" baseline="30000" dirty="0">
                              <a:effectLst/>
                            </a:rPr>
                            <a:t>1,5х</a:t>
                          </a:r>
                          <a:r>
                            <a:rPr lang="ru-RU" sz="1400" dirty="0">
                              <a:effectLst/>
                            </a:rPr>
                            <a:t>; 5) у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r>
                                    <a:rPr lang="ru-RU" sz="1400">
                                      <a:effectLst/>
                                    </a:rPr>
                                    <m:t>=</m:t>
                                  </m:r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 ;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6)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7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5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;   7) у=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ad>
                                        <m:radPr>
                                          <m:degHide m:val="on"/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7</m:t>
                                          </m:r>
                                        </m:e>
                                      </m:rad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200" dirty="0">
                              <a:effectLst/>
                            </a:rPr>
                            <a:t/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2. </a:t>
                          </a:r>
                          <a:r>
                            <a:rPr lang="ru-RU" sz="1400" dirty="0" err="1">
                              <a:effectLst/>
                            </a:rPr>
                            <a:t>Серед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функцій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виберіть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ті</a:t>
                          </a:r>
                          <a:r>
                            <a:rPr lang="ru-RU" sz="1400" dirty="0">
                              <a:effectLst/>
                            </a:rPr>
                            <a:t>, </a:t>
                          </a:r>
                          <a:r>
                            <a:rPr lang="ru-RU" sz="1400" dirty="0" err="1">
                              <a:effectLst/>
                            </a:rPr>
                            <a:t>що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спадають</a:t>
                          </a:r>
                          <a:r>
                            <a:rPr lang="ru-RU" sz="1400" dirty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1) у = 4</a:t>
                          </a:r>
                          <a:r>
                            <a:rPr lang="ru-RU" sz="1400" baseline="30000" dirty="0">
                              <a:effectLst/>
                            </a:rPr>
                            <a:t>0,3х</a:t>
                          </a:r>
                          <a:r>
                            <a:rPr lang="ru-RU" sz="1400" dirty="0">
                              <a:effectLst/>
                            </a:rPr>
                            <a:t> ; 2) у = 0,3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 ; 3) у =6,9</a:t>
                          </a:r>
                          <a:r>
                            <a:rPr lang="ru-RU" sz="1400" baseline="30000" dirty="0">
                              <a:effectLst/>
                            </a:rPr>
                            <a:t>2х-1</a:t>
                          </a:r>
                          <a:r>
                            <a:rPr lang="ru-RU" sz="1400" dirty="0">
                              <a:effectLst/>
                            </a:rPr>
                            <a:t> 4) у = 0,1</a:t>
                          </a:r>
                          <a:r>
                            <a:rPr lang="ru-RU" sz="1400" baseline="30000" dirty="0">
                              <a:effectLst/>
                            </a:rPr>
                            <a:t>12х</a:t>
                          </a:r>
                          <a:r>
                            <a:rPr lang="ru-RU" sz="1400" dirty="0">
                              <a:effectLst/>
                            </a:rPr>
                            <a:t> ;   5)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𝜋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;  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>
                                <a:rPr lang="ru-RU" sz="1400">
                                  <a:effectLst/>
                                </a:rPr>
                                <m:t>)</m:t>
                              </m:r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 у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r>
                                    <a:rPr lang="ru-RU" sz="1400">
                                      <a:effectLst/>
                                    </a:rPr>
                                    <m:t>=</m:t>
                                  </m:r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𝜋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;</m:t>
                              </m:r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    7)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13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.</m:t>
                              </m:r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200" dirty="0">
                              <a:effectLst/>
                            </a:rPr>
                            <a:t/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  <a:tr h="979352"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3.Порівняйте х і у, якщо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1400">
                                  <a:effectLst/>
                                </a:rPr>
                                <m:t> 1)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4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5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&lt;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4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5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𝑦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 ;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r>
                                    <a:rPr lang="ru-RU" sz="1400">
                                      <a:effectLst/>
                                    </a:rPr>
                                    <m:t>2) </m:t>
                                  </m:r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1,5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  <m:r>
                                    <a:rPr lang="ru-RU" sz="1400">
                                      <a:effectLst/>
                                    </a:rPr>
                                    <m:t> 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&lt;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1,5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𝑦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3. </a:t>
                          </a:r>
                          <a:r>
                            <a:rPr lang="ru-RU" sz="1400" dirty="0" err="1">
                              <a:effectLst/>
                            </a:rPr>
                            <a:t>Порівняйте</a:t>
                          </a:r>
                          <a:r>
                            <a:rPr lang="ru-RU" sz="1400" dirty="0">
                              <a:effectLst/>
                            </a:rPr>
                            <a:t> m і n, якщо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1400">
                                  <a:effectLst/>
                                </a:rPr>
                                <m:t> 1)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0,3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𝑚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 &gt;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0,3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 ;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r>
                                    <a:rPr lang="ru-RU" sz="1400">
                                      <a:effectLst/>
                                    </a:rPr>
                                    <m:t>2)</m:t>
                                  </m:r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8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𝑚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 &gt;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8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/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  <a:tr h="634942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4.Порівняйте а з </a:t>
                          </a:r>
                          <a:r>
                            <a:rPr lang="ru-RU" sz="1400" dirty="0" err="1">
                              <a:effectLst/>
                            </a:rPr>
                            <a:t>одиницею</a:t>
                          </a:r>
                          <a:r>
                            <a:rPr lang="ru-RU" sz="1400" dirty="0">
                              <a:effectLst/>
                            </a:rPr>
                            <a:t> (а &gt; 0), якщо: 1) а</a:t>
                          </a:r>
                          <a:r>
                            <a:rPr lang="ru-RU" sz="1400" baseline="30000" dirty="0">
                              <a:effectLst/>
                            </a:rPr>
                            <a:t>7</a:t>
                          </a:r>
                          <a:r>
                            <a:rPr lang="ru-RU" sz="1400" dirty="0">
                              <a:effectLst/>
                            </a:rPr>
                            <a:t>&gt; а</a:t>
                          </a:r>
                          <a:r>
                            <a:rPr lang="ru-RU" sz="1400" baseline="30000" dirty="0">
                              <a:effectLst/>
                            </a:rPr>
                            <a:t>10 </a:t>
                          </a:r>
                          <a:r>
                            <a:rPr lang="ru-RU" sz="1400" dirty="0">
                              <a:effectLst/>
                            </a:rPr>
                            <a:t>;</a:t>
                          </a:r>
                          <a:r>
                            <a:rPr lang="ru-RU" sz="1400" baseline="300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2) а</a:t>
                          </a:r>
                          <a:r>
                            <a:rPr lang="ru-RU" sz="1400" baseline="30000" dirty="0">
                              <a:effectLst/>
                            </a:rPr>
                            <a:t>-5</a:t>
                          </a:r>
                          <a:r>
                            <a:rPr lang="ru-RU" sz="1400" dirty="0">
                              <a:effectLst/>
                            </a:rPr>
                            <a:t>&lt; а</a:t>
                          </a:r>
                          <a:r>
                            <a:rPr lang="ru-RU" sz="1400" baseline="30000" dirty="0">
                              <a:effectLst/>
                            </a:rPr>
                            <a:t>-3</a:t>
                          </a:r>
                          <a:r>
                            <a:rPr lang="ru-RU" sz="1400" dirty="0" smtClean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4.Порівняйте а з </a:t>
                          </a:r>
                          <a:r>
                            <a:rPr lang="ru-RU" sz="1400" dirty="0" err="1">
                              <a:effectLst/>
                            </a:rPr>
                            <a:t>одиницею</a:t>
                          </a:r>
                          <a:r>
                            <a:rPr lang="ru-RU" sz="1400" dirty="0">
                              <a:effectLst/>
                            </a:rPr>
                            <a:t> (а &gt; 0), якщо: 1) а</a:t>
                          </a:r>
                          <a:r>
                            <a:rPr lang="ru-RU" sz="1400" baseline="30000" dirty="0">
                              <a:effectLst/>
                            </a:rPr>
                            <a:t>5</a:t>
                          </a:r>
                          <a:r>
                            <a:rPr lang="ru-RU" sz="1400" dirty="0">
                              <a:effectLst/>
                            </a:rPr>
                            <a:t>&lt; а</a:t>
                          </a:r>
                          <a:r>
                            <a:rPr lang="ru-RU" sz="1400" baseline="30000" dirty="0">
                              <a:effectLst/>
                            </a:rPr>
                            <a:t>12</a:t>
                          </a:r>
                          <a:r>
                            <a:rPr lang="ru-RU" sz="1400" dirty="0">
                              <a:effectLst/>
                            </a:rPr>
                            <a:t>; 2) а</a:t>
                          </a:r>
                          <a:r>
                            <a:rPr lang="ru-RU" sz="1400" baseline="30000" dirty="0">
                              <a:effectLst/>
                            </a:rPr>
                            <a:t>-9</a:t>
                          </a:r>
                          <a:r>
                            <a:rPr lang="ru-RU" sz="1400" dirty="0">
                              <a:effectLst/>
                            </a:rPr>
                            <a:t>&gt; а</a:t>
                          </a:r>
                          <a:r>
                            <a:rPr lang="ru-RU" sz="1400" baseline="30000" dirty="0">
                              <a:effectLst/>
                            </a:rPr>
                            <a:t>-4</a:t>
                          </a:r>
                          <a:r>
                            <a:rPr lang="ru-RU" sz="1400" dirty="0" smtClean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</a:tr>
                  <a:tr h="1029382"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5.Через яку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точок</a:t>
                          </a:r>
                          <a:r>
                            <a:rPr lang="ru-RU" sz="1400" dirty="0">
                              <a:effectLst/>
                            </a:rPr>
                            <a:t> проходить </a:t>
                          </a:r>
                          <a:r>
                            <a:rPr lang="ru-RU" sz="1400" dirty="0" err="1">
                              <a:effectLst/>
                            </a:rPr>
                            <a:t>графік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функції</a:t>
                          </a:r>
                          <a:r>
                            <a:rPr lang="ru-RU" sz="1400" dirty="0">
                              <a:effectLst/>
                            </a:rPr>
                            <a:t> у = 4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+2.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А(2;–18);  В(–1; 2,25); С(0; 3). </a:t>
                          </a:r>
                          <a:endParaRPr lang="uk-UA" sz="1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5.Через яку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точок</a:t>
                          </a:r>
                          <a:r>
                            <a:rPr lang="ru-RU" sz="1400" dirty="0">
                              <a:effectLst/>
                            </a:rPr>
                            <a:t> проходить </a:t>
                          </a:r>
                          <a:r>
                            <a:rPr lang="ru-RU" sz="1400" dirty="0" err="1">
                              <a:effectLst/>
                            </a:rPr>
                            <a:t>графік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функції</a:t>
                          </a:r>
                          <a:r>
                            <a:rPr lang="ru-RU" sz="1400" dirty="0">
                              <a:effectLst/>
                            </a:rPr>
                            <a:t> у = 5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–3.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М(2;23);  К(–1; –2,8); С(0; –3). </a:t>
                          </a:r>
                          <a:endParaRPr lang="uk-UA" sz="1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Таблиця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="" xmlns:p14="http://schemas.microsoft.com/office/powerpoint/2010/main" val="2720140460"/>
                  </p:ext>
                </p:extLst>
              </p:nvPr>
            </p:nvGraphicFramePr>
            <p:xfrm>
              <a:off x="331694" y="765995"/>
              <a:ext cx="11582400" cy="638764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5791200"/>
                    <a:gridCol w="5791200"/>
                  </a:tblGrid>
                  <a:tr h="367475"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err="1">
                              <a:effectLst/>
                            </a:rPr>
                            <a:t>Варіант</a:t>
                          </a:r>
                          <a:r>
                            <a:rPr lang="ru-RU" sz="1800" dirty="0">
                              <a:effectLst/>
                            </a:rPr>
                            <a:t> І</a:t>
                          </a:r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err="1">
                              <a:effectLst/>
                            </a:rPr>
                            <a:t>Варіант</a:t>
                          </a:r>
                          <a:r>
                            <a:rPr lang="ru-RU" sz="1800" dirty="0">
                              <a:effectLst/>
                            </a:rPr>
                            <a:t> ІІ</a:t>
                          </a:r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  <a:tr h="1327151">
                    <a:tc>
                      <a:txBody>
                        <a:bodyPr/>
                        <a:lstStyle/>
                        <a:p>
                          <a:endParaRPr lang="uk-UA" dirty="0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t="-27982" r="-100105" b="-3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l="-100000" t="-27982" r="-105" b="-350000"/>
                          </a:stretch>
                        </a:blipFill>
                      </a:tcPr>
                    </a:tc>
                  </a:tr>
                  <a:tr h="1588072">
                    <a:tc>
                      <a:txBody>
                        <a:bodyPr/>
                        <a:lstStyle/>
                        <a:p>
                          <a:endParaRPr lang="uk-UA" dirty="0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t="-107308" r="-100105" b="-193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l="-100000" t="-107308" r="-105" b="-193462"/>
                          </a:stretch>
                        </a:blipFill>
                      </a:tcPr>
                    </a:tc>
                  </a:tr>
                  <a:tr h="1396619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t="-235371" r="-100105" b="-119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 dirty="0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l="-100000" t="-235371" r="-105" b="-119651"/>
                          </a:stretch>
                        </a:blipFill>
                      </a:tcPr>
                    </a:tc>
                  </a:tr>
                  <a:tr h="634942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4.Порівняйте а з </a:t>
                          </a:r>
                          <a:r>
                            <a:rPr lang="ru-RU" sz="1400" dirty="0" err="1">
                              <a:effectLst/>
                            </a:rPr>
                            <a:t>одиницею</a:t>
                          </a:r>
                          <a:r>
                            <a:rPr lang="ru-RU" sz="1400" dirty="0">
                              <a:effectLst/>
                            </a:rPr>
                            <a:t> (а &gt; 0), якщо: 1) а</a:t>
                          </a:r>
                          <a:r>
                            <a:rPr lang="ru-RU" sz="1400" baseline="30000" dirty="0">
                              <a:effectLst/>
                            </a:rPr>
                            <a:t>7</a:t>
                          </a:r>
                          <a:r>
                            <a:rPr lang="ru-RU" sz="1400" dirty="0">
                              <a:effectLst/>
                            </a:rPr>
                            <a:t>&gt; а</a:t>
                          </a:r>
                          <a:r>
                            <a:rPr lang="ru-RU" sz="1400" baseline="30000" dirty="0">
                              <a:effectLst/>
                            </a:rPr>
                            <a:t>10 </a:t>
                          </a:r>
                          <a:r>
                            <a:rPr lang="ru-RU" sz="1400" dirty="0">
                              <a:effectLst/>
                            </a:rPr>
                            <a:t>;2) а</a:t>
                          </a:r>
                          <a:r>
                            <a:rPr lang="ru-RU" sz="1400" baseline="30000" dirty="0">
                              <a:effectLst/>
                            </a:rPr>
                            <a:t>-5</a:t>
                          </a:r>
                          <a:r>
                            <a:rPr lang="ru-RU" sz="1400" dirty="0">
                              <a:effectLst/>
                            </a:rPr>
                            <a:t>&lt; а</a:t>
                          </a:r>
                          <a:r>
                            <a:rPr lang="ru-RU" sz="1400" baseline="30000" dirty="0">
                              <a:effectLst/>
                            </a:rPr>
                            <a:t>-3</a:t>
                          </a:r>
                          <a:r>
                            <a:rPr lang="ru-RU" sz="1400" dirty="0" smtClean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4.Порівняйте а з </a:t>
                          </a:r>
                          <a:r>
                            <a:rPr lang="ru-RU" sz="1400" dirty="0" err="1">
                              <a:effectLst/>
                            </a:rPr>
                            <a:t>одиницею</a:t>
                          </a:r>
                          <a:r>
                            <a:rPr lang="ru-RU" sz="1400" dirty="0">
                              <a:effectLst/>
                            </a:rPr>
                            <a:t> (а &gt; 0), якщо: 1) а</a:t>
                          </a:r>
                          <a:r>
                            <a:rPr lang="ru-RU" sz="1400" baseline="30000" dirty="0">
                              <a:effectLst/>
                            </a:rPr>
                            <a:t>5</a:t>
                          </a:r>
                          <a:r>
                            <a:rPr lang="ru-RU" sz="1400" dirty="0">
                              <a:effectLst/>
                            </a:rPr>
                            <a:t>&lt; а</a:t>
                          </a:r>
                          <a:r>
                            <a:rPr lang="ru-RU" sz="1400" baseline="30000" dirty="0">
                              <a:effectLst/>
                            </a:rPr>
                            <a:t>12</a:t>
                          </a:r>
                          <a:r>
                            <a:rPr lang="ru-RU" sz="1400" dirty="0">
                              <a:effectLst/>
                            </a:rPr>
                            <a:t>; 2) а</a:t>
                          </a:r>
                          <a:r>
                            <a:rPr lang="ru-RU" sz="1400" baseline="30000" dirty="0">
                              <a:effectLst/>
                            </a:rPr>
                            <a:t>-9</a:t>
                          </a:r>
                          <a:r>
                            <a:rPr lang="ru-RU" sz="1400" dirty="0">
                              <a:effectLst/>
                            </a:rPr>
                            <a:t>&gt; а</a:t>
                          </a:r>
                          <a:r>
                            <a:rPr lang="ru-RU" sz="1400" baseline="30000" dirty="0">
                              <a:effectLst/>
                            </a:rPr>
                            <a:t>-4</a:t>
                          </a:r>
                          <a:r>
                            <a:rPr lang="ru-RU" sz="1400" dirty="0" smtClean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</a:tr>
                  <a:tr h="1029382"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5.Через яку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наведенихточок</a:t>
                          </a:r>
                          <a:r>
                            <a:rPr lang="ru-RU" sz="1400" dirty="0">
                              <a:effectLst/>
                            </a:rPr>
                            <a:t> проходить </a:t>
                          </a:r>
                          <a:r>
                            <a:rPr lang="ru-RU" sz="1400" dirty="0" err="1">
                              <a:effectLst/>
                            </a:rPr>
                            <a:t>графікфункції</a:t>
                          </a:r>
                          <a:r>
                            <a:rPr lang="ru-RU" sz="1400" dirty="0">
                              <a:effectLst/>
                            </a:rPr>
                            <a:t> у = 4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+2.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А(2;–18);  В(–1; 2,25); С(0; 3). </a:t>
                          </a:r>
                          <a:endParaRPr lang="uk-UA" sz="1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5.Через яку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наведенихточок</a:t>
                          </a:r>
                          <a:r>
                            <a:rPr lang="ru-RU" sz="1400" dirty="0">
                              <a:effectLst/>
                            </a:rPr>
                            <a:t> проходить </a:t>
                          </a:r>
                          <a:r>
                            <a:rPr lang="ru-RU" sz="1400" dirty="0" err="1">
                              <a:effectLst/>
                            </a:rPr>
                            <a:t>графікфункції</a:t>
                          </a:r>
                          <a:r>
                            <a:rPr lang="ru-RU" sz="1400" dirty="0">
                              <a:effectLst/>
                            </a:rPr>
                            <a:t> у = 5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–3.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М(2;23);  К(–1; –2,8); С(0; –3). </a:t>
                          </a:r>
                          <a:endParaRPr lang="uk-UA" sz="1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="" xmlns:p14="http://schemas.microsoft.com/office/powerpoint/2010/main" val="3740450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4" name="Таблиця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2936179"/>
                  </p:ext>
                </p:extLst>
              </p:nvPr>
            </p:nvGraphicFramePr>
            <p:xfrm>
              <a:off x="331694" y="765995"/>
              <a:ext cx="11582400" cy="6343641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5791200"/>
                    <a:gridCol w="5791200"/>
                  </a:tblGrid>
                  <a:tr h="212326"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err="1">
                              <a:effectLst/>
                            </a:rPr>
                            <a:t>Варіант</a:t>
                          </a:r>
                          <a:r>
                            <a:rPr lang="ru-RU" sz="1800" dirty="0">
                              <a:effectLst/>
                            </a:rPr>
                            <a:t> І</a:t>
                          </a:r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err="1">
                              <a:effectLst/>
                            </a:rPr>
                            <a:t>Варіант</a:t>
                          </a:r>
                          <a:r>
                            <a:rPr lang="ru-RU" sz="1800" dirty="0">
                              <a:effectLst/>
                            </a:rPr>
                            <a:t> ІІ</a:t>
                          </a:r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  <a:tr h="1327151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1. </a:t>
                          </a:r>
                          <a:r>
                            <a:rPr lang="ru-RU" sz="1400" dirty="0" err="1">
                              <a:effectLst/>
                            </a:rPr>
                            <a:t>Які</a:t>
                          </a:r>
                          <a:r>
                            <a:rPr lang="ru-RU" sz="1400" dirty="0">
                              <a:effectLst/>
                            </a:rPr>
                            <a:t>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функцій</a:t>
                          </a:r>
                          <a:r>
                            <a:rPr lang="ru-RU" sz="1400" dirty="0">
                              <a:effectLst/>
                            </a:rPr>
                            <a:t> є </a:t>
                          </a:r>
                          <a:r>
                            <a:rPr lang="ru-RU" sz="1400" dirty="0" err="1">
                              <a:effectLst/>
                            </a:rPr>
                            <a:t>показниковими</a:t>
                          </a:r>
                          <a:r>
                            <a:rPr lang="ru-RU" sz="1400" dirty="0">
                              <a:effectLst/>
                            </a:rPr>
                            <a:t>?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1) у = 9</a:t>
                          </a:r>
                          <a:r>
                            <a:rPr lang="ru-RU" sz="1400" baseline="30000" dirty="0">
                              <a:effectLst/>
                            </a:rPr>
                            <a:t>-х</a:t>
                          </a:r>
                          <a:r>
                            <a:rPr lang="ru-RU" sz="1400" dirty="0">
                              <a:effectLst/>
                            </a:rPr>
                            <a:t>; 2) у= х</a:t>
                          </a:r>
                          <a:r>
                            <a:rPr lang="ru-RU" sz="1400" baseline="30000" dirty="0">
                              <a:effectLst/>
                            </a:rPr>
                            <a:t>9</a:t>
                          </a:r>
                          <a:r>
                            <a:rPr lang="ru-RU" sz="1400" dirty="0">
                              <a:effectLst/>
                            </a:rPr>
                            <a:t>;   3)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9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10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5−х</m:t>
                                      </m:r>
                                    </m:e>
                                  </m:rad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;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4) у = (–4)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;       5)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ad>
                                        <m:radPr>
                                          <m:degHide m:val="on"/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24</m:t>
                                          </m:r>
                                        </m:e>
                                      </m:rad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х+3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;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6) у = (х–9)</a:t>
                          </a:r>
                          <a:r>
                            <a:rPr lang="ru-RU" sz="1400" baseline="30000" dirty="0">
                              <a:effectLst/>
                            </a:rPr>
                            <a:t>8</a:t>
                          </a:r>
                          <a:r>
                            <a:rPr lang="ru-RU" sz="1400" dirty="0">
                              <a:effectLst/>
                            </a:rPr>
                            <a:t>;     7) у= 1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   .                 </a:t>
                          </a:r>
                          <a:r>
                            <a:rPr lang="ru-RU" sz="1400" dirty="0" smtClean="0">
                              <a:effectLst/>
                            </a:rPr>
                            <a:t>                                      (</a:t>
                          </a:r>
                          <a:r>
                            <a:rPr lang="ru-RU" sz="1400" dirty="0" err="1" smtClean="0">
                              <a:effectLst/>
                            </a:rPr>
                            <a:t>Відповідь</a:t>
                          </a:r>
                          <a:r>
                            <a:rPr lang="ru-RU" sz="1400" dirty="0" smtClean="0">
                              <a:effectLst/>
                            </a:rPr>
                            <a:t>: 1,3,5)                                            </a:t>
                          </a:r>
                          <a:endParaRPr lang="uk-UA" sz="1200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1. </a:t>
                          </a:r>
                          <a:r>
                            <a:rPr lang="ru-RU" sz="1400" dirty="0" err="1">
                              <a:effectLst/>
                            </a:rPr>
                            <a:t>Які</a:t>
                          </a:r>
                          <a:r>
                            <a:rPr lang="ru-RU" sz="1400" dirty="0">
                              <a:effectLst/>
                            </a:rPr>
                            <a:t>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функцій</a:t>
                          </a:r>
                          <a:r>
                            <a:rPr lang="ru-RU" sz="1400" dirty="0">
                              <a:effectLst/>
                            </a:rPr>
                            <a:t> є </a:t>
                          </a:r>
                          <a:r>
                            <a:rPr lang="ru-RU" sz="1400" dirty="0" err="1">
                              <a:effectLst/>
                            </a:rPr>
                            <a:t>показниковими</a:t>
                          </a:r>
                          <a:r>
                            <a:rPr lang="ru-RU" sz="1400" dirty="0">
                              <a:effectLst/>
                            </a:rPr>
                            <a:t>?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1) у=(–7)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;   2) у= х</a:t>
                          </a:r>
                          <a:r>
                            <a:rPr lang="ru-RU" sz="1400" baseline="30000" dirty="0">
                              <a:effectLst/>
                            </a:rPr>
                            <a:t>6</a:t>
                          </a:r>
                          <a:r>
                            <a:rPr lang="ru-RU" sz="1400" dirty="0">
                              <a:effectLst/>
                            </a:rPr>
                            <a:t>;    3) у = 6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; 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4)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ad>
                                        <m:radPr>
                                          <m:degHide m:val="on"/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7</m:t>
                                          </m:r>
                                        </m:e>
                                      </m:rad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х−7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;     5) у = (х +7)</a:t>
                          </a:r>
                          <a:r>
                            <a:rPr lang="ru-RU" sz="1400" baseline="30000" dirty="0">
                              <a:effectLst/>
                            </a:rPr>
                            <a:t>9</a:t>
                          </a:r>
                          <a:r>
                            <a:rPr lang="ru-RU" sz="1400" dirty="0">
                              <a:effectLst/>
                            </a:rPr>
                            <a:t>;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6) у = (1 –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400">
                                      <a:effectLst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)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;    7)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7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7−х</m:t>
                                      </m:r>
                                    </m:e>
                                  </m:rad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. </a:t>
                          </a:r>
                          <a:r>
                            <a:rPr lang="ru-RU" sz="1400" dirty="0" smtClean="0">
                              <a:effectLst/>
                            </a:rPr>
                            <a:t/>
                          </a:r>
                          <a:r>
                            <a:rPr lang="ru-RU" sz="1400" kern="1200" dirty="0" smtClean="0">
                              <a:effectLst/>
                            </a:rPr>
                            <a:t>(Відповідь: 3,4,7)</a:t>
                          </a:r>
                          <a:endParaRPr lang="uk-UA" sz="1400" b="1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</a:tr>
                  <a:tr h="1534053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2. </a:t>
                          </a:r>
                          <a:r>
                            <a:rPr lang="ru-RU" sz="1400" dirty="0" err="1">
                              <a:effectLst/>
                            </a:rPr>
                            <a:t>Серед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функцій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виберіть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ті</a:t>
                          </a:r>
                          <a:r>
                            <a:rPr lang="ru-RU" sz="1400" dirty="0">
                              <a:effectLst/>
                            </a:rPr>
                            <a:t>, </a:t>
                          </a:r>
                          <a:r>
                            <a:rPr lang="ru-RU" sz="1400" dirty="0" err="1">
                              <a:effectLst/>
                            </a:rPr>
                            <a:t>що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зростають</a:t>
                          </a:r>
                          <a:r>
                            <a:rPr lang="ru-RU" sz="1400" dirty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1) у = 2</a:t>
                          </a:r>
                          <a:r>
                            <a:rPr lang="ru-RU" sz="1400" baseline="30000" dirty="0">
                              <a:effectLst/>
                            </a:rPr>
                            <a:t>х </a:t>
                          </a:r>
                          <a:r>
                            <a:rPr lang="ru-RU" sz="1400" dirty="0">
                              <a:effectLst/>
                            </a:rPr>
                            <a:t>; </a:t>
                          </a:r>
                          <a:r>
                            <a:rPr lang="ru-RU" sz="1400" baseline="300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2) у =</a:t>
                          </a:r>
                          <a:r>
                            <a:rPr lang="ru-RU" sz="1400" baseline="300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10</a:t>
                          </a:r>
                          <a:r>
                            <a:rPr lang="ru-RU" sz="1400" baseline="30000" dirty="0">
                              <a:effectLst/>
                            </a:rPr>
                            <a:t>0,5х </a:t>
                          </a:r>
                          <a:r>
                            <a:rPr lang="ru-RU" sz="1400" dirty="0">
                              <a:effectLst/>
                            </a:rPr>
                            <a:t>; </a:t>
                          </a:r>
                          <a:r>
                            <a:rPr lang="ru-RU" sz="1400" baseline="300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3)</a:t>
                          </a:r>
                          <a:r>
                            <a:rPr lang="ru-RU" sz="1400" baseline="300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у=0,6</a:t>
                          </a:r>
                          <a:r>
                            <a:rPr lang="ru-RU" sz="1400" baseline="30000" dirty="0">
                              <a:effectLst/>
                            </a:rPr>
                            <a:t>5х+2</a:t>
                          </a:r>
                          <a:r>
                            <a:rPr lang="ru-RU" sz="1400" dirty="0">
                              <a:effectLst/>
                            </a:rPr>
                            <a:t>   4)  у = 0,15</a:t>
                          </a:r>
                          <a:r>
                            <a:rPr lang="ru-RU" sz="1400" baseline="30000" dirty="0">
                              <a:effectLst/>
                            </a:rPr>
                            <a:t>1,5х</a:t>
                          </a:r>
                          <a:r>
                            <a:rPr lang="ru-RU" sz="1400" dirty="0">
                              <a:effectLst/>
                            </a:rPr>
                            <a:t>; 5) у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r>
                                    <a:rPr lang="ru-RU" sz="1400">
                                      <a:effectLst/>
                                    </a:rPr>
                                    <m:t>=</m:t>
                                  </m:r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 ;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6)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7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5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;   7) у=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ad>
                                        <m:radPr>
                                          <m:degHide m:val="on"/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7</m:t>
                                          </m:r>
                                        </m:e>
                                      </m:rad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.</a:t>
                          </a:r>
                          <a:r>
                            <a:rPr lang="ru-RU" sz="1400" dirty="0" smtClean="0">
                              <a:effectLst/>
                            </a:rPr>
                            <a:t>                                                 (Відповідь:</a:t>
                          </a:r>
                          <a:r>
                            <a:rPr lang="ru-RU" sz="1400" baseline="0" dirty="0" smtClean="0">
                              <a:effectLst/>
                            </a:rPr>
                            <a:t> 1,2,6,7</a:t>
                          </a:r>
                          <a:r>
                            <a:rPr lang="ru-RU" sz="1400" dirty="0" smtClean="0">
                              <a:effectLst/>
                            </a:rPr>
                            <a:t>)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200" dirty="0">
                              <a:effectLst/>
                            </a:rPr>
                            <a:t/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2. </a:t>
                          </a:r>
                          <a:r>
                            <a:rPr lang="ru-RU" sz="1400" dirty="0" err="1">
                              <a:effectLst/>
                            </a:rPr>
                            <a:t>Серед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функцій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виберіть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ті</a:t>
                          </a:r>
                          <a:r>
                            <a:rPr lang="ru-RU" sz="1400" dirty="0">
                              <a:effectLst/>
                            </a:rPr>
                            <a:t>, </a:t>
                          </a:r>
                          <a:r>
                            <a:rPr lang="ru-RU" sz="1400" dirty="0" err="1">
                              <a:effectLst/>
                            </a:rPr>
                            <a:t>що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спадають</a:t>
                          </a:r>
                          <a:r>
                            <a:rPr lang="ru-RU" sz="1400" dirty="0">
                              <a:effectLst/>
                            </a:rPr>
                            <a:t>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1) у = 4</a:t>
                          </a:r>
                          <a:r>
                            <a:rPr lang="ru-RU" sz="1400" baseline="30000" dirty="0">
                              <a:effectLst/>
                            </a:rPr>
                            <a:t>0,3х</a:t>
                          </a:r>
                          <a:r>
                            <a:rPr lang="ru-RU" sz="1400" dirty="0">
                              <a:effectLst/>
                            </a:rPr>
                            <a:t> ; 2) у = 0,3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 ; 3) у =6,9</a:t>
                          </a:r>
                          <a:r>
                            <a:rPr lang="ru-RU" sz="1400" baseline="30000" dirty="0">
                              <a:effectLst/>
                            </a:rPr>
                            <a:t>2х-1</a:t>
                          </a:r>
                          <a:r>
                            <a:rPr lang="ru-RU" sz="1400" dirty="0">
                              <a:effectLst/>
                            </a:rPr>
                            <a:t> 4) у = 0,1</a:t>
                          </a:r>
                          <a:r>
                            <a:rPr lang="ru-RU" sz="1400" baseline="30000" dirty="0">
                              <a:effectLst/>
                            </a:rPr>
                            <a:t>12х</a:t>
                          </a:r>
                          <a:r>
                            <a:rPr lang="ru-RU" sz="1400" dirty="0">
                              <a:effectLst/>
                            </a:rPr>
                            <a:t> ;   5)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𝜋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;  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400" dirty="0">
                              <a:effectLst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>
                                <a:rPr lang="ru-RU" sz="1400">
                                  <a:effectLst/>
                                </a:rPr>
                                <m:t>)</m:t>
                              </m:r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 у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r>
                                    <a:rPr lang="ru-RU" sz="1400">
                                      <a:effectLst/>
                                    </a:rPr>
                                    <m:t>=</m:t>
                                  </m:r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𝜋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;</m:t>
                              </m:r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    7) у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13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.</m:t>
                              </m:r>
                            </m:oMath>
                          </a14:m>
                          <a:r>
                            <a:rPr lang="ru-RU" sz="1400" dirty="0" smtClean="0">
                              <a:effectLst/>
                            </a:rPr>
                            <a:t/>
                          </a:r>
                          <a:r>
                            <a:rPr lang="ru-RU" sz="1400" kern="1200" dirty="0" smtClean="0">
                              <a:effectLst/>
                            </a:rPr>
                            <a:t>(</a:t>
                          </a:r>
                          <a:r>
                            <a:rPr lang="ru-RU" sz="1400" kern="1200" dirty="0" err="1" smtClean="0">
                              <a:effectLst/>
                            </a:rPr>
                            <a:t>Відповідь</a:t>
                          </a:r>
                          <a:r>
                            <a:rPr lang="ru-RU" sz="1400" kern="1200" dirty="0" smtClean="0">
                              <a:effectLst/>
                            </a:rPr>
                            <a:t>: 2, 4, 5, 7)</a:t>
                          </a:r>
                          <a:endParaRPr lang="uk-UA" sz="14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180340" algn="l"/>
                            </a:tabLst>
                          </a:pPr>
                          <a:r>
                            <a:rPr lang="ru-RU" sz="1200" dirty="0">
                              <a:effectLst/>
                            </a:rPr>
                            <a:t/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  <a:tr h="979352"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3.Порівняйте х і у, якщо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1400">
                                  <a:effectLst/>
                                </a:rPr>
                                <m:t> 1)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4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5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&lt;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4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5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𝑦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 ;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r>
                                    <a:rPr lang="ru-RU" sz="1400">
                                      <a:effectLst/>
                                    </a:rPr>
                                    <m:t>2) </m:t>
                                  </m:r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1,5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𝑥</m:t>
                                  </m:r>
                                  <m:r>
                                    <a:rPr lang="ru-RU" sz="1400">
                                      <a:effectLst/>
                                    </a:rPr>
                                    <m:t> 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&lt;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1,5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𝑦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.</a:t>
                          </a:r>
                          <a:r>
                            <a:rPr lang="ru-RU" sz="1400" dirty="0" smtClean="0">
                              <a:effectLst/>
                            </a:rPr>
                            <a:t/>
                          </a:r>
                          <a:r>
                            <a:rPr lang="ru-RU" sz="1400" baseline="0" dirty="0" smtClean="0">
                              <a:effectLst/>
                            </a:rPr>
                            <a:t/>
                          </a:r>
                          <a:r>
                            <a:rPr lang="ru-RU" sz="1400" dirty="0" smtClean="0">
                              <a:effectLst/>
                            </a:rPr>
                            <a:t>(Відповідь:</a:t>
                          </a:r>
                          <a:r>
                            <a:rPr lang="ru-RU" sz="1400" baseline="0" dirty="0" smtClean="0">
                              <a:effectLst/>
                            </a:rPr>
                            <a:t/>
                          </a:r>
                          <a:r>
                            <a:rPr lang="ru-RU" sz="1400" kern="1200" dirty="0" smtClean="0">
                              <a:effectLst/>
                            </a:rPr>
                            <a:t>1) x &gt; y; 2) x &lt; y)</a:t>
                          </a:r>
                          <a:r>
                            <a:rPr lang="ru-RU" sz="1400" dirty="0" smtClean="0">
                              <a:effectLst/>
                            </a:rPr>
                            <a:t>)</a:t>
                          </a:r>
                          <a:endParaRPr lang="uk-UA" sz="1400" i="1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3. </a:t>
                          </a:r>
                          <a:r>
                            <a:rPr lang="ru-RU" sz="1400" dirty="0" err="1">
                              <a:effectLst/>
                            </a:rPr>
                            <a:t>Порівняйте</a:t>
                          </a:r>
                          <a:r>
                            <a:rPr lang="ru-RU" sz="1400" dirty="0">
                              <a:effectLst/>
                            </a:rPr>
                            <a:t> m і n, якщо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1400">
                                  <a:effectLst/>
                                </a:rPr>
                                <m:t> 1)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0,3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𝑚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 &gt;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ru-RU" sz="1400">
                                          <a:effectLst/>
                                        </a:rPr>
                                        <m:t>0,3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 ; 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r>
                                    <a:rPr lang="ru-RU" sz="1400">
                                      <a:effectLst/>
                                    </a:rPr>
                                    <m:t>2)</m:t>
                                  </m:r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8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𝑚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</a:rPr>
                                <m:t> &gt; </m:t>
                              </m:r>
                              <m:sSup>
                                <m:sSupPr>
                                  <m:ctrlPr>
                                    <a:rPr lang="uk-UA" sz="1400">
                                      <a:effectLst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sz="1400">
                                          <a:effectLst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uk-UA" sz="1400">
                                              <a:effectLst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8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1400" dirty="0">
                              <a:effectLst/>
                            </a:rPr>
                            <a:t>.</a:t>
                          </a:r>
                          <a:r>
                            <a:rPr lang="ru-RU" sz="1400" dirty="0" smtClean="0">
                              <a:effectLst/>
                            </a:rPr>
                            <a:t/>
                          </a:r>
                          <a:r>
                            <a:rPr lang="ru-RU" sz="1400" kern="1200" dirty="0" smtClean="0">
                              <a:effectLst/>
                            </a:rPr>
                            <a:t>(Відповідь: 1) m &lt; n;2) m &gt; n )</a:t>
                          </a:r>
                          <a:endParaRPr lang="uk-UA" sz="14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/>
                          </a:r>
                          <a:endParaRPr lang="uk-UA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  <a:tr h="634942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4.Порівняйте а з </a:t>
                          </a:r>
                          <a:r>
                            <a:rPr lang="ru-RU" sz="1400" dirty="0" err="1">
                              <a:effectLst/>
                            </a:rPr>
                            <a:t>одиницею</a:t>
                          </a:r>
                          <a:r>
                            <a:rPr lang="ru-RU" sz="1400" dirty="0">
                              <a:effectLst/>
                            </a:rPr>
                            <a:t> (а &gt; 0), якщо: 1) а</a:t>
                          </a:r>
                          <a:r>
                            <a:rPr lang="ru-RU" sz="1400" baseline="30000" dirty="0">
                              <a:effectLst/>
                            </a:rPr>
                            <a:t>7</a:t>
                          </a:r>
                          <a:r>
                            <a:rPr lang="ru-RU" sz="1400" dirty="0">
                              <a:effectLst/>
                            </a:rPr>
                            <a:t>&gt; а</a:t>
                          </a:r>
                          <a:r>
                            <a:rPr lang="ru-RU" sz="1400" baseline="30000" dirty="0">
                              <a:effectLst/>
                            </a:rPr>
                            <a:t>10 </a:t>
                          </a:r>
                          <a:r>
                            <a:rPr lang="ru-RU" sz="1400" dirty="0">
                              <a:effectLst/>
                            </a:rPr>
                            <a:t>;</a:t>
                          </a:r>
                          <a:r>
                            <a:rPr lang="ru-RU" sz="1400" baseline="30000" dirty="0">
                              <a:effectLst/>
                            </a:rPr>
                            <a:t/>
                          </a:r>
                          <a:r>
                            <a:rPr lang="ru-RU" sz="1400" dirty="0">
                              <a:effectLst/>
                            </a:rPr>
                            <a:t>2) а</a:t>
                          </a:r>
                          <a:r>
                            <a:rPr lang="ru-RU" sz="1400" baseline="30000" dirty="0">
                              <a:effectLst/>
                            </a:rPr>
                            <a:t>-5</a:t>
                          </a:r>
                          <a:r>
                            <a:rPr lang="ru-RU" sz="1400" dirty="0">
                              <a:effectLst/>
                            </a:rPr>
                            <a:t>&lt; а</a:t>
                          </a:r>
                          <a:r>
                            <a:rPr lang="ru-RU" sz="1400" baseline="30000" dirty="0">
                              <a:effectLst/>
                            </a:rPr>
                            <a:t>-3</a:t>
                          </a:r>
                          <a:r>
                            <a:rPr lang="ru-RU" sz="1400" dirty="0" smtClean="0">
                              <a:effectLst/>
                            </a:rPr>
                            <a:t>.</a:t>
                          </a:r>
                        </a:p>
                        <a:p>
                          <a:pPr algn="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 smtClean="0">
                              <a:effectLst/>
                            </a:rPr>
                            <a:t>(Відповідь:</a:t>
                          </a:r>
                          <a:r>
                            <a:rPr lang="uk-UA" sz="1400" baseline="0" dirty="0" smtClean="0">
                              <a:effectLst/>
                            </a:rPr>
                            <a:t/>
                          </a:r>
                          <a:r>
                            <a:rPr lang="uk-UA" sz="1400" kern="1200" dirty="0" smtClean="0">
                              <a:effectLst/>
                            </a:rPr>
                            <a:t>1) a&lt;1;2)а&gt;1.)</a:t>
                          </a:r>
                          <a:r>
                            <a:rPr lang="uk-UA" sz="1400" dirty="0" smtClean="0">
                              <a:effectLst/>
                            </a:rPr>
                            <a:t>)</a:t>
                          </a:r>
                          <a:endParaRPr lang="uk-UA" sz="1400" b="1" i="1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4.Порівняйте а з </a:t>
                          </a:r>
                          <a:r>
                            <a:rPr lang="ru-RU" sz="1400" dirty="0" err="1">
                              <a:effectLst/>
                            </a:rPr>
                            <a:t>одиницею</a:t>
                          </a:r>
                          <a:r>
                            <a:rPr lang="ru-RU" sz="1400" dirty="0">
                              <a:effectLst/>
                            </a:rPr>
                            <a:t> (а &gt; 0), якщо: 1) а</a:t>
                          </a:r>
                          <a:r>
                            <a:rPr lang="ru-RU" sz="1400" baseline="30000" dirty="0">
                              <a:effectLst/>
                            </a:rPr>
                            <a:t>5</a:t>
                          </a:r>
                          <a:r>
                            <a:rPr lang="ru-RU" sz="1400" dirty="0">
                              <a:effectLst/>
                            </a:rPr>
                            <a:t>&lt; а</a:t>
                          </a:r>
                          <a:r>
                            <a:rPr lang="ru-RU" sz="1400" baseline="30000" dirty="0">
                              <a:effectLst/>
                            </a:rPr>
                            <a:t>12</a:t>
                          </a:r>
                          <a:r>
                            <a:rPr lang="ru-RU" sz="1400" dirty="0">
                              <a:effectLst/>
                            </a:rPr>
                            <a:t>; 2) а</a:t>
                          </a:r>
                          <a:r>
                            <a:rPr lang="ru-RU" sz="1400" baseline="30000" dirty="0">
                              <a:effectLst/>
                            </a:rPr>
                            <a:t>-9</a:t>
                          </a:r>
                          <a:r>
                            <a:rPr lang="ru-RU" sz="1400" dirty="0">
                              <a:effectLst/>
                            </a:rPr>
                            <a:t>&gt; а</a:t>
                          </a:r>
                          <a:r>
                            <a:rPr lang="ru-RU" sz="1400" baseline="30000" dirty="0">
                              <a:effectLst/>
                            </a:rPr>
                            <a:t>-4</a:t>
                          </a:r>
                          <a:r>
                            <a:rPr lang="ru-RU" sz="1400" dirty="0" smtClean="0">
                              <a:effectLst/>
                            </a:rPr>
                            <a:t>.</a:t>
                          </a:r>
                        </a:p>
                        <a:p>
                          <a:pPr algn="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kern="1200" dirty="0" smtClean="0">
                              <a:effectLst/>
                            </a:rPr>
                            <a:t>(Відповідь: 1) a&gt;1;2)а&lt;1.)</a:t>
                          </a:r>
                          <a:endParaRPr lang="uk-UA" sz="1050" b="1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</a:tr>
                  <a:tr h="1029382"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5.Через яку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точок</a:t>
                          </a:r>
                          <a:r>
                            <a:rPr lang="ru-RU" sz="1400" dirty="0">
                              <a:effectLst/>
                            </a:rPr>
                            <a:t> проходить </a:t>
                          </a:r>
                          <a:r>
                            <a:rPr lang="ru-RU" sz="1400" dirty="0" err="1">
                              <a:effectLst/>
                            </a:rPr>
                            <a:t>графік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функції</a:t>
                          </a:r>
                          <a:r>
                            <a:rPr lang="ru-RU" sz="1400" dirty="0">
                              <a:effectLst/>
                            </a:rPr>
                            <a:t> у = 4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+2.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А(2;–18);  В(–1; 2,25); С(0; 3</a:t>
                          </a:r>
                          <a:r>
                            <a:rPr lang="ru-RU" sz="1400" dirty="0" smtClean="0">
                              <a:effectLst/>
                            </a:rPr>
                            <a:t>).                                                </a:t>
                          </a:r>
                          <a:r>
                            <a:rPr lang="ru-RU" sz="1400" kern="1200" dirty="0" smtClean="0">
                              <a:effectLst/>
                            </a:rPr>
                            <a:t>(</a:t>
                          </a:r>
                          <a:r>
                            <a:rPr lang="ru-RU" sz="1400" kern="1200" dirty="0" err="1" smtClean="0">
                              <a:effectLst/>
                            </a:rPr>
                            <a:t>Відповідь:В</a:t>
                          </a:r>
                          <a:r>
                            <a:rPr lang="ru-RU" sz="1400" kern="1200" dirty="0" smtClean="0">
                              <a:effectLst/>
                            </a:rPr>
                            <a:t>; С.)</a:t>
                          </a:r>
                          <a:endParaRPr lang="uk-UA" sz="1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5.Через яку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точок</a:t>
                          </a:r>
                          <a:r>
                            <a:rPr lang="ru-RU" sz="1400" dirty="0">
                              <a:effectLst/>
                            </a:rPr>
                            <a:t> проходить </a:t>
                          </a:r>
                          <a:r>
                            <a:rPr lang="ru-RU" sz="1400" dirty="0" err="1">
                              <a:effectLst/>
                            </a:rPr>
                            <a:t>графік</a:t>
                          </a:r>
                          <a:r>
                            <a:rPr lang="ru-RU" sz="1400" dirty="0">
                              <a:effectLst/>
                            </a:rPr>
                            <a:t/>
                          </a:r>
                          <a:r>
                            <a:rPr lang="ru-RU" sz="1400" dirty="0" err="1">
                              <a:effectLst/>
                            </a:rPr>
                            <a:t>функції</a:t>
                          </a:r>
                          <a:r>
                            <a:rPr lang="ru-RU" sz="1400" dirty="0">
                              <a:effectLst/>
                            </a:rPr>
                            <a:t> у = 5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–3.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М(2;23);  К(–1; –2,8); С(0; –3). </a:t>
                          </a:r>
                          <a:r>
                            <a:rPr lang="ru-RU" sz="1400" dirty="0" smtClean="0">
                              <a:effectLst/>
                            </a:rPr>
                            <a:t/>
                          </a:r>
                          <a:r>
                            <a:rPr lang="ru-RU" sz="1400" kern="1200" dirty="0" smtClean="0">
                              <a:effectLst/>
                            </a:rPr>
                            <a:t>(</a:t>
                          </a:r>
                          <a:r>
                            <a:rPr lang="ru-RU" sz="1400" kern="1200" dirty="0" err="1" smtClean="0">
                              <a:effectLst/>
                            </a:rPr>
                            <a:t>Відповідь:М</a:t>
                          </a:r>
                          <a:r>
                            <a:rPr lang="ru-RU" sz="1400" kern="1200" dirty="0" smtClean="0">
                              <a:effectLst/>
                            </a:rPr>
                            <a:t>; К.)</a:t>
                          </a:r>
                          <a:endParaRPr lang="uk-UA" sz="1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Таблиця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="" xmlns:p14="http://schemas.microsoft.com/office/powerpoint/2010/main" val="2952936179"/>
                  </p:ext>
                </p:extLst>
              </p:nvPr>
            </p:nvGraphicFramePr>
            <p:xfrm>
              <a:off x="331694" y="765995"/>
              <a:ext cx="11582400" cy="638764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5791200"/>
                    <a:gridCol w="5791200"/>
                  </a:tblGrid>
                  <a:tr h="367475"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err="1">
                              <a:effectLst/>
                            </a:rPr>
                            <a:t>Варіант</a:t>
                          </a:r>
                          <a:r>
                            <a:rPr lang="ru-RU" sz="1800" dirty="0">
                              <a:effectLst/>
                            </a:rPr>
                            <a:t> І</a:t>
                          </a:r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err="1">
                              <a:effectLst/>
                            </a:rPr>
                            <a:t>Варіант</a:t>
                          </a:r>
                          <a:r>
                            <a:rPr lang="ru-RU" sz="1800" dirty="0">
                              <a:effectLst/>
                            </a:rPr>
                            <a:t> ІІ</a:t>
                          </a:r>
                          <a:endParaRPr lang="uk-UA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  <a:tr h="1327151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t="-27982" r="-100105" b="-3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l="-100000" t="-27982" r="-105" b="-350000"/>
                          </a:stretch>
                        </a:blipFill>
                      </a:tcPr>
                    </a:tc>
                  </a:tr>
                  <a:tr h="1588072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t="-107308" r="-100105" b="-193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l="-100000" t="-107308" r="-105" b="-193462"/>
                          </a:stretch>
                        </a:blipFill>
                      </a:tcPr>
                    </a:tc>
                  </a:tr>
                  <a:tr h="1396619">
                    <a:tc>
                      <a:txBody>
                        <a:bodyPr/>
                        <a:lstStyle/>
                        <a:p>
                          <a:endParaRPr lang="uk-UA" dirty="0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t="-235371" r="-100105" b="-119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34609" marR="34609" marT="0" marB="0">
                        <a:blipFill rotWithShape="1">
                          <a:blip r:embed="rId2"/>
                          <a:stretch>
                            <a:fillRect l="-100000" t="-235371" r="-105" b="-119651"/>
                          </a:stretch>
                        </a:blipFill>
                      </a:tcPr>
                    </a:tc>
                  </a:tr>
                  <a:tr h="634942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4.Порівняйте а з </a:t>
                          </a:r>
                          <a:r>
                            <a:rPr lang="ru-RU" sz="1400" dirty="0" err="1">
                              <a:effectLst/>
                            </a:rPr>
                            <a:t>одиницею</a:t>
                          </a:r>
                          <a:r>
                            <a:rPr lang="ru-RU" sz="1400" dirty="0">
                              <a:effectLst/>
                            </a:rPr>
                            <a:t> (а &gt; 0), якщо: 1) а</a:t>
                          </a:r>
                          <a:r>
                            <a:rPr lang="ru-RU" sz="1400" baseline="30000" dirty="0">
                              <a:effectLst/>
                            </a:rPr>
                            <a:t>7</a:t>
                          </a:r>
                          <a:r>
                            <a:rPr lang="ru-RU" sz="1400" dirty="0">
                              <a:effectLst/>
                            </a:rPr>
                            <a:t>&gt; а</a:t>
                          </a:r>
                          <a:r>
                            <a:rPr lang="ru-RU" sz="1400" baseline="30000" dirty="0">
                              <a:effectLst/>
                            </a:rPr>
                            <a:t>10 </a:t>
                          </a:r>
                          <a:r>
                            <a:rPr lang="ru-RU" sz="1400" dirty="0">
                              <a:effectLst/>
                            </a:rPr>
                            <a:t>;2) а</a:t>
                          </a:r>
                          <a:r>
                            <a:rPr lang="ru-RU" sz="1400" baseline="30000" dirty="0">
                              <a:effectLst/>
                            </a:rPr>
                            <a:t>-5</a:t>
                          </a:r>
                          <a:r>
                            <a:rPr lang="ru-RU" sz="1400" dirty="0">
                              <a:effectLst/>
                            </a:rPr>
                            <a:t>&lt; а</a:t>
                          </a:r>
                          <a:r>
                            <a:rPr lang="ru-RU" sz="1400" baseline="30000" dirty="0">
                              <a:effectLst/>
                            </a:rPr>
                            <a:t>-3</a:t>
                          </a:r>
                          <a:r>
                            <a:rPr lang="ru-RU" sz="1400" dirty="0" smtClean="0">
                              <a:effectLst/>
                            </a:rPr>
                            <a:t>.</a:t>
                          </a:r>
                        </a:p>
                        <a:p>
                          <a:pPr algn="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 smtClean="0">
                              <a:effectLst/>
                            </a:rPr>
                            <a:t>(Відповідь:</a:t>
                          </a:r>
                          <a:r>
                            <a:rPr lang="uk-UA" sz="1400" kern="1200" dirty="0" smtClean="0">
                              <a:effectLst/>
                            </a:rPr>
                            <a:t>1) a&lt;1;2)а&gt;1.)</a:t>
                          </a:r>
                          <a:r>
                            <a:rPr lang="uk-UA" sz="1400" dirty="0" smtClean="0">
                              <a:effectLst/>
                            </a:rPr>
                            <a:t>)</a:t>
                          </a:r>
                          <a:endParaRPr lang="uk-UA" sz="1400" b="1" i="1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4.Порівняйте а з </a:t>
                          </a:r>
                          <a:r>
                            <a:rPr lang="ru-RU" sz="1400" dirty="0" err="1">
                              <a:effectLst/>
                            </a:rPr>
                            <a:t>одиницею</a:t>
                          </a:r>
                          <a:r>
                            <a:rPr lang="ru-RU" sz="1400" dirty="0">
                              <a:effectLst/>
                            </a:rPr>
                            <a:t> (а &gt; 0), якщо: 1) а</a:t>
                          </a:r>
                          <a:r>
                            <a:rPr lang="ru-RU" sz="1400" baseline="30000" dirty="0">
                              <a:effectLst/>
                            </a:rPr>
                            <a:t>5</a:t>
                          </a:r>
                          <a:r>
                            <a:rPr lang="ru-RU" sz="1400" dirty="0">
                              <a:effectLst/>
                            </a:rPr>
                            <a:t>&lt; а</a:t>
                          </a:r>
                          <a:r>
                            <a:rPr lang="ru-RU" sz="1400" baseline="30000" dirty="0">
                              <a:effectLst/>
                            </a:rPr>
                            <a:t>12</a:t>
                          </a:r>
                          <a:r>
                            <a:rPr lang="ru-RU" sz="1400" dirty="0">
                              <a:effectLst/>
                            </a:rPr>
                            <a:t>; 2) а</a:t>
                          </a:r>
                          <a:r>
                            <a:rPr lang="ru-RU" sz="1400" baseline="30000" dirty="0">
                              <a:effectLst/>
                            </a:rPr>
                            <a:t>-9</a:t>
                          </a:r>
                          <a:r>
                            <a:rPr lang="ru-RU" sz="1400" dirty="0">
                              <a:effectLst/>
                            </a:rPr>
                            <a:t>&gt; а</a:t>
                          </a:r>
                          <a:r>
                            <a:rPr lang="ru-RU" sz="1400" baseline="30000" dirty="0">
                              <a:effectLst/>
                            </a:rPr>
                            <a:t>-4</a:t>
                          </a:r>
                          <a:r>
                            <a:rPr lang="ru-RU" sz="1400" dirty="0" smtClean="0">
                              <a:effectLst/>
                            </a:rPr>
                            <a:t>.</a:t>
                          </a:r>
                        </a:p>
                        <a:p>
                          <a:pPr algn="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kern="1200" dirty="0" smtClean="0">
                              <a:effectLst/>
                            </a:rPr>
                            <a:t>(Відповідь: 1) a&gt;1;2)а&lt;1.)</a:t>
                          </a:r>
                          <a:endParaRPr lang="uk-UA" sz="1050" b="1" dirty="0">
                            <a:effectLst/>
                          </a:endParaRPr>
                        </a:p>
                      </a:txBody>
                      <a:tcPr marL="34609" marR="34609" marT="0" marB="0"/>
                    </a:tc>
                  </a:tr>
                  <a:tr h="1029382"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5.Через яку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наведенихточок</a:t>
                          </a:r>
                          <a:r>
                            <a:rPr lang="ru-RU" sz="1400" dirty="0">
                              <a:effectLst/>
                            </a:rPr>
                            <a:t> проходить </a:t>
                          </a:r>
                          <a:r>
                            <a:rPr lang="ru-RU" sz="1400" dirty="0" err="1">
                              <a:effectLst/>
                            </a:rPr>
                            <a:t>графікфункції</a:t>
                          </a:r>
                          <a:r>
                            <a:rPr lang="ru-RU" sz="1400" dirty="0">
                              <a:effectLst/>
                            </a:rPr>
                            <a:t> у = 4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+2.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А(2;–18);  В(–1; 2,25); С(0; 3</a:t>
                          </a:r>
                          <a:r>
                            <a:rPr lang="ru-RU" sz="1400" dirty="0" smtClean="0">
                              <a:effectLst/>
                            </a:rPr>
                            <a:t>).                                                </a:t>
                          </a:r>
                          <a:r>
                            <a:rPr lang="ru-RU" sz="1400" kern="1200" dirty="0" smtClean="0">
                              <a:effectLst/>
                            </a:rPr>
                            <a:t>(</a:t>
                          </a:r>
                          <a:r>
                            <a:rPr lang="ru-RU" sz="1400" kern="1200" dirty="0" err="1" smtClean="0">
                              <a:effectLst/>
                            </a:rPr>
                            <a:t>Відповідь:В</a:t>
                          </a:r>
                          <a:r>
                            <a:rPr lang="ru-RU" sz="1400" kern="1200" dirty="0" smtClean="0">
                              <a:effectLst/>
                            </a:rPr>
                            <a:t>; С.)</a:t>
                          </a:r>
                          <a:endParaRPr lang="uk-UA" sz="1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  <a:tc>
                      <a:txBody>
                        <a:bodyPr/>
                        <a:lstStyle/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5.Через яку з </a:t>
                          </a:r>
                          <a:r>
                            <a:rPr lang="ru-RU" sz="1400" dirty="0" err="1">
                              <a:effectLst/>
                            </a:rPr>
                            <a:t>наведенихточок</a:t>
                          </a:r>
                          <a:r>
                            <a:rPr lang="ru-RU" sz="1400" dirty="0">
                              <a:effectLst/>
                            </a:rPr>
                            <a:t> проходить </a:t>
                          </a:r>
                          <a:r>
                            <a:rPr lang="ru-RU" sz="1400" dirty="0" err="1">
                              <a:effectLst/>
                            </a:rPr>
                            <a:t>графікфункції</a:t>
                          </a:r>
                          <a:r>
                            <a:rPr lang="ru-RU" sz="1400" dirty="0">
                              <a:effectLst/>
                            </a:rPr>
                            <a:t> у = 5</a:t>
                          </a:r>
                          <a:r>
                            <a:rPr lang="ru-RU" sz="1400" baseline="30000" dirty="0">
                              <a:effectLst/>
                            </a:rPr>
                            <a:t>х</a:t>
                          </a:r>
                          <a:r>
                            <a:rPr lang="ru-RU" sz="1400" dirty="0">
                              <a:effectLst/>
                            </a:rPr>
                            <a:t>–3.</a:t>
                          </a:r>
                          <a:endParaRPr lang="uk-UA" sz="1200" dirty="0">
                            <a:effectLst/>
                          </a:endParaRPr>
                        </a:p>
                        <a:p>
                          <a:pPr algn="just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М(2;23);  К(–1; –2,8); С(0; –3). </a:t>
                          </a:r>
                          <a:r>
                            <a:rPr lang="ru-RU" sz="1400" kern="1200" dirty="0" smtClean="0">
                              <a:effectLst/>
                            </a:rPr>
                            <a:t>(</a:t>
                          </a:r>
                          <a:r>
                            <a:rPr lang="ru-RU" sz="1400" kern="1200" dirty="0" err="1" smtClean="0">
                              <a:effectLst/>
                            </a:rPr>
                            <a:t>Відповідь:М</a:t>
                          </a:r>
                          <a:r>
                            <a:rPr lang="ru-RU" sz="1400" kern="1200" dirty="0" smtClean="0">
                              <a:effectLst/>
                            </a:rPr>
                            <a:t>; К.)</a:t>
                          </a:r>
                          <a:endParaRPr lang="uk-UA" sz="1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34609" marR="34609" marT="0" marB="0"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TextBox 4"/>
          <p:cNvSpPr txBox="1"/>
          <p:nvPr/>
        </p:nvSpPr>
        <p:spPr>
          <a:xfrm>
            <a:off x="331694" y="58108"/>
            <a:ext cx="11582400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Математичний диктант (відповіді)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67527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2452" y="1342103"/>
            <a:ext cx="1131201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 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всеосяжна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наука, без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знання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якої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неможливо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пізнати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оточуючий</a:t>
            </a:r>
            <a:r>
              <a:rPr lang="ru-RU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забезпечити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науково-технічний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прогрес</a:t>
            </a:r>
            <a:r>
              <a:rPr lang="ru-RU" sz="6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 </a:t>
            </a:r>
          </a:p>
        </p:txBody>
      </p:sp>
    </p:spTree>
    <p:extLst>
      <p:ext uri="{BB962C8B-B14F-4D97-AF65-F5344CB8AC3E}">
        <p14:creationId xmlns="" xmlns:p14="http://schemas.microsoft.com/office/powerpoint/2010/main" val="39528516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6541" y="1891553"/>
            <a:ext cx="736320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«Природа – це реалізація найпростіших </a:t>
            </a:r>
            <a:r>
              <a:rPr lang="uk-UA" sz="4800" dirty="0" err="1" smtClean="0"/>
              <a:t>математич-них</a:t>
            </a:r>
            <a:r>
              <a:rPr lang="uk-UA" sz="4800" dirty="0" smtClean="0"/>
              <a:t> ідей».</a:t>
            </a:r>
          </a:p>
          <a:p>
            <a:pPr algn="r"/>
            <a:r>
              <a:rPr lang="uk-UA" sz="3200" b="1" i="1" dirty="0" smtClean="0"/>
              <a:t>Альберт Ейнштейн</a:t>
            </a:r>
            <a:endParaRPr lang="uk-UA" sz="3200" b="1" i="1" dirty="0"/>
          </a:p>
        </p:txBody>
      </p:sp>
      <p:pic>
        <p:nvPicPr>
          <p:cNvPr id="7170" name="Picture 2" descr="https://upload.wikimedia.org/wikipedia/commons/thumb/f/f5/Einstein_1921_portrait2.jpg/640px-Einstein_1921_portrait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423" y="715213"/>
            <a:ext cx="4482354" cy="55959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89026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3278" y="3244334"/>
            <a:ext cx="1216544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Якого кольору цей трикутник?</a:t>
            </a:r>
          </a:p>
        </p:txBody>
      </p:sp>
    </p:spTree>
    <p:extLst>
      <p:ext uri="{BB962C8B-B14F-4D97-AF65-F5344CB8AC3E}">
        <p14:creationId xmlns="" xmlns:p14="http://schemas.microsoft.com/office/powerpoint/2010/main" val="39631397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77233" y="3244334"/>
            <a:ext cx="118375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Корінь з якого числа знаходиться в квадраті?</a:t>
            </a:r>
          </a:p>
        </p:txBody>
      </p:sp>
    </p:spTree>
    <p:extLst>
      <p:ext uri="{BB962C8B-B14F-4D97-AF65-F5344CB8AC3E}">
        <p14:creationId xmlns="" xmlns:p14="http://schemas.microsoft.com/office/powerpoint/2010/main" val="6618970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51599" y="3244334"/>
            <a:ext cx="1108880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Якого кольору цей квадрат?</a:t>
            </a:r>
          </a:p>
        </p:txBody>
      </p:sp>
    </p:spTree>
    <p:extLst>
      <p:ext uri="{BB962C8B-B14F-4D97-AF65-F5344CB8AC3E}">
        <p14:creationId xmlns="" xmlns:p14="http://schemas.microsoft.com/office/powerpoint/2010/main" val="4179830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Інше 1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FFFFFF"/>
      </a:hlink>
      <a:folHlink>
        <a:srgbClr val="D63731"/>
      </a:folHlink>
    </a:clrScheme>
    <a:fontScheme name="Другая 3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2B2A868B-6BC2-4B3E-98B9-1258F41035D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</TotalTime>
  <Words>1284</Words>
  <Application>Microsoft Office PowerPoint</Application>
  <PresentationFormat>Произвольный</PresentationFormat>
  <Paragraphs>176</Paragraphs>
  <Slides>55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55</vt:i4>
      </vt:variant>
    </vt:vector>
  </HeadingPairs>
  <TitlesOfParts>
    <vt:vector size="59" baseType="lpstr">
      <vt:lpstr>След самолета</vt:lpstr>
      <vt:lpstr>Слайд</vt:lpstr>
      <vt:lpstr>Формула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у = у0ах</vt:lpstr>
      <vt:lpstr>Графіки спадної та зростаючої показникової функцій:</vt:lpstr>
      <vt:lpstr>Розмноження бактерій</vt:lpstr>
      <vt:lpstr>Ріст населення</vt:lpstr>
      <vt:lpstr>Приріст деревини</vt:lpstr>
      <vt:lpstr>ПоКазникова Функція в організмі людини</vt:lpstr>
      <vt:lpstr>Швидкість зміни кількості ліків</vt:lpstr>
      <vt:lpstr>Відновлення концентрації гемоглобіну</vt:lpstr>
      <vt:lpstr>Показникова функція в Фізиці</vt:lpstr>
      <vt:lpstr>Показникова функція в Фізиці</vt:lpstr>
      <vt:lpstr>Приріст капіталу в банку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Динаміка та гомеостаз популяції</dc:title>
  <dc:creator>Yura</dc:creator>
  <cp:lastModifiedBy>Катя</cp:lastModifiedBy>
  <cp:revision>115</cp:revision>
  <dcterms:created xsi:type="dcterms:W3CDTF">2013-12-09T17:02:51Z</dcterms:created>
  <dcterms:modified xsi:type="dcterms:W3CDTF">2014-10-24T08:26:28Z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2967483</vt:lpwstr>
  </property>
  <property fmtid="{D5CDD505-2E9C-101B-9397-08002B2CF9AE}" name="NXPowerLiteVersion" pid="3">
    <vt:lpwstr>D4.1.4</vt:lpwstr>
  </property>
</Properties>
</file>