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59" r:id="rId4"/>
    <p:sldId id="275" r:id="rId5"/>
    <p:sldId id="274" r:id="rId6"/>
    <p:sldId id="282" r:id="rId7"/>
    <p:sldId id="295" r:id="rId8"/>
    <p:sldId id="296" r:id="rId9"/>
    <p:sldId id="271" r:id="rId10"/>
    <p:sldId id="277" r:id="rId11"/>
    <p:sldId id="297" r:id="rId12"/>
    <p:sldId id="264" r:id="rId13"/>
    <p:sldId id="263" r:id="rId14"/>
    <p:sldId id="300" r:id="rId15"/>
    <p:sldId id="29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B820E-A638-4F7A-9561-C791F604C0B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0F78-C678-4EED-B2D8-1BAB052706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B820E-A638-4F7A-9561-C791F604C0B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0F78-C678-4EED-B2D8-1BAB052706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B820E-A638-4F7A-9561-C791F604C0B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0F78-C678-4EED-B2D8-1BAB052706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B820E-A638-4F7A-9561-C791F604C0B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0F78-C678-4EED-B2D8-1BAB052706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B820E-A638-4F7A-9561-C791F604C0B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0F78-C678-4EED-B2D8-1BAB052706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B820E-A638-4F7A-9561-C791F604C0B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0F78-C678-4EED-B2D8-1BAB052706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B820E-A638-4F7A-9561-C791F604C0B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0F78-C678-4EED-B2D8-1BAB052706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B820E-A638-4F7A-9561-C791F604C0B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0F78-C678-4EED-B2D8-1BAB052706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B820E-A638-4F7A-9561-C791F604C0B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0F78-C678-4EED-B2D8-1BAB052706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B820E-A638-4F7A-9561-C791F604C0B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0F78-C678-4EED-B2D8-1BAB052706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B820E-A638-4F7A-9561-C791F604C0B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0F78-C678-4EED-B2D8-1BAB052706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B820E-A638-4F7A-9561-C791F604C0B4}" type="datetimeFigureOut">
              <a:rPr lang="ru-RU" smtClean="0"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40F78-C678-4EED-B2D8-1BAB0527068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1.xml.rels><?xml version="1.0" encoding="UTF-8" standalone="yes" ?><Relationships xmlns="http://schemas.openxmlformats.org/package/2006/relationships"><Relationship Id="rId3" Target="../media/image28.jpeg" Type="http://schemas.openxmlformats.org/officeDocument/2006/relationships/image"/><Relationship Id="rId2" Target="../media/image17.gif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2.jpeg" Type="http://schemas.openxmlformats.org/officeDocument/2006/relationships/image"/><Relationship Id="rId5" Target="../media/image29.jpeg" Type="http://schemas.openxmlformats.org/officeDocument/2006/relationships/image"/><Relationship Id="rId4" Target="../media/image26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6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8" Target="../media/hdphoto2.wdp" Type="http://schemas.microsoft.com/office/2007/relationships/hdphoto"/><Relationship Id="rId3" Target="../media/image4.png" Type="http://schemas.openxmlformats.org/officeDocument/2006/relationships/image"/><Relationship Id="rId7" Target="../media/image7.jpeg" Type="http://schemas.openxmlformats.org/officeDocument/2006/relationships/image"/><Relationship Id="rId2" Target="http://uk.wikipedia.org/wiki/%D0%97%D0%BE%D0%B1%D1%80%D0%B0%D0%B6%D0%B5%D0%BD%D0%BD%D1%8F:Baturyn.gif" TargetMode="External" Type="http://schemas.openxmlformats.org/officeDocument/2006/relationships/hyperlink"/><Relationship Id="rId1" Target="../slideLayouts/slideLayout6.xml" Type="http://schemas.openxmlformats.org/officeDocument/2006/relationships/slideLayout"/><Relationship Id="rId6" Target="../media/image6.jpeg" Type="http://schemas.openxmlformats.org/officeDocument/2006/relationships/image"/><Relationship Id="rId5" Target="../media/hdphoto1.wdp" Type="http://schemas.microsoft.com/office/2007/relationships/hdphoto"/><Relationship Id="rId4" Target="../media/image5.jpeg" Type="http://schemas.openxmlformats.org/officeDocument/2006/relationships/image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7.xml.rels><?xml version="1.0" encoding="UTF-8" standalone="yes" ?><Relationships xmlns="http://schemas.openxmlformats.org/package/2006/relationships"><Relationship Id="rId3" Target="../media/image18.png" Type="http://schemas.openxmlformats.org/officeDocument/2006/relationships/image"/><Relationship Id="rId2" Target="../media/image17.gif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2.jpeg" Type="http://schemas.openxmlformats.org/officeDocument/2006/relationships/image"/><Relationship Id="rId4" Target="../media/image19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93%D0%B5%D1%82%D1%8C%D0%BC%D0%B0%D0%BD%D1%89%D0%B8%D0%BD%D0%B0" TargetMode="External"/><Relationship Id="rId7" Type="http://schemas.openxmlformats.org/officeDocument/2006/relationships/image" Target="../media/image24.png"/><Relationship Id="rId2" Type="http://schemas.openxmlformats.org/officeDocument/2006/relationships/hyperlink" Target="http://uk.wikipedia.org/wiki/%D0%9C%D0%BE%D1%81%D0%BA%D0%BE%D0%B2%D1%81%D1%8C%D0%BA%D0%B5_%D1%86%D0%B0%D1%80%D1%81%D1%82%D0%B2%D0%BE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hyperlink" Target="http://uk.wikipedia.org/wiki/%D0%A7%D0%B5%D1%87%D0%B5%D0%BB%D1%8C_%D0%94%D0%BC%D0%B8%D1%82%D1%80%D0%BE_%D0%92%D0%B0%D1%81%D0%B8%D0%BB%D1%8C%D0%BE%D0%B2%D0%B8%D1%87" TargetMode="External"/><Relationship Id="rId4" Type="http://schemas.openxmlformats.org/officeDocument/2006/relationships/hyperlink" Target="http://uk.wikipedia.org/wiki/%D0%9C%D0%B5%D0%BD%D1%88%D0%B8%D0%BA%D0%BE%D0%B2_%D0%9E%D0%BB%D0%B5%D0%BA%D1%81%D0%B0%D0%BD%D0%B4%D1%80_%D0%94%D0%B0%D0%BD%D0%B8%D0%BB%D0%BE%D0%B2%D0%B8%D1%8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1755626"/>
          </a:xfrm>
        </p:spPr>
        <p:txBody>
          <a:bodyPr>
            <a:noAutofit/>
          </a:bodyPr>
          <a:lstStyle/>
          <a:p>
            <a:r>
              <a:rPr lang="uk-UA" sz="6000" b="1" i="1" dirty="0" smtClean="0">
                <a:latin typeface="Arno Pro Caption" pitchFamily="18" charset="0"/>
              </a:rPr>
              <a:t>Загибель гетьманської столиці</a:t>
            </a:r>
            <a:endParaRPr lang="ru-RU" sz="6000" b="1" i="1" dirty="0">
              <a:latin typeface="Arno Pro Captio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4581128"/>
            <a:ext cx="6256784" cy="1968624"/>
          </a:xfrm>
        </p:spPr>
        <p:txBody>
          <a:bodyPr>
            <a:normAutofit/>
          </a:bodyPr>
          <a:lstStyle/>
          <a:p>
            <a:r>
              <a:rPr lang="uk-UA" sz="3600" b="1" i="1" dirty="0" smtClean="0">
                <a:solidFill>
                  <a:schemeClr val="tx1"/>
                </a:solidFill>
              </a:rPr>
              <a:t>Виховна година</a:t>
            </a:r>
          </a:p>
          <a:p>
            <a:r>
              <a:rPr lang="uk-UA" sz="3600" b="1" i="1" dirty="0" smtClean="0">
                <a:solidFill>
                  <a:schemeClr val="tx1"/>
                </a:solidFill>
              </a:rPr>
              <a:t>Присвячена до 305-річчя </a:t>
            </a:r>
          </a:p>
          <a:p>
            <a:r>
              <a:rPr lang="uk-UA" sz="3600" b="1" i="1" dirty="0" smtClean="0">
                <a:solidFill>
                  <a:schemeClr val="tx1"/>
                </a:solidFill>
              </a:rPr>
              <a:t>батуринської трагедії</a:t>
            </a:r>
          </a:p>
          <a:p>
            <a:endParaRPr lang="uk-UA" i="1" dirty="0"/>
          </a:p>
          <a:p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ukrmap.su/program2009/uh8/Maps/8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6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vkurse.ua/i/2007-12/tot-gorod-so-vsem-sozhgli_sm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6632"/>
            <a:ext cx="2592288" cy="16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&amp;Mcy;&amp;acy;&amp;zcy;&amp;iecy;&amp;pcy;&amp;acy; – &amp;zcy;&amp;rcy;&amp;acy;&amp;dcy;&amp;ncy;&amp;icy;&amp;kcy; &amp;chcy;&amp;icy; &amp;pcy;&amp;acy;&amp;tcy;&amp;rcy;&amp;iukcy;&amp;ocy;&amp;tcy;?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29585"/>
            <a:ext cx="3528392" cy="252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39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lamesanimjl0.gif" id="10" name="Рисунок 3"/>
          <p:cNvPicPr>
            <a:picLocks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4869160"/>
            <a:ext cx="9186275" cy="198884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&amp;Fcy;&amp;acy;&amp;jcy;&amp;lcy;:Baturyn-fortress-2010-08-08.jpg" id="9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-28523" y="1"/>
            <a:ext cx="9186275" cy="5514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1520" y="476672"/>
            <a:ext cx="22124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i="1" lang="uk-UA" sz="4000">
                <a:solidFill>
                  <a:srgbClr val="FF0000"/>
                </a:solidFill>
              </a:rPr>
              <a:t>Батурин</a:t>
            </a:r>
            <a:endParaRPr b="1" dirty="0" i="1" lang="ru-RU" sz="4000">
              <a:solidFill>
                <a:srgbClr val="FF0000"/>
              </a:solidFill>
            </a:endParaRPr>
          </a:p>
        </p:txBody>
      </p:sp>
      <p:pic>
        <p:nvPicPr>
          <p:cNvPr descr="http://vkurse.ua/i/2007-12/tot-gorod-so-vsem-sozhgli_small.jpg" id="11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4" y="4437112"/>
            <a:ext cx="3225958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upload.wikimedia.org/wikipedia/commons/5/5d/Altona.brand.1713.jpg" id="12" name="Picture 4"/>
          <p:cNvPicPr>
            <a:picLocks noChangeArrowheads="1"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" r="76"/>
          <a:stretch/>
        </p:blipFill>
        <p:spPr bwMode="auto">
          <a:xfrm>
            <a:off x="5083788" y="3007151"/>
            <a:ext cx="4073964" cy="275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/>
          <p:cNvPicPr>
            <a:picLocks noChangeArrowheads="1"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788" y="-33102"/>
            <a:ext cx="4101495" cy="3076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047028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b="50000" l="50000" r="50000" t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>
            <a:normAutofit fontScale="90000"/>
          </a:bodyPr>
          <a:lstStyle/>
          <a:p>
            <a:r>
              <a:rPr dirty="0" lang="uk-UA" smtClean="0"/>
              <a:t>Меморіал пам'яті жертв Батуринської трагедії</a:t>
            </a:r>
            <a:endParaRPr dirty="0" lang="uk-UA"/>
          </a:p>
        </p:txBody>
      </p:sp>
      <p:pic>
        <p:nvPicPr>
          <p:cNvPr descr="&amp;Fcy;&amp;acy;&amp;jcy;&amp;lcy;:&amp;Mcy;&amp;iecy;&amp;mcy;&amp;ocy;&amp;rcy;&amp;iukcy;&amp;acy;&amp;lcy; &amp;pcy;&amp;acy;&amp;mcy;'&amp;yacy;&amp;tcy;&amp;iukcy; &amp;zhcy;&amp;iecy;&amp;rcy;&amp;tcy;&amp;vcy; &amp;Bcy;&amp;acy;&amp;tcy;&amp;ucy;&amp;rcy;&amp;icy;&amp;ncy;&amp;scy;&amp;softcy;&amp;kcy;&amp;ocy;&amp;yicy; &amp;tcy;&amp;rcy;&amp;acy;&amp;gcy;&amp;iecy;&amp;dcy;&amp;iukcy;&amp;yicy; &amp;TScy;&amp;icy;&amp;tcy;&amp;acy;&amp;dcy;&amp;iecy;&amp;lcy;&amp;softcy;.JPG" id="5122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57" y="1492772"/>
            <a:ext cx="3840361" cy="512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upload.wikimedia.org/wikipedia/uk/c/cb/%D0%A1%D0%BA%D0%BE%D1%80%D0%B1%D0%BE%D1%82%D0%BD%D0%B0_%D0%BC%D0%B0%D1%82%D0%B8_%D0%A3%D0%BA%D1%80%D0%B0%D1%97%D0%BD%D0%B0_%D0%91%D0%B0%D1%82%D1%83%D1%80%D0%B8%D0%BD.JPG" id="4098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"/>
          <a:stretch/>
        </p:blipFill>
        <p:spPr bwMode="auto">
          <a:xfrm>
            <a:off x="4788024" y="1492772"/>
            <a:ext cx="4000500" cy="512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0323467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&amp;Fcy;&amp;acy;&amp;jcy;&amp;lcy;:Cytadel Batury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07" y="188639"/>
            <a:ext cx="8913389" cy="668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332656"/>
            <a:ext cx="55801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i="1" dirty="0" smtClean="0"/>
              <a:t>Батуринська цитадель. Реконструкція 2009 рік.</a:t>
            </a:r>
            <a:endParaRPr lang="uk-UA" sz="2800" i="1" dirty="0"/>
          </a:p>
        </p:txBody>
      </p:sp>
    </p:spTree>
    <p:extLst>
      <p:ext uri="{BB962C8B-B14F-4D97-AF65-F5344CB8AC3E}">
        <p14:creationId xmlns:p14="http://schemas.microsoft.com/office/powerpoint/2010/main" val="91761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altLang="ru-RU" dirty="0"/>
              <a:t>Многогрішний, Самойлович, Мазепа та Розумовський</a:t>
            </a:r>
            <a:r>
              <a:rPr lang="ru-RU" altLang="ru-RU" dirty="0"/>
              <a:t> </a:t>
            </a:r>
            <a:endParaRPr lang="ru-RU" dirty="0"/>
          </a:p>
        </p:txBody>
      </p:sp>
      <p:pic>
        <p:nvPicPr>
          <p:cNvPr id="1026" name="Picture 2" descr="http://upload.wikimedia.org/wikipedia/uk/6/6b/%D0%9C%D0%B5%D0%BC%D0%BE%D1%80%D1%96%D0%B0%D0%BB_%D0%93%D0%B5%D1%82%D1%8C%D0%BC%D0%B0%D0%BD%D1%81%D1%8C%D0%BA%D0%BE%D1%97_%D1%81%D0%BB%D0%B0%D0%B2%D0%B8_%D0%91%D0%B0%D1%82%D1%83%D1%80%D0%B8%D0%B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115175" cy="533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279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b="50000" l="50000" r="50000" t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7" y="116632"/>
            <a:ext cx="8569293" cy="707886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dirty="0" i="1" lang="uk-UA" sz="4000"/>
              <a:t>Заповідник "Гетьманська столиця" </a:t>
            </a:r>
            <a:endParaRPr dirty="0" lang="ru-RU" sz="4000"/>
          </a:p>
        </p:txBody>
      </p:sp>
      <p:pic>
        <p:nvPicPr>
          <p:cNvPr descr="http://www.veloturist.kiev.ua/velotury/velotury_po_ukraine_baturin_1.jpg" id="2052" name="Picture 4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"/>
          <a:stretch/>
        </p:blipFill>
        <p:spPr bwMode="auto">
          <a:xfrm>
            <a:off x="0" y="1196752"/>
            <a:ext cx="6846009" cy="52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upload.wikimedia.org/wikipedia/uk/5/51/%D0%9C%D0%B0%D1%82%D0%B8_%D1%89%D0%BE_%D0%BF%D1%80%D0%BE%D0%B2%D0%BE%D0%B4%D0%B6%D0%B0%D1%94_%D1%81%D0%B8%D0%BD%D1%96%D0%B2_%D1%83_%D0%B2%D1%96%D0%B9%D1%81%D1%8C%D0%BA%D0%BE_%D0%91%D0%B0%D1%82%D1%83%D1%80%D0%B8%D0%BD.JPG" id="2050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895" y="1196753"/>
            <a:ext cx="3932438" cy="52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510704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0053q3r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957" y="0"/>
            <a:ext cx="4973803" cy="3730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3730757" cy="2016224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2 листопада 1708 року</a:t>
            </a:r>
            <a:endParaRPr lang="ru-RU" b="1" i="1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836" y="3140968"/>
            <a:ext cx="4956043" cy="371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&amp;Fcy;&amp;acy;&amp;jcy;&amp;lcy;:Portrait of Alexander Danilovich Menshikov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7009"/>
            <a:ext cx="2430720" cy="286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283968" y="33505"/>
            <a:ext cx="22124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i="1" dirty="0">
                <a:solidFill>
                  <a:srgbClr val="FF0000"/>
                </a:solidFill>
              </a:rPr>
              <a:t>Батурин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5433635"/>
            <a:ext cx="2430720" cy="1200329"/>
          </a:xfrm>
          <a:prstGeom prst="rect">
            <a:avLst/>
          </a:prstGeom>
          <a:solidFill>
            <a:schemeClr val="tx2">
              <a:lumMod val="60000"/>
              <a:lumOff val="40000"/>
              <a:alpha val="78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i="1" dirty="0"/>
              <a:t>Меншиков </a:t>
            </a:r>
            <a:endParaRPr lang="ru-RU" sz="2400" b="1" i="1" dirty="0" smtClean="0"/>
          </a:p>
          <a:p>
            <a:pPr algn="ctr"/>
            <a:r>
              <a:rPr lang="ru-RU" sz="2400" b="1" i="1" dirty="0" err="1" smtClean="0"/>
              <a:t>Олександр</a:t>
            </a:r>
            <a:r>
              <a:rPr lang="ru-RU" sz="2400" b="1" i="1" dirty="0" smtClean="0"/>
              <a:t> </a:t>
            </a:r>
          </a:p>
          <a:p>
            <a:pPr algn="ctr"/>
            <a:r>
              <a:rPr lang="ru-RU" sz="2400" b="1" i="1" dirty="0" smtClean="0"/>
              <a:t>Данилович</a:t>
            </a:r>
            <a:endParaRPr lang="ru-RU" sz="2400" i="1" dirty="0"/>
          </a:p>
        </p:txBody>
      </p:sp>
      <p:sp>
        <p:nvSpPr>
          <p:cNvPr id="9" name="Стрелка вправо 8"/>
          <p:cNvSpPr/>
          <p:nvPr/>
        </p:nvSpPr>
        <p:spPr>
          <a:xfrm rot="-1800000">
            <a:off x="2463686" y="2716149"/>
            <a:ext cx="1906914" cy="57606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с вырезом 9"/>
          <p:cNvSpPr/>
          <p:nvPr/>
        </p:nvSpPr>
        <p:spPr>
          <a:xfrm rot="720000">
            <a:off x="2522170" y="3971194"/>
            <a:ext cx="1824531" cy="547923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11" name="Стрелка вправо с вырезом 10"/>
          <p:cNvSpPr/>
          <p:nvPr/>
        </p:nvSpPr>
        <p:spPr>
          <a:xfrm rot="1380000">
            <a:off x="2449744" y="5327531"/>
            <a:ext cx="1824531" cy="547923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86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  <a:alpha val="7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4918"/>
            <a:ext cx="3096344" cy="2571993"/>
          </a:xfrm>
        </p:spPr>
        <p:txBody>
          <a:bodyPr>
            <a:normAutofit/>
          </a:bodyPr>
          <a:lstStyle/>
          <a:p>
            <a:r>
              <a:rPr lang="uk-UA" dirty="0" smtClean="0"/>
              <a:t>Батурин </a:t>
            </a:r>
            <a:br>
              <a:rPr lang="uk-UA" dirty="0" smtClean="0"/>
            </a:br>
            <a:r>
              <a:rPr lang="uk-UA" dirty="0" smtClean="0"/>
              <a:t>17 ст. мініатюра</a:t>
            </a:r>
            <a:endParaRPr lang="uk-UA" dirty="0"/>
          </a:p>
        </p:txBody>
      </p:sp>
      <p:pic>
        <p:nvPicPr>
          <p:cNvPr id="3075" name="Picture 3" descr="Герб Батурина XVII ст.">
            <a:hlinkClick r:id="rId2" tooltip="&quot;Герб Батурина XVII ст.&quot;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3" y="3785391"/>
            <a:ext cx="1936676" cy="2385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770903" y="6309320"/>
            <a:ext cx="22913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Герб Батурина XVII ст.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8000"/>
                    </a14:imgEffect>
                    <a14:imgEffect>
                      <a14:brightnessContrast bright="-19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2" y="2761985"/>
            <a:ext cx="6329530" cy="40960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 descr="&amp;Fcy;&amp;acy;&amp;jcy;&amp;lcy;:Baturyn gerb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2" y="64919"/>
            <a:ext cx="1902154" cy="222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castles.com.ua/uploads/pics/bat17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-24000"/>
                    </a14:imgEffect>
                    <a14:imgEffect>
                      <a14:brightnessContrast bright="-17000" contras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028" y="0"/>
            <a:ext cx="4314972" cy="2912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578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tx2">
            <a:lumMod val="40000"/>
            <a:lumOff val="60000"/>
            <a:alpha val="4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castles.com.ua/uploads/pics/Project-2009.jpg" id="2052" name="Picture 4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55119" cy="585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www.castles.com.ua/uploads/pics/1042044378.jpg" id="2054" name="Picture 6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044" y="0"/>
            <a:ext cx="2861357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File:Kozelets Cathedral (Klymenko).jpg" id="2050" name="Picture 2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819004"/>
            <a:ext cx="2130902" cy="2038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9912" y="-1558"/>
            <a:ext cx="404469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i="1" lang="uk-UA" sz="4400"/>
              <a:t>Батурин 17 ст</a:t>
            </a:r>
            <a:r>
              <a:rPr b="1" dirty="0" i="1" lang="uk-UA"/>
              <a:t>. </a:t>
            </a:r>
            <a:endParaRPr b="1" dirty="0" i="1" lang="ru-RU"/>
          </a:p>
        </p:txBody>
      </p:sp>
      <p:pic>
        <p:nvPicPr>
          <p:cNvPr descr="http://exploreua.com/wp-content/uploads/2012/11/P50202691.jpg" id="3074" name="Picture 2"/>
          <p:cNvPicPr>
            <a:picLocks noChangeArrowheads="1"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"/>
          <a:stretch/>
        </p:blipFill>
        <p:spPr bwMode="auto">
          <a:xfrm>
            <a:off x="6779491" y="4461163"/>
            <a:ext cx="2364509" cy="241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320425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9" descr="Portret Mazep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3"/>
            <a:ext cx="3312368" cy="48360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Picture 2" descr="&amp;Fcy;&amp;acy;&amp;jcy;&amp;lcy;:Peter der-Grosse 18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769430"/>
            <a:ext cx="3686657" cy="48203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6114218" y="5877272"/>
            <a:ext cx="15135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uk-UA" sz="2800" b="1" i="1" dirty="0"/>
              <a:t>Петро I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5777330"/>
            <a:ext cx="2736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err="1"/>
              <a:t>Іван</a:t>
            </a:r>
            <a:r>
              <a:rPr lang="ru-RU" sz="2800" b="1" i="1" dirty="0"/>
              <a:t> Мазепа</a:t>
            </a:r>
          </a:p>
        </p:txBody>
      </p:sp>
    </p:spTree>
    <p:extLst>
      <p:ext uri="{BB962C8B-B14F-4D97-AF65-F5344CB8AC3E}">
        <p14:creationId xmlns:p14="http://schemas.microsoft.com/office/powerpoint/2010/main" val="397058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3641726" cy="2016224"/>
          </a:xfrm>
        </p:spPr>
        <p:txBody>
          <a:bodyPr>
            <a:normAutofit/>
          </a:bodyPr>
          <a:lstStyle/>
          <a:p>
            <a:r>
              <a:rPr b="1" dirty="0" i="1" lang="uk-UA" smtClean="0">
                <a:solidFill>
                  <a:srgbClr val="FF0000"/>
                </a:solidFill>
              </a:rPr>
              <a:t>Північна</a:t>
            </a:r>
            <a:br>
              <a:rPr b="1" dirty="0" i="1" lang="uk-UA" smtClean="0">
                <a:solidFill>
                  <a:srgbClr val="FF0000"/>
                </a:solidFill>
              </a:rPr>
            </a:br>
            <a:r>
              <a:rPr b="1" dirty="0" i="1" lang="uk-UA" smtClean="0">
                <a:solidFill>
                  <a:srgbClr val="FF0000"/>
                </a:solidFill>
              </a:rPr>
              <a:t> війна</a:t>
            </a:r>
            <a:endParaRPr b="1" dirty="0" i="1" lang="ru-RU">
              <a:solidFill>
                <a:srgbClr val="FF0000"/>
              </a:solidFill>
            </a:endParaRPr>
          </a:p>
        </p:txBody>
      </p:sp>
      <p:pic>
        <p:nvPicPr>
          <p:cNvPr descr="&amp;Fcy;&amp;acy;&amp;jcy;&amp;lcy;:Stora nordiska kriget.jpg" id="6148" name="Picture 4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"/>
          <a:stretch/>
        </p:blipFill>
        <p:spPr bwMode="auto">
          <a:xfrm>
            <a:off x="5508104" y="4162413"/>
            <a:ext cx="2922686" cy="218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&amp;Fcy;&amp;acy;&amp;jcy;&amp;lcy;:Victory at Narva.jpg" id="6150" name="Picture 6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926" y="1"/>
            <a:ext cx="5045073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znaimo.com.ua/images/rubase_1_649864233_22235.jpg" id="6152" name="Picture 8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8351"/>
            <a:ext cx="4887790" cy="3209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466369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 descr="flamesanimjl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16" y="1628800"/>
            <a:ext cx="9142683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3" descr="flamesanimjl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7" y="3429000"/>
            <a:ext cx="9142683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http://img-fotki.yandex.ru/get/9094/981986.39/0_86268_d2978a2a_ori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">
            <a:off x="3813120" y="3100542"/>
            <a:ext cx="4522668" cy="399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flamesanimjl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59" y="7500"/>
            <a:ext cx="9142683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475623" y="4153233"/>
            <a:ext cx="2304256" cy="1200329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i="1" dirty="0"/>
              <a:t>А в </a:t>
            </a:r>
            <a:r>
              <a:rPr lang="ru-RU" i="1" dirty="0" err="1"/>
              <a:t>городі</a:t>
            </a:r>
            <a:r>
              <a:rPr lang="ru-RU" i="1" dirty="0"/>
              <a:t> </a:t>
            </a:r>
            <a:r>
              <a:rPr lang="ru-RU" i="1" dirty="0" err="1"/>
              <a:t>Батурині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dirty="0" err="1"/>
              <a:t>Мужиків</a:t>
            </a:r>
            <a:r>
              <a:rPr lang="ru-RU" i="1" dirty="0"/>
              <a:t> та </a:t>
            </a:r>
            <a:r>
              <a:rPr lang="ru-RU" i="1" dirty="0" err="1"/>
              <a:t>жінок</a:t>
            </a:r>
            <a:r>
              <a:rPr lang="ru-RU" i="1" dirty="0"/>
              <a:t/>
            </a:r>
            <a:br>
              <a:rPr lang="ru-RU" i="1" dirty="0"/>
            </a:br>
            <a:r>
              <a:rPr lang="ru-RU" i="1" dirty="0"/>
              <a:t>У пень </a:t>
            </a:r>
            <a:r>
              <a:rPr lang="ru-RU" i="1" dirty="0" err="1"/>
              <a:t>сікли</a:t>
            </a:r>
            <a:r>
              <a:rPr lang="ru-RU" i="1" dirty="0"/>
              <a:t> да рубали,</a:t>
            </a:r>
            <a:endParaRPr lang="ru-RU" dirty="0"/>
          </a:p>
        </p:txBody>
      </p:sp>
      <p:pic>
        <p:nvPicPr>
          <p:cNvPr id="5" name="Picture 2" descr="http://akorra.com/blog/wp-content/uploads/2009/04/the-great-northern-w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14" y="1762428"/>
            <a:ext cx="4518235" cy="3403737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392" y="286264"/>
            <a:ext cx="3901529" cy="3358760"/>
          </a:xfrm>
          <a:prstGeom prst="rect">
            <a:avLst/>
          </a:prstGeom>
          <a:noFill/>
          <a:ln>
            <a:noFill/>
          </a:ln>
          <a:effectLst/>
          <a:scene3d>
            <a:camera prst="perspectiveHeroicExtreme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580112" y="5009400"/>
            <a:ext cx="2952328" cy="1015663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sz="2000" i="1" dirty="0"/>
              <a:t>Церкви палили, </a:t>
            </a:r>
            <a:endParaRPr lang="ru-RU" sz="2000" i="1" dirty="0" smtClean="0"/>
          </a:p>
          <a:p>
            <a:r>
              <a:rPr lang="ru-RU" sz="2000" i="1" dirty="0" err="1" smtClean="0"/>
              <a:t>святості</a:t>
            </a:r>
            <a:r>
              <a:rPr lang="ru-RU" sz="2000" i="1" dirty="0" smtClean="0"/>
              <a:t> </a:t>
            </a:r>
            <a:r>
              <a:rPr lang="ru-RU" sz="2000" i="1" dirty="0"/>
              <a:t>да</a:t>
            </a:r>
            <a:br>
              <a:rPr lang="ru-RU" sz="2000" i="1" dirty="0"/>
            </a:br>
            <a:r>
              <a:rPr lang="ru-RU" sz="2000" i="1" dirty="0" err="1"/>
              <a:t>Ікони</a:t>
            </a:r>
            <a:r>
              <a:rPr lang="ru-RU" sz="2000" i="1" dirty="0"/>
              <a:t> </a:t>
            </a:r>
            <a:r>
              <a:rPr lang="ru-RU" sz="2000" i="1" dirty="0" err="1"/>
              <a:t>під</a:t>
            </a:r>
            <a:r>
              <a:rPr lang="ru-RU" sz="2000" i="1" dirty="0"/>
              <a:t> ноги топтали 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97643" y="188640"/>
            <a:ext cx="18053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i="1" dirty="0">
                <a:solidFill>
                  <a:srgbClr val="FF0000"/>
                </a:solidFill>
              </a:rPr>
              <a:t>Батурин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02945" y="250194"/>
            <a:ext cx="33025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2 листопада 1708 року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1857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lamesanimjl0.gif" id="6" name="Рисунок 3"/>
          <p:cNvPicPr>
            <a:picLocks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-1" y="2348880"/>
            <a:ext cx="9142683" cy="450912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flamesanimjl0.gif" id="3" name="Рисунок 3"/>
          <p:cNvPicPr>
            <a:picLocks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317" y="0"/>
            <a:ext cx="9142683" cy="371703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http://img-fotki.yandex.ru/get/9155/981986.38/0_85bf7_cfa10ee7_orig" id="5122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358" y="1801642"/>
            <a:ext cx="6531546" cy="483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&amp;Fcy;&amp;acy;&amp;jcy;&amp;lcy;:Kazn kolesovaniem.jpg" id="2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111760"/>
            <a:ext cx="2834924" cy="3981535"/>
          </a:xfrm>
          <a:prstGeom prst="rect">
            <a:avLst/>
          </a:prstGeom>
          <a:noFill/>
          <a:scene3d>
            <a:camera prst="isometricOffAxis1Right"/>
            <a:lightRig dir="t" rig="threeP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975648" y="2111761"/>
            <a:ext cx="3168352" cy="4524315"/>
          </a:xfrm>
          <a:prstGeom prst="rect">
            <a:avLst/>
          </a:prstGeom>
          <a:scene3d>
            <a:camera prst="perspectiveHeroicExtremeLeftFacing"/>
            <a:lightRig dir="t" rig="threePt"/>
          </a:scene3d>
        </p:spPr>
        <p:txBody>
          <a:bodyPr wrap="square">
            <a:spAutoFit/>
          </a:bodyPr>
          <a:lstStyle/>
          <a:p>
            <a:r>
              <a:rPr dirty="0" err="1" i="1" lang="ru-RU"/>
              <a:t>Цареві</a:t>
            </a:r>
            <a:r>
              <a:rPr dirty="0" i="1" lang="ru-RU"/>
              <a:t> </a:t>
            </a:r>
            <a:r>
              <a:rPr dirty="0" err="1" i="1" lang="ru-RU"/>
              <a:t>московському</a:t>
            </a:r>
            <a:r>
              <a:rPr dirty="0" i="1" lang="ru-RU"/>
              <a:t/>
            </a:r>
            <a:br>
              <a:rPr dirty="0" i="1" lang="ru-RU"/>
            </a:br>
            <a:r>
              <a:rPr dirty="0" i="1" lang="ru-RU"/>
              <a:t>Коня </a:t>
            </a:r>
            <a:r>
              <a:rPr dirty="0" err="1" i="1" lang="ru-RU"/>
              <a:t>напоїла</a:t>
            </a:r>
            <a:r>
              <a:rPr dirty="0" i="1" lang="ru-RU"/>
              <a:t/>
            </a:r>
            <a:br>
              <a:rPr dirty="0" i="1" lang="ru-RU"/>
            </a:br>
            <a:r>
              <a:rPr dirty="0" i="1" lang="ru-RU"/>
              <a:t>У </a:t>
            </a:r>
            <a:r>
              <a:rPr dirty="0" err="1" i="1" lang="ru-RU"/>
              <a:t>Батурині</a:t>
            </a:r>
            <a:r>
              <a:rPr dirty="0" i="1" lang="ru-RU"/>
              <a:t>; як </a:t>
            </a:r>
            <a:r>
              <a:rPr dirty="0" err="1" i="1" lang="ru-RU"/>
              <a:t>він</a:t>
            </a:r>
            <a:r>
              <a:rPr dirty="0" i="1" lang="ru-RU"/>
              <a:t> </a:t>
            </a:r>
            <a:r>
              <a:rPr dirty="0" err="1" i="1" lang="ru-RU"/>
              <a:t>їхав</a:t>
            </a:r>
            <a:r>
              <a:rPr dirty="0" i="1" lang="ru-RU"/>
              <a:t/>
            </a:r>
            <a:br>
              <a:rPr dirty="0" i="1" lang="ru-RU"/>
            </a:br>
            <a:r>
              <a:rPr dirty="0" i="1" lang="ru-RU"/>
              <a:t>В Москву </a:t>
            </a:r>
            <a:r>
              <a:rPr dirty="0" err="1" i="1" lang="ru-RU"/>
              <a:t>із</a:t>
            </a:r>
            <a:r>
              <a:rPr dirty="0" i="1" lang="ru-RU"/>
              <a:t> </a:t>
            </a:r>
            <a:r>
              <a:rPr dirty="0" err="1" i="1" lang="ru-RU"/>
              <a:t>Полтави</a:t>
            </a:r>
            <a:r>
              <a:rPr dirty="0" i="1" lang="ru-RU"/>
              <a:t>.</a:t>
            </a:r>
            <a:br>
              <a:rPr dirty="0" i="1" lang="ru-RU"/>
            </a:br>
            <a:r>
              <a:rPr dirty="0" i="1" lang="ru-RU"/>
              <a:t>Я </a:t>
            </a:r>
            <a:r>
              <a:rPr dirty="0" err="1" i="1" lang="ru-RU"/>
              <a:t>була</a:t>
            </a:r>
            <a:r>
              <a:rPr dirty="0" i="1" lang="ru-RU"/>
              <a:t> </a:t>
            </a:r>
            <a:r>
              <a:rPr dirty="0" err="1" i="1" lang="ru-RU"/>
              <a:t>ще</a:t>
            </a:r>
            <a:r>
              <a:rPr dirty="0" i="1" lang="ru-RU"/>
              <a:t> </a:t>
            </a:r>
            <a:r>
              <a:rPr dirty="0" err="1" i="1" lang="ru-RU"/>
              <a:t>недолітком</a:t>
            </a:r>
            <a:r>
              <a:rPr dirty="0" i="1" lang="ru-RU"/>
              <a:t>,</a:t>
            </a:r>
            <a:br>
              <a:rPr dirty="0" i="1" lang="ru-RU"/>
            </a:br>
            <a:r>
              <a:rPr dirty="0" i="1" lang="ru-RU"/>
              <a:t>Як Батурин </a:t>
            </a:r>
            <a:r>
              <a:rPr dirty="0" err="1" i="1" lang="ru-RU"/>
              <a:t>славний</a:t>
            </a:r>
            <a:r>
              <a:rPr dirty="0" i="1" lang="ru-RU"/>
              <a:t/>
            </a:r>
            <a:br>
              <a:rPr dirty="0" i="1" lang="ru-RU"/>
            </a:br>
            <a:r>
              <a:rPr dirty="0" i="1" lang="ru-RU"/>
              <a:t>Москва </a:t>
            </a:r>
            <a:r>
              <a:rPr dirty="0" err="1" i="1" lang="ru-RU"/>
              <a:t>вночі</a:t>
            </a:r>
            <a:r>
              <a:rPr dirty="0" i="1" lang="ru-RU"/>
              <a:t> запалила,</a:t>
            </a:r>
            <a:br>
              <a:rPr dirty="0" i="1" lang="ru-RU"/>
            </a:br>
            <a:r>
              <a:rPr dirty="0" err="1" i="1" lang="ru-RU"/>
              <a:t>Чечеля</a:t>
            </a:r>
            <a:r>
              <a:rPr dirty="0" i="1" lang="ru-RU"/>
              <a:t> убила,</a:t>
            </a:r>
            <a:br>
              <a:rPr dirty="0" i="1" lang="ru-RU"/>
            </a:br>
            <a:r>
              <a:rPr dirty="0" i="1" lang="ru-RU"/>
              <a:t>І малого, і старого</a:t>
            </a:r>
            <a:br>
              <a:rPr dirty="0" i="1" lang="ru-RU"/>
            </a:br>
            <a:r>
              <a:rPr dirty="0" i="1" lang="ru-RU"/>
              <a:t>В Сейму потопила.</a:t>
            </a:r>
            <a:br>
              <a:rPr dirty="0" i="1" lang="ru-RU"/>
            </a:br>
            <a:r>
              <a:rPr dirty="0" i="1" lang="ru-RU"/>
              <a:t>Я меж трупами валялась</a:t>
            </a:r>
            <a:br>
              <a:rPr dirty="0" i="1" lang="ru-RU"/>
            </a:br>
            <a:r>
              <a:rPr dirty="0" i="1" lang="ru-RU"/>
              <a:t>У самих палатах</a:t>
            </a:r>
            <a:br>
              <a:rPr dirty="0" i="1" lang="ru-RU"/>
            </a:br>
            <a:r>
              <a:rPr dirty="0" err="1" i="1" lang="ru-RU"/>
              <a:t>Мазепиних</a:t>
            </a:r>
            <a:r>
              <a:rPr dirty="0" i="1" lang="ru-RU"/>
              <a:t> … Коло мене</a:t>
            </a:r>
            <a:br>
              <a:rPr dirty="0" i="1" lang="ru-RU"/>
            </a:br>
            <a:r>
              <a:rPr dirty="0" i="1" lang="ru-RU"/>
              <a:t>І сестра, і </a:t>
            </a:r>
            <a:r>
              <a:rPr dirty="0" err="1" i="1" lang="ru-RU"/>
              <a:t>мати</a:t>
            </a:r>
            <a:r>
              <a:rPr dirty="0" i="1" lang="ru-RU"/>
              <a:t/>
            </a:r>
            <a:br>
              <a:rPr dirty="0" i="1" lang="ru-RU"/>
            </a:br>
            <a:r>
              <a:rPr dirty="0" err="1" i="1" lang="ru-RU"/>
              <a:t>Зарізані</a:t>
            </a:r>
            <a:r>
              <a:rPr dirty="0" i="1" lang="ru-RU"/>
              <a:t>, </a:t>
            </a:r>
            <a:r>
              <a:rPr dirty="0" err="1" i="1" lang="ru-RU"/>
              <a:t>обнявшіся</a:t>
            </a:r>
            <a:r>
              <a:rPr dirty="0" i="1" lang="ru-RU"/>
              <a:t>,</a:t>
            </a:r>
            <a:br>
              <a:rPr dirty="0" i="1" lang="ru-RU"/>
            </a:br>
            <a:r>
              <a:rPr dirty="0" err="1" i="1" lang="ru-RU"/>
              <a:t>Зо</a:t>
            </a:r>
            <a:r>
              <a:rPr dirty="0" i="1" lang="ru-RU"/>
              <a:t> мною лежали </a:t>
            </a:r>
            <a:endParaRPr dirty="0" lang="ru-RU"/>
          </a:p>
        </p:txBody>
      </p:sp>
      <p:pic>
        <p:nvPicPr>
          <p:cNvPr descr="http://www.philatelic-club.ru/Cosack/Mazepa/01-MAZEPA.jpg" id="7" name="Picture 6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"/>
          <a:stretch/>
        </p:blipFill>
        <p:spPr bwMode="auto">
          <a:xfrm>
            <a:off x="107504" y="54320"/>
            <a:ext cx="2749854" cy="48148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950" y="5301208"/>
            <a:ext cx="30488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uk-UA"/>
              <a:t>Страта колесуванням, яка застосовувалась до козаків і мешканців Батурина.</a:t>
            </a:r>
            <a:endParaRPr baseline="30000" dirty="0" lang="uk-UA"/>
          </a:p>
          <a:p>
            <a:r>
              <a:rPr dirty="0" lang="uk-UA"/>
              <a:t>Гравюра часів Петра І</a:t>
            </a:r>
          </a:p>
        </p:txBody>
      </p:sp>
    </p:spTree>
    <p:extLst>
      <p:ext uri="{BB962C8B-B14F-4D97-AF65-F5344CB8AC3E}">
        <p14:creationId xmlns:p14="http://schemas.microsoft.com/office/powerpoint/2010/main" val="3018289462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uk-UA" dirty="0" smtClean="0"/>
              <a:t>Сили сторін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108729"/>
              </p:ext>
            </p:extLst>
          </p:nvPr>
        </p:nvGraphicFramePr>
        <p:xfrm>
          <a:off x="731029" y="908719"/>
          <a:ext cx="7178700" cy="57280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89350"/>
                <a:gridCol w="3589350"/>
              </a:tblGrid>
              <a:tr h="31538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</a:rPr>
                        <a:t>Сторони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18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sng" dirty="0" err="1">
                          <a:effectLst/>
                          <a:hlinkClick r:id="rId2" tooltip="Московське царство"/>
                        </a:rPr>
                        <a:t>Московське</a:t>
                      </a:r>
                      <a:r>
                        <a:rPr lang="ru-RU" sz="2000" u="sng" dirty="0">
                          <a:effectLst/>
                          <a:hlinkClick r:id="rId2" tooltip="Московське царство"/>
                        </a:rPr>
                        <a:t> царство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sng" dirty="0" err="1">
                          <a:effectLst/>
                          <a:hlinkClick r:id="rId3" tooltip="Гетьманщина"/>
                        </a:rPr>
                        <a:t>Гетьманщина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100" marR="9525" marT="9525" marB="9525" anchor="ctr"/>
                </a:tc>
              </a:tr>
              <a:tr h="35639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</a:rPr>
                        <a:t>Командувачі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72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sng" dirty="0" err="1">
                          <a:effectLst/>
                          <a:hlinkClick r:id="rId4" tooltip="Меншиков Олександр Данилович"/>
                        </a:rPr>
                        <a:t>Олександр</a:t>
                      </a:r>
                      <a:r>
                        <a:rPr lang="ru-RU" sz="2000" u="sng" dirty="0">
                          <a:effectLst/>
                          <a:hlinkClick r:id="rId4" tooltip="Меншиков Олександр Данилович"/>
                        </a:rPr>
                        <a:t> Меншиков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u="sng" dirty="0" err="1">
                          <a:effectLst/>
                          <a:hlinkClick r:id="rId5" tooltip="Чечель Дмитро Васильович"/>
                        </a:rPr>
                        <a:t>Дмитро</a:t>
                      </a:r>
                      <a:r>
                        <a:rPr lang="ru-RU" sz="2000" u="sng" dirty="0">
                          <a:effectLst/>
                          <a:hlinkClick r:id="rId5" tooltip="Чечель Дмитро Васильович"/>
                        </a:rPr>
                        <a:t> </a:t>
                      </a:r>
                      <a:r>
                        <a:rPr lang="ru-RU" sz="2000" u="sng" dirty="0" err="1">
                          <a:effectLst/>
                          <a:hlinkClick r:id="rId5" tooltip="Чечель Дмитро Васильович"/>
                        </a:rPr>
                        <a:t>Чечель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100" marR="9525" marT="9525" marB="9525" anchor="ctr"/>
                </a:tc>
              </a:tr>
              <a:tr h="35639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</a:rPr>
                        <a:t>Військові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сили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2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      15.000 </a:t>
                      </a:r>
                      <a:r>
                        <a:rPr lang="ru-RU" sz="2000" dirty="0">
                          <a:effectLst/>
                        </a:rPr>
                        <a:t>- 20.000. </a:t>
                      </a:r>
                      <a:r>
                        <a:rPr lang="ru-RU" sz="2000" dirty="0" err="1">
                          <a:effectLst/>
                        </a:rPr>
                        <a:t>драгунів</a:t>
                      </a:r>
                      <a:r>
                        <a:rPr lang="ru-RU" sz="2000" dirty="0">
                          <a:effectLst/>
                        </a:rPr>
                        <a:t/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5.000. </a:t>
                      </a:r>
                      <a:r>
                        <a:rPr lang="ru-RU" sz="2000" dirty="0" err="1" smtClean="0">
                          <a:effectLst/>
                        </a:rPr>
                        <a:t>піхотинців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7.500 - 8.000 </a:t>
                      </a:r>
                      <a:r>
                        <a:rPr lang="ru-RU" sz="2000" dirty="0" err="1">
                          <a:effectLst/>
                        </a:rPr>
                        <a:t>піхотинців</a:t>
                      </a:r>
                      <a:r>
                        <a:rPr lang="ru-RU" sz="2000" dirty="0">
                          <a:effectLst/>
                        </a:rPr>
                        <a:t>, </a:t>
                      </a:r>
                      <a:r>
                        <a:rPr lang="ru-RU" sz="2000" dirty="0" err="1">
                          <a:effectLst/>
                        </a:rPr>
                        <a:t>переважно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 smtClean="0">
                          <a:effectLst/>
                        </a:rPr>
                        <a:t>сердюків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100" marR="9525" marT="9525" marB="9525" anchor="ctr"/>
                </a:tc>
              </a:tr>
              <a:tr h="35639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</a:rPr>
                        <a:t>Втрати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335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     3.000 </a:t>
                      </a:r>
                      <a:r>
                        <a:rPr lang="ru-RU" sz="2000" dirty="0" err="1" smtClean="0">
                          <a:effectLst/>
                        </a:rPr>
                        <a:t>вояків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Павленко: 11.000 - 14.000 </a:t>
                      </a:r>
                      <a:r>
                        <a:rPr lang="ru-RU" sz="2000" dirty="0" err="1" smtClean="0">
                          <a:effectLst/>
                        </a:rPr>
                        <a:t>осіб</a:t>
                      </a:r>
                      <a:r>
                        <a:rPr lang="ru-RU" sz="2000" dirty="0">
                          <a:effectLst/>
                        </a:rPr>
                        <a:t/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  5.000 - 6.500 </a:t>
                      </a:r>
                      <a:r>
                        <a:rPr lang="ru-RU" sz="2000" dirty="0" err="1">
                          <a:effectLst/>
                        </a:rPr>
                        <a:t>козаків</a:t>
                      </a:r>
                      <a:r>
                        <a:rPr lang="ru-RU" sz="2000" dirty="0">
                          <a:effectLst/>
                        </a:rPr>
                        <a:t/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   6.000 - 7.500 </a:t>
                      </a:r>
                      <a:r>
                        <a:rPr lang="ru-RU" sz="2000" dirty="0" err="1">
                          <a:effectLst/>
                        </a:rPr>
                        <a:t>міщан</a:t>
                      </a:r>
                      <a:r>
                        <a:rPr lang="ru-RU" sz="2000" dirty="0">
                          <a:effectLst/>
                        </a:rPr>
                        <a:t>.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 err="1">
                          <a:effectLst/>
                        </a:rPr>
                        <a:t>Таїрова</a:t>
                      </a:r>
                      <a:r>
                        <a:rPr lang="ru-RU" sz="2000" dirty="0">
                          <a:effectLst/>
                        </a:rPr>
                        <a:t>: 15.000 </a:t>
                      </a:r>
                      <a:r>
                        <a:rPr lang="ru-RU" sz="2000" dirty="0" err="1">
                          <a:effectLst/>
                        </a:rPr>
                        <a:t>осіб</a:t>
                      </a:r>
                      <a:r>
                        <a:rPr lang="ru-RU" sz="2000" dirty="0">
                          <a:effectLst/>
                        </a:rPr>
                        <a:t>, </a:t>
                      </a:r>
                      <a:r>
                        <a:rPr lang="ru-RU" sz="2000" dirty="0" err="1">
                          <a:effectLst/>
                        </a:rPr>
                        <a:t>незалежно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від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віку</a:t>
                      </a:r>
                      <a:r>
                        <a:rPr lang="ru-RU" sz="2000" dirty="0">
                          <a:effectLst/>
                        </a:rPr>
                        <a:t> і </a:t>
                      </a:r>
                      <a:r>
                        <a:rPr lang="ru-RU" sz="2000" dirty="0" err="1" smtClean="0">
                          <a:effectLst/>
                        </a:rPr>
                        <a:t>статі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8100" marR="9525" marT="9525" marB="9525" anchor="ctr"/>
                </a:tc>
              </a:tr>
            </a:tbl>
          </a:graphicData>
        </a:graphic>
      </p:graphicFrame>
      <p:pic>
        <p:nvPicPr>
          <p:cNvPr id="6" name="Picture 2" descr="&amp;Fcy;&amp;acy;&amp;jcy;&amp;lcy;:Herb Moskovia-1 (Alex K).sv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797152"/>
            <a:ext cx="1476571" cy="1831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&amp;Fcy;&amp;acy;&amp;jcy;&amp;lcy;:Herb Viyska Zaporozkogo (Alex K).sv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543"/>
            <a:ext cx="2183232" cy="2707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29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123</Words>
  <Application>Microsoft Office PowerPoint</Application>
  <PresentationFormat>Экран (4:3)</PresentationFormat>
  <Paragraphs>43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Загибель гетьманської столиці</vt:lpstr>
      <vt:lpstr>2 листопада 1708 року</vt:lpstr>
      <vt:lpstr>Батурин  17 ст. мініатюра</vt:lpstr>
      <vt:lpstr>Презентация PowerPoint</vt:lpstr>
      <vt:lpstr>Презентация PowerPoint</vt:lpstr>
      <vt:lpstr>Північна  війна</vt:lpstr>
      <vt:lpstr>Презентация PowerPoint</vt:lpstr>
      <vt:lpstr>Презентация PowerPoint</vt:lpstr>
      <vt:lpstr>Сили сторін</vt:lpstr>
      <vt:lpstr>Презентация PowerPoint</vt:lpstr>
      <vt:lpstr>Презентация PowerPoint</vt:lpstr>
      <vt:lpstr>Меморіал пам'яті жертв Батуринської трагедії</vt:lpstr>
      <vt:lpstr>Презентация PowerPoint</vt:lpstr>
      <vt:lpstr>Многогрішний, Самойлович, Мазепа та Розумовський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Виталий Костюченко</dc:creator>
  <cp:lastModifiedBy>Виталий Костюченко</cp:lastModifiedBy>
  <cp:revision>46</cp:revision>
  <dcterms:created xsi:type="dcterms:W3CDTF">2013-04-23T10:18:14Z</dcterms:created>
  <dcterms:modified xsi:type="dcterms:W3CDTF">2014-11-08T19:30:22Z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2355949</vt:lpwstr>
  </property>
  <property fmtid="{D5CDD505-2E9C-101B-9397-08002B2CF9AE}" name="NXPowerLiteVersion" pid="3">
    <vt:lpwstr>D4.1.4</vt:lpwstr>
  </property>
</Properties>
</file>