
<file path=[Content_Types].xml><?xml version="1.0" encoding="utf-8"?>
<Types xmlns="http://schemas.openxmlformats.org/package/2006/content-types">
  <Default ContentType="image/png" Extension="png"/>
  <Default ContentType="image/jpeg" Extension="jpeg"/>
  <Default ContentType="image/x-emf" Extension="emf"/>
  <Default ContentType="application/vnd.openxmlformats-package.relationships+xml" Extension="rels"/>
  <Default ContentType="application/xml" Extension="xml"/>
  <Default ContentType="image/vnd.ms-photo" Extension="wdp"/>
  <Default ContentType="application/vnd.openxmlformats-officedocument.vmlDrawing" Extension="vml"/>
  <Default ContentType="application/vnd.openxmlformats-officedocument.presentationml.slide" Extension="sldx"/>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8" r:id="rId2"/>
    <p:sldId id="262" r:id="rId3"/>
    <p:sldId id="257" r:id="rId4"/>
    <p:sldId id="270" r:id="rId5"/>
    <p:sldId id="269" r:id="rId6"/>
    <p:sldId id="268" r:id="rId7"/>
    <p:sldId id="260" r:id="rId8"/>
    <p:sldId id="259" r:id="rId9"/>
    <p:sldId id="267" r:id="rId10"/>
    <p:sldId id="266" r:id="rId11"/>
    <p:sldId id="277" r:id="rId12"/>
    <p:sldId id="275" r:id="rId13"/>
    <p:sldId id="276" r:id="rId14"/>
    <p:sldId id="278" r:id="rId15"/>
    <p:sldId id="279" r:id="rId16"/>
    <p:sldId id="274" r:id="rId17"/>
    <p:sldId id="280" r:id="rId18"/>
    <p:sldId id="273" r:id="rId19"/>
    <p:sldId id="272" r:id="rId20"/>
    <p:sldId id="271"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55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24.11.2014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24.11.2014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24.11.2014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24.11.2014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24.11.2014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24.11.2014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24.11.2014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24.11.2014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24.11.2014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24.11.2014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24.11.2014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24.11.2014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arget="../media/hdphoto3.wdp" Type="http://schemas.microsoft.com/office/2007/relationships/hdphoto"/><Relationship Id="rId3" Target="../media/hdphoto1.wdp" Type="http://schemas.microsoft.com/office/2007/relationships/hdphoto"/><Relationship Id="rId7" Target="../media/image3.jpeg" Type="http://schemas.openxmlformats.org/officeDocument/2006/relationships/image"/><Relationship Id="rId2" Target="../media/image1.jpeg" Type="http://schemas.openxmlformats.org/officeDocument/2006/relationships/image"/><Relationship Id="rId1" Target="../slideLayouts/slideLayout7.xml" Type="http://schemas.openxmlformats.org/officeDocument/2006/relationships/slideLayout"/><Relationship Id="rId6" Target="http://images.yandex.ua/yandsearch?source=wiz&amp;fp=0&amp;img_url=http://med-smi.ru/wp-content/uploads/2012/04/227.jpg&amp;text=%D1%84%D0%BE%D1%82%D0%BE%20%D0%B0%D0%BB%D0%BA%D0%BE%D0%B3%D0%BE%D0%BB%D1%8C&amp;noreask=1&amp;pos=25&amp;lr=143&amp;rpt=simage&amp;nojs=1" TargetMode="External" Type="http://schemas.openxmlformats.org/officeDocument/2006/relationships/hyperlink"/><Relationship Id="rId5" Target="../media/hdphoto2.wdp" Type="http://schemas.microsoft.com/office/2007/relationships/hdphoto"/><Relationship Id="rId4" Target="../media/image2.jpeg" Type="http://schemas.openxmlformats.org/officeDocument/2006/relationships/image"/></Relationships>
</file>

<file path=ppt/slides/_rels/slide10.xml.rels><?xml version="1.0" encoding="UTF-8" standalone="yes" ?><Relationships xmlns="http://schemas.openxmlformats.org/package/2006/relationships"><Relationship Id="rId8" Target="../media/image15.jpeg" Type="http://schemas.openxmlformats.org/officeDocument/2006/relationships/image"/><Relationship Id="rId3" Target="../media/hdphoto6.wdp" Type="http://schemas.microsoft.com/office/2007/relationships/hdphoto"/><Relationship Id="rId7" Target="http://img0.liveinternet.ru/images/attach/c/2/71/904/71904308_t.jpg" TargetMode="External" Type="http://schemas.openxmlformats.org/officeDocument/2006/relationships/hyperlink"/><Relationship Id="rId2" Target="../media/image7.jpeg" Type="http://schemas.openxmlformats.org/officeDocument/2006/relationships/image"/><Relationship Id="rId1" Target="../slideLayouts/slideLayout7.xml" Type="http://schemas.openxmlformats.org/officeDocument/2006/relationships/slideLayout"/><Relationship Id="rId6" Target="../media/hdphoto10.wdp" Type="http://schemas.microsoft.com/office/2007/relationships/hdphoto"/><Relationship Id="rId11" Target="../media/image16.jpeg" Type="http://schemas.openxmlformats.org/officeDocument/2006/relationships/image"/><Relationship Id="rId5" Target="../media/image14.jpeg" Type="http://schemas.openxmlformats.org/officeDocument/2006/relationships/image"/><Relationship Id="rId10" Target="http://s2.hostingkartinok.com/uploads/images/2012/07/02bacefcad63b0a084274b5184cf2f6c.jpg" TargetMode="External" Type="http://schemas.openxmlformats.org/officeDocument/2006/relationships/hyperlink"/><Relationship Id="rId4" Target="http://vdomerebyonok.ru/wp-content/uploads/2013/11/%D0%9A%D1%83%D1%80%D0%B5%D0%BD%D0%B8%D0%B5.jpg" TargetMode="External" Type="http://schemas.openxmlformats.org/officeDocument/2006/relationships/hyperlink"/><Relationship Id="rId9" Target="../media/hdphoto11.wdp" Type="http://schemas.microsoft.com/office/2007/relationships/hdphoto"/></Relationships>
</file>

<file path=ppt/slides/_rels/slide11.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hyperlink" Target="http://sideris.ro/blog/wp-content/uploads/2009/03/anti-fumat.jpg" TargetMode="External"/></Relationships>
</file>

<file path=ppt/slides/_rels/slide12.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jpeg"/><Relationship Id="rId1" Type="http://schemas.openxmlformats.org/officeDocument/2006/relationships/slideLayout" Target="../slideLayouts/slideLayout7.xml"/><Relationship Id="rId6" Type="http://schemas.microsoft.com/office/2007/relationships/hdphoto" Target="../media/hdphoto12.wdp"/><Relationship Id="rId5" Type="http://schemas.openxmlformats.org/officeDocument/2006/relationships/image" Target="../media/image18.jpeg"/><Relationship Id="rId4" Type="http://schemas.openxmlformats.org/officeDocument/2006/relationships/hyperlink" Target="http://www.tverlife.ru/img/news/36309/14772.jpg" TargetMode="External"/></Relationships>
</file>

<file path=ppt/slides/_rels/slide13.xml.rels><?xml version="1.0" encoding="UTF-8" standalone="yes" ?><Relationships xmlns="http://schemas.openxmlformats.org/package/2006/relationships"><Relationship Id="rId8" Target="../media/image3.jpeg" Type="http://schemas.openxmlformats.org/officeDocument/2006/relationships/image"/><Relationship Id="rId3" Target="../media/hdphoto6.wdp" Type="http://schemas.microsoft.com/office/2007/relationships/hdphoto"/><Relationship Id="rId7" Target="http://images.yandex.ua/yandsearch?source=wiz&amp;fp=0&amp;img_url=http://med-smi.ru/wp-content/uploads/2012/04/227.jpg&amp;text=%D1%84%D0%BE%D1%82%D0%BE%20%D0%B0%D0%BB%D0%BA%D0%BE%D0%B3%D0%BE%D0%BB%D1%8C&amp;noreask=1&amp;pos=25&amp;lr=143&amp;rpt=simage&amp;nojs=1" TargetMode="External" Type="http://schemas.openxmlformats.org/officeDocument/2006/relationships/hyperlink"/><Relationship Id="rId2" Target="../media/image7.jpeg" Type="http://schemas.openxmlformats.org/officeDocument/2006/relationships/image"/><Relationship Id="rId1" Target="../slideLayouts/slideLayout7.xml" Type="http://schemas.openxmlformats.org/officeDocument/2006/relationships/slideLayout"/><Relationship Id="rId6" Target="../media/hdphoto13.wdp" Type="http://schemas.microsoft.com/office/2007/relationships/hdphoto"/><Relationship Id="rId5" Target="../media/image19.jpeg" Type="http://schemas.openxmlformats.org/officeDocument/2006/relationships/image"/><Relationship Id="rId4" Target="http://images.yandex.ua/yandsearch?source=wiz&amp;fp=0&amp;img_url=http://wap.mplaza.ru/parser/images/d70acc05ed8e5b36d0336c924f4f893e.jpg&amp;text=%D1%84%D0%BE%D1%82%D0%BE%20%D0%B0%D0%BB%D0%BA%D0%BE%D0%B3%D0%BE%D0%BB%D1%8C&amp;noreask=1&amp;pos=18&amp;lr=143&amp;rpt=simage&amp;nojs=1" TargetMode="External" Type="http://schemas.openxmlformats.org/officeDocument/2006/relationships/hyperlink"/><Relationship Id="rId9" Target="../media/hdphoto3.wdp" Type="http://schemas.microsoft.com/office/2007/relationships/hdphoto"/></Relationships>
</file>

<file path=ppt/slides/_rels/slide14.xml.rels><?xml version="1.0" encoding="UTF-8" standalone="yes" ?><Relationships xmlns="http://schemas.openxmlformats.org/package/2006/relationships"><Relationship Id="rId3" Target="../media/image20.jpeg" Type="http://schemas.openxmlformats.org/officeDocument/2006/relationships/image"/><Relationship Id="rId7" Target="../media/hdphoto15.wdp" Type="http://schemas.microsoft.com/office/2007/relationships/hdphoto"/><Relationship Id="rId2" Target="http://img1.liveinternet.ru/images/attach/b/3/19/74/19074187_34_photo.jpg" TargetMode="External" Type="http://schemas.openxmlformats.org/officeDocument/2006/relationships/hyperlink"/><Relationship Id="rId1" Target="../slideLayouts/slideLayout7.xml" Type="http://schemas.openxmlformats.org/officeDocument/2006/relationships/slideLayout"/><Relationship Id="rId6" Target="../media/image21.jpeg" Type="http://schemas.openxmlformats.org/officeDocument/2006/relationships/image"/><Relationship Id="rId5" Target="http://content.foto.mail.ru/mail/nat_spase/_answers/i-559.jpg" TargetMode="External" Type="http://schemas.openxmlformats.org/officeDocument/2006/relationships/hyperlink"/><Relationship Id="rId4" Target="../media/hdphoto14.wdp" Type="http://schemas.microsoft.com/office/2007/relationships/hdphoto"/></Relationships>
</file>

<file path=ppt/slides/_rels/slide15.xml.rels><?xml version="1.0" encoding="UTF-8" standalone="yes" ?><Relationships xmlns="http://schemas.openxmlformats.org/package/2006/relationships"><Relationship Id="rId3" Target="../media/image22.jpeg" Type="http://schemas.openxmlformats.org/officeDocument/2006/relationships/image"/><Relationship Id="rId2" Target="http://out.data.cod.ru/photos/c/8/4/985b4fc60d7cd4c953464e5eb785448c.jpg" TargetMode="External" Type="http://schemas.openxmlformats.org/officeDocument/2006/relationships/hyperlink"/><Relationship Id="rId1" Target="../slideLayouts/slideLayout7.xml" Type="http://schemas.openxmlformats.org/officeDocument/2006/relationships/slideLayout"/><Relationship Id="rId4" Target="../media/hdphoto16.wdp" Type="http://schemas.microsoft.com/office/2007/relationships/hdphoto"/></Relationships>
</file>

<file path=ppt/slides/_rels/slide1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jpeg"/><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9.jpeg"/><Relationship Id="rId4" Type="http://schemas.openxmlformats.org/officeDocument/2006/relationships/hyperlink" Target="http://www.soydrogadicto.com/wp-content/uploads/2012/02/Adicto.jp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7" Type="http://schemas.microsoft.com/office/2007/relationships/hdphoto" Target="../media/hdphoto18.wdp"/><Relationship Id="rId2" Type="http://schemas.openxmlformats.org/officeDocument/2006/relationships/hyperlink" Target="http://static.playcast.ru/uploads/2009/03/02/859115.jpg" TargetMode="External"/><Relationship Id="rId1" Type="http://schemas.openxmlformats.org/officeDocument/2006/relationships/slideLayout" Target="../slideLayouts/slideLayout7.xml"/><Relationship Id="rId6" Type="http://schemas.openxmlformats.org/officeDocument/2006/relationships/image" Target="../media/image24.jpeg"/><Relationship Id="rId5" Type="http://schemas.openxmlformats.org/officeDocument/2006/relationships/hyperlink" Target="http://images.yandex.ua/yandsearch?source=wiz&amp;fp=0&amp;img_url=http://img0.liveinternet.ru/images/attach/c/3/78/167/78167004_kakopredelitinfarkt300x225.jpg&amp;text=%D1%84%D0%BE%D1%82%D0%BE%20%D0%B8%D0%BD%D1%84%D0%B0%D1%80%D0%BA%D1%82&amp;noreask=1&amp;pos=9&amp;lr=143&amp;rpt=simage&amp;nojs=1" TargetMode="External"/><Relationship Id="rId4" Type="http://schemas.microsoft.com/office/2007/relationships/hdphoto" Target="../media/hdphoto17.wdp"/></Relationships>
</file>

<file path=ppt/slides/_rels/slide18.xml.rels><?xml version="1.0" encoding="UTF-8" standalone="yes" ?><Relationships xmlns="http://schemas.openxmlformats.org/package/2006/relationships"><Relationship Id="rId8" Target="../media/image26.jpeg" Type="http://schemas.openxmlformats.org/officeDocument/2006/relationships/image"/><Relationship Id="rId3" Target="../media/hdphoto6.wdp" Type="http://schemas.microsoft.com/office/2007/relationships/hdphoto"/><Relationship Id="rId7" Target="http://images.yandex.ua/yandsearch?source=wiz&amp;fp=3&amp;img_url=http://web.uconn.edu/mcbstaff/graf/Student%20presentations/Helicobacter/DGulcers.jpg&amp;tld=ua&amp;p=3&amp;text=%D1%84%D0%BE%D1%82%D0%BE%20%D1%8F%D0%B7%D0%B2%D0%B0%20%D0%B6%D0%B5%D0%BB%D1%83%D0%B4%D0%BA%D0%B0&amp;noreask=1&amp;pos=110&amp;rpt=simage&amp;lr=143&amp;nojs=1" TargetMode="External" Type="http://schemas.openxmlformats.org/officeDocument/2006/relationships/hyperlink"/><Relationship Id="rId2" Target="../media/image7.jpeg" Type="http://schemas.openxmlformats.org/officeDocument/2006/relationships/image"/><Relationship Id="rId1" Target="../slideLayouts/slideLayout7.xml" Type="http://schemas.openxmlformats.org/officeDocument/2006/relationships/slideLayout"/><Relationship Id="rId6" Target="../media/hdphoto19.wdp" Type="http://schemas.microsoft.com/office/2007/relationships/hdphoto"/><Relationship Id="rId5" Target="../media/image25.jpeg" Type="http://schemas.openxmlformats.org/officeDocument/2006/relationships/image"/><Relationship Id="rId4" Target="http://www.pezeshk.us/wp-content/uploads/4343535.jpg" TargetMode="External" Type="http://schemas.openxmlformats.org/officeDocument/2006/relationships/hyperlink"/><Relationship Id="rId9" Target="../media/hdphoto20.wdp" Type="http://schemas.microsoft.com/office/2007/relationships/hdphoto"/></Relationships>
</file>

<file path=ppt/slides/_rels/slide19.xml.rels><?xml version="1.0" encoding="UTF-8" standalone="yes" ?><Relationships xmlns="http://schemas.openxmlformats.org/package/2006/relationships"><Relationship Id="rId8" Target="../media/image28.jpeg" Type="http://schemas.openxmlformats.org/officeDocument/2006/relationships/image"/><Relationship Id="rId3" Target="../media/hdphoto6.wdp" Type="http://schemas.microsoft.com/office/2007/relationships/hdphoto"/><Relationship Id="rId7" Target="http://st.club-lexus.ru/attach/t/3bdfcccc.jpg" TargetMode="External" Type="http://schemas.openxmlformats.org/officeDocument/2006/relationships/hyperlink"/><Relationship Id="rId2" Target="../media/image7.jpeg" Type="http://schemas.openxmlformats.org/officeDocument/2006/relationships/image"/><Relationship Id="rId1" Target="../slideLayouts/slideLayout7.xml" Type="http://schemas.openxmlformats.org/officeDocument/2006/relationships/slideLayout"/><Relationship Id="rId6" Target="../media/hdphoto21.wdp" Type="http://schemas.microsoft.com/office/2007/relationships/hdphoto"/><Relationship Id="rId5" Target="../media/image27.jpeg" Type="http://schemas.openxmlformats.org/officeDocument/2006/relationships/image"/><Relationship Id="rId4" Target="http://pat.feldman.com.br/wp-content/uploads/2007/09/Picture-3.png" TargetMode="External" Type="http://schemas.openxmlformats.org/officeDocument/2006/relationships/hyperlink"/><Relationship Id="rId9" Target="../media/hdphoto22.wdp" Type="http://schemas.microsoft.com/office/2007/relationships/hdphoto"/></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infocentrnsk.ru/1_0017.jpg" TargetMode="External"/><Relationship Id="rId1" Type="http://schemas.openxmlformats.org/officeDocument/2006/relationships/slideLayout" Target="../slideLayouts/slideLayout7.xml"/><Relationship Id="rId4" Type="http://schemas.microsoft.com/office/2007/relationships/hdphoto" Target="../media/hdphoto4.wdp"/></Relationships>
</file>

<file path=ppt/slides/_rels/slide20.xml.rels><?xml version="1.0" encoding="UTF-8" standalone="yes" ?><Relationships xmlns="http://schemas.openxmlformats.org/package/2006/relationships"><Relationship Id="rId3" Target="../media/hdphoto6.wdp" Type="http://schemas.microsoft.com/office/2007/relationships/hdphoto"/><Relationship Id="rId2" Target="../media/image7.jpeg" Type="http://schemas.openxmlformats.org/officeDocument/2006/relationships/image"/><Relationship Id="rId1" Target="../slideLayouts/slideLayout7.xml" Type="http://schemas.openxmlformats.org/officeDocument/2006/relationships/slideLayout"/><Relationship Id="rId6" Target="../media/hdphoto23.wdp" Type="http://schemas.microsoft.com/office/2007/relationships/hdphoto"/><Relationship Id="rId5" Target="../media/image29.jpeg" Type="http://schemas.openxmlformats.org/officeDocument/2006/relationships/image"/><Relationship Id="rId4" Target="http://rnns.ru/uploads/posts/2009-05/thumbs/1243329283_57e762e7fccaa7e92df53e00ade530b6.jpg" TargetMode="External" Type="http://schemas.openxmlformats.org/officeDocument/2006/relationships/hyperlink"/></Relationships>
</file>

<file path=ppt/slides/_rels/slide3.xml.rels><?xml version="1.0" encoding="UTF-8" standalone="yes" ?><Relationships xmlns="http://schemas.openxmlformats.org/package/2006/relationships"><Relationship Id="rId3" Target="../media/image5.jpeg" Type="http://schemas.openxmlformats.org/officeDocument/2006/relationships/image"/><Relationship Id="rId2" Target="http://mediaserver.adevarul.es/media/adevarul-es/images/2010/03/03/49848-0-fumat.jpg" TargetMode="External" Type="http://schemas.openxmlformats.org/officeDocument/2006/relationships/hyperlink"/><Relationship Id="rId1" Target="../slideLayouts/slideLayout7.xml" Type="http://schemas.openxmlformats.org/officeDocument/2006/relationships/slideLayout"/><Relationship Id="rId4" Target="../media/hdphoto5.wdp" Type="http://schemas.microsoft.com/office/2007/relationships/hdphoto"/></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6.emf"/><Relationship Id="rId5" Type="http://schemas.openxmlformats.org/officeDocument/2006/relationships/package" Target="../embeddings/______Microsoft_PowerPoint1.sldx"/><Relationship Id="rId4" Type="http://schemas.microsoft.com/office/2007/relationships/hdphoto" Target="../media/hdphoto6.wdp"/></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8.emf"/><Relationship Id="rId5" Type="http://schemas.openxmlformats.org/officeDocument/2006/relationships/package" Target="../embeddings/______Microsoft_PowerPoint2.sldx"/><Relationship Id="rId4" Type="http://schemas.microsoft.com/office/2007/relationships/hdphoto" Target="../media/hdphoto6.wdp"/></Relationships>
</file>

<file path=ppt/slides/_rels/slide6.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jpeg"/><Relationship Id="rId1" Type="http://schemas.openxmlformats.org/officeDocument/2006/relationships/slideLayout" Target="../slideLayouts/slideLayout7.xml"/><Relationship Id="rId6" Type="http://schemas.microsoft.com/office/2007/relationships/hdphoto" Target="../media/hdphoto7.wdp"/><Relationship Id="rId5" Type="http://schemas.openxmlformats.org/officeDocument/2006/relationships/image" Target="../media/image9.jpeg"/><Relationship Id="rId4" Type="http://schemas.openxmlformats.org/officeDocument/2006/relationships/hyperlink" Target="http://www.soydrogadicto.com/wp-content/uploads/2012/02/Adicto.jpg" TargetMode="External"/></Relationships>
</file>

<file path=ppt/slides/_rels/slide7.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jpeg"/><Relationship Id="rId1" Type="http://schemas.openxmlformats.org/officeDocument/2006/relationships/slideLayout" Target="../slideLayouts/slideLayout7.xml"/><Relationship Id="rId6" Type="http://schemas.microsoft.com/office/2007/relationships/hdphoto" Target="../media/hdphoto8.wdp"/><Relationship Id="rId5" Type="http://schemas.openxmlformats.org/officeDocument/2006/relationships/image" Target="../media/image10.jpeg"/><Relationship Id="rId4" Type="http://schemas.openxmlformats.org/officeDocument/2006/relationships/hyperlink" Target="http://img268.imageshack.us/img268/7370/alp29291.jpg" TargetMode="External"/></Relationships>
</file>

<file path=ppt/slides/_rels/slide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7.jpeg"/><Relationship Id="rId1" Type="http://schemas.openxmlformats.org/officeDocument/2006/relationships/slideLayout" Target="../slideLayouts/slideLayout7.xml"/><Relationship Id="rId6" Type="http://schemas.microsoft.com/office/2007/relationships/hdphoto" Target="../media/hdphoto9.wdp"/><Relationship Id="rId5" Type="http://schemas.openxmlformats.org/officeDocument/2006/relationships/image" Target="../media/image11.jpeg"/><Relationship Id="rId4" Type="http://schemas.openxmlformats.org/officeDocument/2006/relationships/hyperlink" Target="http://biznesdays.ru/wp-content/uploads/2010/01/smoke.jpg"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image" Target="../media/image7.jpeg"/><Relationship Id="rId7" Type="http://schemas.openxmlformats.org/officeDocument/2006/relationships/package" Target="../embeddings/______Microsoft_PowerPoint4.sldx"/><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12.emf"/><Relationship Id="rId5" Type="http://schemas.openxmlformats.org/officeDocument/2006/relationships/package" Target="../embeddings/______Microsoft_PowerPoint3.sldx"/><Relationship Id="rId4" Type="http://schemas.microsoft.com/office/2007/relationships/hdphoto" Target="../media/hdphoto6.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Мои рисунки\Мои рисунки\11[1].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944" y="0"/>
            <a:ext cx="9144000" cy="685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311063" y="45048"/>
            <a:ext cx="7128792" cy="646331"/>
          </a:xfrm>
          <a:prstGeom prst="rect">
            <a:avLst/>
          </a:prstGeom>
        </p:spPr>
        <p:txBody>
          <a:bodyPr wrap="square">
            <a:spAutoFit/>
          </a:bodyPr>
          <a:lstStyle/>
          <a:p>
            <a:pPr algn="ctr"/>
            <a:r>
              <a:rPr lang="uk-UA" dirty="0">
                <a:latin typeface="Times New Roman" pitchFamily="18" charset="0"/>
                <a:cs typeface="Times New Roman" pitchFamily="18" charset="0"/>
              </a:rPr>
              <a:t>МІНІСТЕРСТВО ОХОРОНИ ЗДОРОВ’Я УКРАЇНИ</a:t>
            </a:r>
          </a:p>
          <a:p>
            <a:pPr algn="ctr"/>
            <a:r>
              <a:rPr lang="uk-UA" dirty="0">
                <a:latin typeface="Times New Roman" pitchFamily="18" charset="0"/>
                <a:cs typeface="Times New Roman" pitchFamily="18" charset="0"/>
              </a:rPr>
              <a:t>СТАРОБІЛЬСЬКЕ ОБЛАСНЕ МЕДИЧНЕ УЧИЛИЩЕ</a:t>
            </a:r>
            <a:endParaRPr lang="ru-RU" dirty="0">
              <a:latin typeface="Times New Roman" pitchFamily="18" charset="0"/>
              <a:cs typeface="Times New Roman" pitchFamily="18" charset="0"/>
            </a:endParaRPr>
          </a:p>
        </p:txBody>
      </p:sp>
      <p:sp>
        <p:nvSpPr>
          <p:cNvPr id="3" name="Прямоугольник 2"/>
          <p:cNvSpPr/>
          <p:nvPr/>
        </p:nvSpPr>
        <p:spPr>
          <a:xfrm>
            <a:off x="680322" y="1399316"/>
            <a:ext cx="6912768" cy="954107"/>
          </a:xfrm>
          <a:prstGeom prst="rect">
            <a:avLst/>
          </a:prstGeom>
        </p:spPr>
        <p:txBody>
          <a:bodyPr wrap="square">
            <a:spAutoFit/>
          </a:bodyPr>
          <a:lstStyle/>
          <a:p>
            <a:pPr algn="ctr"/>
            <a:r>
              <a:rPr lang="uk-UA" sz="2800" dirty="0">
                <a:latin typeface="Times New Roman" pitchFamily="18" charset="0"/>
                <a:cs typeface="Times New Roman" pitchFamily="18" charset="0"/>
              </a:rPr>
              <a:t>Мультимедійна презентація</a:t>
            </a:r>
          </a:p>
          <a:p>
            <a:pPr algn="ctr"/>
            <a:r>
              <a:rPr lang="uk-UA" sz="2800" dirty="0">
                <a:latin typeface="Times New Roman" pitchFamily="18" charset="0"/>
                <a:cs typeface="Times New Roman" pitchFamily="18" charset="0"/>
              </a:rPr>
              <a:t>до позакласного заходу</a:t>
            </a:r>
            <a:endParaRPr lang="uk-UA" sz="2800" dirty="0">
              <a:latin typeface="Times New Roman" pitchFamily="18" charset="0"/>
              <a:cs typeface="Times New Roman" pitchFamily="18" charset="0"/>
            </a:endParaRPr>
          </a:p>
        </p:txBody>
      </p:sp>
      <p:sp>
        <p:nvSpPr>
          <p:cNvPr id="4" name="Прямоугольник 3"/>
          <p:cNvSpPr/>
          <p:nvPr/>
        </p:nvSpPr>
        <p:spPr>
          <a:xfrm>
            <a:off x="4427984" y="5229200"/>
            <a:ext cx="4572000" cy="1323439"/>
          </a:xfrm>
          <a:prstGeom prst="rect">
            <a:avLst/>
          </a:prstGeom>
        </p:spPr>
        <p:txBody>
          <a:bodyPr>
            <a:spAutoFit/>
          </a:bodyPr>
          <a:lstStyle/>
          <a:p>
            <a:r>
              <a:rPr lang="uk-UA" sz="2000" dirty="0">
                <a:latin typeface="Times New Roman" pitchFamily="18" charset="0"/>
                <a:cs typeface="Times New Roman" pitchFamily="18" charset="0"/>
              </a:rPr>
              <a:t>Підготувала: </a:t>
            </a:r>
            <a:r>
              <a:rPr lang="uk-UA" sz="2000" dirty="0" smtClean="0">
                <a:latin typeface="Times New Roman" pitchFamily="18" charset="0"/>
                <a:cs typeface="Times New Roman" pitchFamily="18" charset="0"/>
              </a:rPr>
              <a:t>викладач  першої категорії</a:t>
            </a:r>
          </a:p>
          <a:p>
            <a:r>
              <a:rPr lang="uk-UA" sz="2000" dirty="0" smtClean="0">
                <a:latin typeface="Times New Roman" pitchFamily="18" charset="0"/>
                <a:cs typeface="Times New Roman" pitchFamily="18" charset="0"/>
              </a:rPr>
              <a:t>Шумова М.М.</a:t>
            </a:r>
          </a:p>
          <a:p>
            <a:endParaRPr lang="uk-UA" sz="2000" dirty="0">
              <a:latin typeface="Times New Roman" pitchFamily="18" charset="0"/>
              <a:cs typeface="Times New Roman" pitchFamily="18" charset="0"/>
            </a:endParaRPr>
          </a:p>
          <a:p>
            <a:r>
              <a:rPr lang="uk-UA" sz="2000" dirty="0" smtClean="0">
                <a:latin typeface="Times New Roman" pitchFamily="18" charset="0"/>
                <a:cs typeface="Times New Roman" pitchFamily="18" charset="0"/>
              </a:rPr>
              <a:t>Старобільськ – 2014р.  </a:t>
            </a:r>
            <a:endParaRPr lang="uk-UA" sz="2000" dirty="0">
              <a:latin typeface="Times New Roman" pitchFamily="18" charset="0"/>
              <a:cs typeface="Times New Roman" pitchFamily="18" charset="0"/>
            </a:endParaRPr>
          </a:p>
        </p:txBody>
      </p:sp>
      <p:sp>
        <p:nvSpPr>
          <p:cNvPr id="5" name="Прямоугольник 4"/>
          <p:cNvSpPr/>
          <p:nvPr/>
        </p:nvSpPr>
        <p:spPr>
          <a:xfrm>
            <a:off x="1563091" y="3284984"/>
            <a:ext cx="6624736" cy="1077218"/>
          </a:xfrm>
          <a:prstGeom prst="rect">
            <a:avLst/>
          </a:prstGeom>
        </p:spPr>
        <p:txBody>
          <a:bodyPr wrap="square">
            <a:spAutoFit/>
          </a:bodyPr>
          <a:lstStyle/>
          <a:p>
            <a:pPr algn="ctr"/>
            <a:r>
              <a:rPr lang="uk-UA" sz="3200" b="1" i="1" dirty="0">
                <a:solidFill>
                  <a:srgbClr val="FF0000"/>
                </a:solidFill>
                <a:latin typeface="Times New Roman" pitchFamily="18" charset="0"/>
                <a:cs typeface="Times New Roman" pitchFamily="18" charset="0"/>
              </a:rPr>
              <a:t>«Скажемо Ні! </a:t>
            </a:r>
          </a:p>
          <a:p>
            <a:pPr algn="ctr"/>
            <a:r>
              <a:rPr lang="uk-UA" sz="3200" b="1" i="1" dirty="0">
                <a:solidFill>
                  <a:srgbClr val="FF0000"/>
                </a:solidFill>
                <a:latin typeface="Times New Roman" pitchFamily="18" charset="0"/>
                <a:cs typeface="Times New Roman" pitchFamily="18" charset="0"/>
              </a:rPr>
              <a:t>Курінню та алкоголю» </a:t>
            </a:r>
            <a:endParaRPr lang="ru-RU" sz="3200" b="1" i="1" dirty="0">
              <a:solidFill>
                <a:srgbClr val="FF0000"/>
              </a:solidFill>
              <a:latin typeface="Times New Roman" pitchFamily="18" charset="0"/>
              <a:cs typeface="Times New Roman" pitchFamily="18" charset="0"/>
            </a:endParaRPr>
          </a:p>
        </p:txBody>
      </p:sp>
      <p:pic>
        <p:nvPicPr>
          <p:cNvPr id="1028" name="Picture 4" descr="D:\Мои рисунки\iCARZ9L62.jpg"/>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952" y="3509063"/>
            <a:ext cx="3312368" cy="333493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9" name="Рисунок 8" descr="http://im6-tub-ua.yandex.net/i?id=741305386-66-72&amp;n=21">
            <a:hlinkClick r:id="rId6" tgtFrame="_blank"/>
          </p:cNvPr>
          <p:cNvPicPr/>
          <p:nvPr/>
        </p:nvPicPr>
        <p:blipFill>
          <a:blip r:embed="rId7">
            <a:extLst>
              <a:ext uri="{BEBA8EAE-BF5A-486C-A8C5-ECC9F3942E4B}">
                <a14:imgProps xmlns:a14="http://schemas.microsoft.com/office/drawing/2010/main">
                  <a14:imgLayer r:embed="rId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6152930" y="935089"/>
            <a:ext cx="2880320" cy="3036985"/>
          </a:xfrm>
          <a:prstGeom prst="ellipse">
            <a:avLst/>
          </a:prstGeom>
          <a:ln>
            <a:noFill/>
          </a:ln>
          <a:effectLst>
            <a:softEdge rad="112500"/>
          </a:effectLst>
        </p:spPr>
      </p:pic>
    </p:spTree>
    <p:extLst>
      <p:ext uri="{BB962C8B-B14F-4D97-AF65-F5344CB8AC3E}">
        <p14:creationId xmlns:p14="http://schemas.microsoft.com/office/powerpoint/2010/main" val="418518841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Мои рисунки\Новая папка (6)\GC6XNrjjTt4[1].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 name="Picture 2" descr="http://vdomerebyonok.ru/wp-content/uploads/2013/11/%D0%9A%D1%83%D1%80%D0%B5%D0%BD%D0%B8%D0%B5.jpg">
            <a:hlinkClick r:id="rId4"/>
          </p:cNvPr>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9512" y="188640"/>
            <a:ext cx="4104456" cy="344705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79512" y="3580517"/>
            <a:ext cx="4165406" cy="1200329"/>
          </a:xfrm>
          <a:prstGeom prst="rect">
            <a:avLst/>
          </a:prstGeom>
          <a:noFill/>
        </p:spPr>
        <p:txBody>
          <a:bodyPr wrap="square" rtlCol="0">
            <a:spAutoFit/>
          </a:bodyPr>
          <a:lstStyle/>
          <a:p>
            <a:pPr algn="ctr"/>
            <a:r>
              <a:rPr lang="uk-UA" sz="2400" b="1" i="1" dirty="0" smtClean="0">
                <a:solidFill>
                  <a:srgbClr val="002060"/>
                </a:solidFill>
                <a:latin typeface="Times New Roman" pitchFamily="18" charset="0"/>
                <a:cs typeface="Times New Roman" pitchFamily="18" charset="0"/>
              </a:rPr>
              <a:t>Куріння призводить до  передчасного старіння шкіри та смерті.</a:t>
            </a:r>
            <a:endParaRPr lang="ru-RU" sz="2400" b="1" i="1" dirty="0">
              <a:solidFill>
                <a:srgbClr val="002060"/>
              </a:solidFill>
              <a:latin typeface="Times New Roman" pitchFamily="18" charset="0"/>
              <a:cs typeface="Times New Roman" pitchFamily="18" charset="0"/>
            </a:endParaRPr>
          </a:p>
        </p:txBody>
      </p:sp>
      <p:pic>
        <p:nvPicPr>
          <p:cNvPr id="5" name="Picture 8" descr="http://img0.liveinternet.ru/images/attach/c/2/71/904/71904308_t.jpg">
            <a:hlinkClick r:id="rId7"/>
          </p:cNvPr>
          <p:cNvPicPr>
            <a:picLocks noChangeAspect="1" noChangeArrowheads="1"/>
          </p:cNvPicPr>
          <p:nvPr/>
        </p:nvPicPr>
        <p:blipFill>
          <a:blip r:embed="rId8">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23529" y="4836028"/>
            <a:ext cx="3888432" cy="176155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499991" y="305079"/>
            <a:ext cx="4355975" cy="3293209"/>
          </a:xfrm>
          <a:prstGeom prst="rect">
            <a:avLst/>
          </a:prstGeom>
          <a:noFill/>
        </p:spPr>
        <p:txBody>
          <a:bodyPr wrap="square" rtlCol="0">
            <a:spAutoFit/>
          </a:bodyPr>
          <a:lstStyle/>
          <a:p>
            <a:pPr algn="ctr"/>
            <a:r>
              <a:rPr lang="uk-UA" sz="2400" b="1" i="1" dirty="0" smtClean="0">
                <a:solidFill>
                  <a:srgbClr val="C00000"/>
                </a:solidFill>
                <a:latin typeface="Times New Roman" pitchFamily="18" charset="0"/>
                <a:cs typeface="Times New Roman" pitchFamily="18" charset="0"/>
              </a:rPr>
              <a:t>Нікотин  шкідливо впливає на організм вагітної жінки.</a:t>
            </a:r>
          </a:p>
          <a:p>
            <a:endParaRPr lang="uk-UA" sz="2000" i="1" dirty="0">
              <a:latin typeface="Times New Roman" pitchFamily="18" charset="0"/>
              <a:cs typeface="Times New Roman" pitchFamily="18" charset="0"/>
            </a:endParaRPr>
          </a:p>
          <a:p>
            <a:pPr marL="285750" indent="-285750">
              <a:buFont typeface="Wingdings" pitchFamily="2" charset="2"/>
              <a:buChar char="§"/>
            </a:pPr>
            <a:r>
              <a:rPr lang="uk-UA" sz="2000" b="1" i="1" dirty="0" smtClean="0">
                <a:solidFill>
                  <a:srgbClr val="002060"/>
                </a:solidFill>
                <a:latin typeface="Times New Roman" pitchFamily="18" charset="0"/>
                <a:cs typeface="Times New Roman" pitchFamily="18" charset="0"/>
              </a:rPr>
              <a:t>У жінок , що палять високий коефіцієнт смертності дітей;</a:t>
            </a:r>
          </a:p>
          <a:p>
            <a:pPr marL="285750" indent="-285750">
              <a:buFont typeface="Wingdings" pitchFamily="2" charset="2"/>
              <a:buChar char="§"/>
            </a:pPr>
            <a:r>
              <a:rPr lang="uk-UA" sz="2000" b="1" i="1" dirty="0">
                <a:solidFill>
                  <a:srgbClr val="002060"/>
                </a:solidFill>
                <a:latin typeface="Times New Roman" pitchFamily="18" charset="0"/>
                <a:cs typeface="Times New Roman" pitchFamily="18" charset="0"/>
              </a:rPr>
              <a:t>в</a:t>
            </a:r>
            <a:r>
              <a:rPr lang="uk-UA" sz="2000" b="1" i="1" dirty="0" smtClean="0">
                <a:solidFill>
                  <a:srgbClr val="002060"/>
                </a:solidFill>
                <a:latin typeface="Times New Roman" pitchFamily="18" charset="0"/>
                <a:cs typeface="Times New Roman" pitchFamily="18" charset="0"/>
              </a:rPr>
              <a:t>еликий ризик викидня</a:t>
            </a:r>
          </a:p>
          <a:p>
            <a:pPr marL="285750" indent="-285750">
              <a:buFont typeface="Wingdings" pitchFamily="2" charset="2"/>
              <a:buChar char="§"/>
            </a:pPr>
            <a:r>
              <a:rPr lang="uk-UA" sz="2000" b="1" i="1" dirty="0">
                <a:solidFill>
                  <a:srgbClr val="002060"/>
                </a:solidFill>
                <a:latin typeface="Times New Roman" pitchFamily="18" charset="0"/>
                <a:cs typeface="Times New Roman" pitchFamily="18" charset="0"/>
              </a:rPr>
              <a:t>п</a:t>
            </a:r>
            <a:r>
              <a:rPr lang="uk-UA" sz="2000" b="1" i="1" dirty="0" smtClean="0">
                <a:solidFill>
                  <a:srgbClr val="002060"/>
                </a:solidFill>
                <a:latin typeface="Times New Roman" pitchFamily="18" charset="0"/>
                <a:cs typeface="Times New Roman" pitchFamily="18" charset="0"/>
              </a:rPr>
              <a:t>ередчасні пологи спостерігаються у 2 рази частіше;</a:t>
            </a:r>
          </a:p>
          <a:p>
            <a:pPr marL="285750" indent="-285750">
              <a:buFont typeface="Wingdings" pitchFamily="2" charset="2"/>
              <a:buChar char="§"/>
            </a:pPr>
            <a:r>
              <a:rPr lang="uk-UA" sz="2000" b="1" i="1" dirty="0">
                <a:solidFill>
                  <a:srgbClr val="002060"/>
                </a:solidFill>
                <a:latin typeface="Times New Roman" pitchFamily="18" charset="0"/>
                <a:cs typeface="Times New Roman" pitchFamily="18" charset="0"/>
              </a:rPr>
              <a:t>у</a:t>
            </a:r>
            <a:r>
              <a:rPr lang="uk-UA" sz="2000" b="1" i="1" dirty="0" smtClean="0">
                <a:solidFill>
                  <a:srgbClr val="002060"/>
                </a:solidFill>
                <a:latin typeface="Times New Roman" pitchFamily="18" charset="0"/>
                <a:cs typeface="Times New Roman" pitchFamily="18" charset="0"/>
              </a:rPr>
              <a:t> чоловіків до імпотенції</a:t>
            </a:r>
            <a:endParaRPr lang="ru-RU" sz="2000" b="1" i="1" dirty="0">
              <a:solidFill>
                <a:srgbClr val="002060"/>
              </a:solidFill>
              <a:latin typeface="Times New Roman" pitchFamily="18" charset="0"/>
              <a:cs typeface="Times New Roman" pitchFamily="18" charset="0"/>
            </a:endParaRPr>
          </a:p>
        </p:txBody>
      </p:sp>
      <p:pic>
        <p:nvPicPr>
          <p:cNvPr id="7" name="Picture 4" descr="http://s2.hostingkartinok.com/uploads/images/2012/07/02bacefcad63b0a084274b5184cf2f6c.jpg">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572000" y="3789040"/>
            <a:ext cx="4283968" cy="280759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55806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Мои рисунки\Новая папка (6)\GC6XNrjjTt4[1].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 name="Picture 2" descr="http://sideris.ro/blog/wp-content/uploads/2009/03/anti-fumat.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9879910">
            <a:off x="425251" y="3155769"/>
            <a:ext cx="4104456" cy="282166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rot="19920119">
            <a:off x="3987677" y="710103"/>
            <a:ext cx="4477226" cy="3477875"/>
          </a:xfrm>
          <a:prstGeom prst="rect">
            <a:avLst/>
          </a:prstGeom>
        </p:spPr>
        <p:txBody>
          <a:bodyPr wrap="square">
            <a:spAutoFit/>
          </a:bodyPr>
          <a:lstStyle/>
          <a:p>
            <a:pPr algn="ctr"/>
            <a:r>
              <a:rPr lang="uk-UA" sz="2000" b="1" dirty="0">
                <a:solidFill>
                  <a:srgbClr val="C00000"/>
                </a:solidFill>
                <a:latin typeface="Times New Roman" pitchFamily="18" charset="0"/>
                <a:cs typeface="Times New Roman" pitchFamily="18" charset="0"/>
              </a:rPr>
              <a:t>Пам’ятайте!!! </a:t>
            </a:r>
            <a:endParaRPr lang="uk-UA" sz="2000" b="1" dirty="0" smtClean="0">
              <a:solidFill>
                <a:srgbClr val="C00000"/>
              </a:solidFill>
              <a:latin typeface="Times New Roman" pitchFamily="18" charset="0"/>
              <a:cs typeface="Times New Roman" pitchFamily="18" charset="0"/>
            </a:endParaRPr>
          </a:p>
          <a:p>
            <a:pPr algn="just"/>
            <a:r>
              <a:rPr lang="uk-UA" sz="2000" b="1" dirty="0" smtClean="0">
                <a:latin typeface="Times New Roman" pitchFamily="18" charset="0"/>
                <a:cs typeface="Times New Roman" pitchFamily="18" charset="0"/>
              </a:rPr>
              <a:t>Куріння </a:t>
            </a:r>
            <a:r>
              <a:rPr lang="uk-UA" sz="2000" b="1" dirty="0">
                <a:latin typeface="Times New Roman" pitchFamily="18" charset="0"/>
                <a:cs typeface="Times New Roman" pitchFamily="18" charset="0"/>
              </a:rPr>
              <a:t>– це соціальне лихо. </a:t>
            </a:r>
            <a:endParaRPr lang="uk-UA" sz="2000" b="1" dirty="0" smtClean="0">
              <a:latin typeface="Times New Roman" pitchFamily="18" charset="0"/>
              <a:cs typeface="Times New Roman" pitchFamily="18" charset="0"/>
            </a:endParaRPr>
          </a:p>
          <a:p>
            <a:pPr algn="just"/>
            <a:r>
              <a:rPr lang="uk-UA" sz="2000" b="1" dirty="0" smtClean="0">
                <a:latin typeface="Times New Roman" pitchFamily="18" charset="0"/>
                <a:cs typeface="Times New Roman" pitchFamily="18" charset="0"/>
              </a:rPr>
              <a:t>Через </a:t>
            </a:r>
            <a:r>
              <a:rPr lang="uk-UA" sz="2000" b="1" dirty="0">
                <a:latin typeface="Times New Roman" pitchFamily="18" charset="0"/>
                <a:cs typeface="Times New Roman" pitchFamily="18" charset="0"/>
              </a:rPr>
              <a:t>нерозуміння , сліпе наслідування моди, дорослих, підліток починає курити – спочатку робить одну затяжку, викурює одну сигарету, а потім тягнеться  до лиховісної пачки знову і знову. І так куріння стає звичкою. А почати курити набагато легше, ніж покинути. Отож, краще не починати.</a:t>
            </a:r>
            <a:endParaRPr lang="ru-RU" sz="2000" b="1" dirty="0">
              <a:latin typeface="Times New Roman" pitchFamily="18" charset="0"/>
              <a:cs typeface="Times New Roman" pitchFamily="18" charset="0"/>
            </a:endParaRPr>
          </a:p>
        </p:txBody>
      </p:sp>
    </p:spTree>
    <p:extLst>
      <p:ext uri="{BB962C8B-B14F-4D97-AF65-F5344CB8AC3E}">
        <p14:creationId xmlns:p14="http://schemas.microsoft.com/office/powerpoint/2010/main" val="12718030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Мои рисунки\Новая папка (6)\GC6XNrjjTt4[1].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 name="Picture 2" descr="http://www.tverlife.ru/img/news/36309/14772.jpg">
            <a:hlinkClick r:id="rId4"/>
          </p:cNvPr>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1052736"/>
            <a:ext cx="9144000" cy="580526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2557942" y="296122"/>
            <a:ext cx="4626011" cy="707886"/>
          </a:xfrm>
          <a:prstGeom prst="rect">
            <a:avLst/>
          </a:prstGeom>
        </p:spPr>
        <p:txBody>
          <a:bodyPr wrap="none">
            <a:spAutoFit/>
          </a:bodyPr>
          <a:lstStyle/>
          <a:p>
            <a:pPr algn="ctr"/>
            <a:r>
              <a:rPr lang="uk-UA" sz="4000" b="1" i="1" dirty="0">
                <a:solidFill>
                  <a:srgbClr val="C00000"/>
                </a:solidFill>
                <a:latin typeface="Times New Roman" pitchFamily="18" charset="0"/>
                <a:cs typeface="Times New Roman" pitchFamily="18" charset="0"/>
              </a:rPr>
              <a:t>Алкоголь і здоров</a:t>
            </a:r>
            <a:r>
              <a:rPr lang="en-US" sz="4000" b="1" i="1" dirty="0">
                <a:solidFill>
                  <a:srgbClr val="C00000"/>
                </a:solidFill>
                <a:latin typeface="Times New Roman" pitchFamily="18" charset="0"/>
                <a:cs typeface="Times New Roman" pitchFamily="18" charset="0"/>
              </a:rPr>
              <a:t>’</a:t>
            </a:r>
            <a:r>
              <a:rPr lang="uk-UA" sz="4000" b="1" i="1" dirty="0">
                <a:solidFill>
                  <a:srgbClr val="C00000"/>
                </a:solidFill>
                <a:latin typeface="Times New Roman" pitchFamily="18" charset="0"/>
                <a:cs typeface="Times New Roman" pitchFamily="18" charset="0"/>
              </a:rPr>
              <a:t>я </a:t>
            </a:r>
            <a:endParaRPr lang="ru-RU" sz="4000" b="1" i="1" dirty="0">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12718030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Мои рисунки\Новая папка (6)\GC6XNrjjTt4[1].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61458" y="188640"/>
            <a:ext cx="8352928" cy="830997"/>
          </a:xfrm>
          <a:prstGeom prst="rect">
            <a:avLst/>
          </a:prstGeom>
        </p:spPr>
        <p:txBody>
          <a:bodyPr wrap="square">
            <a:spAutoFit/>
          </a:bodyPr>
          <a:lstStyle/>
          <a:p>
            <a:pPr algn="ctr"/>
            <a:r>
              <a:rPr lang="uk-UA" sz="2400" b="1" i="1" dirty="0">
                <a:solidFill>
                  <a:srgbClr val="C00000"/>
                </a:solidFill>
                <a:latin typeface="Times New Roman" pitchFamily="18" charset="0"/>
                <a:cs typeface="Times New Roman" pitchFamily="18" charset="0"/>
              </a:rPr>
              <a:t>Алкоголізм не звичка, а хвороба. </a:t>
            </a:r>
            <a:endParaRPr lang="uk-UA" sz="2400" b="1" i="1" dirty="0" smtClean="0">
              <a:solidFill>
                <a:srgbClr val="C00000"/>
              </a:solidFill>
              <a:latin typeface="Times New Roman" pitchFamily="18" charset="0"/>
              <a:cs typeface="Times New Roman" pitchFamily="18" charset="0"/>
            </a:endParaRPr>
          </a:p>
          <a:p>
            <a:pPr algn="ctr"/>
            <a:r>
              <a:rPr lang="uk-UA" sz="2400" b="1" i="1" dirty="0" smtClean="0">
                <a:solidFill>
                  <a:srgbClr val="C00000"/>
                </a:solidFill>
                <a:latin typeface="Times New Roman" pitchFamily="18" charset="0"/>
                <a:cs typeface="Times New Roman" pitchFamily="18" charset="0"/>
              </a:rPr>
              <a:t>Алкоголь</a:t>
            </a:r>
            <a:r>
              <a:rPr lang="uk-UA" sz="2400" b="1" i="1" dirty="0" smtClean="0">
                <a:latin typeface="Times New Roman" pitchFamily="18" charset="0"/>
                <a:cs typeface="Times New Roman" pitchFamily="18" charset="0"/>
              </a:rPr>
              <a:t> </a:t>
            </a:r>
            <a:r>
              <a:rPr lang="uk-UA" sz="2400" b="1" i="1" dirty="0">
                <a:latin typeface="Times New Roman" pitchFamily="18" charset="0"/>
                <a:cs typeface="Times New Roman" pitchFamily="18" charset="0"/>
              </a:rPr>
              <a:t>– це універсальна отрута, яка діє на весь організм. </a:t>
            </a:r>
            <a:endParaRPr lang="ru-RU" sz="2400" i="1" dirty="0">
              <a:latin typeface="Times New Roman" pitchFamily="18" charset="0"/>
              <a:cs typeface="Times New Roman" pitchFamily="18" charset="0"/>
            </a:endParaRPr>
          </a:p>
        </p:txBody>
      </p:sp>
      <p:sp>
        <p:nvSpPr>
          <p:cNvPr id="5" name="Прямоугольник 4"/>
          <p:cNvSpPr/>
          <p:nvPr/>
        </p:nvSpPr>
        <p:spPr>
          <a:xfrm>
            <a:off x="618063" y="1268760"/>
            <a:ext cx="8039719" cy="1200329"/>
          </a:xfrm>
          <a:prstGeom prst="rect">
            <a:avLst/>
          </a:prstGeom>
        </p:spPr>
        <p:txBody>
          <a:bodyPr wrap="square">
            <a:spAutoFit/>
          </a:bodyPr>
          <a:lstStyle/>
          <a:p>
            <a:pPr algn="ctr"/>
            <a:r>
              <a:rPr lang="uk-UA" sz="2400" b="1" i="1" dirty="0">
                <a:solidFill>
                  <a:srgbClr val="002060"/>
                </a:solidFill>
                <a:latin typeface="Times New Roman" pitchFamily="18" charset="0"/>
                <a:cs typeface="Times New Roman" pitchFamily="18" charset="0"/>
              </a:rPr>
              <a:t>За статистикою , алкоголіком становиться кожен десятий українець. </a:t>
            </a:r>
            <a:endParaRPr lang="uk-UA" sz="2400" b="1" i="1" dirty="0" smtClean="0">
              <a:solidFill>
                <a:srgbClr val="002060"/>
              </a:solidFill>
              <a:latin typeface="Times New Roman" pitchFamily="18" charset="0"/>
              <a:cs typeface="Times New Roman" pitchFamily="18" charset="0"/>
            </a:endParaRPr>
          </a:p>
          <a:p>
            <a:pPr algn="ctr"/>
            <a:r>
              <a:rPr lang="uk-UA" sz="2400" b="1" i="1" dirty="0" smtClean="0">
                <a:solidFill>
                  <a:srgbClr val="002060"/>
                </a:solidFill>
                <a:latin typeface="Times New Roman" pitchFamily="18" charset="0"/>
                <a:cs typeface="Times New Roman" pitchFamily="18" charset="0"/>
              </a:rPr>
              <a:t>Кожен </a:t>
            </a:r>
            <a:r>
              <a:rPr lang="uk-UA" sz="2400" b="1" i="1" dirty="0">
                <a:solidFill>
                  <a:srgbClr val="002060"/>
                </a:solidFill>
                <a:latin typeface="Times New Roman" pitchFamily="18" charset="0"/>
                <a:cs typeface="Times New Roman" pitchFamily="18" charset="0"/>
              </a:rPr>
              <a:t>рік від алкоголю помирає більше 40 тис. українців.</a:t>
            </a:r>
            <a:endParaRPr lang="ru-RU" sz="2400" b="1" i="1" dirty="0">
              <a:solidFill>
                <a:srgbClr val="002060"/>
              </a:solidFill>
              <a:latin typeface="Times New Roman" pitchFamily="18" charset="0"/>
              <a:cs typeface="Times New Roman" pitchFamily="18" charset="0"/>
            </a:endParaRPr>
          </a:p>
        </p:txBody>
      </p:sp>
      <p:pic>
        <p:nvPicPr>
          <p:cNvPr id="6" name="Рисунок 5" descr="http://im5-tub-ua.yandex.net/i?id=95175318-12-72&amp;n=21">
            <a:hlinkClick r:id="rId4" tgtFrame="_blank"/>
          </p:cNvPr>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23528" y="3489598"/>
            <a:ext cx="3744416" cy="309634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7" name="Рисунок 6" descr="http://im6-tub-ua.yandex.net/i?id=741305386-66-72&amp;n=21">
            <a:hlinkClick r:id="rId7" tgtFrame="_blank"/>
          </p:cNvPr>
          <p:cNvPicPr/>
          <p:nvPr/>
        </p:nvPicPr>
        <p:blipFill>
          <a:blip r:embed="rId8">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5220072" y="3489598"/>
            <a:ext cx="3744416" cy="303698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3" name="Прямоугольник 2"/>
          <p:cNvSpPr/>
          <p:nvPr/>
        </p:nvSpPr>
        <p:spPr>
          <a:xfrm>
            <a:off x="680932" y="2644169"/>
            <a:ext cx="8039719" cy="707886"/>
          </a:xfrm>
          <a:prstGeom prst="rect">
            <a:avLst/>
          </a:prstGeom>
        </p:spPr>
        <p:txBody>
          <a:bodyPr wrap="square">
            <a:spAutoFit/>
          </a:bodyPr>
          <a:lstStyle/>
          <a:p>
            <a:pPr algn="ctr"/>
            <a:r>
              <a:rPr lang="uk-UA" sz="2000" b="1" dirty="0">
                <a:latin typeface="Times New Roman" pitchFamily="18" charset="0"/>
                <a:cs typeface="Times New Roman" pitchFamily="18" charset="0"/>
              </a:rPr>
              <a:t>Згідно із статистичними даними, в Україні нараховується 1,6 млн. алкоголіків, з них понад  200 000 – жінки.</a:t>
            </a:r>
            <a:endParaRPr lang="ru-RU" sz="2000" b="1" dirty="0">
              <a:latin typeface="Times New Roman" pitchFamily="18" charset="0"/>
              <a:cs typeface="Times New Roman" pitchFamily="18" charset="0"/>
            </a:endParaRPr>
          </a:p>
        </p:txBody>
      </p:sp>
    </p:spTree>
    <p:extLst>
      <p:ext uri="{BB962C8B-B14F-4D97-AF65-F5344CB8AC3E}">
        <p14:creationId xmlns:p14="http://schemas.microsoft.com/office/powerpoint/2010/main" val="12718030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img1.liveinternet.ru/images/attach/b/3/19/74/19074187_34_photo.jpg">
            <a:hlinkClick r:id="rId2" tgtFrame="_blank"/>
          </p:cNvPr>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ln>
            <a:noFill/>
          </a:ln>
          <a:effectLst>
            <a:outerShdw blurRad="292100" dist="139700" dir="2700000" algn="tl" rotWithShape="0">
              <a:srgbClr val="333333">
                <a:alpha val="65000"/>
              </a:srgbClr>
            </a:outerShdw>
          </a:effectLst>
        </p:spPr>
      </p:pic>
      <p:pic>
        <p:nvPicPr>
          <p:cNvPr id="4" name="Picture 4" descr="http://content.foto.mail.ru/mail/nat_spase/_answers/i-559.jpg">
            <a:hlinkClick r:id="rId5"/>
          </p:cNvPr>
          <p:cNvPicPr>
            <a:picLocks noChangeAspect="1" noChangeArrowheads="1"/>
          </p:cNvPicPr>
          <p:nvPr/>
        </p:nvPicPr>
        <p:blipFill>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9512" y="2852936"/>
            <a:ext cx="3240360" cy="383703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611560" y="188640"/>
            <a:ext cx="8208912" cy="1569660"/>
          </a:xfrm>
          <a:prstGeom prst="rect">
            <a:avLst/>
          </a:prstGeom>
          <a:noFill/>
        </p:spPr>
        <p:txBody>
          <a:bodyPr wrap="square" rtlCol="0">
            <a:spAutoFit/>
          </a:bodyPr>
          <a:lstStyle/>
          <a:p>
            <a:pPr algn="ctr"/>
            <a:r>
              <a:rPr lang="uk-UA" sz="2400" b="1" i="1" dirty="0" smtClean="0">
                <a:solidFill>
                  <a:schemeClr val="bg1"/>
                </a:solidFill>
                <a:latin typeface="Times New Roman" pitchFamily="18" charset="0"/>
                <a:cs typeface="Times New Roman" pitchFamily="18" charset="0"/>
              </a:rPr>
              <a:t>На обліку  в диспансері знаходиться більше 170 тис. чол. зловживаючих алкоголем. </a:t>
            </a:r>
          </a:p>
          <a:p>
            <a:pPr algn="ctr"/>
            <a:r>
              <a:rPr lang="uk-UA" sz="2400" b="1" i="1" dirty="0" smtClean="0">
                <a:solidFill>
                  <a:schemeClr val="bg1"/>
                </a:solidFill>
                <a:latin typeface="Times New Roman" pitchFamily="18" charset="0"/>
                <a:cs typeface="Times New Roman" pitchFamily="18" charset="0"/>
              </a:rPr>
              <a:t>На  2005 рік  знаходилось 80 тис. жінок та близько </a:t>
            </a:r>
            <a:endParaRPr lang="uk-UA" sz="2400" b="1" i="1" dirty="0" smtClean="0">
              <a:solidFill>
                <a:schemeClr val="bg1"/>
              </a:solidFill>
              <a:latin typeface="Times New Roman" pitchFamily="18" charset="0"/>
              <a:cs typeface="Times New Roman" pitchFamily="18" charset="0"/>
            </a:endParaRPr>
          </a:p>
          <a:p>
            <a:pPr algn="ctr"/>
            <a:r>
              <a:rPr lang="uk-UA" sz="2400" b="1" i="1" dirty="0" smtClean="0">
                <a:solidFill>
                  <a:schemeClr val="bg1"/>
                </a:solidFill>
                <a:latin typeface="Times New Roman" pitchFamily="18" charset="0"/>
                <a:cs typeface="Times New Roman" pitchFamily="18" charset="0"/>
              </a:rPr>
              <a:t>120 </a:t>
            </a:r>
            <a:r>
              <a:rPr lang="uk-UA" sz="2400" b="1" i="1" dirty="0" smtClean="0">
                <a:solidFill>
                  <a:schemeClr val="bg1"/>
                </a:solidFill>
                <a:latin typeface="Times New Roman" pitchFamily="18" charset="0"/>
                <a:cs typeface="Times New Roman" pitchFamily="18" charset="0"/>
              </a:rPr>
              <a:t>підлітків.</a:t>
            </a:r>
            <a:endParaRPr lang="ru-RU" sz="2400" b="1" i="1"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36743063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out.data.cod.ru/photos/c/8/4/985b4fc60d7cd4c953464e5eb785448c.jpg">
            <a:hlinkClick r:id="rId2" tgtFrame="_blank"/>
          </p:cNvPr>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429" y="0"/>
            <a:ext cx="9252520" cy="6858000"/>
          </a:xfrm>
          <a:prstGeom prst="rect">
            <a:avLst/>
          </a:prstGeom>
          <a:ln>
            <a:noFill/>
          </a:ln>
          <a:effectLst>
            <a:outerShdw blurRad="292100" dist="139700" dir="2700000" algn="tl" rotWithShape="0">
              <a:srgbClr val="333333">
                <a:alpha val="65000"/>
              </a:srgbClr>
            </a:outerShdw>
          </a:effectLst>
        </p:spPr>
      </p:pic>
      <p:sp>
        <p:nvSpPr>
          <p:cNvPr id="4" name="Прямоугольник 3"/>
          <p:cNvSpPr/>
          <p:nvPr/>
        </p:nvSpPr>
        <p:spPr>
          <a:xfrm>
            <a:off x="2339752" y="4221088"/>
            <a:ext cx="6823012" cy="216024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b="1" i="1" dirty="0">
                <a:solidFill>
                  <a:srgbClr val="FFFF00"/>
                </a:solidFill>
                <a:latin typeface="Times New Roman" pitchFamily="18" charset="0"/>
                <a:cs typeface="Times New Roman" pitchFamily="18" charset="0"/>
              </a:rPr>
              <a:t>Хворі , які перебували на лікуванні з приводу алкоголізму, почали вживати спиртні напої у віці 12-18 років.  На лікування вони потрапили тільки у 25-35 роки,  маючи  тяжкі ураження ЦНС та внутрішніх органів.</a:t>
            </a:r>
            <a:endParaRPr lang="ru-RU" sz="2400" b="1" i="1"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2983861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Мои рисунки\Новая папка (6)\GC6XNrjjTt4[1].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04716" y="260648"/>
            <a:ext cx="8659772" cy="2492990"/>
          </a:xfrm>
          <a:prstGeom prst="rect">
            <a:avLst/>
          </a:prstGeom>
          <a:noFill/>
        </p:spPr>
        <p:txBody>
          <a:bodyPr wrap="square" rtlCol="0">
            <a:spAutoFit/>
          </a:bodyPr>
          <a:lstStyle/>
          <a:p>
            <a:pPr algn="ctr"/>
            <a:r>
              <a:rPr lang="uk-UA" sz="2800" b="1" i="1" dirty="0" smtClean="0">
                <a:latin typeface="Times New Roman" pitchFamily="18" charset="0"/>
                <a:cs typeface="Times New Roman" pitchFamily="18" charset="0"/>
              </a:rPr>
              <a:t>До яких  наслідків може призвести алкоголь ? </a:t>
            </a:r>
          </a:p>
          <a:p>
            <a:pPr algn="ctr"/>
            <a:r>
              <a:rPr lang="uk-UA" sz="2400" b="1" i="1" dirty="0" smtClean="0">
                <a:solidFill>
                  <a:srgbClr val="FF0000"/>
                </a:solidFill>
                <a:latin typeface="Times New Roman" pitchFamily="18" charset="0"/>
                <a:cs typeface="Times New Roman" pitchFamily="18" charset="0"/>
              </a:rPr>
              <a:t>Шкідливу дію алкоголю відчуває головний мозок. </a:t>
            </a:r>
          </a:p>
          <a:p>
            <a:pPr algn="ctr"/>
            <a:endParaRPr lang="uk-UA" sz="2400" b="1" i="1" dirty="0">
              <a:solidFill>
                <a:srgbClr val="FF0000"/>
              </a:solidFill>
              <a:latin typeface="Times New Roman" pitchFamily="18" charset="0"/>
              <a:cs typeface="Times New Roman" pitchFamily="18" charset="0"/>
            </a:endParaRPr>
          </a:p>
          <a:p>
            <a:pPr marL="285750" indent="-285750">
              <a:buFont typeface="Wingdings" pitchFamily="2" charset="2"/>
              <a:buChar char="§"/>
            </a:pPr>
            <a:r>
              <a:rPr lang="uk-UA" sz="2000" b="1" i="1" dirty="0">
                <a:latin typeface="Times New Roman" pitchFamily="18" charset="0"/>
                <a:cs typeface="Times New Roman" pitchFamily="18" charset="0"/>
              </a:rPr>
              <a:t>п</a:t>
            </a:r>
            <a:r>
              <a:rPr lang="uk-UA" sz="2000" b="1" i="1" dirty="0" smtClean="0">
                <a:latin typeface="Times New Roman" pitchFamily="18" charset="0"/>
                <a:cs typeface="Times New Roman" pitchFamily="18" charset="0"/>
              </a:rPr>
              <a:t>огіршується умовно- рефлекторна діяльність людини, </a:t>
            </a:r>
          </a:p>
          <a:p>
            <a:pPr marL="285750" indent="-285750">
              <a:buFont typeface="Wingdings" pitchFamily="2" charset="2"/>
              <a:buChar char="§"/>
            </a:pPr>
            <a:r>
              <a:rPr lang="uk-UA" sz="2000" b="1" i="1" dirty="0" smtClean="0">
                <a:latin typeface="Times New Roman" pitchFamily="18" charset="0"/>
                <a:cs typeface="Times New Roman" pitchFamily="18" charset="0"/>
              </a:rPr>
              <a:t>змінюється співвідношення процесів порушення і гальмування в ЦНС;</a:t>
            </a:r>
          </a:p>
          <a:p>
            <a:pPr marL="285750" indent="-285750">
              <a:buFont typeface="Wingdings" pitchFamily="2" charset="2"/>
              <a:buChar char="§"/>
            </a:pPr>
            <a:r>
              <a:rPr lang="uk-UA" sz="2000" b="1" i="1" dirty="0">
                <a:latin typeface="Times New Roman" pitchFamily="18" charset="0"/>
                <a:cs typeface="Times New Roman" pitchFamily="18" charset="0"/>
              </a:rPr>
              <a:t>п</a:t>
            </a:r>
            <a:r>
              <a:rPr lang="uk-UA" sz="2000" b="1" i="1" dirty="0" smtClean="0">
                <a:latin typeface="Times New Roman" pitchFamily="18" charset="0"/>
                <a:cs typeface="Times New Roman" pitchFamily="18" charset="0"/>
              </a:rPr>
              <a:t>ід впливом алкоголю порушуються  довільні дії, людина втрачає спроможність управляти собою.</a:t>
            </a:r>
            <a:endParaRPr lang="ru-RU" sz="2000" b="1" i="1" dirty="0">
              <a:latin typeface="Times New Roman" pitchFamily="18" charset="0"/>
              <a:cs typeface="Times New Roman" pitchFamily="18" charset="0"/>
            </a:endParaRPr>
          </a:p>
        </p:txBody>
      </p:sp>
      <p:sp>
        <p:nvSpPr>
          <p:cNvPr id="4" name="TextBox 3"/>
          <p:cNvSpPr txBox="1"/>
          <p:nvPr/>
        </p:nvSpPr>
        <p:spPr>
          <a:xfrm>
            <a:off x="304716" y="2924944"/>
            <a:ext cx="8371740" cy="707886"/>
          </a:xfrm>
          <a:prstGeom prst="rect">
            <a:avLst/>
          </a:prstGeom>
          <a:noFill/>
        </p:spPr>
        <p:txBody>
          <a:bodyPr wrap="square" rtlCol="0">
            <a:spAutoFit/>
          </a:bodyPr>
          <a:lstStyle/>
          <a:p>
            <a:pPr algn="ctr"/>
            <a:r>
              <a:rPr lang="uk-UA" sz="2000" b="1" i="1" dirty="0" smtClean="0">
                <a:solidFill>
                  <a:srgbClr val="C00000"/>
                </a:solidFill>
                <a:latin typeface="Times New Roman" pitchFamily="18" charset="0"/>
                <a:cs typeface="Times New Roman" pitchFamily="18" charset="0"/>
              </a:rPr>
              <a:t>При  систематичному вживанні людини алкоголю призводить до психічного  розладу та хронічного алкоголізму.</a:t>
            </a:r>
            <a:endParaRPr lang="ru-RU" sz="2000" b="1" i="1" dirty="0">
              <a:solidFill>
                <a:srgbClr val="C00000"/>
              </a:solidFill>
              <a:latin typeface="Times New Roman" pitchFamily="18" charset="0"/>
              <a:cs typeface="Times New Roman" pitchFamily="18" charset="0"/>
            </a:endParaRPr>
          </a:p>
        </p:txBody>
      </p:sp>
      <p:pic>
        <p:nvPicPr>
          <p:cNvPr id="5" name="Рисунок 4" descr="http://www.soydrogadicto.com/wp-content/uploads/2012/02/Adicto.jpg">
            <a:hlinkClick r:id="rId4" tgtFrame="_blank"/>
          </p:cNvPr>
          <p:cNvPicPr/>
          <p:nvPr/>
        </p:nvPicPr>
        <p:blipFill>
          <a:blip r:embed="rId5" cstate="print">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093884" y="3662306"/>
            <a:ext cx="3979252" cy="3195694"/>
          </a:xfrm>
          <a:prstGeom prst="rect">
            <a:avLst/>
          </a:prstGeom>
          <a:ln>
            <a:noFill/>
          </a:ln>
          <a:effectLst>
            <a:softEdge rad="112500"/>
          </a:effectLst>
        </p:spPr>
      </p:pic>
    </p:spTree>
    <p:extLst>
      <p:ext uri="{BB962C8B-B14F-4D97-AF65-F5344CB8AC3E}">
        <p14:creationId xmlns:p14="http://schemas.microsoft.com/office/powerpoint/2010/main" val="12718030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tatic.playcast.ru/uploads/2009/03/02/859115.jpg">
            <a:hlinkClick r:id="rId2"/>
          </p:cNvPr>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304" y="0"/>
            <a:ext cx="9142695" cy="685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 name="Рисунок 2" descr="http://im7-tub-ua.yandex.net/i?id=349851526-64-72&amp;n=21">
            <a:hlinkClick r:id="rId5" tgtFrame="_blank"/>
          </p:cNvPr>
          <p:cNvPicPr/>
          <p:nvPr/>
        </p:nvPicPr>
        <p:blipFill>
          <a:blip r:embed="rId6">
            <a:extLst>
              <a:ext uri="{BEBA8EAE-BF5A-486C-A8C5-ECC9F3942E4B}">
                <a14:imgProps xmlns:a14="http://schemas.microsoft.com/office/drawing/2010/main">
                  <a14:imgLayer r:embed="rId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9512" y="116632"/>
            <a:ext cx="3384376" cy="3600400"/>
          </a:xfrm>
          <a:prstGeom prst="ellipse">
            <a:avLst/>
          </a:prstGeom>
          <a:ln>
            <a:noFill/>
          </a:ln>
          <a:effectLst>
            <a:softEdge rad="112500"/>
          </a:effectLst>
        </p:spPr>
      </p:pic>
      <p:sp>
        <p:nvSpPr>
          <p:cNvPr id="4" name="TextBox 3"/>
          <p:cNvSpPr txBox="1"/>
          <p:nvPr/>
        </p:nvSpPr>
        <p:spPr>
          <a:xfrm>
            <a:off x="4139952" y="289834"/>
            <a:ext cx="4680520" cy="3416320"/>
          </a:xfrm>
          <a:prstGeom prst="rect">
            <a:avLst/>
          </a:prstGeom>
          <a:noFill/>
        </p:spPr>
        <p:txBody>
          <a:bodyPr wrap="square" rtlCol="0">
            <a:spAutoFit/>
          </a:bodyPr>
          <a:lstStyle/>
          <a:p>
            <a:pPr algn="ctr"/>
            <a:r>
              <a:rPr lang="uk-UA" sz="2400" b="1" i="1" dirty="0" smtClean="0">
                <a:solidFill>
                  <a:schemeClr val="bg1"/>
                </a:solidFill>
                <a:latin typeface="Times New Roman" pitchFamily="18" charset="0"/>
                <a:cs typeface="Times New Roman" pitchFamily="18" charset="0"/>
              </a:rPr>
              <a:t>Спеціалісти   інституту кардіології виявили, що більшість смертей від ССЗ в першу чергу від алкоголю.</a:t>
            </a:r>
          </a:p>
          <a:p>
            <a:pPr algn="ctr"/>
            <a:r>
              <a:rPr lang="uk-UA" sz="2400" b="1" i="1" dirty="0" smtClean="0">
                <a:solidFill>
                  <a:schemeClr val="bg1"/>
                </a:solidFill>
                <a:latin typeface="Times New Roman" pitchFamily="18" charset="0"/>
                <a:cs typeface="Times New Roman" pitchFamily="18" charset="0"/>
              </a:rPr>
              <a:t> У них  розвиваються порушення ритму серця, що може призвести в майбутньому до нападів стенокардії та інфаркту.</a:t>
            </a:r>
            <a:endParaRPr lang="ru-RU" sz="2400" b="1" i="1"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9150970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Мои рисунки\Новая папка (6)\GC6XNrjjTt4[1].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 name="Рисунок 2" descr="http://www.pezeshk.us/wp-content/uploads/4343535.jpg">
            <a:hlinkClick r:id="rId4" tgtFrame="_blank"/>
          </p:cNvPr>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9512" y="332656"/>
            <a:ext cx="3744416" cy="3717032"/>
          </a:xfrm>
          <a:prstGeom prst="rect">
            <a:avLst/>
          </a:prstGeom>
          <a:ln>
            <a:noFill/>
          </a:ln>
          <a:effectLst>
            <a:softEdge rad="112500"/>
          </a:effectLst>
        </p:spPr>
      </p:pic>
      <p:pic>
        <p:nvPicPr>
          <p:cNvPr id="4" name="Рисунок 3" descr="http://im4-tub-ua.yandex.net/i?id=127299406-48-72&amp;n=21">
            <a:hlinkClick r:id="rId7" tgtFrame="_blank"/>
          </p:cNvPr>
          <p:cNvPicPr/>
          <p:nvPr/>
        </p:nvPicPr>
        <p:blipFill>
          <a:blip r:embed="rId8">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9512" y="3893426"/>
            <a:ext cx="3672408" cy="2953553"/>
          </a:xfrm>
          <a:prstGeom prst="rect">
            <a:avLst/>
          </a:prstGeom>
          <a:ln>
            <a:noFill/>
          </a:ln>
          <a:effectLst>
            <a:softEdge rad="112500"/>
          </a:effectLst>
        </p:spPr>
      </p:pic>
      <p:sp>
        <p:nvSpPr>
          <p:cNvPr id="5" name="TextBox 4"/>
          <p:cNvSpPr txBox="1"/>
          <p:nvPr/>
        </p:nvSpPr>
        <p:spPr>
          <a:xfrm>
            <a:off x="3955904" y="4259824"/>
            <a:ext cx="4803992" cy="1938992"/>
          </a:xfrm>
          <a:prstGeom prst="rect">
            <a:avLst/>
          </a:prstGeom>
          <a:noFill/>
        </p:spPr>
        <p:txBody>
          <a:bodyPr wrap="square" rtlCol="0">
            <a:spAutoFit/>
          </a:bodyPr>
          <a:lstStyle/>
          <a:p>
            <a:pPr algn="ctr"/>
            <a:r>
              <a:rPr lang="uk-UA" sz="2000" b="1" i="1" dirty="0" smtClean="0">
                <a:latin typeface="Times New Roman" pitchFamily="18" charset="0"/>
                <a:cs typeface="Times New Roman" pitchFamily="18" charset="0"/>
              </a:rPr>
              <a:t>Системне  вживання алкоголю призводить до : </a:t>
            </a:r>
          </a:p>
          <a:p>
            <a:pPr marL="285750" indent="-285750" algn="ctr">
              <a:buFont typeface="Arial" pitchFamily="34" charset="0"/>
              <a:buChar char="•"/>
            </a:pPr>
            <a:r>
              <a:rPr lang="uk-UA" sz="2000" b="1" i="1" dirty="0">
                <a:latin typeface="Times New Roman" pitchFamily="18" charset="0"/>
                <a:cs typeface="Times New Roman" pitchFamily="18" charset="0"/>
              </a:rPr>
              <a:t>г</a:t>
            </a:r>
            <a:r>
              <a:rPr lang="uk-UA" sz="2000" b="1" i="1" dirty="0" smtClean="0">
                <a:latin typeface="Times New Roman" pitchFamily="18" charset="0"/>
                <a:cs typeface="Times New Roman" pitchFamily="18" charset="0"/>
              </a:rPr>
              <a:t>астриту</a:t>
            </a:r>
          </a:p>
          <a:p>
            <a:pPr marL="285750" indent="-285750" algn="ctr">
              <a:buFont typeface="Arial" pitchFamily="34" charset="0"/>
              <a:buChar char="•"/>
            </a:pPr>
            <a:r>
              <a:rPr lang="uk-UA" sz="2000" b="1" i="1" dirty="0">
                <a:latin typeface="Times New Roman" pitchFamily="18" charset="0"/>
                <a:cs typeface="Times New Roman" pitchFamily="18" charset="0"/>
              </a:rPr>
              <a:t>в</a:t>
            </a:r>
            <a:r>
              <a:rPr lang="uk-UA" sz="2000" b="1" i="1" dirty="0" smtClean="0">
                <a:latin typeface="Times New Roman" pitchFamily="18" charset="0"/>
                <a:cs typeface="Times New Roman" pitchFamily="18" charset="0"/>
              </a:rPr>
              <a:t>иразки шлунка</a:t>
            </a:r>
          </a:p>
          <a:p>
            <a:pPr marL="285750" indent="-285750" algn="ctr">
              <a:buFont typeface="Arial" pitchFamily="34" charset="0"/>
              <a:buChar char="•"/>
            </a:pPr>
            <a:r>
              <a:rPr lang="uk-UA" sz="2000" b="1" i="1" dirty="0">
                <a:latin typeface="Times New Roman" pitchFamily="18" charset="0"/>
                <a:cs typeface="Times New Roman" pitchFamily="18" charset="0"/>
              </a:rPr>
              <a:t>п</a:t>
            </a:r>
            <a:r>
              <a:rPr lang="uk-UA" sz="2000" b="1" i="1" dirty="0" smtClean="0">
                <a:latin typeface="Times New Roman" pitchFamily="18" charset="0"/>
                <a:cs typeface="Times New Roman" pitchFamily="18" charset="0"/>
              </a:rPr>
              <a:t>анкреатиту</a:t>
            </a:r>
          </a:p>
          <a:p>
            <a:pPr marL="285750" indent="-285750" algn="ctr">
              <a:buFont typeface="Arial" pitchFamily="34" charset="0"/>
              <a:buChar char="•"/>
            </a:pPr>
            <a:r>
              <a:rPr lang="uk-UA" sz="2000" b="1" i="1" dirty="0">
                <a:latin typeface="Times New Roman" pitchFamily="18" charset="0"/>
                <a:cs typeface="Times New Roman" pitchFamily="18" charset="0"/>
              </a:rPr>
              <a:t>ц</a:t>
            </a:r>
            <a:r>
              <a:rPr lang="uk-UA" sz="2000" b="1" i="1" dirty="0" smtClean="0">
                <a:latin typeface="Times New Roman" pitchFamily="18" charset="0"/>
                <a:cs typeface="Times New Roman" pitchFamily="18" charset="0"/>
              </a:rPr>
              <a:t>ирозу  печінки</a:t>
            </a:r>
            <a:endParaRPr lang="ru-RU" sz="2000" b="1" i="1" dirty="0">
              <a:latin typeface="Times New Roman" pitchFamily="18" charset="0"/>
              <a:cs typeface="Times New Roman" pitchFamily="18" charset="0"/>
            </a:endParaRPr>
          </a:p>
        </p:txBody>
      </p:sp>
      <p:sp>
        <p:nvSpPr>
          <p:cNvPr id="6" name="TextBox 5"/>
          <p:cNvSpPr txBox="1"/>
          <p:nvPr/>
        </p:nvSpPr>
        <p:spPr>
          <a:xfrm>
            <a:off x="4577499" y="1052736"/>
            <a:ext cx="3816424" cy="1938992"/>
          </a:xfrm>
          <a:prstGeom prst="rect">
            <a:avLst/>
          </a:prstGeom>
          <a:noFill/>
        </p:spPr>
        <p:txBody>
          <a:bodyPr wrap="square" rtlCol="0">
            <a:spAutoFit/>
          </a:bodyPr>
          <a:lstStyle/>
          <a:p>
            <a:pPr algn="ctr"/>
            <a:r>
              <a:rPr lang="uk-UA" sz="2000" b="1" i="1" dirty="0" smtClean="0">
                <a:latin typeface="Times New Roman" pitchFamily="18" charset="0"/>
                <a:cs typeface="Times New Roman" pitchFamily="18" charset="0"/>
              </a:rPr>
              <a:t>Люди, які мають згубну звичку до спиртного , частіше хворіють на різні застудні хвороби органів дихання, тому , що алкоголь ослаблює опірність організму.</a:t>
            </a:r>
            <a:endParaRPr lang="ru-RU" sz="2000" b="1" i="1" dirty="0">
              <a:latin typeface="Times New Roman" pitchFamily="18" charset="0"/>
              <a:cs typeface="Times New Roman" pitchFamily="18" charset="0"/>
            </a:endParaRPr>
          </a:p>
        </p:txBody>
      </p:sp>
    </p:spTree>
    <p:extLst>
      <p:ext uri="{BB962C8B-B14F-4D97-AF65-F5344CB8AC3E}">
        <p14:creationId xmlns:p14="http://schemas.microsoft.com/office/powerpoint/2010/main" val="127180308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Мои рисунки\Новая папка (6)\GC6XNrjjTt4[1].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 name="Рисунок 2" descr="http://pat.feldman.com.br/wp-content/uploads/2007/09/Picture-3.png">
            <a:hlinkClick r:id="rId4" tgtFrame="_blank"/>
          </p:cNvPr>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93316" y="208161"/>
            <a:ext cx="3946635" cy="3233936"/>
          </a:xfrm>
          <a:prstGeom prst="rect">
            <a:avLst/>
          </a:prstGeom>
          <a:ln>
            <a:noFill/>
          </a:ln>
          <a:effectLst>
            <a:softEdge rad="112500"/>
          </a:effectLst>
        </p:spPr>
      </p:pic>
      <p:pic>
        <p:nvPicPr>
          <p:cNvPr id="4" name="Рисунок 3" descr="http://st.club-lexus.ru/attach/t/3bdfcccc.jpg">
            <a:hlinkClick r:id="rId7" tgtFrame="_blank"/>
          </p:cNvPr>
          <p:cNvPicPr/>
          <p:nvPr/>
        </p:nvPicPr>
        <p:blipFill>
          <a:blip r:embed="rId8">
            <a:extLst>
              <a:ext uri="{BEBA8EAE-BF5A-486C-A8C5-ECC9F3942E4B}">
                <a14:imgProps xmlns:a14="http://schemas.microsoft.com/office/drawing/2010/main">
                  <a14:imgLayer r:embed="rId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81886" y="3425296"/>
            <a:ext cx="3914050" cy="3309648"/>
          </a:xfrm>
          <a:prstGeom prst="rect">
            <a:avLst/>
          </a:prstGeom>
          <a:ln>
            <a:noFill/>
          </a:ln>
          <a:effectLst>
            <a:softEdge rad="112500"/>
          </a:effectLst>
        </p:spPr>
      </p:pic>
      <p:sp>
        <p:nvSpPr>
          <p:cNvPr id="5" name="TextBox 4"/>
          <p:cNvSpPr txBox="1"/>
          <p:nvPr/>
        </p:nvSpPr>
        <p:spPr>
          <a:xfrm>
            <a:off x="4427984" y="208161"/>
            <a:ext cx="3888432" cy="707886"/>
          </a:xfrm>
          <a:prstGeom prst="rect">
            <a:avLst/>
          </a:prstGeom>
          <a:noFill/>
        </p:spPr>
        <p:txBody>
          <a:bodyPr wrap="square" rtlCol="0">
            <a:spAutoFit/>
          </a:bodyPr>
          <a:lstStyle/>
          <a:p>
            <a:pPr algn="ctr"/>
            <a:r>
              <a:rPr lang="uk-UA" sz="2000" b="1" i="1" dirty="0" smtClean="0">
                <a:solidFill>
                  <a:srgbClr val="C00000"/>
                </a:solidFill>
                <a:latin typeface="Times New Roman" pitchFamily="18" charset="0"/>
                <a:cs typeface="Times New Roman" pitchFamily="18" charset="0"/>
              </a:rPr>
              <a:t>Алкоголь , негативно впливає на здоров</a:t>
            </a:r>
            <a:r>
              <a:rPr lang="en-US" sz="2000" b="1" i="1" dirty="0" smtClean="0">
                <a:solidFill>
                  <a:srgbClr val="C00000"/>
                </a:solidFill>
                <a:latin typeface="Times New Roman" pitchFamily="18" charset="0"/>
                <a:cs typeface="Times New Roman" pitchFamily="18" charset="0"/>
              </a:rPr>
              <a:t>’</a:t>
            </a:r>
            <a:r>
              <a:rPr lang="uk-UA" sz="2000" b="1" i="1" dirty="0" smtClean="0">
                <a:solidFill>
                  <a:srgbClr val="C00000"/>
                </a:solidFill>
                <a:latin typeface="Times New Roman" pitchFamily="18" charset="0"/>
                <a:cs typeface="Times New Roman" pitchFamily="18" charset="0"/>
              </a:rPr>
              <a:t>я  жінки.</a:t>
            </a:r>
            <a:endParaRPr lang="ru-RU" sz="2000" b="1" i="1" dirty="0">
              <a:solidFill>
                <a:srgbClr val="C00000"/>
              </a:solidFill>
              <a:latin typeface="Times New Roman" pitchFamily="18" charset="0"/>
              <a:cs typeface="Times New Roman" pitchFamily="18" charset="0"/>
            </a:endParaRPr>
          </a:p>
        </p:txBody>
      </p:sp>
      <p:sp>
        <p:nvSpPr>
          <p:cNvPr id="6" name="TextBox 5"/>
          <p:cNvSpPr txBox="1"/>
          <p:nvPr/>
        </p:nvSpPr>
        <p:spPr>
          <a:xfrm>
            <a:off x="5076056" y="1219403"/>
            <a:ext cx="3528392" cy="1323439"/>
          </a:xfrm>
          <a:prstGeom prst="rect">
            <a:avLst/>
          </a:prstGeom>
          <a:noFill/>
        </p:spPr>
        <p:txBody>
          <a:bodyPr wrap="square" rtlCol="0">
            <a:spAutoFit/>
          </a:bodyPr>
          <a:lstStyle/>
          <a:p>
            <a:pPr algn="ctr"/>
            <a:r>
              <a:rPr lang="uk-UA" sz="2000" b="1" i="1" dirty="0" smtClean="0">
                <a:latin typeface="Times New Roman" pitchFamily="18" charset="0"/>
                <a:cs typeface="Times New Roman" pitchFamily="18" charset="0"/>
              </a:rPr>
              <a:t>Порушує  нормальне функціонування її  статевих залоз, призводить до  безпліддя.</a:t>
            </a:r>
            <a:endParaRPr lang="ru-RU" sz="2000" b="1" i="1" dirty="0">
              <a:latin typeface="Times New Roman" pitchFamily="18" charset="0"/>
              <a:cs typeface="Times New Roman" pitchFamily="18" charset="0"/>
            </a:endParaRPr>
          </a:p>
        </p:txBody>
      </p:sp>
      <p:sp>
        <p:nvSpPr>
          <p:cNvPr id="7" name="TextBox 6"/>
          <p:cNvSpPr txBox="1"/>
          <p:nvPr/>
        </p:nvSpPr>
        <p:spPr>
          <a:xfrm>
            <a:off x="4644008" y="4264512"/>
            <a:ext cx="3960440" cy="1938992"/>
          </a:xfrm>
          <a:prstGeom prst="rect">
            <a:avLst/>
          </a:prstGeom>
          <a:noFill/>
        </p:spPr>
        <p:txBody>
          <a:bodyPr wrap="square" rtlCol="0">
            <a:spAutoFit/>
          </a:bodyPr>
          <a:lstStyle/>
          <a:p>
            <a:pPr algn="ctr"/>
            <a:r>
              <a:rPr lang="uk-UA" sz="2000" b="1" i="1" dirty="0" smtClean="0">
                <a:latin typeface="Times New Roman" pitchFamily="18" charset="0"/>
                <a:cs typeface="Times New Roman" pitchFamily="18" charset="0"/>
              </a:rPr>
              <a:t>Стан </a:t>
            </a:r>
            <a:r>
              <a:rPr lang="uk-UA" sz="2000" b="1" i="1" dirty="0" err="1" smtClean="0">
                <a:latin typeface="Times New Roman" pitchFamily="18" charset="0"/>
                <a:cs typeface="Times New Roman" pitchFamily="18" charset="0"/>
              </a:rPr>
              <a:t>сп</a:t>
            </a:r>
            <a:r>
              <a:rPr lang="en-US" sz="2000" b="1" i="1" dirty="0" smtClean="0">
                <a:latin typeface="Times New Roman" pitchFamily="18" charset="0"/>
                <a:cs typeface="Times New Roman" pitchFamily="18" charset="0"/>
              </a:rPr>
              <a:t>’</a:t>
            </a:r>
            <a:r>
              <a:rPr lang="uk-UA" sz="2000" b="1" i="1" dirty="0" err="1" smtClean="0">
                <a:latin typeface="Times New Roman" pitchFamily="18" charset="0"/>
                <a:cs typeface="Times New Roman" pitchFamily="18" charset="0"/>
              </a:rPr>
              <a:t>яніння</a:t>
            </a:r>
            <a:r>
              <a:rPr lang="uk-UA" sz="2000" b="1" i="1" dirty="0" smtClean="0">
                <a:latin typeface="Times New Roman" pitchFamily="18" charset="0"/>
                <a:cs typeface="Times New Roman" pitchFamily="18" charset="0"/>
              </a:rPr>
              <a:t>  в момент зачаття може вкрай негативно позначитися на здоров</a:t>
            </a:r>
            <a:r>
              <a:rPr lang="en-US" sz="2000" b="1" i="1" dirty="0" smtClean="0">
                <a:latin typeface="Times New Roman" pitchFamily="18" charset="0"/>
                <a:cs typeface="Times New Roman" pitchFamily="18" charset="0"/>
              </a:rPr>
              <a:t>’</a:t>
            </a:r>
            <a:r>
              <a:rPr lang="uk-UA" sz="2000" b="1" i="1" dirty="0" smtClean="0">
                <a:latin typeface="Times New Roman" pitchFamily="18" charset="0"/>
                <a:cs typeface="Times New Roman" pitchFamily="18" charset="0"/>
              </a:rPr>
              <a:t>ї  майбутньої   дитини, призвести  до ураження органів і тканин майбутньої дитини.</a:t>
            </a:r>
            <a:endParaRPr lang="ru-RU" sz="2000" b="1" i="1" dirty="0">
              <a:latin typeface="Times New Roman" pitchFamily="18" charset="0"/>
              <a:cs typeface="Times New Roman" pitchFamily="18" charset="0"/>
            </a:endParaRPr>
          </a:p>
        </p:txBody>
      </p:sp>
    </p:spTree>
    <p:extLst>
      <p:ext uri="{BB962C8B-B14F-4D97-AF65-F5344CB8AC3E}">
        <p14:creationId xmlns:p14="http://schemas.microsoft.com/office/powerpoint/2010/main" val="12718030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2" name="Picture 4" descr="http://infocentrnsk.ru/1_0017.jpg">
            <a:hlinkClick r:id="rId2"/>
          </p:cNvPr>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22579"/>
            <a:ext cx="9144000" cy="685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251520" y="0"/>
            <a:ext cx="8784976" cy="646331"/>
          </a:xfrm>
          <a:prstGeom prst="rect">
            <a:avLst/>
          </a:prstGeom>
          <a:noFill/>
        </p:spPr>
        <p:txBody>
          <a:bodyPr wrap="square" rtlCol="0">
            <a:spAutoFit/>
          </a:bodyPr>
          <a:lstStyle/>
          <a:p>
            <a:pPr algn="ctr"/>
            <a:r>
              <a:rPr lang="uk-UA" sz="3600" b="1" i="1" dirty="0" smtClean="0">
                <a:solidFill>
                  <a:srgbClr val="FF0000"/>
                </a:solidFill>
                <a:latin typeface="Times New Roman" pitchFamily="18" charset="0"/>
                <a:cs typeface="Times New Roman" pitchFamily="18" charset="0"/>
              </a:rPr>
              <a:t>«</a:t>
            </a:r>
            <a:r>
              <a:rPr lang="uk-UA" sz="3600" b="1" i="1" dirty="0">
                <a:solidFill>
                  <a:srgbClr val="FF0000"/>
                </a:solidFill>
                <a:latin typeface="Times New Roman" pitchFamily="18" charset="0"/>
                <a:cs typeface="Times New Roman" pitchFamily="18" charset="0"/>
              </a:rPr>
              <a:t>Скажемо Ні! </a:t>
            </a:r>
            <a:r>
              <a:rPr lang="uk-UA" sz="3600" b="1" i="1" dirty="0" smtClean="0">
                <a:solidFill>
                  <a:srgbClr val="FF0000"/>
                </a:solidFill>
                <a:latin typeface="Times New Roman" pitchFamily="18" charset="0"/>
                <a:cs typeface="Times New Roman" pitchFamily="18" charset="0"/>
              </a:rPr>
              <a:t>Курінню </a:t>
            </a:r>
            <a:r>
              <a:rPr lang="uk-UA" sz="3600" b="1" i="1" dirty="0">
                <a:solidFill>
                  <a:srgbClr val="FF0000"/>
                </a:solidFill>
                <a:latin typeface="Times New Roman" pitchFamily="18" charset="0"/>
                <a:cs typeface="Times New Roman" pitchFamily="18" charset="0"/>
              </a:rPr>
              <a:t>та алкоголю»</a:t>
            </a:r>
            <a:r>
              <a:rPr lang="uk-UA" sz="3600" b="1" i="1" dirty="0" smtClean="0">
                <a:solidFill>
                  <a:srgbClr val="FF0000"/>
                </a:solidFill>
                <a:latin typeface="Times New Roman" pitchFamily="18" charset="0"/>
                <a:cs typeface="Times New Roman" pitchFamily="18" charset="0"/>
              </a:rPr>
              <a:t> </a:t>
            </a:r>
            <a:endParaRPr lang="ru-RU" sz="3600" b="1" i="1" dirty="0">
              <a:solidFill>
                <a:srgbClr val="FF0000"/>
              </a:solidFill>
              <a:latin typeface="Times New Roman" pitchFamily="18" charset="0"/>
              <a:cs typeface="Times New Roman" pitchFamily="18" charset="0"/>
            </a:endParaRPr>
          </a:p>
        </p:txBody>
      </p:sp>
      <p:sp>
        <p:nvSpPr>
          <p:cNvPr id="5" name="TextBox 4"/>
          <p:cNvSpPr txBox="1"/>
          <p:nvPr/>
        </p:nvSpPr>
        <p:spPr>
          <a:xfrm>
            <a:off x="2987824" y="5965249"/>
            <a:ext cx="3888432" cy="400110"/>
          </a:xfrm>
          <a:prstGeom prst="rect">
            <a:avLst/>
          </a:prstGeom>
          <a:noFill/>
        </p:spPr>
        <p:txBody>
          <a:bodyPr wrap="square" rtlCol="0">
            <a:spAutoFit/>
          </a:bodyPr>
          <a:lstStyle/>
          <a:p>
            <a:pPr algn="ctr"/>
            <a:r>
              <a:rPr lang="uk-UA" sz="2000" b="1" i="1" dirty="0" smtClean="0">
                <a:solidFill>
                  <a:srgbClr val="FF0000"/>
                </a:solidFill>
                <a:latin typeface="Times New Roman" pitchFamily="18" charset="0"/>
                <a:cs typeface="Times New Roman" pitchFamily="18" charset="0"/>
              </a:rPr>
              <a:t>Старобільськ - 2014</a:t>
            </a:r>
            <a:endParaRPr lang="ru-RU" sz="2000" b="1" i="1" dirty="0">
              <a:solidFill>
                <a:srgbClr val="FF0000"/>
              </a:solidFill>
              <a:latin typeface="Times New Roman" pitchFamily="18" charset="0"/>
              <a:cs typeface="Times New Roman" pitchFamily="18" charset="0"/>
            </a:endParaRPr>
          </a:p>
        </p:txBody>
      </p:sp>
      <p:sp>
        <p:nvSpPr>
          <p:cNvPr id="7" name="Прямоугольник 6"/>
          <p:cNvSpPr/>
          <p:nvPr/>
        </p:nvSpPr>
        <p:spPr>
          <a:xfrm>
            <a:off x="233062" y="667210"/>
            <a:ext cx="8515402" cy="2369880"/>
          </a:xfrm>
          <a:prstGeom prst="rect">
            <a:avLst/>
          </a:prstGeom>
        </p:spPr>
        <p:txBody>
          <a:bodyPr wrap="square">
            <a:spAutoFit/>
          </a:bodyPr>
          <a:lstStyle/>
          <a:p>
            <a:pPr algn="ctr"/>
            <a:r>
              <a:rPr lang="uk-UA" sz="2800" b="1" i="1" dirty="0">
                <a:solidFill>
                  <a:srgbClr val="FFFF00"/>
                </a:solidFill>
                <a:latin typeface="Times New Roman" pitchFamily="18" charset="0"/>
                <a:cs typeface="Times New Roman" pitchFamily="18" charset="0"/>
              </a:rPr>
              <a:t>Мета конференції:</a:t>
            </a:r>
            <a:r>
              <a:rPr lang="uk-UA" sz="2800" b="1" dirty="0">
                <a:solidFill>
                  <a:srgbClr val="FFFF00"/>
                </a:solidFill>
                <a:latin typeface="Times New Roman" pitchFamily="18" charset="0"/>
                <a:cs typeface="Times New Roman" pitchFamily="18" charset="0"/>
              </a:rPr>
              <a:t> </a:t>
            </a:r>
            <a:endParaRPr lang="uk-UA" sz="2800" b="1" dirty="0" smtClean="0">
              <a:solidFill>
                <a:srgbClr val="FFFF00"/>
              </a:solidFill>
              <a:latin typeface="Times New Roman" pitchFamily="18" charset="0"/>
              <a:cs typeface="Times New Roman" pitchFamily="18" charset="0"/>
            </a:endParaRPr>
          </a:p>
          <a:p>
            <a:pPr algn="just"/>
            <a:r>
              <a:rPr lang="uk-UA" sz="2400" b="1" dirty="0" smtClean="0">
                <a:solidFill>
                  <a:srgbClr val="002060"/>
                </a:solidFill>
                <a:latin typeface="Times New Roman" pitchFamily="18" charset="0"/>
                <a:cs typeface="Times New Roman" pitchFamily="18" charset="0"/>
              </a:rPr>
              <a:t>звернути </a:t>
            </a:r>
            <a:r>
              <a:rPr lang="uk-UA" sz="2400" b="1" dirty="0">
                <a:solidFill>
                  <a:srgbClr val="002060"/>
                </a:solidFill>
                <a:latin typeface="Times New Roman" pitchFamily="18" charset="0"/>
                <a:cs typeface="Times New Roman" pitchFamily="18" charset="0"/>
              </a:rPr>
              <a:t>увагу студентів  та учнів  до свідомого негативного ставлення до куріння та алкоголю, розширити знання  про негативні наслідки куріння та алкоголю для всього суспільства, стимулювати студентів до зміни стереотипів поведінки на користь здорового способу  життя.</a:t>
            </a:r>
            <a:endParaRPr lang="ru-RU" sz="2400" b="1" dirty="0">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19038597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Мои рисунки\Новая папка (6)\GC6XNrjjTt4[1].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 name="Рисунок 2" descr="http://rnns.ru/uploads/posts/2009-05/thumbs/1243329283_57e762e7fccaa7e92df53e00ade530b6.jpg">
            <a:hlinkClick r:id="rId4" tgtFrame="_blank"/>
          </p:cNvPr>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9512" y="347249"/>
            <a:ext cx="8784975" cy="6322111"/>
          </a:xfrm>
          <a:prstGeom prst="rect">
            <a:avLst/>
          </a:prstGeom>
          <a:ln>
            <a:noFill/>
          </a:ln>
          <a:effectLst>
            <a:outerShdw blurRad="292100" dist="139700" dir="2700000" algn="tl" rotWithShape="0">
              <a:srgbClr val="333333">
                <a:alpha val="65000"/>
              </a:srgbClr>
            </a:outerShdw>
          </a:effectLst>
        </p:spPr>
      </p:pic>
      <p:sp>
        <p:nvSpPr>
          <p:cNvPr id="4" name="TextBox 3"/>
          <p:cNvSpPr txBox="1"/>
          <p:nvPr/>
        </p:nvSpPr>
        <p:spPr>
          <a:xfrm rot="20496310">
            <a:off x="-137456" y="630325"/>
            <a:ext cx="6674614" cy="1384995"/>
          </a:xfrm>
          <a:prstGeom prst="rect">
            <a:avLst/>
          </a:prstGeom>
          <a:noFill/>
        </p:spPr>
        <p:txBody>
          <a:bodyPr wrap="square" rtlCol="0">
            <a:spAutoFit/>
          </a:bodyPr>
          <a:lstStyle/>
          <a:p>
            <a:pPr algn="ctr"/>
            <a:r>
              <a:rPr lang="uk-UA" sz="2800" b="1" dirty="0" smtClean="0">
                <a:solidFill>
                  <a:srgbClr val="FF0000"/>
                </a:solidFill>
                <a:latin typeface="Times New Roman" pitchFamily="18" charset="0"/>
                <a:cs typeface="Times New Roman" pitchFamily="18" charset="0"/>
              </a:rPr>
              <a:t>Алкоголь « б</a:t>
            </a:r>
            <a:r>
              <a:rPr lang="en-US" sz="2800" b="1" dirty="0" smtClean="0">
                <a:solidFill>
                  <a:srgbClr val="FF0000"/>
                </a:solidFill>
                <a:latin typeface="Times New Roman" pitchFamily="18" charset="0"/>
                <a:cs typeface="Times New Roman" pitchFamily="18" charset="0"/>
              </a:rPr>
              <a:t>’</a:t>
            </a:r>
            <a:r>
              <a:rPr lang="uk-UA" sz="2800" b="1" dirty="0" smtClean="0">
                <a:solidFill>
                  <a:srgbClr val="FF0000"/>
                </a:solidFill>
                <a:latin typeface="Times New Roman" pitchFamily="18" charset="0"/>
                <a:cs typeface="Times New Roman" pitchFamily="18" charset="0"/>
              </a:rPr>
              <a:t>є»  не тільки самого питущого, але і людей , що оточують його.</a:t>
            </a:r>
            <a:endParaRPr lang="ru-RU" sz="2800" b="1" dirty="0">
              <a:solidFill>
                <a:srgbClr val="FF0000"/>
              </a:solidFill>
              <a:latin typeface="Times New Roman" pitchFamily="18" charset="0"/>
              <a:cs typeface="Times New Roman" pitchFamily="18" charset="0"/>
            </a:endParaRPr>
          </a:p>
        </p:txBody>
      </p:sp>
      <p:sp>
        <p:nvSpPr>
          <p:cNvPr id="5" name="TextBox 4"/>
          <p:cNvSpPr txBox="1"/>
          <p:nvPr/>
        </p:nvSpPr>
        <p:spPr>
          <a:xfrm>
            <a:off x="-179963" y="5461773"/>
            <a:ext cx="8892480" cy="830997"/>
          </a:xfrm>
          <a:prstGeom prst="rect">
            <a:avLst/>
          </a:prstGeom>
          <a:noFill/>
        </p:spPr>
        <p:txBody>
          <a:bodyPr wrap="square" rtlCol="0">
            <a:spAutoFit/>
          </a:bodyPr>
          <a:lstStyle/>
          <a:p>
            <a:pPr algn="ctr"/>
            <a:r>
              <a:rPr lang="uk-UA" sz="2400" b="1" i="1" dirty="0" smtClean="0">
                <a:solidFill>
                  <a:srgbClr val="FFFF00"/>
                </a:solidFill>
                <a:latin typeface="Times New Roman" pitchFamily="18" charset="0"/>
                <a:cs typeface="Times New Roman" pitchFamily="18" charset="0"/>
              </a:rPr>
              <a:t>      Питущі  </a:t>
            </a:r>
            <a:r>
              <a:rPr lang="uk-UA" sz="2400" b="1" i="1" dirty="0" smtClean="0">
                <a:solidFill>
                  <a:srgbClr val="FFFF00"/>
                </a:solidFill>
                <a:latin typeface="Times New Roman" pitchFamily="18" charset="0"/>
                <a:cs typeface="Times New Roman" pitchFamily="18" charset="0"/>
              </a:rPr>
              <a:t>люди  зневажають своїми обов</a:t>
            </a:r>
            <a:r>
              <a:rPr lang="en-US" sz="2400" b="1" i="1" dirty="0" smtClean="0">
                <a:solidFill>
                  <a:srgbClr val="FFFF00"/>
                </a:solidFill>
                <a:latin typeface="Times New Roman" pitchFamily="18" charset="0"/>
                <a:cs typeface="Times New Roman" pitchFamily="18" charset="0"/>
              </a:rPr>
              <a:t>’</a:t>
            </a:r>
            <a:r>
              <a:rPr lang="uk-UA" sz="2400" b="1" i="1" dirty="0" err="1" smtClean="0">
                <a:solidFill>
                  <a:srgbClr val="FFFF00"/>
                </a:solidFill>
                <a:latin typeface="Times New Roman" pitchFamily="18" charset="0"/>
                <a:cs typeface="Times New Roman" pitchFamily="18" charset="0"/>
              </a:rPr>
              <a:t>язками</a:t>
            </a:r>
            <a:r>
              <a:rPr lang="uk-UA" sz="2400" b="1" i="1" dirty="0" smtClean="0">
                <a:solidFill>
                  <a:srgbClr val="FFFF00"/>
                </a:solidFill>
                <a:latin typeface="Times New Roman" pitchFamily="18" charset="0"/>
                <a:cs typeface="Times New Roman" pitchFamily="18" charset="0"/>
              </a:rPr>
              <a:t>, друзями,  </a:t>
            </a:r>
            <a:endParaRPr lang="uk-UA" sz="2400" b="1" i="1" dirty="0" smtClean="0">
              <a:solidFill>
                <a:srgbClr val="FFFF00"/>
              </a:solidFill>
              <a:latin typeface="Times New Roman" pitchFamily="18" charset="0"/>
              <a:cs typeface="Times New Roman" pitchFamily="18" charset="0"/>
            </a:endParaRPr>
          </a:p>
          <a:p>
            <a:pPr algn="ctr"/>
            <a:r>
              <a:rPr lang="uk-UA" sz="2400" b="1" i="1" dirty="0" smtClean="0">
                <a:solidFill>
                  <a:srgbClr val="FFFF00"/>
                </a:solidFill>
                <a:latin typeface="Times New Roman" pitchFamily="18" charset="0"/>
                <a:cs typeface="Times New Roman" pitchFamily="18" charset="0"/>
              </a:rPr>
              <a:t>     сім</a:t>
            </a:r>
            <a:r>
              <a:rPr lang="en-US" sz="2400" b="1" i="1" dirty="0" smtClean="0">
                <a:solidFill>
                  <a:srgbClr val="FFFF00"/>
                </a:solidFill>
                <a:latin typeface="Times New Roman" pitchFamily="18" charset="0"/>
                <a:cs typeface="Times New Roman" pitchFamily="18" charset="0"/>
              </a:rPr>
              <a:t>’</a:t>
            </a:r>
            <a:r>
              <a:rPr lang="uk-UA" sz="2400" b="1" i="1" dirty="0" err="1" smtClean="0">
                <a:solidFill>
                  <a:srgbClr val="FFFF00"/>
                </a:solidFill>
                <a:latin typeface="Times New Roman" pitchFamily="18" charset="0"/>
                <a:cs typeface="Times New Roman" pitchFamily="18" charset="0"/>
              </a:rPr>
              <a:t>єю</a:t>
            </a:r>
            <a:r>
              <a:rPr lang="uk-UA" sz="2400" b="1" i="1" dirty="0" smtClean="0">
                <a:solidFill>
                  <a:srgbClr val="FFFF00"/>
                </a:solidFill>
                <a:latin typeface="Times New Roman" pitchFamily="18" charset="0"/>
                <a:cs typeface="Times New Roman" pitchFamily="18" charset="0"/>
              </a:rPr>
              <a:t>  і дітьми, для того , щоб задовольнити свою потребу.</a:t>
            </a:r>
            <a:endParaRPr lang="ru-RU" sz="2400" b="1" i="1"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12718030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23728" y="46889"/>
            <a:ext cx="5184576" cy="523220"/>
          </a:xfrm>
          <a:prstGeom prst="rect">
            <a:avLst/>
          </a:prstGeom>
          <a:noFill/>
        </p:spPr>
        <p:txBody>
          <a:bodyPr wrap="square" rtlCol="0">
            <a:spAutoFit/>
          </a:bodyPr>
          <a:lstStyle/>
          <a:p>
            <a:pPr algn="ctr"/>
            <a:r>
              <a:rPr lang="uk-UA" sz="2800" b="1" i="1" dirty="0" smtClean="0">
                <a:solidFill>
                  <a:srgbClr val="C00000"/>
                </a:solidFill>
                <a:latin typeface="Times New Roman" pitchFamily="18" charset="0"/>
                <a:cs typeface="Times New Roman" pitchFamily="18" charset="0"/>
              </a:rPr>
              <a:t>Чому  люди курять ?</a:t>
            </a:r>
            <a:endParaRPr lang="ru-RU" sz="2800" b="1" i="1" dirty="0">
              <a:solidFill>
                <a:srgbClr val="C00000"/>
              </a:solidFill>
              <a:latin typeface="Times New Roman" pitchFamily="18" charset="0"/>
              <a:cs typeface="Times New Roman" pitchFamily="18" charset="0"/>
            </a:endParaRPr>
          </a:p>
        </p:txBody>
      </p:sp>
      <p:pic>
        <p:nvPicPr>
          <p:cNvPr id="4" name="Picture 2" descr="http://mediaserver.adevarul.es/media/adevarul-es/images/2010/03/03/49848-0-fumat.jpg">
            <a:hlinkClick r:id="rId2"/>
          </p:cNvPr>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764704"/>
            <a:ext cx="9144000" cy="60932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5" name="Прямоугольник 4"/>
          <p:cNvSpPr/>
          <p:nvPr/>
        </p:nvSpPr>
        <p:spPr>
          <a:xfrm>
            <a:off x="4283968" y="1772816"/>
            <a:ext cx="4572000" cy="3046988"/>
          </a:xfrm>
          <a:prstGeom prst="rect">
            <a:avLst/>
          </a:prstGeom>
        </p:spPr>
        <p:txBody>
          <a:bodyPr wrap="square">
            <a:spAutoFit/>
          </a:bodyPr>
          <a:lstStyle/>
          <a:p>
            <a:pPr algn="ctr"/>
            <a:r>
              <a:rPr lang="uk-UA" sz="2400" b="1" i="1" dirty="0">
                <a:solidFill>
                  <a:srgbClr val="FFFF00"/>
                </a:solidFill>
                <a:latin typeface="Times New Roman" pitchFamily="18" charset="0"/>
                <a:cs typeface="Times New Roman" pitchFamily="18" charset="0"/>
              </a:rPr>
              <a:t>Молоді люди вважають , що виглядають дорослішими, коли тримають цигарку. Деякі курці культивують цю звичку для того, щоб схуднути, замінюючи їжу цигаркою. </a:t>
            </a:r>
          </a:p>
          <a:p>
            <a:pPr algn="ctr"/>
            <a:r>
              <a:rPr lang="uk-UA" sz="2400" b="1" i="1" dirty="0">
                <a:solidFill>
                  <a:srgbClr val="FFFF00"/>
                </a:solidFill>
                <a:latin typeface="Times New Roman" pitchFamily="18" charset="0"/>
                <a:cs typeface="Times New Roman" pitchFamily="18" charset="0"/>
              </a:rPr>
              <a:t>Інколи стрес штовхає людей до цієї звички.</a:t>
            </a:r>
            <a:endParaRPr lang="ru-RU" sz="2400" b="1" i="1" dirty="0">
              <a:solidFill>
                <a:srgbClr val="FFFF00"/>
              </a:solidFill>
              <a:latin typeface="Times New Roman" pitchFamily="18" charset="0"/>
              <a:cs typeface="Times New Roman" pitchFamily="18" charset="0"/>
            </a:endParaRPr>
          </a:p>
        </p:txBody>
      </p:sp>
      <p:sp>
        <p:nvSpPr>
          <p:cNvPr id="6" name="TextBox 5"/>
          <p:cNvSpPr txBox="1"/>
          <p:nvPr/>
        </p:nvSpPr>
        <p:spPr>
          <a:xfrm>
            <a:off x="179512" y="4640192"/>
            <a:ext cx="3312368" cy="1323439"/>
          </a:xfrm>
          <a:prstGeom prst="rect">
            <a:avLst/>
          </a:prstGeom>
          <a:noFill/>
        </p:spPr>
        <p:txBody>
          <a:bodyPr wrap="square" rtlCol="0">
            <a:spAutoFit/>
          </a:bodyPr>
          <a:lstStyle/>
          <a:p>
            <a:pPr algn="ctr"/>
            <a:r>
              <a:rPr lang="uk-UA" sz="2000" b="1" i="1" dirty="0" smtClean="0">
                <a:solidFill>
                  <a:srgbClr val="FFFF00"/>
                </a:solidFill>
                <a:latin typeface="Times New Roman" pitchFamily="18" charset="0"/>
                <a:cs typeface="Times New Roman" pitchFamily="18" charset="0"/>
              </a:rPr>
              <a:t>Вони курять , щоб заспокоїтись, компенсувати невдачу, нудьгу чи незадоволення.</a:t>
            </a:r>
            <a:endParaRPr lang="ru-RU" sz="2000" b="1" i="1"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4593198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Мои рисунки\Новая папка (6)\GC6XNrjjTt4[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7045" y="0"/>
            <a:ext cx="9144000" cy="685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979712" y="312815"/>
            <a:ext cx="5874429" cy="523220"/>
          </a:xfrm>
          <a:prstGeom prst="rect">
            <a:avLst/>
          </a:prstGeom>
        </p:spPr>
        <p:txBody>
          <a:bodyPr wrap="none">
            <a:spAutoFit/>
          </a:bodyPr>
          <a:lstStyle/>
          <a:p>
            <a:pPr algn="ctr"/>
            <a:r>
              <a:rPr lang="uk-UA" sz="2800" b="1" dirty="0">
                <a:latin typeface="Times New Roman" pitchFamily="18" charset="0"/>
                <a:cs typeface="Times New Roman" pitchFamily="18" charset="0"/>
              </a:rPr>
              <a:t>«Звідки прийшла звичка курити?»</a:t>
            </a:r>
            <a:endParaRPr lang="ru-RU" sz="2800" dirty="0">
              <a:latin typeface="Times New Roman" pitchFamily="18" charset="0"/>
              <a:cs typeface="Times New Roman" pitchFamily="18" charset="0"/>
            </a:endParaRP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4" name="Объект 3"/>
          <p:cNvGraphicFramePr>
            <a:graphicFrameLocks noChangeAspect="1"/>
          </p:cNvGraphicFramePr>
          <p:nvPr>
            <p:extLst>
              <p:ext uri="{D42A27DB-BD31-4B8C-83A1-F6EECF244321}">
                <p14:modId xmlns:p14="http://schemas.microsoft.com/office/powerpoint/2010/main" val="3385003986"/>
              </p:ext>
            </p:extLst>
          </p:nvPr>
        </p:nvGraphicFramePr>
        <p:xfrm>
          <a:off x="1259632" y="2611944"/>
          <a:ext cx="6336704" cy="4104456"/>
        </p:xfrm>
        <a:graphic>
          <a:graphicData uri="http://schemas.openxmlformats.org/presentationml/2006/ole">
            <mc:AlternateContent xmlns:mc="http://schemas.openxmlformats.org/markup-compatibility/2006">
              <mc:Choice xmlns:v="urn:schemas-microsoft-com:vml" Requires="v">
                <p:oleObj spid="_x0000_s4100" name="Слайд" r:id="rId5" imgW="4570378" imgH="3427533" progId="PowerPoint.Slide.12">
                  <p:embed/>
                </p:oleObj>
              </mc:Choice>
              <mc:Fallback>
                <p:oleObj name="Слайд" r:id="rId5" imgW="4570378" imgH="3427533" progId="PowerPoint.Slide.12">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9632" y="2611944"/>
                        <a:ext cx="6336704" cy="4104456"/>
                      </a:xfrm>
                      <a:prstGeom prst="rect">
                        <a:avLst/>
                      </a:prstGeom>
                      <a:noFill/>
                    </p:spPr>
                  </p:pic>
                </p:oleObj>
              </mc:Fallback>
            </mc:AlternateContent>
          </a:graphicData>
        </a:graphic>
      </p:graphicFrame>
      <p:sp>
        <p:nvSpPr>
          <p:cNvPr id="5" name="Прямоугольник 4"/>
          <p:cNvSpPr/>
          <p:nvPr/>
        </p:nvSpPr>
        <p:spPr>
          <a:xfrm>
            <a:off x="755576" y="936558"/>
            <a:ext cx="7560840" cy="1631216"/>
          </a:xfrm>
          <a:prstGeom prst="rect">
            <a:avLst/>
          </a:prstGeom>
        </p:spPr>
        <p:txBody>
          <a:bodyPr wrap="square">
            <a:spAutoFit/>
          </a:bodyPr>
          <a:lstStyle/>
          <a:p>
            <a:pPr algn="just"/>
            <a:r>
              <a:rPr lang="uk-UA" sz="2000" dirty="0">
                <a:latin typeface="Times New Roman" pitchFamily="18" charset="0"/>
                <a:cs typeface="Times New Roman" pitchFamily="18" charset="0"/>
              </a:rPr>
              <a:t>Відкриття Америки в 1492 році подарило людству дві  знаменитих рослини  – картоплю  і тютюн.  Гьоте зазначив , що картофель  став для людини благословінням , а тютюн – карою. Ще з давніх часів люди почали  спостерігати негативі наслідки куріння і проводили боротьбу зі шкідливими звичками.</a:t>
            </a:r>
            <a:endParaRPr lang="ru-RU" sz="2000" dirty="0">
              <a:latin typeface="Times New Roman" pitchFamily="18" charset="0"/>
              <a:cs typeface="Times New Roman" pitchFamily="18" charset="0"/>
            </a:endParaRPr>
          </a:p>
        </p:txBody>
      </p:sp>
    </p:spTree>
    <p:extLst>
      <p:ext uri="{BB962C8B-B14F-4D97-AF65-F5344CB8AC3E}">
        <p14:creationId xmlns:p14="http://schemas.microsoft.com/office/powerpoint/2010/main" val="9055806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Мои рисунки\Новая папка (6)\GC6XNrjjTt4[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3" name="Объект 2"/>
          <p:cNvGraphicFramePr>
            <a:graphicFrameLocks noChangeAspect="1"/>
          </p:cNvGraphicFramePr>
          <p:nvPr>
            <p:extLst>
              <p:ext uri="{D42A27DB-BD31-4B8C-83A1-F6EECF244321}">
                <p14:modId xmlns:p14="http://schemas.microsoft.com/office/powerpoint/2010/main" val="2111327132"/>
              </p:ext>
            </p:extLst>
          </p:nvPr>
        </p:nvGraphicFramePr>
        <p:xfrm>
          <a:off x="107504" y="457200"/>
          <a:ext cx="5112568" cy="6165329"/>
        </p:xfrm>
        <a:graphic>
          <a:graphicData uri="http://schemas.openxmlformats.org/presentationml/2006/ole">
            <mc:AlternateContent xmlns:mc="http://schemas.openxmlformats.org/markup-compatibility/2006">
              <mc:Choice xmlns:v="urn:schemas-microsoft-com:vml" Requires="v">
                <p:oleObj spid="_x0000_s5124" name="Слайд" r:id="rId5" imgW="4570378" imgH="3427533" progId="PowerPoint.Slide.12">
                  <p:embed/>
                </p:oleObj>
              </mc:Choice>
              <mc:Fallback>
                <p:oleObj name="Слайд" r:id="rId5" imgW="4570378" imgH="3427533" progId="PowerPoint.Slide.12">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504" y="457200"/>
                        <a:ext cx="5112568" cy="6165329"/>
                      </a:xfrm>
                      <a:prstGeom prst="rect">
                        <a:avLst/>
                      </a:prstGeom>
                      <a:noFill/>
                    </p:spPr>
                  </p:pic>
                </p:oleObj>
              </mc:Fallback>
            </mc:AlternateContent>
          </a:graphicData>
        </a:graphic>
      </p:graphicFrame>
      <p:sp>
        <p:nvSpPr>
          <p:cNvPr id="4" name="Прямоугольник 3"/>
          <p:cNvSpPr/>
          <p:nvPr/>
        </p:nvSpPr>
        <p:spPr>
          <a:xfrm>
            <a:off x="5292080" y="620688"/>
            <a:ext cx="3662536" cy="5632311"/>
          </a:xfrm>
          <a:prstGeom prst="rect">
            <a:avLst/>
          </a:prstGeom>
        </p:spPr>
        <p:txBody>
          <a:bodyPr wrap="square">
            <a:spAutoFit/>
          </a:bodyPr>
          <a:lstStyle/>
          <a:p>
            <a:pPr algn="just"/>
            <a:r>
              <a:rPr lang="uk-UA" sz="2000" b="1" dirty="0">
                <a:latin typeface="Times New Roman" pitchFamily="18" charset="0"/>
                <a:cs typeface="Times New Roman" pitchFamily="18" charset="0"/>
              </a:rPr>
              <a:t>В кінці 16 столітті в Англії за куріння страчували, а голови страчених з трубкою в роті виставляли на майдані.</a:t>
            </a:r>
            <a:endParaRPr lang="ru-RU" sz="2000" b="1" dirty="0">
              <a:latin typeface="Times New Roman" pitchFamily="18" charset="0"/>
              <a:cs typeface="Times New Roman" pitchFamily="18" charset="0"/>
            </a:endParaRPr>
          </a:p>
          <a:p>
            <a:pPr algn="just"/>
            <a:endParaRPr lang="uk-UA" sz="2000" b="1" dirty="0" smtClean="0">
              <a:latin typeface="Times New Roman" pitchFamily="18" charset="0"/>
              <a:cs typeface="Times New Roman" pitchFamily="18" charset="0"/>
            </a:endParaRPr>
          </a:p>
          <a:p>
            <a:pPr algn="just"/>
            <a:r>
              <a:rPr lang="uk-UA" sz="2000" b="1" dirty="0" smtClean="0">
                <a:latin typeface="Times New Roman" pitchFamily="18" charset="0"/>
                <a:cs typeface="Times New Roman" pitchFamily="18" charset="0"/>
              </a:rPr>
              <a:t>В </a:t>
            </a:r>
            <a:r>
              <a:rPr lang="uk-UA" sz="2000" b="1" dirty="0" err="1">
                <a:latin typeface="Times New Roman" pitchFamily="18" charset="0"/>
                <a:cs typeface="Times New Roman" pitchFamily="18" charset="0"/>
              </a:rPr>
              <a:t>Турції</a:t>
            </a:r>
            <a:r>
              <a:rPr lang="uk-UA" sz="2000" b="1" dirty="0">
                <a:latin typeface="Times New Roman" pitchFamily="18" charset="0"/>
                <a:cs typeface="Times New Roman" pitchFamily="18" charset="0"/>
              </a:rPr>
              <a:t> </a:t>
            </a:r>
            <a:r>
              <a:rPr lang="uk-UA" sz="2000" b="1" dirty="0" smtClean="0">
                <a:latin typeface="Times New Roman" pitchFamily="18" charset="0"/>
                <a:cs typeface="Times New Roman" pitchFamily="18" charset="0"/>
              </a:rPr>
              <a:t> </a:t>
            </a:r>
            <a:r>
              <a:rPr lang="uk-UA" sz="2000" b="1" dirty="0" err="1" smtClean="0">
                <a:latin typeface="Times New Roman" pitchFamily="18" charset="0"/>
                <a:cs typeface="Times New Roman" pitchFamily="18" charset="0"/>
              </a:rPr>
              <a:t>курильщіків</a:t>
            </a:r>
            <a:r>
              <a:rPr lang="uk-UA" sz="2000" b="1" dirty="0" smtClean="0">
                <a:latin typeface="Times New Roman" pitchFamily="18" charset="0"/>
                <a:cs typeface="Times New Roman" pitchFamily="18" charset="0"/>
              </a:rPr>
              <a:t> </a:t>
            </a:r>
            <a:r>
              <a:rPr lang="uk-UA" sz="2000" b="1" dirty="0">
                <a:latin typeface="Times New Roman" pitchFamily="18" charset="0"/>
                <a:cs typeface="Times New Roman" pitchFamily="18" charset="0"/>
              </a:rPr>
              <a:t>саджали на кол.</a:t>
            </a:r>
            <a:endParaRPr lang="ru-RU" sz="2000" b="1" dirty="0">
              <a:latin typeface="Times New Roman" pitchFamily="18" charset="0"/>
              <a:cs typeface="Times New Roman" pitchFamily="18" charset="0"/>
            </a:endParaRPr>
          </a:p>
          <a:p>
            <a:pPr algn="just"/>
            <a:endParaRPr lang="uk-UA" sz="2000" b="1" dirty="0" smtClean="0">
              <a:latin typeface="Times New Roman" pitchFamily="18" charset="0"/>
              <a:cs typeface="Times New Roman" pitchFamily="18" charset="0"/>
            </a:endParaRPr>
          </a:p>
          <a:p>
            <a:pPr algn="just"/>
            <a:r>
              <a:rPr lang="uk-UA" sz="2000" b="1" dirty="0" smtClean="0">
                <a:latin typeface="Times New Roman" pitchFamily="18" charset="0"/>
                <a:cs typeface="Times New Roman" pitchFamily="18" charset="0"/>
              </a:rPr>
              <a:t>В </a:t>
            </a:r>
            <a:r>
              <a:rPr lang="uk-UA" sz="2000" b="1" dirty="0">
                <a:latin typeface="Times New Roman" pitchFamily="18" charset="0"/>
                <a:cs typeface="Times New Roman" pitchFamily="18" charset="0"/>
              </a:rPr>
              <a:t>Росії за куріння – страчували, а в кого знаходили тютюн били та відрізали ніс та вуха, відправляли в </a:t>
            </a:r>
            <a:r>
              <a:rPr lang="uk-UA" sz="2000" b="1" dirty="0" smtClean="0">
                <a:latin typeface="Times New Roman" pitchFamily="18" charset="0"/>
                <a:cs typeface="Times New Roman" pitchFamily="18" charset="0"/>
              </a:rPr>
              <a:t>Сибір.</a:t>
            </a:r>
            <a:endParaRPr lang="ru-RU" sz="2000" b="1" dirty="0">
              <a:latin typeface="Times New Roman" pitchFamily="18" charset="0"/>
              <a:cs typeface="Times New Roman" pitchFamily="18" charset="0"/>
            </a:endParaRPr>
          </a:p>
          <a:p>
            <a:pPr algn="just"/>
            <a:endParaRPr lang="uk-UA" sz="2000" b="1" dirty="0" smtClean="0">
              <a:latin typeface="Times New Roman" pitchFamily="18" charset="0"/>
              <a:cs typeface="Times New Roman" pitchFamily="18" charset="0"/>
            </a:endParaRPr>
          </a:p>
          <a:p>
            <a:pPr algn="just"/>
            <a:r>
              <a:rPr lang="uk-UA" sz="2000" b="1" dirty="0" smtClean="0">
                <a:latin typeface="Times New Roman" pitchFamily="18" charset="0"/>
                <a:cs typeface="Times New Roman" pitchFamily="18" charset="0"/>
              </a:rPr>
              <a:t>В </a:t>
            </a:r>
            <a:r>
              <a:rPr lang="uk-UA" sz="2000" b="1" dirty="0">
                <a:latin typeface="Times New Roman" pitchFamily="18" charset="0"/>
                <a:cs typeface="Times New Roman" pitchFamily="18" charset="0"/>
              </a:rPr>
              <a:t>теперішній час – заборонена реклама тютюну, а за куріння в громадських місцях ввели штраф.</a:t>
            </a:r>
            <a:r>
              <a:rPr lang="ru-RU" sz="2000" b="1" dirty="0">
                <a:latin typeface="Times New Roman" pitchFamily="18" charset="0"/>
                <a:cs typeface="Times New Roman" pitchFamily="18" charset="0"/>
              </a:rPr>
              <a:t>    </a:t>
            </a:r>
          </a:p>
        </p:txBody>
      </p:sp>
    </p:spTree>
    <p:extLst>
      <p:ext uri="{BB962C8B-B14F-4D97-AF65-F5344CB8AC3E}">
        <p14:creationId xmlns:p14="http://schemas.microsoft.com/office/powerpoint/2010/main" val="9055806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Мои рисунки\Новая папка (6)\GC6XNrjjTt4[1].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395536" y="457200"/>
            <a:ext cx="8568952" cy="2246769"/>
          </a:xfrm>
          <a:prstGeom prst="rect">
            <a:avLst/>
          </a:prstGeom>
        </p:spPr>
        <p:txBody>
          <a:bodyPr wrap="square">
            <a:spAutoFit/>
          </a:bodyPr>
          <a:lstStyle/>
          <a:p>
            <a:pPr algn="ctr"/>
            <a:r>
              <a:rPr lang="uk-UA" sz="2000" b="1" dirty="0">
                <a:latin typeface="Times New Roman" pitchFamily="18" charset="0"/>
                <a:cs typeface="Times New Roman" pitchFamily="18" charset="0"/>
              </a:rPr>
              <a:t>Паління та алкоголь одні  із  шкідливих звичок</a:t>
            </a:r>
            <a:r>
              <a:rPr lang="uk-UA" sz="2000" b="1" dirty="0" smtClean="0">
                <a:latin typeface="Times New Roman" pitchFamily="18" charset="0"/>
                <a:cs typeface="Times New Roman" pitchFamily="18" charset="0"/>
              </a:rPr>
              <a:t>.</a:t>
            </a:r>
          </a:p>
          <a:p>
            <a:pPr algn="ctr"/>
            <a:r>
              <a:rPr lang="uk-UA" sz="2000" b="1" dirty="0" smtClean="0">
                <a:latin typeface="Times New Roman" pitchFamily="18" charset="0"/>
                <a:cs typeface="Times New Roman" pitchFamily="18" charset="0"/>
              </a:rPr>
              <a:t> </a:t>
            </a:r>
            <a:r>
              <a:rPr lang="uk-UA" sz="2000" b="1" dirty="0">
                <a:latin typeface="Times New Roman" pitchFamily="18" charset="0"/>
                <a:cs typeface="Times New Roman" pitchFamily="18" charset="0"/>
              </a:rPr>
              <a:t>Статистичні данні говорять , що  1/ 2 населення – палить, </a:t>
            </a:r>
            <a:endParaRPr lang="uk-UA" sz="2000" b="1" dirty="0" smtClean="0">
              <a:latin typeface="Times New Roman" pitchFamily="18" charset="0"/>
              <a:cs typeface="Times New Roman" pitchFamily="18" charset="0"/>
            </a:endParaRPr>
          </a:p>
          <a:p>
            <a:pPr algn="ctr"/>
            <a:r>
              <a:rPr lang="uk-UA" sz="2000" b="1" dirty="0" smtClean="0">
                <a:latin typeface="Times New Roman" pitchFamily="18" charset="0"/>
                <a:cs typeface="Times New Roman" pitchFamily="18" charset="0"/>
              </a:rPr>
              <a:t>1</a:t>
            </a:r>
            <a:r>
              <a:rPr lang="uk-UA" sz="2000" b="1" dirty="0">
                <a:latin typeface="Times New Roman" pitchFamily="18" charset="0"/>
                <a:cs typeface="Times New Roman" pitchFamily="18" charset="0"/>
              </a:rPr>
              <a:t>/ 4 населення – наркомани, а алкоголіків з кожним роком стає все більше.</a:t>
            </a:r>
            <a:endParaRPr lang="ru-RU" sz="2000" b="1" dirty="0">
              <a:latin typeface="Times New Roman" pitchFamily="18" charset="0"/>
              <a:cs typeface="Times New Roman" pitchFamily="18" charset="0"/>
            </a:endParaRPr>
          </a:p>
          <a:p>
            <a:pPr algn="ctr"/>
            <a:endParaRPr lang="uk-UA" sz="2000" b="1" dirty="0" smtClean="0">
              <a:latin typeface="Times New Roman" pitchFamily="18" charset="0"/>
              <a:cs typeface="Times New Roman" pitchFamily="18" charset="0"/>
            </a:endParaRPr>
          </a:p>
          <a:p>
            <a:pPr algn="ctr"/>
            <a:r>
              <a:rPr lang="uk-UA" sz="2000" b="1" dirty="0" smtClean="0">
                <a:latin typeface="Times New Roman" pitchFamily="18" charset="0"/>
                <a:cs typeface="Times New Roman" pitchFamily="18" charset="0"/>
              </a:rPr>
              <a:t>Тривалість </a:t>
            </a:r>
            <a:r>
              <a:rPr lang="uk-UA" sz="2000" b="1" dirty="0">
                <a:latin typeface="Times New Roman" pitchFamily="18" charset="0"/>
                <a:cs typeface="Times New Roman" pitchFamily="18" charset="0"/>
              </a:rPr>
              <a:t>життя людини становить – 62 роки, але людина могла б прожити ще </a:t>
            </a:r>
            <a:r>
              <a:rPr lang="uk-UA" sz="2000" b="1" dirty="0">
                <a:latin typeface="Times New Roman" pitchFamily="18" charset="0"/>
                <a:cs typeface="Times New Roman" pitchFamily="18" charset="0"/>
              </a:rPr>
              <a:t> </a:t>
            </a:r>
            <a:r>
              <a:rPr lang="uk-UA" sz="2000" b="1" dirty="0" smtClean="0">
                <a:latin typeface="Times New Roman" pitchFamily="18" charset="0"/>
                <a:cs typeface="Times New Roman" pitchFamily="18" charset="0"/>
              </a:rPr>
              <a:t>20 </a:t>
            </a:r>
            <a:r>
              <a:rPr lang="uk-UA" sz="2000" b="1" dirty="0">
                <a:latin typeface="Times New Roman" pitchFamily="18" charset="0"/>
                <a:cs typeface="Times New Roman" pitchFamily="18" charset="0"/>
              </a:rPr>
              <a:t>років.</a:t>
            </a:r>
            <a:endParaRPr lang="ru-RU" sz="2000" b="1" dirty="0">
              <a:latin typeface="Times New Roman" pitchFamily="18" charset="0"/>
              <a:cs typeface="Times New Roman" pitchFamily="18" charset="0"/>
            </a:endParaRP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6" name="Рисунок 5" descr="http://www.soydrogadicto.com/wp-content/uploads/2012/02/Adicto.jpg">
            <a:hlinkClick r:id="rId4" tgtFrame="_blank"/>
          </p:cNvPr>
          <p:cNvPicPr/>
          <p:nvPr/>
        </p:nvPicPr>
        <p:blipFill>
          <a:blip r:embed="rId5" cstate="print">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187624" y="2708920"/>
            <a:ext cx="6336704" cy="3816424"/>
          </a:xfrm>
          <a:prstGeom prst="rect">
            <a:avLst/>
          </a:prstGeom>
          <a:ln>
            <a:noFill/>
          </a:ln>
          <a:effectLst>
            <a:softEdge rad="112500"/>
          </a:effectLst>
        </p:spPr>
      </p:pic>
    </p:spTree>
    <p:extLst>
      <p:ext uri="{BB962C8B-B14F-4D97-AF65-F5344CB8AC3E}">
        <p14:creationId xmlns:p14="http://schemas.microsoft.com/office/powerpoint/2010/main" val="9055806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Мои рисунки\Новая папка (6)\GC6XNrjjTt4[1].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1979712" y="83152"/>
            <a:ext cx="5184576" cy="523220"/>
          </a:xfrm>
          <a:prstGeom prst="rect">
            <a:avLst/>
          </a:prstGeom>
          <a:noFill/>
        </p:spPr>
        <p:txBody>
          <a:bodyPr wrap="square" rtlCol="0">
            <a:spAutoFit/>
          </a:bodyPr>
          <a:lstStyle/>
          <a:p>
            <a:pPr algn="ctr"/>
            <a:r>
              <a:rPr lang="uk-UA" sz="2800" b="1" i="1" dirty="0" smtClean="0">
                <a:solidFill>
                  <a:srgbClr val="C00000"/>
                </a:solidFill>
                <a:latin typeface="Times New Roman" pitchFamily="18" charset="0"/>
                <a:cs typeface="Times New Roman" pitchFamily="18" charset="0"/>
              </a:rPr>
              <a:t>Склад  сигарети</a:t>
            </a:r>
            <a:endParaRPr lang="ru-RU" sz="2800" b="1" i="1" dirty="0">
              <a:solidFill>
                <a:srgbClr val="C00000"/>
              </a:solidFill>
              <a:latin typeface="Times New Roman" pitchFamily="18" charset="0"/>
              <a:cs typeface="Times New Roman" pitchFamily="18" charset="0"/>
            </a:endParaRPr>
          </a:p>
        </p:txBody>
      </p:sp>
      <p:sp>
        <p:nvSpPr>
          <p:cNvPr id="4" name="Прямоугольник 3"/>
          <p:cNvSpPr/>
          <p:nvPr/>
        </p:nvSpPr>
        <p:spPr>
          <a:xfrm>
            <a:off x="179512" y="680790"/>
            <a:ext cx="8568952" cy="707886"/>
          </a:xfrm>
          <a:prstGeom prst="rect">
            <a:avLst/>
          </a:prstGeom>
        </p:spPr>
        <p:txBody>
          <a:bodyPr wrap="square">
            <a:spAutoFit/>
          </a:bodyPr>
          <a:lstStyle/>
          <a:p>
            <a:pPr algn="ctr"/>
            <a:r>
              <a:rPr lang="ru-RU" sz="2000" b="1" i="1" dirty="0" smtClean="0">
                <a:latin typeface="Times New Roman" pitchFamily="18" charset="0"/>
                <a:cs typeface="Times New Roman" pitchFamily="18" charset="0"/>
              </a:rPr>
              <a:t>Шкідливі </a:t>
            </a:r>
            <a:r>
              <a:rPr lang="ru-RU" sz="2000" b="1" i="1" dirty="0">
                <a:latin typeface="Times New Roman" pitchFamily="18" charset="0"/>
                <a:cs typeface="Times New Roman" pitchFamily="18" charset="0"/>
              </a:rPr>
              <a:t>речовини, що містяться в тютюновому димі, і, що впливають на організм, об’єднані </a:t>
            </a:r>
            <a:r>
              <a:rPr lang="ru-RU" sz="2000" b="1" i="1" dirty="0" smtClean="0">
                <a:latin typeface="Times New Roman" pitchFamily="18" charset="0"/>
                <a:cs typeface="Times New Roman" pitchFamily="18" charset="0"/>
              </a:rPr>
              <a:t> в 4 групи:</a:t>
            </a:r>
            <a:endParaRPr lang="ru-RU" sz="2000" b="1" i="1" dirty="0">
              <a:latin typeface="Times New Roman" pitchFamily="18" charset="0"/>
              <a:cs typeface="Times New Roman" pitchFamily="18" charset="0"/>
            </a:endParaRPr>
          </a:p>
        </p:txBody>
      </p:sp>
      <p:sp>
        <p:nvSpPr>
          <p:cNvPr id="5" name="Прямоугольник 4"/>
          <p:cNvSpPr/>
          <p:nvPr/>
        </p:nvSpPr>
        <p:spPr>
          <a:xfrm>
            <a:off x="4462166" y="1397675"/>
            <a:ext cx="4572000" cy="1477328"/>
          </a:xfrm>
          <a:prstGeom prst="rect">
            <a:avLst/>
          </a:prstGeom>
        </p:spPr>
        <p:txBody>
          <a:bodyPr>
            <a:spAutoFit/>
          </a:bodyPr>
          <a:lstStyle/>
          <a:p>
            <a:r>
              <a:rPr lang="ru-RU" b="1" i="1" dirty="0" smtClean="0">
                <a:solidFill>
                  <a:srgbClr val="C00000"/>
                </a:solidFill>
                <a:latin typeface="Times New Roman" pitchFamily="18" charset="0"/>
                <a:cs typeface="Times New Roman" pitchFamily="18" charset="0"/>
              </a:rPr>
              <a:t>1.Канцерогенні </a:t>
            </a:r>
            <a:r>
              <a:rPr lang="ru-RU" b="1" i="1" dirty="0">
                <a:solidFill>
                  <a:srgbClr val="C00000"/>
                </a:solidFill>
                <a:latin typeface="Times New Roman" pitchFamily="18" charset="0"/>
                <a:cs typeface="Times New Roman" pitchFamily="18" charset="0"/>
              </a:rPr>
              <a:t>речовини: </a:t>
            </a:r>
            <a:r>
              <a:rPr lang="ru-RU" b="1" i="1" dirty="0">
                <a:latin typeface="Times New Roman" pitchFamily="18" charset="0"/>
                <a:cs typeface="Times New Roman" pitchFamily="18" charset="0"/>
              </a:rPr>
              <a:t>ароматичні вуглеводні, бензпірен, феноли, органічні сполуки </a:t>
            </a:r>
            <a:r>
              <a:rPr lang="ru-RU" b="1" i="1" dirty="0" smtClean="0">
                <a:latin typeface="Times New Roman" pitchFamily="18" charset="0"/>
                <a:cs typeface="Times New Roman" pitchFamily="18" charset="0"/>
              </a:rPr>
              <a:t>, </a:t>
            </a:r>
            <a:r>
              <a:rPr lang="ru-RU" b="1" i="1" dirty="0">
                <a:latin typeface="Times New Roman" pitchFamily="18" charset="0"/>
                <a:cs typeface="Times New Roman" pitchFamily="18" charset="0"/>
              </a:rPr>
              <a:t>неорганічні сполуки миш’яку та кадмію, радіоактивні полоній, олово та вісмут – 210.</a:t>
            </a:r>
          </a:p>
        </p:txBody>
      </p:sp>
      <p:sp>
        <p:nvSpPr>
          <p:cNvPr id="6" name="Прямоугольник 5"/>
          <p:cNvSpPr/>
          <p:nvPr/>
        </p:nvSpPr>
        <p:spPr>
          <a:xfrm>
            <a:off x="4355976" y="2967335"/>
            <a:ext cx="4572000" cy="923330"/>
          </a:xfrm>
          <a:prstGeom prst="rect">
            <a:avLst/>
          </a:prstGeom>
        </p:spPr>
        <p:txBody>
          <a:bodyPr>
            <a:spAutoFit/>
          </a:bodyPr>
          <a:lstStyle/>
          <a:p>
            <a:pPr algn="just"/>
            <a:r>
              <a:rPr lang="ru-RU" b="1" i="1" dirty="0" smtClean="0">
                <a:solidFill>
                  <a:srgbClr val="C00000"/>
                </a:solidFill>
                <a:latin typeface="Times New Roman" pitchFamily="18" charset="0"/>
                <a:cs typeface="Times New Roman" pitchFamily="18" charset="0"/>
              </a:rPr>
              <a:t>2.Подразнюючі </a:t>
            </a:r>
            <a:r>
              <a:rPr lang="ru-RU" b="1" i="1" dirty="0">
                <a:solidFill>
                  <a:srgbClr val="C00000"/>
                </a:solidFill>
                <a:latin typeface="Times New Roman" pitchFamily="18" charset="0"/>
                <a:cs typeface="Times New Roman" pitchFamily="18" charset="0"/>
              </a:rPr>
              <a:t>речовини: </a:t>
            </a:r>
            <a:r>
              <a:rPr lang="ru-RU" b="1" i="1" dirty="0">
                <a:latin typeface="Times New Roman" pitchFamily="18" charset="0"/>
                <a:cs typeface="Times New Roman" pitchFamily="18" charset="0"/>
              </a:rPr>
              <a:t>ненасичений альдегід – пропеналь (акролеїн), оксид вуглецю (II).</a:t>
            </a:r>
            <a:endParaRPr lang="ru-RU" i="1" dirty="0">
              <a:latin typeface="Times New Roman" pitchFamily="18" charset="0"/>
              <a:cs typeface="Times New Roman" pitchFamily="18" charset="0"/>
            </a:endParaRPr>
          </a:p>
        </p:txBody>
      </p:sp>
      <p:sp>
        <p:nvSpPr>
          <p:cNvPr id="7" name="Прямоугольник 6"/>
          <p:cNvSpPr/>
          <p:nvPr/>
        </p:nvSpPr>
        <p:spPr>
          <a:xfrm>
            <a:off x="4463988" y="4035375"/>
            <a:ext cx="4572000" cy="646331"/>
          </a:xfrm>
          <a:prstGeom prst="rect">
            <a:avLst/>
          </a:prstGeom>
        </p:spPr>
        <p:txBody>
          <a:bodyPr>
            <a:spAutoFit/>
          </a:bodyPr>
          <a:lstStyle/>
          <a:p>
            <a:r>
              <a:rPr lang="ru-RU" b="1" i="1" dirty="0" smtClean="0">
                <a:solidFill>
                  <a:srgbClr val="C00000"/>
                </a:solidFill>
                <a:latin typeface="Times New Roman" pitchFamily="18" charset="0"/>
                <a:cs typeface="Times New Roman" pitchFamily="18" charset="0"/>
              </a:rPr>
              <a:t>3.Отруйні </a:t>
            </a:r>
            <a:r>
              <a:rPr lang="ru-RU" b="1" i="1" dirty="0">
                <a:solidFill>
                  <a:srgbClr val="C00000"/>
                </a:solidFill>
                <a:latin typeface="Times New Roman" pitchFamily="18" charset="0"/>
                <a:cs typeface="Times New Roman" pitchFamily="18" charset="0"/>
              </a:rPr>
              <a:t>гази: </a:t>
            </a:r>
            <a:r>
              <a:rPr lang="ru-RU" b="1" i="1" dirty="0">
                <a:latin typeface="Times New Roman" pitchFamily="18" charset="0"/>
                <a:cs typeface="Times New Roman" pitchFamily="18" charset="0"/>
              </a:rPr>
              <a:t>оксид вуглецю (II), сірководень, ціаністий водень</a:t>
            </a:r>
          </a:p>
        </p:txBody>
      </p:sp>
      <p:sp>
        <p:nvSpPr>
          <p:cNvPr id="8" name="Прямоугольник 7"/>
          <p:cNvSpPr/>
          <p:nvPr/>
        </p:nvSpPr>
        <p:spPr>
          <a:xfrm>
            <a:off x="4463988" y="5085184"/>
            <a:ext cx="4572000" cy="923330"/>
          </a:xfrm>
          <a:prstGeom prst="rect">
            <a:avLst/>
          </a:prstGeom>
        </p:spPr>
        <p:txBody>
          <a:bodyPr>
            <a:spAutoFit/>
          </a:bodyPr>
          <a:lstStyle/>
          <a:p>
            <a:r>
              <a:rPr lang="ru-RU" b="1" i="1" dirty="0" smtClean="0">
                <a:solidFill>
                  <a:srgbClr val="C00000"/>
                </a:solidFill>
                <a:latin typeface="Times New Roman" pitchFamily="18" charset="0"/>
                <a:cs typeface="Times New Roman" pitchFamily="18" charset="0"/>
              </a:rPr>
              <a:t>4.Отруйні </a:t>
            </a:r>
            <a:r>
              <a:rPr lang="ru-RU" b="1" i="1" dirty="0">
                <a:solidFill>
                  <a:srgbClr val="C00000"/>
                </a:solidFill>
                <a:latin typeface="Times New Roman" pitchFamily="18" charset="0"/>
                <a:cs typeface="Times New Roman" pitchFamily="18" charset="0"/>
              </a:rPr>
              <a:t>алкалоїди: </a:t>
            </a:r>
            <a:r>
              <a:rPr lang="ru-RU" b="1" i="1" dirty="0">
                <a:latin typeface="Times New Roman" pitchFamily="18" charset="0"/>
                <a:cs typeface="Times New Roman" pitchFamily="18" charset="0"/>
              </a:rPr>
              <a:t>всього 12 </a:t>
            </a:r>
            <a:endParaRPr lang="ru-RU" b="1" i="1" dirty="0" smtClean="0">
              <a:latin typeface="Times New Roman" pitchFamily="18" charset="0"/>
              <a:cs typeface="Times New Roman" pitchFamily="18" charset="0"/>
            </a:endParaRPr>
          </a:p>
          <a:p>
            <a:r>
              <a:rPr lang="ru-RU" b="1" i="1" dirty="0" smtClean="0">
                <a:latin typeface="Times New Roman" pitchFamily="18" charset="0"/>
                <a:cs typeface="Times New Roman" pitchFamily="18" charset="0"/>
              </a:rPr>
              <a:t>(</a:t>
            </a:r>
            <a:r>
              <a:rPr lang="ru-RU" b="1" i="1" dirty="0">
                <a:latin typeface="Times New Roman" pitchFamily="18" charset="0"/>
                <a:cs typeface="Times New Roman" pitchFamily="18" charset="0"/>
              </a:rPr>
              <a:t>нікотин, норнікотин, нікотирин, нікотеїн, нікотимін </a:t>
            </a:r>
            <a:r>
              <a:rPr lang="ru-RU" b="1" i="1" dirty="0" smtClean="0">
                <a:latin typeface="Times New Roman" pitchFamily="18" charset="0"/>
                <a:cs typeface="Times New Roman" pitchFamily="18" charset="0"/>
              </a:rPr>
              <a:t>)</a:t>
            </a:r>
            <a:endParaRPr lang="ru-RU" b="1" i="1" dirty="0">
              <a:latin typeface="Times New Roman" pitchFamily="18" charset="0"/>
              <a:cs typeface="Times New Roman" pitchFamily="18" charset="0"/>
            </a:endParaRPr>
          </a:p>
        </p:txBody>
      </p:sp>
      <p:pic>
        <p:nvPicPr>
          <p:cNvPr id="9" name="Picture 4" descr="http://img268.imageshack.us/img268/7370/alp29291.jpg">
            <a:hlinkClick r:id="rId4"/>
          </p:cNvPr>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37354" y="1556792"/>
            <a:ext cx="3974606" cy="49571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29388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Мои рисунки\Новая папка (6)\GC6XNrjjTt4[1].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6333" y="-33717"/>
            <a:ext cx="9144000" cy="685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467544" y="116632"/>
            <a:ext cx="8568952" cy="830997"/>
          </a:xfrm>
          <a:prstGeom prst="rect">
            <a:avLst/>
          </a:prstGeom>
        </p:spPr>
        <p:txBody>
          <a:bodyPr wrap="square">
            <a:spAutoFit/>
          </a:bodyPr>
          <a:lstStyle/>
          <a:p>
            <a:pPr algn="ctr"/>
            <a:r>
              <a:rPr lang="ru-RU" sz="2400" b="1" i="1" dirty="0">
                <a:latin typeface="Times New Roman" pitchFamily="18" charset="0"/>
                <a:cs typeface="Times New Roman" pitchFamily="18" charset="0"/>
              </a:rPr>
              <a:t>Нікотин — одна з найсильніших рослинних отрут, основна складова частина тютюнового диму. </a:t>
            </a:r>
            <a:endParaRPr lang="ru-RU" sz="2400" i="1" dirty="0">
              <a:latin typeface="Times New Roman" pitchFamily="18" charset="0"/>
              <a:cs typeface="Times New Roman" pitchFamily="18" charset="0"/>
            </a:endParaRPr>
          </a:p>
        </p:txBody>
      </p:sp>
      <p:sp>
        <p:nvSpPr>
          <p:cNvPr id="4" name="TextBox 3"/>
          <p:cNvSpPr txBox="1"/>
          <p:nvPr/>
        </p:nvSpPr>
        <p:spPr>
          <a:xfrm>
            <a:off x="1331640" y="1052736"/>
            <a:ext cx="7560840" cy="954107"/>
          </a:xfrm>
          <a:prstGeom prst="rect">
            <a:avLst/>
          </a:prstGeom>
          <a:noFill/>
        </p:spPr>
        <p:txBody>
          <a:bodyPr wrap="square" rtlCol="0">
            <a:spAutoFit/>
          </a:bodyPr>
          <a:lstStyle/>
          <a:p>
            <a:pPr algn="ctr"/>
            <a:r>
              <a:rPr lang="uk-UA" sz="2800" b="1" i="1" dirty="0" smtClean="0">
                <a:solidFill>
                  <a:srgbClr val="7030A0"/>
                </a:solidFill>
                <a:latin typeface="Times New Roman" pitchFamily="18" charset="0"/>
                <a:cs typeface="Times New Roman" pitchFamily="18" charset="0"/>
              </a:rPr>
              <a:t>Смертельна доза нікотину для людини </a:t>
            </a:r>
          </a:p>
          <a:p>
            <a:pPr algn="ctr"/>
            <a:r>
              <a:rPr lang="uk-UA" sz="2800" b="1" i="1" dirty="0" smtClean="0">
                <a:solidFill>
                  <a:srgbClr val="7030A0"/>
                </a:solidFill>
                <a:latin typeface="Times New Roman" pitchFamily="18" charset="0"/>
                <a:cs typeface="Times New Roman" pitchFamily="18" charset="0"/>
              </a:rPr>
              <a:t> 50-70 мг</a:t>
            </a:r>
          </a:p>
        </p:txBody>
      </p:sp>
      <p:pic>
        <p:nvPicPr>
          <p:cNvPr id="5" name="Picture 2" descr="http://biznesdays.ru/wp-content/uploads/2010/01/smoke.jpg">
            <a:hlinkClick r:id="rId4"/>
          </p:cNvPr>
          <p:cNvPicPr>
            <a:picLocks noChangeAspect="1" noChangeArrowheads="1"/>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289346" y="2204864"/>
            <a:ext cx="4464496" cy="439248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4768356" y="2677637"/>
            <a:ext cx="4138638" cy="3477875"/>
          </a:xfrm>
          <a:prstGeom prst="rect">
            <a:avLst/>
          </a:prstGeom>
        </p:spPr>
        <p:txBody>
          <a:bodyPr wrap="square">
            <a:spAutoFit/>
          </a:bodyPr>
          <a:lstStyle/>
          <a:p>
            <a:pPr algn="ctr"/>
            <a:r>
              <a:rPr lang="uk-UA" sz="2000" b="1" dirty="0">
                <a:latin typeface="Times New Roman" pitchFamily="18" charset="0"/>
                <a:cs typeface="Times New Roman" pitchFamily="18" charset="0"/>
              </a:rPr>
              <a:t>Курців рятує те, що ця доза вводиться в організм не одразу , а поступово. </a:t>
            </a:r>
            <a:endParaRPr lang="uk-UA" sz="2000" b="1" dirty="0" smtClean="0">
              <a:latin typeface="Times New Roman" pitchFamily="18" charset="0"/>
              <a:cs typeface="Times New Roman" pitchFamily="18" charset="0"/>
            </a:endParaRPr>
          </a:p>
          <a:p>
            <a:pPr algn="ctr"/>
            <a:r>
              <a:rPr lang="uk-UA" sz="2000" b="1" dirty="0" smtClean="0">
                <a:latin typeface="Times New Roman" pitchFamily="18" charset="0"/>
                <a:cs typeface="Times New Roman" pitchFamily="18" charset="0"/>
              </a:rPr>
              <a:t>Протягом </a:t>
            </a:r>
            <a:r>
              <a:rPr lang="uk-UA" sz="2000" b="1" dirty="0">
                <a:latin typeface="Times New Roman" pitchFamily="18" charset="0"/>
                <a:cs typeface="Times New Roman" pitchFamily="18" charset="0"/>
              </a:rPr>
              <a:t>30 років людина , що  курить  – випалює  близько 20000 сигарет  або  160 кг  тютюну , поглинаючи 800 г нікотину. Систематичне поглинання невеликих, несмертельних доз нікотину  викликає  звичку, пристрасть до паління.</a:t>
            </a:r>
            <a:endParaRPr lang="ru-RU" sz="2000" b="1" dirty="0">
              <a:latin typeface="Times New Roman" pitchFamily="18" charset="0"/>
              <a:cs typeface="Times New Roman" pitchFamily="18" charset="0"/>
            </a:endParaRPr>
          </a:p>
        </p:txBody>
      </p:sp>
    </p:spTree>
    <p:extLst>
      <p:ext uri="{BB962C8B-B14F-4D97-AF65-F5344CB8AC3E}">
        <p14:creationId xmlns:p14="http://schemas.microsoft.com/office/powerpoint/2010/main" val="19337624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Мои рисунки\Новая папка (6)\GC6XNrjjTt4[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683568" y="116632"/>
            <a:ext cx="8244408" cy="830997"/>
          </a:xfrm>
          <a:prstGeom prst="rect">
            <a:avLst/>
          </a:prstGeom>
        </p:spPr>
        <p:txBody>
          <a:bodyPr wrap="square">
            <a:spAutoFit/>
          </a:bodyPr>
          <a:lstStyle/>
          <a:p>
            <a:pPr algn="ctr"/>
            <a:r>
              <a:rPr lang="uk-UA" sz="2400" b="1" dirty="0">
                <a:latin typeface="Times New Roman" pitchFamily="18" charset="0"/>
                <a:cs typeface="Times New Roman" pitchFamily="18" charset="0"/>
              </a:rPr>
              <a:t>Паління тютюну шкідливо позначається на статі курця, але й на здоров</a:t>
            </a:r>
            <a:r>
              <a:rPr lang="ru-RU" sz="2400" b="1" dirty="0">
                <a:latin typeface="Times New Roman" pitchFamily="18" charset="0"/>
                <a:cs typeface="Times New Roman" pitchFamily="18" charset="0"/>
              </a:rPr>
              <a:t>’</a:t>
            </a:r>
            <a:r>
              <a:rPr lang="uk-UA" sz="2400" b="1" dirty="0">
                <a:latin typeface="Times New Roman" pitchFamily="18" charset="0"/>
                <a:cs typeface="Times New Roman" pitchFamily="18" charset="0"/>
              </a:rPr>
              <a:t>ї тих , хто його оточує. </a:t>
            </a:r>
            <a:endParaRPr lang="ru-RU" sz="2400" b="1" dirty="0">
              <a:effectLst/>
              <a:latin typeface="Times New Roman" pitchFamily="18" charset="0"/>
              <a:cs typeface="Times New Roman" pitchFamily="18" charset="0"/>
            </a:endParaRPr>
          </a:p>
        </p:txBody>
      </p:sp>
      <p:sp>
        <p:nvSpPr>
          <p:cNvPr id="3"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4" name="Объект 3"/>
          <p:cNvGraphicFramePr>
            <a:graphicFrameLocks noChangeAspect="1"/>
          </p:cNvGraphicFramePr>
          <p:nvPr>
            <p:extLst>
              <p:ext uri="{D42A27DB-BD31-4B8C-83A1-F6EECF244321}">
                <p14:modId xmlns:p14="http://schemas.microsoft.com/office/powerpoint/2010/main" val="2763832884"/>
              </p:ext>
            </p:extLst>
          </p:nvPr>
        </p:nvGraphicFramePr>
        <p:xfrm>
          <a:off x="323528" y="2420888"/>
          <a:ext cx="3672408" cy="4176464"/>
        </p:xfrm>
        <a:graphic>
          <a:graphicData uri="http://schemas.openxmlformats.org/presentationml/2006/ole">
            <mc:AlternateContent xmlns:mc="http://schemas.openxmlformats.org/markup-compatibility/2006">
              <mc:Choice xmlns:v="urn:schemas-microsoft-com:vml" Requires="v">
                <p:oleObj spid="_x0000_s7176" name="Слайд" r:id="rId5" imgW="4570378" imgH="3427533" progId="PowerPoint.Slide.12">
                  <p:embed/>
                </p:oleObj>
              </mc:Choice>
              <mc:Fallback>
                <p:oleObj name="Слайд" r:id="rId5" imgW="4570378" imgH="3427533" progId="PowerPoint.Slide.12">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3528" y="2420888"/>
                        <a:ext cx="3672408" cy="4176464"/>
                      </a:xfrm>
                      <a:prstGeom prst="rect">
                        <a:avLst/>
                      </a:prstGeom>
                      <a:noFill/>
                    </p:spPr>
                  </p:pic>
                </p:oleObj>
              </mc:Fallback>
            </mc:AlternateContent>
          </a:graphicData>
        </a:graphic>
      </p:graphicFrame>
      <p:sp>
        <p:nvSpPr>
          <p:cNvPr id="5"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6" name="Объект 5"/>
          <p:cNvGraphicFramePr>
            <a:graphicFrameLocks noChangeAspect="1"/>
          </p:cNvGraphicFramePr>
          <p:nvPr>
            <p:extLst>
              <p:ext uri="{D42A27DB-BD31-4B8C-83A1-F6EECF244321}">
                <p14:modId xmlns:p14="http://schemas.microsoft.com/office/powerpoint/2010/main" val="1903952310"/>
              </p:ext>
            </p:extLst>
          </p:nvPr>
        </p:nvGraphicFramePr>
        <p:xfrm>
          <a:off x="4783076" y="2420888"/>
          <a:ext cx="3893380" cy="4176464"/>
        </p:xfrm>
        <a:graphic>
          <a:graphicData uri="http://schemas.openxmlformats.org/presentationml/2006/ole">
            <mc:AlternateContent xmlns:mc="http://schemas.openxmlformats.org/markup-compatibility/2006">
              <mc:Choice xmlns:v="urn:schemas-microsoft-com:vml" Requires="v">
                <p:oleObj spid="_x0000_s7177" name="Слайд" r:id="rId7" imgW="4570378" imgH="3427533" progId="PowerPoint.Slide.12">
                  <p:embed/>
                </p:oleObj>
              </mc:Choice>
              <mc:Fallback>
                <p:oleObj name="Слайд" r:id="rId7" imgW="4570378" imgH="3427533" progId="PowerPoint.Slide.12">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83076" y="2420888"/>
                        <a:ext cx="3893380" cy="4176464"/>
                      </a:xfrm>
                      <a:prstGeom prst="rect">
                        <a:avLst/>
                      </a:prstGeom>
                      <a:noFill/>
                    </p:spPr>
                  </p:pic>
                </p:oleObj>
              </mc:Fallback>
            </mc:AlternateContent>
          </a:graphicData>
        </a:graphic>
      </p:graphicFrame>
      <p:sp>
        <p:nvSpPr>
          <p:cNvPr id="7" name="Прямоугольник 6"/>
          <p:cNvSpPr/>
          <p:nvPr/>
        </p:nvSpPr>
        <p:spPr>
          <a:xfrm>
            <a:off x="251520" y="1196752"/>
            <a:ext cx="8352928" cy="830997"/>
          </a:xfrm>
          <a:prstGeom prst="rect">
            <a:avLst/>
          </a:prstGeom>
        </p:spPr>
        <p:txBody>
          <a:bodyPr wrap="square">
            <a:spAutoFit/>
          </a:bodyPr>
          <a:lstStyle/>
          <a:p>
            <a:pPr algn="ctr"/>
            <a:r>
              <a:rPr lang="uk-UA" sz="2400" dirty="0">
                <a:latin typeface="Times New Roman" pitchFamily="18" charset="0"/>
                <a:cs typeface="Times New Roman" pitchFamily="18" charset="0"/>
              </a:rPr>
              <a:t>Статистичні данні говорять:  люди ,  які  курять  </a:t>
            </a:r>
            <a:r>
              <a:rPr lang="uk-UA" sz="2400" dirty="0" smtClean="0">
                <a:latin typeface="Times New Roman" pitchFamily="18" charset="0"/>
                <a:cs typeface="Times New Roman" pitchFamily="18" charset="0"/>
              </a:rPr>
              <a:t>найчастіше страждають на:</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90558062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TotalTime>
  <Words>960</Words>
  <Application>Microsoft Office PowerPoint</Application>
  <PresentationFormat>Экран (4:3)</PresentationFormat>
  <Paragraphs>87</Paragraphs>
  <Slides>20</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20</vt:i4>
      </vt:variant>
    </vt:vector>
  </HeadingPairs>
  <TitlesOfParts>
    <vt:vector size="22" baseType="lpstr">
      <vt:lpstr>Тема Office</vt:lpstr>
      <vt:lpstr>Слайд Microsoft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Admin</cp:lastModifiedBy>
  <cp:revision>9</cp:revision>
  <dcterms:modified xsi:type="dcterms:W3CDTF">2014-11-24T21:19:47Z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6471680</vt:lpwstr>
  </property>
  <property fmtid="{D5CDD505-2E9C-101B-9397-08002B2CF9AE}" name="NXPowerLiteVersion" pid="3">
    <vt:lpwstr>D4.1.4</vt:lpwstr>
  </property>
</Properties>
</file>