
<file path=[Content_Types].xml><?xml version="1.0" encoding="utf-8"?>
<Types xmlns="http://schemas.openxmlformats.org/package/2006/content-types">
  <Override ContentType="application/vnd.openxmlformats-officedocument.presentationml.slide+xml" PartName="/ppt/slides/slide6.xml"/>
  <Override ContentType="application/vnd.openxmlformats-officedocument.presentationml.slide+xml" PartName="/ppt/slides/slide29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27.xml"/>
  <Override ContentType="application/vnd.openxmlformats-officedocument.presentationml.slide+xml" PartName="/ppt/slides/slide36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6.xml"/>
  <Override ContentType="application/vnd.openxmlformats-officedocument.presentationml.slide+xml" PartName="/ppt/slides/slide2.xml"/>
  <Override ContentType="application/vnd.openxmlformats-officedocument.presentationml.slide+xml" PartName="/ppt/slides/slide16.xml"/>
  <Override ContentType="application/vnd.openxmlformats-officedocument.presentationml.slide+xml" PartName="/ppt/slides/slide25.xml"/>
  <Override ContentType="application/vnd.openxmlformats-officedocument.presentationml.slide+xml" PartName="/ppt/slides/slide34.xml"/>
  <Override ContentType="application/vnd.openxmlformats-officedocument.theme+xml" PartName="/ppt/theme/theme1.xml"/>
  <Override ContentType="application/vnd.openxmlformats-officedocument.presentationml.slideLayout+xml" PartName="/ppt/slideLayouts/slideLayout2.xml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slide+xml" PartName="/ppt/slides/slide22.xml"/>
  <Override ContentType="application/vnd.openxmlformats-officedocument.presentationml.slide+xml" PartName="/ppt/slides/slide23.xml"/>
  <Override ContentType="application/vnd.openxmlformats-officedocument.presentationml.slide+xml" PartName="/ppt/slides/slide31.xml"/>
  <Override ContentType="application/vnd.openxmlformats-officedocument.presentationml.slide+xml" PartName="/ppt/slides/slide32.xml"/>
  <Override ContentType="application/vnd.openxmlformats-officedocument.presentationml.notesMaster+xml" PartName="/ppt/notesMasters/notesMaster1.xml"/>
  <Override ContentType="application/vnd.openxmlformats-officedocument.presentationml.slideLayout+xml" PartName="/ppt/slideLayouts/slideLayout1.xml"/>
  <Override ContentType="application/vnd.openxmlformats-officedocument.extended-properties+xml" PartName="/docProps/app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30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0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viewProps+xml" PartName="/ppt/viewProps.xml"/>
  <Override ContentType="application/vnd.openxmlformats-officedocument.presentationml.slideLayout+xml" PartName="/ppt/slideLayouts/slideLayout9.xml"/>
  <Override ContentType="application/vnd.openxmlformats-package.core-properties+xml" PartName="/docProps/core.xml"/>
  <Override ContentType="application/vnd.openxmlformats-officedocument.presentationml.slide+xml" PartName="/ppt/slides/slide5.xml"/>
  <Override ContentType="application/vnd.openxmlformats-officedocument.presentationml.slide+xml" PartName="/ppt/slides/slide19.xml"/>
  <Override ContentType="application/vnd.openxmlformats-officedocument.presentationml.slide+xml" PartName="/ppt/slides/slide28.xml"/>
  <Override ContentType="application/vnd.openxmlformats-officedocument.presentationml.slideLayout+xml" PartName="/ppt/slideLayouts/slideLayout7.xml"/>
  <Default ContentType="image/png" Extension="png"/>
  <Override ContentType="application/vnd.openxmlformats-officedocument.presentationml.notesSlide+xml" PartName="/ppt/notesSlides/notesSlide1.xml"/>
  <Override ContentType="application/vnd.openxmlformats-officedocument.presentationml.slide+xml" PartName="/ppt/slides/slide3.xml"/>
  <Override ContentType="application/vnd.openxmlformats-officedocument.presentationml.slide+xml" PartName="/ppt/slides/slide17.xml"/>
  <Override ContentType="application/vnd.openxmlformats-officedocument.presentationml.slide+xml" PartName="/ppt/slides/slide26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5.xml"/>
  <Override ContentType="application/vnd.openxmlformats-officedocument.theme+xml" PartName="/ppt/theme/theme2.xml"/>
  <Override ContentType="application/vnd.openxmlformats-officedocument.presentationml.slide+xml" PartName="/ppt/slides/slide1.xml"/>
  <Override ContentType="application/vnd.openxmlformats-officedocument.presentationml.slide+xml" PartName="/ppt/slides/slide15.xml"/>
  <Override ContentType="application/vnd.openxmlformats-officedocument.presentationml.slide+xml" PartName="/ppt/slides/slide24.xml"/>
  <Override ContentType="application/vnd.openxmlformats-officedocument.presentationml.slide+xml" PartName="/ppt/slides/slide33.xml"/>
  <Override ContentType="application/vnd.openxmlformats-officedocument.presentationml.slide+xml" PartName="/ppt/slides/slide35.xml"/>
  <Override ContentType="application/vnd.openxmlformats-officedocument.presentationml.slideLayout+xml" PartName="/ppt/slideLayouts/slideLayout3.xml"/>
  <Default ContentType="image/jpeg" Extension="jpeg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8"/>
  </p:notesMasterIdLst>
  <p:sldIdLst>
    <p:sldId id="257" r:id="rId2"/>
    <p:sldId id="258" r:id="rId3"/>
    <p:sldId id="256" r:id="rId4"/>
    <p:sldId id="259" r:id="rId5"/>
    <p:sldId id="260" r:id="rId6"/>
    <p:sldId id="261" r:id="rId7"/>
    <p:sldId id="262" r:id="rId8"/>
    <p:sldId id="264" r:id="rId9"/>
    <p:sldId id="266" r:id="rId10"/>
    <p:sldId id="267" r:id="rId11"/>
    <p:sldId id="268" r:id="rId12"/>
    <p:sldId id="294" r:id="rId13"/>
    <p:sldId id="265" r:id="rId14"/>
    <p:sldId id="298" r:id="rId15"/>
    <p:sldId id="269" r:id="rId16"/>
    <p:sldId id="296" r:id="rId17"/>
    <p:sldId id="270" r:id="rId18"/>
    <p:sldId id="271" r:id="rId19"/>
    <p:sldId id="297" r:id="rId20"/>
    <p:sldId id="273" r:id="rId21"/>
    <p:sldId id="275" r:id="rId22"/>
    <p:sldId id="277" r:id="rId23"/>
    <p:sldId id="278" r:id="rId24"/>
    <p:sldId id="280" r:id="rId25"/>
    <p:sldId id="281" r:id="rId26"/>
    <p:sldId id="282" r:id="rId27"/>
    <p:sldId id="284" r:id="rId28"/>
    <p:sldId id="286" r:id="rId29"/>
    <p:sldId id="287" r:id="rId30"/>
    <p:sldId id="288" r:id="rId31"/>
    <p:sldId id="289" r:id="rId32"/>
    <p:sldId id="290" r:id="rId33"/>
    <p:sldId id="285" r:id="rId34"/>
    <p:sldId id="283" r:id="rId35"/>
    <p:sldId id="291" r:id="rId36"/>
    <p:sldId id="292" r:id="rId37"/>
  </p:sldIdLst>
  <p:sldSz cx="9144000" cy="6858000" type="screen4x3"/>
  <p:notesSz cx="6858000" cy="91440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BBB59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588" autoAdjust="0"/>
    <p:restoredTop sz="94624" autoAdjust="0"/>
  </p:normalViewPr>
  <p:slideViewPr>
    <p:cSldViewPr>
      <p:cViewPr>
        <p:scale>
          <a:sx n="64" d="100"/>
          <a:sy n="64" d="100"/>
        </p:scale>
        <p:origin x="-2412" y="-109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3894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EE09327-472B-497E-8580-BCBCDBC8C112}" type="datetimeFigureOut">
              <a:rPr lang="uk-UA" smtClean="0"/>
              <a:t>06.11.2014</a:t>
            </a:fld>
            <a:endParaRPr lang="uk-UA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uk-UA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07B072A-6DF2-4565-B087-896529AE6BBD}" type="slidenum">
              <a:rPr lang="uk-UA" smtClean="0"/>
              <a:t>‹#›</a:t>
            </a:fld>
            <a:endParaRPr lang="uk-U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uk-UA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7B072A-6DF2-4565-B087-896529AE6BBD}" type="slidenum">
              <a:rPr lang="uk-UA" smtClean="0"/>
              <a:t>19</a:t>
            </a:fld>
            <a:endParaRPr lang="uk-UA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2C9392-2AC1-4A33-B813-539F64B1AF07}" type="datetimeFigureOut">
              <a:rPr lang="uk-UA" smtClean="0"/>
              <a:pPr/>
              <a:t>06.11.2014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27505B-E129-4DB4-93B1-0EBA6FAC30FD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  <p:transition spd="slow">
    <p:fade thruBlk="1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2C9392-2AC1-4A33-B813-539F64B1AF07}" type="datetimeFigureOut">
              <a:rPr lang="uk-UA" smtClean="0"/>
              <a:pPr/>
              <a:t>06.11.2014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27505B-E129-4DB4-93B1-0EBA6FAC30FD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  <p:transition spd="slow">
    <p:fade thruBlk="1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2C9392-2AC1-4A33-B813-539F64B1AF07}" type="datetimeFigureOut">
              <a:rPr lang="uk-UA" smtClean="0"/>
              <a:pPr/>
              <a:t>06.11.2014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27505B-E129-4DB4-93B1-0EBA6FAC30FD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  <p:transition spd="slow">
    <p:fade thruBlk="1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2C9392-2AC1-4A33-B813-539F64B1AF07}" type="datetimeFigureOut">
              <a:rPr lang="uk-UA" smtClean="0"/>
              <a:pPr/>
              <a:t>06.11.2014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27505B-E129-4DB4-93B1-0EBA6FAC30FD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  <p:transition spd="slow">
    <p:fade thruBlk="1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2C9392-2AC1-4A33-B813-539F64B1AF07}" type="datetimeFigureOut">
              <a:rPr lang="uk-UA" smtClean="0"/>
              <a:pPr/>
              <a:t>06.11.2014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27505B-E129-4DB4-93B1-0EBA6FAC30FD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  <p:transition spd="slow">
    <p:fade thruBlk="1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2C9392-2AC1-4A33-B813-539F64B1AF07}" type="datetimeFigureOut">
              <a:rPr lang="uk-UA" smtClean="0"/>
              <a:pPr/>
              <a:t>06.11.2014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27505B-E129-4DB4-93B1-0EBA6FAC30FD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  <p:transition spd="slow">
    <p:fade thruBlk="1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2C9392-2AC1-4A33-B813-539F64B1AF07}" type="datetimeFigureOut">
              <a:rPr lang="uk-UA" smtClean="0"/>
              <a:pPr/>
              <a:t>06.11.2014</a:t>
            </a:fld>
            <a:endParaRPr lang="uk-UA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27505B-E129-4DB4-93B1-0EBA6FAC30FD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  <p:transition spd="slow">
    <p:fade thruBlk="1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2C9392-2AC1-4A33-B813-539F64B1AF07}" type="datetimeFigureOut">
              <a:rPr lang="uk-UA" smtClean="0"/>
              <a:pPr/>
              <a:t>06.11.2014</a:t>
            </a:fld>
            <a:endParaRPr lang="uk-UA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27505B-E129-4DB4-93B1-0EBA6FAC30FD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  <p:transition spd="slow">
    <p:fade thruBlk="1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2C9392-2AC1-4A33-B813-539F64B1AF07}" type="datetimeFigureOut">
              <a:rPr lang="uk-UA" smtClean="0"/>
              <a:pPr/>
              <a:t>06.11.2014</a:t>
            </a:fld>
            <a:endParaRPr lang="uk-UA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27505B-E129-4DB4-93B1-0EBA6FAC30FD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  <p:transition spd="slow">
    <p:fade thruBlk="1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2C9392-2AC1-4A33-B813-539F64B1AF07}" type="datetimeFigureOut">
              <a:rPr lang="uk-UA" smtClean="0"/>
              <a:pPr/>
              <a:t>06.11.2014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27505B-E129-4DB4-93B1-0EBA6FAC30FD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  <p:transition spd="slow">
    <p:fade thruBlk="1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2C9392-2AC1-4A33-B813-539F64B1AF07}" type="datetimeFigureOut">
              <a:rPr lang="uk-UA" smtClean="0"/>
              <a:pPr/>
              <a:t>06.11.2014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27505B-E129-4DB4-93B1-0EBA6FAC30FD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  <p:transition spd="slow">
    <p:fade thruBlk="1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62C9392-2AC1-4A33-B813-539F64B1AF07}" type="datetimeFigureOut">
              <a:rPr lang="uk-UA" smtClean="0"/>
              <a:pPr/>
              <a:t>06.11.2014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27505B-E129-4DB4-93B1-0EBA6FAC30FD}" type="slidenum">
              <a:rPr lang="uk-UA" smtClean="0"/>
              <a:pPr/>
              <a:t>‹#›</a:t>
            </a:fld>
            <a:endParaRPr lang="uk-U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fade thruBlk="1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eg"/><Relationship Id="rId13" Type="http://schemas.openxmlformats.org/officeDocument/2006/relationships/image" Target="../media/image11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5.jpeg"/><Relationship Id="rId12" Type="http://schemas.openxmlformats.org/officeDocument/2006/relationships/image" Target="../media/image10.jpeg"/><Relationship Id="rId2" Type="http://schemas.openxmlformats.org/officeDocument/2006/relationships/audio" Target="file:///F:\&#1059;&#1088;&#1086;&#1082;%20&#1054;&#1082;&#1089;&#1072;&#1085;&#1110;%20&#1042;&#1072;&#1083;&#1077;&#1085;&#1090;&#1080;&#1085;&#1110;&#1074;&#1085;&#1110;\Stepan_CSHerbak_Ukrainskaya_Bandura_-_Dumi_moi_dumi_moi_(get-tune.net).mp3" TargetMode="External"/><Relationship Id="rId1" Type="http://schemas.openxmlformats.org/officeDocument/2006/relationships/audio" Target="file:///G:\&#1053;&#1086;&#1074;&#1072;&#1103;%20&#1087;&#1072;&#1087;&#1082;&#1072;\Narodna_-_N_ch_yaka_m_syachna_m_nus_(get-tune.net).mp3" TargetMode="External"/><Relationship Id="rId6" Type="http://schemas.openxmlformats.org/officeDocument/2006/relationships/image" Target="../media/image4.jpeg"/><Relationship Id="rId11" Type="http://schemas.openxmlformats.org/officeDocument/2006/relationships/image" Target="../media/image9.jpeg"/><Relationship Id="rId5" Type="http://schemas.openxmlformats.org/officeDocument/2006/relationships/image" Target="../media/image3.jpeg"/><Relationship Id="rId10" Type="http://schemas.openxmlformats.org/officeDocument/2006/relationships/image" Target="../media/image8.jpeg"/><Relationship Id="rId4" Type="http://schemas.openxmlformats.org/officeDocument/2006/relationships/image" Target="../media/image2.jpeg"/><Relationship Id="rId9" Type="http://schemas.openxmlformats.org/officeDocument/2006/relationships/image" Target="../media/image7.jpeg"/><Relationship Id="rId14" Type="http://schemas.openxmlformats.org/officeDocument/2006/relationships/image" Target="../media/image12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 ?><Relationships xmlns="http://schemas.openxmlformats.org/package/2006/relationships"><Relationship Id="rId3" Target="../media/image16.jpeg" Type="http://schemas.openxmlformats.org/officeDocument/2006/relationships/image"/><Relationship Id="rId2" Target="../slideLayouts/slideLayout2.xml" Type="http://schemas.openxmlformats.org/officeDocument/2006/relationships/slideLayout"/><Relationship Id="rId1" Target="file:///F:\&#1059;&#1088;&#1086;&#1082;%20&#1054;&#1082;&#1089;&#1072;&#1085;&#1110;%20&#1042;&#1072;&#1083;&#1077;&#1085;&#1090;&#1080;&#1085;&#1110;&#1074;&#1085;&#1110;\&#1028;&#1076;&#1080;&#1085;&#1072;%20&#1082;&#1088;&#1072;&#1111;&#1085;&#1072;.mp4" TargetMode="External" Type="http://schemas.openxmlformats.org/officeDocument/2006/relationships/video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F:\&#1059;&#1088;&#1086;&#1082;%20&#1054;&#1082;&#1089;&#1072;&#1085;&#1110;%20&#1042;&#1072;&#1083;&#1077;&#1085;&#1090;&#1080;&#1085;&#1110;&#1074;&#1085;&#1110;\&#1058;&#1072;&#1088;&#1072;&#1089;%20&#1055;&#1077;&#1090;&#1088;&#1080;&#1085;&#1077;&#1085;&#1082;&#1086;%20-%20&#1059;&#1082;&#1088;&#1072;&#1111;&#1085;&#1086;%20%20(audiopoisk.com).mp3" TargetMode="External"/><Relationship Id="rId4" Type="http://schemas.openxmlformats.org/officeDocument/2006/relationships/image" Target="../media/image21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F:\&#1059;&#1088;&#1086;&#1082;%20&#1054;&#1082;&#1089;&#1072;&#1085;&#1110;%20&#1042;&#1072;&#1083;&#1077;&#1085;&#1090;&#1080;&#1085;&#1110;&#1074;&#1085;&#1110;\getting-started-project.mp4" TargetMode="Externa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3554" name="Picture 2" descr="http://cs7003.vk.me/c7007/v7007460/26791/dQSuyE7BH0w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2132856"/>
            <a:ext cx="3635896" cy="244827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3556" name="Picture 4" descr="http://cs7003.vk.me/c7007/v7007460/2783c/qVY48JI2LAo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4417193"/>
            <a:ext cx="3635896" cy="244080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3558" name="Picture 6" descr="http://cs7003.vk.me/c7007/v7007460/2768c/0clJeCMtinM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0"/>
            <a:ext cx="3635896" cy="24288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3562" name="Picture 10" descr="http://cs7003.vk.me/c7007/v7007460/276a7/jIXR8vUZ-RI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830681" y="0"/>
            <a:ext cx="3313319" cy="234887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3564" name="Picture 12" descr="http://cs7003.vk.me/c7007/v7007460/276b9/HSpF3PySdHo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828319" y="2132856"/>
            <a:ext cx="3315681" cy="23762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3566" name="Picture 14" descr="http://cs7003.vk.me/c7007/v7007460/26cbd/Drgt-w7VBOs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915816" y="0"/>
            <a:ext cx="3524697" cy="24288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3568" name="Picture 16" descr="http://cs7003.vk.me/c7007/v7007460/2862f/_9cSKzYP9OY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3203848" y="4437112"/>
            <a:ext cx="3240360" cy="243027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3560" name="Picture 8" descr="http://cs7003.vk.me/c7007/v7007460/2769e/rIP4UQ4dC6s.jp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5830680" y="4293096"/>
            <a:ext cx="3313320" cy="25649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3570" name="Picture 18" descr="http://vidia.org/wp-content/uploads/2013/03/taras_shevchenko_0-1.jp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3143240" y="1785926"/>
            <a:ext cx="2952328" cy="305110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Narodna_-_N_ch_yaka_m_syachna_m_nus_(get-tune.net).mp3">
            <a:hlinkClick r:id="" action="ppaction://media"/>
          </p:cNvPr>
          <p:cNvPicPr>
            <a:picLocks noGrp="1" noRot="1" noChangeAspect="1"/>
          </p:cNvPicPr>
          <p:nvPr>
            <p:ph idx="1"/>
            <a:audioFile r:link="rId1"/>
          </p:nvPr>
        </p:nvPicPr>
        <p:blipFill>
          <a:blip r:embed="rId13"/>
          <a:stretch>
            <a:fillRect/>
          </a:stretch>
        </p:blipFill>
        <p:spPr>
          <a:xfrm>
            <a:off x="8839200" y="6286520"/>
            <a:ext cx="304800" cy="304800"/>
          </a:xfrm>
          <a:prstGeom prst="rect">
            <a:avLst/>
          </a:prstGeom>
        </p:spPr>
      </p:pic>
      <p:pic>
        <p:nvPicPr>
          <p:cNvPr id="14" name="Stepan_CSHerbak_Ukrainskaya_Bandura_-_Dumi_moi_dumi_moi_(get-tune.net)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14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slow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1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9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  <p:audio>
              <p:cMediaNode showWhenStopped="0">
                <p:cTn id="10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714357"/>
            <a:ext cx="8258204" cy="2071702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uk-UA" sz="4000" i="1" dirty="0" smtClean="0"/>
              <a:t> … Хай живе і солодко-співуча,                      ні з чим не зрівняна українська                       мова</a:t>
            </a:r>
            <a:r>
              <a:rPr lang="ru-RU" sz="4000" i="1" dirty="0" smtClean="0"/>
              <a:t> </a:t>
            </a:r>
            <a:r>
              <a:rPr lang="uk-UA" sz="4000" i="1" dirty="0" smtClean="0"/>
              <a:t>(В. </a:t>
            </a:r>
            <a:r>
              <a:rPr lang="uk-UA" sz="4000" i="1" dirty="0" err="1" smtClean="0"/>
              <a:t>Солоухін</a:t>
            </a:r>
            <a:r>
              <a:rPr lang="uk-UA" sz="4000" i="1" dirty="0" smtClean="0"/>
              <a:t>). </a:t>
            </a:r>
            <a:endParaRPr lang="uk-UA" sz="4000" dirty="0" smtClean="0"/>
          </a:p>
          <a:p>
            <a:pPr algn="ctr">
              <a:buNone/>
            </a:pPr>
            <a:endParaRPr lang="uk-UA" sz="4000" dirty="0" smtClean="0"/>
          </a:p>
          <a:p>
            <a:pPr algn="ctr">
              <a:buNone/>
            </a:pPr>
            <a:endParaRPr lang="uk-UA" sz="4000" dirty="0"/>
          </a:p>
          <a:p>
            <a:endParaRPr lang="uk-UA" dirty="0"/>
          </a:p>
        </p:txBody>
      </p:sp>
      <p:sp>
        <p:nvSpPr>
          <p:cNvPr id="4" name="Содержимое 2"/>
          <p:cNvSpPr txBox="1">
            <a:spLocks/>
          </p:cNvSpPr>
          <p:nvPr/>
        </p:nvSpPr>
        <p:spPr>
          <a:xfrm>
            <a:off x="500034" y="4000504"/>
            <a:ext cx="8258204" cy="207170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algn="ctr"/>
            <a:r>
              <a:rPr lang="uk-UA" sz="4000" i="1" dirty="0" smtClean="0"/>
              <a:t>… Хай живе і </a:t>
            </a:r>
            <a:r>
              <a:rPr lang="uk-UA" sz="4000" i="1" u="wavy" dirty="0" smtClean="0"/>
              <a:t>солодко-співуча</a:t>
            </a:r>
            <a:r>
              <a:rPr lang="uk-UA" sz="4000" i="1" dirty="0" smtClean="0"/>
              <a:t>,                   ні з чим </a:t>
            </a:r>
            <a:r>
              <a:rPr lang="uk-UA" sz="4000" i="1" u="wavy" dirty="0" smtClean="0"/>
              <a:t>не зрівняна</a:t>
            </a:r>
            <a:r>
              <a:rPr lang="uk-UA" sz="4000" i="1" dirty="0" smtClean="0"/>
              <a:t> українська                         мова</a:t>
            </a:r>
            <a:r>
              <a:rPr lang="ru-RU" sz="4000" i="1" dirty="0" smtClean="0"/>
              <a:t> </a:t>
            </a:r>
            <a:r>
              <a:rPr lang="uk-UA" sz="4000" i="1" dirty="0" smtClean="0"/>
              <a:t>(В. </a:t>
            </a:r>
            <a:r>
              <a:rPr lang="uk-UA" sz="4000" i="1" dirty="0" err="1" smtClean="0"/>
              <a:t>Солоухін</a:t>
            </a:r>
            <a:r>
              <a:rPr lang="uk-UA" sz="4000" i="1" dirty="0" smtClean="0"/>
              <a:t>). </a:t>
            </a:r>
            <a:endParaRPr lang="uk-UA" sz="4000" dirty="0" smtClean="0"/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uk-UA" sz="4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uk-UA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Стрелка вниз 6"/>
          <p:cNvSpPr/>
          <p:nvPr/>
        </p:nvSpPr>
        <p:spPr>
          <a:xfrm>
            <a:off x="3929058" y="2714620"/>
            <a:ext cx="1428760" cy="1285884"/>
          </a:xfrm>
          <a:prstGeom prst="downArrow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714357"/>
            <a:ext cx="8258204" cy="2071702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uk-UA" sz="5400" i="1" dirty="0" smtClean="0"/>
              <a:t>Любіть Україну у сні </a:t>
            </a:r>
          </a:p>
          <a:p>
            <a:pPr algn="ctr">
              <a:buNone/>
            </a:pPr>
            <a:r>
              <a:rPr lang="uk-UA" sz="5400" i="1" dirty="0" smtClean="0"/>
              <a:t>й наяву…(В. Сосюра). </a:t>
            </a:r>
            <a:endParaRPr lang="uk-UA" sz="5400" dirty="0" smtClean="0"/>
          </a:p>
          <a:p>
            <a:pPr algn="ctr">
              <a:buNone/>
            </a:pPr>
            <a:endParaRPr lang="uk-UA" sz="4000" dirty="0"/>
          </a:p>
          <a:p>
            <a:endParaRPr lang="uk-UA" dirty="0"/>
          </a:p>
        </p:txBody>
      </p:sp>
      <p:sp>
        <p:nvSpPr>
          <p:cNvPr id="4" name="Содержимое 2"/>
          <p:cNvSpPr txBox="1">
            <a:spLocks/>
          </p:cNvSpPr>
          <p:nvPr/>
        </p:nvSpPr>
        <p:spPr>
          <a:xfrm>
            <a:off x="500034" y="4000504"/>
            <a:ext cx="8258204" cy="207170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indent="-342900" algn="ctr">
              <a:spcBef>
                <a:spcPct val="20000"/>
              </a:spcBef>
            </a:pPr>
            <a:r>
              <a:rPr kumimoji="0" lang="uk-UA" sz="40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lang="uk-UA" sz="5400" i="1" dirty="0"/>
              <a:t>Любіть Україну </a:t>
            </a:r>
            <a:r>
              <a:rPr lang="uk-UA" sz="5400" i="1" u="dotDash" dirty="0"/>
              <a:t>у сні </a:t>
            </a:r>
            <a:endParaRPr lang="uk-UA" sz="5400" i="1" u="dotDash" dirty="0" smtClean="0"/>
          </a:p>
          <a:p>
            <a:pPr marL="342900" indent="-342900" algn="ctr">
              <a:spcBef>
                <a:spcPct val="20000"/>
              </a:spcBef>
            </a:pPr>
            <a:r>
              <a:rPr lang="uk-UA" sz="5400" i="1" dirty="0" smtClean="0"/>
              <a:t>й </a:t>
            </a:r>
            <a:r>
              <a:rPr lang="uk-UA" sz="5400" i="1" u="dotDash" dirty="0"/>
              <a:t>наяву</a:t>
            </a:r>
            <a:r>
              <a:rPr lang="uk-UA" sz="5400" i="1" dirty="0"/>
              <a:t>…(В. Сосюра). </a:t>
            </a:r>
          </a:p>
          <a:p>
            <a:pPr marL="342900" indent="-342900" algn="ctr">
              <a:spcBef>
                <a:spcPct val="20000"/>
              </a:spcBef>
            </a:pPr>
            <a:endParaRPr lang="uk-UA" sz="4000" dirty="0" smtClean="0"/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uk-UA" sz="4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uk-UA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Стрелка вниз 4"/>
          <p:cNvSpPr/>
          <p:nvPr/>
        </p:nvSpPr>
        <p:spPr>
          <a:xfrm>
            <a:off x="3929058" y="2714620"/>
            <a:ext cx="1428760" cy="1285884"/>
          </a:xfrm>
          <a:prstGeom prst="downArrow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25602" name="Picture 2" descr="http://kiev1.org/wp-content/uploads/2014/03/6698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4" name="Єдина країна.mp4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0" y="571480"/>
            <a:ext cx="9144065" cy="5715040"/>
          </a:xfrm>
          <a:prstGeom prst="rect">
            <a:avLst/>
          </a:prstGeom>
        </p:spPr>
      </p:pic>
    </p:spTree>
  </p:cSld>
  <p:clrMapOvr>
    <a:masterClrMapping/>
  </p:clrMapOvr>
  <p:transition spd="slow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138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descr="G:\Урок\1920x1080_priroda-nebo-pole-solntse-krasivo-podsolnuhi.jpg" id="35842" name="Picture 2"/>
          <p:cNvPicPr>
            <a:picLocks noChangeArrowheads="1" noChangeAspect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fade thruBlk="1"/>
  </p:transition>
  <p:timing>
    <p:tnLst>
      <p:par>
        <p:cTn dur="indefinite" id="1" nodeType="tmRoot" restart="never"/>
      </p:par>
    </p:tnLst>
  </p:timing>
</p:sld>
</file>

<file path=ppt/slides/slide1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142976" y="3071810"/>
            <a:ext cx="6929486" cy="3054353"/>
          </a:xfrm>
        </p:spPr>
        <p:txBody>
          <a:bodyPr>
            <a:normAutofit/>
            <a:scene3d>
              <a:camera prst="orthographicFront"/>
              <a:lightRig dir="tl" rig="flat">
                <a:rot lat="0" lon="0" rev="6600000"/>
              </a:lightRig>
            </a:scene3d>
            <a:sp3d contourW="8890" extrusionH="25400">
              <a:bevelT h="31750" w="3810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buNone/>
            </a:pPr>
            <a:r>
              <a:rPr b="1" dirty="0" i="1" lang="uk-UA" sz="400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algn="tl" blurRad="50800" dir="5460000" dist="39000">
                    <a:srgbClr val="000000">
                      <a:alpha val="38000"/>
                    </a:srgbClr>
                  </a:outerShdw>
                </a:effectLst>
              </a:rPr>
              <a:t>Любіть Україну у сні й наяву,</a:t>
            </a:r>
            <a:endParaRPr b="1" dirty="0" lang="uk-UA" sz="400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algn="tl" blurRad="50800" dir="5460000" dist="39000">
                  <a:srgbClr val="000000">
                    <a:alpha val="38000"/>
                  </a:srgbClr>
                </a:outerShdw>
              </a:effectLst>
            </a:endParaRPr>
          </a:p>
          <a:p>
            <a:pPr algn="ctr">
              <a:buNone/>
            </a:pPr>
            <a:r>
              <a:rPr b="1" dirty="0" i="1" lang="uk-UA" sz="400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algn="tl" blurRad="50800" dir="5460000" dist="39000">
                    <a:srgbClr val="000000">
                      <a:alpha val="38000"/>
                    </a:srgbClr>
                  </a:outerShdw>
                </a:effectLst>
              </a:rPr>
              <a:t>вишневу свою Україну,</a:t>
            </a:r>
            <a:endParaRPr b="1" dirty="0" lang="uk-UA" sz="400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algn="tl" blurRad="50800" dir="5460000" dist="39000">
                  <a:srgbClr val="000000">
                    <a:alpha val="38000"/>
                  </a:srgbClr>
                </a:outerShdw>
              </a:effectLst>
            </a:endParaRPr>
          </a:p>
          <a:p>
            <a:pPr algn="ctr">
              <a:buNone/>
            </a:pPr>
            <a:r>
              <a:rPr b="1" dirty="0" i="1" lang="uk-UA" sz="400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algn="tl" blurRad="50800" dir="5460000" dist="39000">
                    <a:srgbClr val="000000">
                      <a:alpha val="38000"/>
                    </a:srgbClr>
                  </a:outerShdw>
                </a:effectLst>
              </a:rPr>
              <a:t>красу її вічно живу і нову</a:t>
            </a:r>
            <a:endParaRPr b="1" dirty="0" lang="uk-UA" sz="400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algn="tl" blurRad="50800" dir="5460000" dist="39000">
                  <a:srgbClr val="000000">
                    <a:alpha val="38000"/>
                  </a:srgbClr>
                </a:outerShdw>
              </a:effectLst>
            </a:endParaRPr>
          </a:p>
          <a:p>
            <a:pPr algn="ctr">
              <a:buNone/>
            </a:pPr>
            <a:r>
              <a:rPr b="1" dirty="0" i="1" lang="uk-UA" sz="400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algn="tl" blurRad="50800" dir="5460000" dist="39000">
                    <a:srgbClr val="000000">
                      <a:alpha val="38000"/>
                    </a:srgbClr>
                  </a:outerShdw>
                </a:effectLst>
              </a:rPr>
              <a:t>і мову її солов'їну. </a:t>
            </a:r>
            <a:endParaRPr b="1" dirty="0" lang="uk-UA" sz="400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algn="tl" blurRad="50800" dir="5460000" dist="39000">
                  <a:srgbClr val="000000">
                    <a:alpha val="38000"/>
                  </a:srgbClr>
                </a:outerShdw>
              </a:effectLst>
            </a:endParaRPr>
          </a:p>
          <a:p>
            <a:endParaRPr b="1" dirty="0" lang="uk-UA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algn="tl" blurRad="50800" dir="5460000" dist="39000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descr="http://www.tatur.ua/useruploads/states_images/2_0743f.jpg" id="8194" name="Picture 2"/>
          <p:cNvPicPr>
            <a:picLocks noChangeArrowheads="1" noChangeAspect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1357290" y="785794"/>
            <a:ext cx="6477045" cy="2286016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dissolve/>
  </p:transition>
  <p:timing>
    <p:tnLst>
      <p:par>
        <p:cTn dur="indefinite" id="1" nodeType="tmRoot" restart="never"/>
      </p:par>
    </p:tnLst>
  </p:timing>
</p:sld>
</file>

<file path=ppt/slides/slide1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142976" y="3071810"/>
            <a:ext cx="6929486" cy="3054353"/>
          </a:xfrm>
        </p:spPr>
        <p:txBody>
          <a:bodyPr>
            <a:normAutofit/>
            <a:scene3d>
              <a:camera prst="orthographicFront"/>
              <a:lightRig dir="tl" rig="flat">
                <a:rot lat="0" lon="0" rev="6600000"/>
              </a:lightRig>
            </a:scene3d>
            <a:sp3d contourW="8890" extrusionH="25400">
              <a:bevelT h="31750" w="3810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buNone/>
            </a:pPr>
            <a:r>
              <a:rPr b="1" dirty="0" i="1" lang="uk-UA" sz="400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algn="tl" blurRad="50800" dir="5460000" dist="39000">
                    <a:srgbClr val="000000">
                      <a:alpha val="38000"/>
                    </a:srgbClr>
                  </a:outerShdw>
                </a:effectLst>
              </a:rPr>
              <a:t>Любіть </a:t>
            </a:r>
            <a:r>
              <a:rPr b="1" dirty="0" i="1" lang="uk-UA" sz="4000" u="dashLong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algn="tl" blurRad="50800" dir="5460000" dist="39000">
                    <a:srgbClr val="000000">
                      <a:alpha val="38000"/>
                    </a:srgbClr>
                  </a:outerShdw>
                </a:effectLst>
              </a:rPr>
              <a:t>Україну</a:t>
            </a:r>
            <a:r>
              <a:rPr b="1" dirty="0" i="1" lang="uk-UA" sz="400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algn="tl" blurRad="50800" dir="5460000" dist="39000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b="1" dirty="0" i="1" lang="uk-UA" sz="4000" u="dotDash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algn="tl" blurRad="50800" dir="5460000" dist="39000">
                    <a:srgbClr val="000000">
                      <a:alpha val="38000"/>
                    </a:srgbClr>
                  </a:outerShdw>
                </a:effectLst>
              </a:rPr>
              <a:t>у сні</a:t>
            </a:r>
            <a:r>
              <a:rPr b="1" dirty="0" i="1" lang="uk-UA" sz="400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algn="tl" blurRad="50800" dir="5460000" dist="39000">
                    <a:srgbClr val="000000">
                      <a:alpha val="38000"/>
                    </a:srgbClr>
                  </a:outerShdw>
                </a:effectLst>
              </a:rPr>
              <a:t> й </a:t>
            </a:r>
            <a:r>
              <a:rPr b="1" dirty="0" i="1" lang="uk-UA" sz="4000" u="dotDash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algn="tl" blurRad="50800" dir="5460000" dist="39000">
                    <a:srgbClr val="000000">
                      <a:alpha val="38000"/>
                    </a:srgbClr>
                  </a:outerShdw>
                </a:effectLst>
              </a:rPr>
              <a:t>наяву</a:t>
            </a:r>
            <a:r>
              <a:rPr b="1" dirty="0" i="1" lang="uk-UA" sz="400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algn="tl" blurRad="50800" dir="5460000" dist="39000">
                    <a:srgbClr val="000000">
                      <a:alpha val="38000"/>
                    </a:srgbClr>
                  </a:outerShdw>
                </a:effectLst>
              </a:rPr>
              <a:t>,</a:t>
            </a:r>
            <a:endParaRPr b="1" dirty="0" lang="uk-UA" sz="400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algn="tl" blurRad="50800" dir="5460000" dist="39000">
                  <a:srgbClr val="000000">
                    <a:alpha val="38000"/>
                  </a:srgbClr>
                </a:outerShdw>
              </a:effectLst>
            </a:endParaRPr>
          </a:p>
          <a:p>
            <a:pPr algn="ctr">
              <a:buNone/>
            </a:pPr>
            <a:r>
              <a:rPr b="1" dirty="0" i="1" lang="uk-UA" sz="400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algn="tl" blurRad="50800" dir="5460000" dist="39000">
                    <a:srgbClr val="000000">
                      <a:alpha val="38000"/>
                    </a:srgbClr>
                  </a:outerShdw>
                </a:effectLst>
              </a:rPr>
              <a:t>вишневу свою Україну,</a:t>
            </a:r>
            <a:endParaRPr b="1" dirty="0" lang="uk-UA" sz="400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algn="tl" blurRad="50800" dir="5460000" dist="39000">
                  <a:srgbClr val="000000">
                    <a:alpha val="38000"/>
                  </a:srgbClr>
                </a:outerShdw>
              </a:effectLst>
            </a:endParaRPr>
          </a:p>
          <a:p>
            <a:pPr algn="ctr">
              <a:buNone/>
            </a:pPr>
            <a:r>
              <a:rPr b="1" dirty="0" i="1" lang="uk-UA" sz="4000" u="dashLong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algn="tl" blurRad="50800" dir="5460000" dist="39000">
                    <a:srgbClr val="000000">
                      <a:alpha val="38000"/>
                    </a:srgbClr>
                  </a:outerShdw>
                </a:effectLst>
              </a:rPr>
              <a:t>красу</a:t>
            </a:r>
            <a:r>
              <a:rPr b="1" dirty="0" i="1" lang="uk-UA" sz="400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algn="tl" blurRad="50800" dir="5460000" dist="39000">
                    <a:srgbClr val="000000">
                      <a:alpha val="38000"/>
                    </a:srgbClr>
                  </a:outerShdw>
                </a:effectLst>
              </a:rPr>
              <a:t> її вічно </a:t>
            </a:r>
            <a:r>
              <a:rPr b="1" dirty="0" i="1" lang="uk-UA" sz="4000" u="wavy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algn="tl" blurRad="50800" dir="5460000" dist="39000">
                    <a:srgbClr val="000000">
                      <a:alpha val="38000"/>
                    </a:srgbClr>
                  </a:outerShdw>
                </a:effectLst>
              </a:rPr>
              <a:t>живу</a:t>
            </a:r>
            <a:r>
              <a:rPr b="1" dirty="0" i="1" lang="uk-UA" sz="400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algn="tl" blurRad="50800" dir="5460000" dist="39000">
                    <a:srgbClr val="000000">
                      <a:alpha val="38000"/>
                    </a:srgbClr>
                  </a:outerShdw>
                </a:effectLst>
              </a:rPr>
              <a:t> і </a:t>
            </a:r>
            <a:r>
              <a:rPr b="1" dirty="0" i="1" lang="uk-UA" sz="4000" u="wavy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algn="tl" blurRad="50800" dir="5460000" dist="39000">
                    <a:srgbClr val="000000">
                      <a:alpha val="38000"/>
                    </a:srgbClr>
                  </a:outerShdw>
                </a:effectLst>
              </a:rPr>
              <a:t>нову</a:t>
            </a:r>
            <a:endParaRPr b="1" dirty="0" lang="uk-UA" sz="4000" u="wavy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algn="tl" blurRad="50800" dir="5460000" dist="39000">
                  <a:srgbClr val="000000">
                    <a:alpha val="38000"/>
                  </a:srgbClr>
                </a:outerShdw>
              </a:effectLst>
            </a:endParaRPr>
          </a:p>
          <a:p>
            <a:pPr algn="ctr">
              <a:buNone/>
            </a:pPr>
            <a:r>
              <a:rPr b="1" dirty="0" i="1" lang="uk-UA" sz="400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algn="tl" blurRad="50800" dir="5460000" dist="39000">
                    <a:srgbClr val="000000">
                      <a:alpha val="38000"/>
                    </a:srgbClr>
                  </a:outerShdw>
                </a:effectLst>
              </a:rPr>
              <a:t>і </a:t>
            </a:r>
            <a:r>
              <a:rPr b="1" dirty="0" i="1" lang="uk-UA" sz="4000" u="dashLong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algn="tl" blurRad="50800" dir="5460000" dist="39000">
                    <a:srgbClr val="000000">
                      <a:alpha val="38000"/>
                    </a:srgbClr>
                  </a:outerShdw>
                </a:effectLst>
              </a:rPr>
              <a:t>мову</a:t>
            </a:r>
            <a:r>
              <a:rPr b="1" dirty="0" i="1" lang="uk-UA" sz="400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algn="tl" blurRad="50800" dir="5460000" dist="39000">
                    <a:srgbClr val="000000">
                      <a:alpha val="38000"/>
                    </a:srgbClr>
                  </a:outerShdw>
                </a:effectLst>
              </a:rPr>
              <a:t> її солов'їну. </a:t>
            </a:r>
            <a:endParaRPr b="1" dirty="0" lang="uk-UA" sz="400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algn="tl" blurRad="50800" dir="5460000" dist="39000">
                  <a:srgbClr val="000000">
                    <a:alpha val="38000"/>
                  </a:srgbClr>
                </a:outerShdw>
              </a:effectLst>
            </a:endParaRPr>
          </a:p>
          <a:p>
            <a:endParaRPr b="1" dirty="0" lang="uk-UA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algn="tl" blurRad="50800" dir="5460000" dist="39000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descr="http://www.tatur.ua/useruploads/states_images/2_0743f.jpg" id="8194" name="Picture 2"/>
          <p:cNvPicPr>
            <a:picLocks noChangeArrowheads="1" noChangeAspect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1357290" y="785794"/>
            <a:ext cx="6477045" cy="2286016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blinds dir="vert"/>
  </p:transition>
  <p:timing>
    <p:tnLst>
      <p:par>
        <p:cTn dur="indefinite" id="1" nodeType="tmRoot" restart="never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857232"/>
            <a:ext cx="8358246" cy="5197493"/>
          </a:xfrm>
        </p:spPr>
        <p:txBody>
          <a:bodyPr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buNone/>
            </a:pPr>
            <a:r>
              <a:rPr lang="uk-UA" sz="7800" b="1" i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У реченні може бути кілька </a:t>
            </a:r>
            <a:endParaRPr lang="uk-UA" sz="7800" b="1" i="1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algn="ctr">
              <a:buNone/>
            </a:pPr>
            <a:r>
              <a:rPr lang="uk-UA" sz="7800" b="1" i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рядів </a:t>
            </a:r>
            <a:r>
              <a:rPr lang="uk-UA" sz="7800" b="1" i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однорідних </a:t>
            </a:r>
            <a:r>
              <a:rPr lang="uk-UA" sz="7800" b="1" i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членів.</a:t>
            </a:r>
            <a:endParaRPr lang="uk-UA" sz="78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000108"/>
            <a:ext cx="8229600" cy="4857784"/>
          </a:xfrm>
        </p:spPr>
        <p:txBody>
          <a:bodyPr>
            <a:normAutofit fontScale="92500" lnSpcReduction="10000"/>
          </a:bodyPr>
          <a:lstStyle/>
          <a:p>
            <a:pPr algn="ctr">
              <a:buNone/>
            </a:pPr>
            <a:r>
              <a:rPr lang="uk-UA" sz="6600" b="1" i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… Хай живе </a:t>
            </a:r>
            <a:endParaRPr lang="uk-UA" sz="6600" b="1" i="1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algn="ctr">
              <a:buNone/>
            </a:pPr>
            <a:r>
              <a:rPr lang="uk-UA" sz="6600" b="1" i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і </a:t>
            </a:r>
            <a:r>
              <a:rPr lang="uk-UA" sz="6600" b="1" i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солодко-співуча, </a:t>
            </a:r>
            <a:endParaRPr lang="uk-UA" sz="6600" b="1" i="1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algn="ctr">
              <a:buNone/>
            </a:pPr>
            <a:r>
              <a:rPr lang="uk-UA" sz="6600" b="1" i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ні </a:t>
            </a:r>
            <a:r>
              <a:rPr lang="uk-UA" sz="6600" b="1" i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з чим не зрівняна українська </a:t>
            </a:r>
            <a:endParaRPr lang="en-US" sz="6600" b="1" i="1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algn="ctr">
              <a:buNone/>
            </a:pPr>
            <a:r>
              <a:rPr lang="uk-UA" sz="6600" b="1" i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мова</a:t>
            </a:r>
            <a:r>
              <a:rPr lang="en-US" sz="6600" b="1" i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(</a:t>
            </a:r>
            <a:r>
              <a:rPr lang="uk-UA" sz="6600" b="1" i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В. </a:t>
            </a:r>
            <a:r>
              <a:rPr lang="uk-UA" sz="6600" b="1" i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Солоухін</a:t>
            </a:r>
            <a:r>
              <a:rPr lang="en-US" sz="6600" b="1" i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)</a:t>
            </a:r>
            <a:r>
              <a:rPr lang="uk-UA" sz="6600" b="1" i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.</a:t>
            </a:r>
            <a:endParaRPr lang="uk-UA" sz="6600" b="1" i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>
    <p:wheel spokes="8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http://www.conferancie.ru/sites/default/files/content/soviet/10_sekrety-portretnoy-fotografii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42976" y="857232"/>
            <a:ext cx="4227588" cy="5200670"/>
          </a:xfrm>
          <a:prstGeom prst="rect">
            <a:avLst/>
          </a:prstGeom>
          <a:solidFill>
            <a:schemeClr val="bg1">
              <a:lumMod val="95000"/>
              <a:alpha val="1000"/>
            </a:schemeClr>
          </a:solidFill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142976" y="785794"/>
            <a:ext cx="6786610" cy="5340369"/>
          </a:xfrm>
          <a:solidFill>
            <a:schemeClr val="bg1">
              <a:lumMod val="85000"/>
              <a:alpha val="57000"/>
            </a:schemeClr>
          </a:solidFill>
        </p:spPr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buNone/>
            </a:pPr>
            <a:r>
              <a:rPr lang="uk-UA" sz="8000" b="1" i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Рубрика </a:t>
            </a:r>
          </a:p>
          <a:p>
            <a:pPr algn="ctr">
              <a:buNone/>
            </a:pPr>
            <a:r>
              <a:rPr lang="uk-UA" sz="8000" b="1" i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«Із секретів однорідного означення»</a:t>
            </a:r>
            <a:endParaRPr lang="uk-UA" sz="80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>
    <p:pull dir="r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52" y="3214686"/>
            <a:ext cx="6572296" cy="2800767"/>
          </a:xfrm>
          <a:prstGeom prst="rect">
            <a:avLst/>
          </a:prstGeom>
          <a:solidFill>
            <a:srgbClr val="9BBB59">
              <a:alpha val="27059"/>
            </a:srgbClr>
          </a:solidFill>
        </p:spPr>
        <p:txBody>
          <a:bodyPr bIns="45720" lIns="91440" rIns="91440" tIns="45720" wrap="square">
            <a:spAutoFit/>
            <a:scene3d>
              <a:camera prst="orthographicFront"/>
              <a:lightRig dir="tl" rig="flat">
                <a:rot lat="0" lon="0" rev="6600000"/>
              </a:lightRig>
            </a:scene3d>
            <a:sp3d contourW="8890" extrusionH="25400">
              <a:bevelT h="31750" w="3810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b="1" dirty="0" i="1" lang="ru-RU" sz="440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algn="tl" blurRad="50800" dir="5460000" dist="39000">
                    <a:srgbClr val="000000">
                      <a:alpha val="38000"/>
                    </a:srgbClr>
                  </a:outerShdw>
                </a:effectLst>
              </a:rPr>
              <a:t>Наша дума, </a:t>
            </a:r>
            <a:r>
              <a:rPr b="1" dirty="0" i="1" lang="ru-RU" smtClean="0" sz="440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algn="tl" blurRad="50800" dir="5460000" dist="39000">
                    <a:srgbClr val="000000">
                      <a:alpha val="38000"/>
                    </a:srgbClr>
                  </a:outerShdw>
                </a:effectLst>
              </a:rPr>
              <a:t>наша </a:t>
            </a:r>
            <a:r>
              <a:rPr b="1" dirty="0" err="1" i="1" lang="ru-RU" sz="440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algn="tl" blurRad="50800" dir="5460000" dist="39000">
                    <a:srgbClr val="000000">
                      <a:alpha val="38000"/>
                    </a:srgbClr>
                  </a:outerShdw>
                </a:effectLst>
              </a:rPr>
              <a:t>пісня</a:t>
            </a:r>
            <a:endParaRPr b="1" dirty="0" lang="uk-UA" sz="440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algn="tl" blurRad="50800" dir="5460000" dist="39000">
                  <a:srgbClr val="000000">
                    <a:alpha val="38000"/>
                  </a:srgbClr>
                </a:outerShdw>
              </a:effectLst>
            </a:endParaRPr>
          </a:p>
          <a:p>
            <a:r>
              <a:rPr b="1" dirty="0" i="1" lang="ru-RU" sz="440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algn="tl" blurRad="50800" dir="5460000" dist="39000">
                    <a:srgbClr val="000000">
                      <a:alpha val="38000"/>
                    </a:srgbClr>
                  </a:outerShdw>
                </a:effectLst>
              </a:rPr>
              <a:t>Не </a:t>
            </a:r>
            <a:r>
              <a:rPr b="1" dirty="0" err="1" i="1" lang="ru-RU" sz="440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algn="tl" blurRad="50800" dir="5460000" dist="39000">
                    <a:srgbClr val="000000">
                      <a:alpha val="38000"/>
                    </a:srgbClr>
                  </a:outerShdw>
                </a:effectLst>
              </a:rPr>
              <a:t>вмре</a:t>
            </a:r>
            <a:r>
              <a:rPr b="1" dirty="0" i="1" lang="ru-RU" sz="440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algn="tl" blurRad="50800" dir="5460000" dist="39000">
                    <a:srgbClr val="000000">
                      <a:alpha val="38000"/>
                    </a:srgbClr>
                  </a:outerShdw>
                </a:effectLst>
              </a:rPr>
              <a:t>, </a:t>
            </a:r>
            <a:r>
              <a:rPr b="1" dirty="0" err="1" i="1" lang="ru-RU" smtClean="0" sz="440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algn="tl" blurRad="50800" dir="5460000" dist="39000">
                    <a:srgbClr val="000000">
                      <a:alpha val="38000"/>
                    </a:srgbClr>
                  </a:outerShdw>
                </a:effectLst>
              </a:rPr>
              <a:t>не</a:t>
            </a:r>
            <a:r>
              <a:rPr b="1" dirty="0" i="1" lang="ru-RU" smtClean="0" sz="440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algn="tl" blurRad="50800" dir="5460000" dist="39000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b="1" dirty="0" err="1" i="1" lang="ru-RU" sz="440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algn="tl" blurRad="50800" dir="5460000" dist="39000">
                    <a:srgbClr val="000000">
                      <a:alpha val="38000"/>
                    </a:srgbClr>
                  </a:outerShdw>
                </a:effectLst>
              </a:rPr>
              <a:t>загине</a:t>
            </a:r>
            <a:r>
              <a:rPr b="1" dirty="0" i="1" lang="ru-RU" sz="440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algn="tl" blurRad="50800" dir="5460000" dist="39000">
                    <a:srgbClr val="000000">
                      <a:alpha val="38000"/>
                    </a:srgbClr>
                  </a:outerShdw>
                </a:effectLst>
              </a:rPr>
              <a:t>...</a:t>
            </a:r>
            <a:endParaRPr b="1" dirty="0" lang="uk-UA" sz="440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algn="tl" blurRad="50800" dir="5460000" dist="39000">
                  <a:srgbClr val="000000">
                    <a:alpha val="38000"/>
                  </a:srgbClr>
                </a:outerShdw>
              </a:effectLst>
            </a:endParaRPr>
          </a:p>
          <a:p>
            <a:r>
              <a:rPr b="1" dirty="0" i="1" lang="ru-RU" sz="440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algn="tl" blurRad="50800" dir="5460000" dist="39000">
                    <a:srgbClr val="000000">
                      <a:alpha val="38000"/>
                    </a:srgbClr>
                  </a:outerShdw>
                </a:effectLst>
              </a:rPr>
              <a:t>От де, люде, наша слава,</a:t>
            </a:r>
            <a:endParaRPr b="1" dirty="0" lang="uk-UA" sz="440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algn="tl" blurRad="50800" dir="5460000" dist="39000">
                  <a:srgbClr val="000000">
                    <a:alpha val="38000"/>
                  </a:srgbClr>
                </a:outerShdw>
              </a:effectLst>
            </a:endParaRPr>
          </a:p>
          <a:p>
            <a:r>
              <a:rPr b="1" dirty="0" i="1" lang="ru-RU" sz="440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algn="tl" blurRad="50800" dir="5460000" dist="39000">
                    <a:srgbClr val="000000">
                      <a:alpha val="38000"/>
                    </a:srgbClr>
                  </a:outerShdw>
                </a:effectLst>
              </a:rPr>
              <a:t>Слава </a:t>
            </a:r>
            <a:r>
              <a:rPr b="1" dirty="0" err="1" i="1" lang="ru-RU" sz="440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algn="tl" blurRad="50800" dir="5460000" dist="39000">
                    <a:srgbClr val="000000">
                      <a:alpha val="38000"/>
                    </a:srgbClr>
                  </a:outerShdw>
                </a:effectLst>
              </a:rPr>
              <a:t>України</a:t>
            </a:r>
            <a:r>
              <a:rPr b="1" dirty="0" i="1" lang="ru-RU" sz="440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algn="tl" blurRad="50800" dir="5460000" dist="39000">
                    <a:srgbClr val="000000">
                      <a:alpha val="38000"/>
                    </a:srgbClr>
                  </a:outerShdw>
                </a:effectLst>
              </a:rPr>
              <a:t>!</a:t>
            </a:r>
            <a:endParaRPr b="1" dirty="0" lang="uk-UA" sz="440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algn="tl" blurRad="50800" dir="5460000" dist="39000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descr="G:\Урок\382269719.jpg" id="1027" name="Picture 3"/>
          <p:cNvPicPr>
            <a:picLocks noChangeArrowheads="1" noChangeAspect="1"/>
          </p:cNvPicPr>
          <p:nvPr/>
        </p:nvPicPr>
        <p:blipFill>
          <a:blip r:embed="rId2"/>
          <a:srcRect b="59"/>
          <a:stretch>
            <a:fillRect/>
          </a:stretch>
        </p:blipFill>
        <p:spPr bwMode="auto">
          <a:xfrm>
            <a:off x="1285852" y="857232"/>
            <a:ext cx="6572296" cy="2357454"/>
          </a:xfrm>
          <a:prstGeom prst="rect">
            <a:avLst/>
          </a:prstGeom>
          <a:noFill/>
        </p:spPr>
      </p:pic>
      <p:pic>
        <p:nvPicPr>
          <p:cNvPr descr="http://upload.wikimedia.org/wikipedia/commons/b/bd/Taras_Shevchenko_selfportrait_oil_1840.jpg" id="1026" name="Picture 2"/>
          <p:cNvPicPr>
            <a:picLocks noChangeArrowheads="1" noChangeAspect="1"/>
          </p:cNvPicPr>
          <p:nvPr/>
        </p:nvPicPr>
        <p:blipFill>
          <a:blip cstate="print"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357290" y="857232"/>
            <a:ext cx="1819314" cy="2373597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newsflash/>
  </p:transition>
  <p:timing>
    <p:tnLst>
      <p:par>
        <p:cTn dur="indefinite" id="1" nodeType="tmRoot" restart="never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1285860"/>
            <a:ext cx="8115328" cy="2071702"/>
          </a:xfrm>
        </p:spPr>
        <p:txBody>
          <a:bodyPr>
            <a:normAutofit fontScale="55000" lnSpcReduction="20000"/>
          </a:bodyPr>
          <a:lstStyle/>
          <a:p>
            <a:pPr algn="ctr">
              <a:buNone/>
            </a:pPr>
            <a:r>
              <a:rPr lang="uk-UA" sz="5200" i="1" dirty="0"/>
              <a:t>Мова – найважливіший національний ідентифікатор завдяки якому кожна нація вирізняється з-поміж інших  усвідомлюючи себе самодостатнім та самочинним суб’єктом історії (Ольга </a:t>
            </a:r>
            <a:r>
              <a:rPr lang="uk-UA" sz="5200" i="1" dirty="0" err="1"/>
              <a:t>Федик</a:t>
            </a:r>
            <a:r>
              <a:rPr lang="uk-UA" sz="5200" i="1" dirty="0"/>
              <a:t>).</a:t>
            </a:r>
          </a:p>
          <a:p>
            <a:pPr algn="ctr">
              <a:buNone/>
            </a:pPr>
            <a:endParaRPr lang="uk-UA" sz="4000" dirty="0" smtClean="0"/>
          </a:p>
          <a:p>
            <a:pPr algn="ctr">
              <a:buNone/>
            </a:pPr>
            <a:endParaRPr lang="uk-UA" sz="4000" dirty="0"/>
          </a:p>
          <a:p>
            <a:endParaRPr lang="uk-UA" dirty="0"/>
          </a:p>
        </p:txBody>
      </p:sp>
      <p:grpSp>
        <p:nvGrpSpPr>
          <p:cNvPr id="9" name="Группа 8"/>
          <p:cNvGrpSpPr/>
          <p:nvPr/>
        </p:nvGrpSpPr>
        <p:grpSpPr>
          <a:xfrm>
            <a:off x="500034" y="4000504"/>
            <a:ext cx="8258204" cy="2071702"/>
            <a:chOff x="500034" y="4000504"/>
            <a:chExt cx="8258204" cy="2071702"/>
          </a:xfrm>
        </p:grpSpPr>
        <p:sp>
          <p:nvSpPr>
            <p:cNvPr id="6" name="Прямоугольник 5"/>
            <p:cNvSpPr/>
            <p:nvPr/>
          </p:nvSpPr>
          <p:spPr>
            <a:xfrm>
              <a:off x="2214546" y="5143512"/>
              <a:ext cx="2786082" cy="428628"/>
            </a:xfrm>
            <a:prstGeom prst="rect">
              <a:avLst/>
            </a:prstGeom>
            <a:solidFill>
              <a:srgbClr val="00B0F0"/>
            </a:solidFill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" name="Прямоугольник 4"/>
            <p:cNvSpPr/>
            <p:nvPr/>
          </p:nvSpPr>
          <p:spPr>
            <a:xfrm>
              <a:off x="2643174" y="4071942"/>
              <a:ext cx="5143536" cy="285752"/>
            </a:xfrm>
            <a:prstGeom prst="rect">
              <a:avLst/>
            </a:prstGeom>
            <a:solidFill>
              <a:srgbClr val="FFFF00"/>
            </a:solidFill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" name="Прямоугольник 7"/>
            <p:cNvSpPr/>
            <p:nvPr/>
          </p:nvSpPr>
          <p:spPr>
            <a:xfrm>
              <a:off x="5715008" y="5143512"/>
              <a:ext cx="2143140" cy="428628"/>
            </a:xfrm>
            <a:prstGeom prst="rect">
              <a:avLst/>
            </a:prstGeom>
            <a:solidFill>
              <a:srgbClr val="00B0F0"/>
            </a:solidFill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" name="Содержимое 2"/>
            <p:cNvSpPr txBox="1">
              <a:spLocks/>
            </p:cNvSpPr>
            <p:nvPr/>
          </p:nvSpPr>
          <p:spPr>
            <a:xfrm>
              <a:off x="500034" y="4000504"/>
              <a:ext cx="8258204" cy="2071702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 fontScale="77500" lnSpcReduction="20000"/>
            </a:bodyPr>
            <a:lstStyle/>
            <a:p>
              <a:pPr algn="ctr"/>
              <a:r>
                <a:rPr lang="uk-UA" sz="4000" i="1" dirty="0" smtClean="0"/>
                <a:t>Мова – найважливіший національний</a:t>
              </a:r>
              <a:endParaRPr lang="ru-RU" sz="4000" i="1" dirty="0" smtClean="0"/>
            </a:p>
            <a:p>
              <a:pPr algn="ctr">
                <a:buNone/>
              </a:pPr>
              <a:r>
                <a:rPr lang="uk-UA" sz="4000" i="1" dirty="0" smtClean="0"/>
                <a:t>ідентифікатор, завдяки якому кожна нація вирізняється з-поміж інших,  усвідомлюючи себе самодостатнім та самочинним суб’єктом історії (Ольга </a:t>
              </a:r>
              <a:r>
                <a:rPr lang="uk-UA" sz="4000" i="1" dirty="0" err="1" smtClean="0"/>
                <a:t>Федик</a:t>
              </a:r>
              <a:r>
                <a:rPr lang="uk-UA" sz="4000" i="1" dirty="0" smtClean="0"/>
                <a:t>).</a:t>
              </a:r>
            </a:p>
            <a:p>
              <a:pPr marL="342900" marR="0" lvl="0" indent="-342900" algn="ctr" defTabSz="91440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endParaRPr kumimoji="0" lang="uk-UA" sz="4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  <a:p>
              <a:pPr marL="342900" marR="0" lvl="0" indent="-342900" algn="l" defTabSz="91440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Arial" pitchFamily="34" charset="0"/>
                <a:buChar char="•"/>
                <a:tabLst/>
                <a:defRPr/>
              </a:pPr>
              <a:endParaRPr kumimoji="0" lang="uk-UA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7" name="Стрелка вниз 6"/>
          <p:cNvSpPr/>
          <p:nvPr/>
        </p:nvSpPr>
        <p:spPr>
          <a:xfrm>
            <a:off x="3929058" y="3143248"/>
            <a:ext cx="1428760" cy="857256"/>
          </a:xfrm>
          <a:prstGeom prst="downArrow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0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uk-UA" b="1" dirty="0" err="1" smtClean="0">
                <a:solidFill>
                  <a:schemeClr val="accent6">
                    <a:lumMod val="75000"/>
                  </a:schemeClr>
                </a:solidFill>
              </a:rPr>
              <a:t>“Два</a:t>
            </a:r>
            <a:r>
              <a:rPr lang="uk-UA" b="1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uk-UA" b="1" dirty="0" err="1" smtClean="0">
                <a:solidFill>
                  <a:schemeClr val="tx2">
                    <a:lumMod val="50000"/>
                  </a:schemeClr>
                </a:solidFill>
              </a:rPr>
              <a:t>кольори”</a:t>
            </a:r>
            <a:endParaRPr lang="uk-UA" b="1" dirty="0">
              <a:solidFill>
                <a:schemeClr val="tx2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 spd="slow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357298"/>
            <a:ext cx="8043890" cy="2071702"/>
          </a:xfrm>
        </p:spPr>
        <p:txBody>
          <a:bodyPr>
            <a:normAutofit fontScale="85000" lnSpcReduction="10000"/>
          </a:bodyPr>
          <a:lstStyle/>
          <a:p>
            <a:pPr algn="ctr">
              <a:buNone/>
            </a:pPr>
            <a:r>
              <a:rPr lang="uk-UA" sz="3600" i="1" dirty="0"/>
              <a:t>Народ що не </a:t>
            </a:r>
            <a:r>
              <a:rPr lang="uk-UA" sz="3600" i="1" dirty="0" err="1"/>
              <a:t>усвiдомлює</a:t>
            </a:r>
            <a:r>
              <a:rPr lang="uk-UA" sz="3600" i="1" dirty="0"/>
              <a:t> значення </a:t>
            </a:r>
            <a:r>
              <a:rPr lang="uk-UA" sz="3600" i="1" dirty="0" err="1"/>
              <a:t>рiдноï</a:t>
            </a:r>
            <a:r>
              <a:rPr lang="uk-UA" sz="3600" i="1" dirty="0"/>
              <a:t> мови для свого вищого духовного життя i сам ïï покидає й </a:t>
            </a:r>
            <a:r>
              <a:rPr lang="uk-UA" sz="3600" i="1" dirty="0" err="1"/>
              <a:t>вiдрiкається</a:t>
            </a:r>
            <a:r>
              <a:rPr lang="uk-UA" sz="3600" i="1" dirty="0"/>
              <a:t> виконує над собою самовбивство (Шафраник).</a:t>
            </a:r>
            <a:endParaRPr lang="uk-UA" sz="3600" dirty="0"/>
          </a:p>
          <a:p>
            <a:pPr algn="ctr">
              <a:buNone/>
            </a:pPr>
            <a:endParaRPr lang="uk-UA" sz="4000" dirty="0" smtClean="0"/>
          </a:p>
          <a:p>
            <a:pPr algn="ctr">
              <a:buNone/>
            </a:pPr>
            <a:endParaRPr lang="uk-UA" sz="4000" dirty="0"/>
          </a:p>
          <a:p>
            <a:endParaRPr lang="uk-UA" dirty="0"/>
          </a:p>
        </p:txBody>
      </p:sp>
      <p:sp>
        <p:nvSpPr>
          <p:cNvPr id="7" name="Стрелка вниз 6"/>
          <p:cNvSpPr/>
          <p:nvPr/>
        </p:nvSpPr>
        <p:spPr>
          <a:xfrm>
            <a:off x="3929058" y="3143248"/>
            <a:ext cx="1428760" cy="857256"/>
          </a:xfrm>
          <a:prstGeom prst="downArrow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grpSp>
        <p:nvGrpSpPr>
          <p:cNvPr id="15" name="Группа 14"/>
          <p:cNvGrpSpPr/>
          <p:nvPr/>
        </p:nvGrpSpPr>
        <p:grpSpPr>
          <a:xfrm>
            <a:off x="500034" y="4214818"/>
            <a:ext cx="7929618" cy="2071702"/>
            <a:chOff x="500034" y="4214818"/>
            <a:chExt cx="7929618" cy="2071702"/>
          </a:xfrm>
        </p:grpSpPr>
        <p:sp>
          <p:nvSpPr>
            <p:cNvPr id="14" name="Прямоугольник 13"/>
            <p:cNvSpPr/>
            <p:nvPr/>
          </p:nvSpPr>
          <p:spPr>
            <a:xfrm>
              <a:off x="5929322" y="5000636"/>
              <a:ext cx="1428760" cy="357190"/>
            </a:xfrm>
            <a:prstGeom prst="rect">
              <a:avLst/>
            </a:prstGeom>
            <a:solidFill>
              <a:srgbClr val="00B0F0"/>
            </a:solidFill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  <p:sp>
          <p:nvSpPr>
            <p:cNvPr id="13" name="Прямоугольник 12"/>
            <p:cNvSpPr/>
            <p:nvPr/>
          </p:nvSpPr>
          <p:spPr>
            <a:xfrm>
              <a:off x="3643306" y="5000636"/>
              <a:ext cx="2286016" cy="357190"/>
            </a:xfrm>
            <a:prstGeom prst="rect">
              <a:avLst/>
            </a:prstGeom>
            <a:solidFill>
              <a:srgbClr val="00B0F0"/>
            </a:solidFill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  <p:sp>
          <p:nvSpPr>
            <p:cNvPr id="12" name="Прямоугольник 11"/>
            <p:cNvSpPr/>
            <p:nvPr/>
          </p:nvSpPr>
          <p:spPr>
            <a:xfrm>
              <a:off x="1857356" y="5000636"/>
              <a:ext cx="1428760" cy="357190"/>
            </a:xfrm>
            <a:prstGeom prst="rect">
              <a:avLst/>
            </a:prstGeom>
            <a:solidFill>
              <a:srgbClr val="00B0F0"/>
            </a:solidFill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  <p:grpSp>
          <p:nvGrpSpPr>
            <p:cNvPr id="6" name="Группа 5"/>
            <p:cNvGrpSpPr/>
            <p:nvPr/>
          </p:nvGrpSpPr>
          <p:grpSpPr>
            <a:xfrm>
              <a:off x="500034" y="4214818"/>
              <a:ext cx="7929618" cy="2071702"/>
              <a:chOff x="500034" y="4214818"/>
              <a:chExt cx="7929618" cy="2071702"/>
            </a:xfrm>
          </p:grpSpPr>
          <p:sp>
            <p:nvSpPr>
              <p:cNvPr id="5" name="Прямоугольник 4"/>
              <p:cNvSpPr/>
              <p:nvPr/>
            </p:nvSpPr>
            <p:spPr>
              <a:xfrm>
                <a:off x="3428992" y="4643446"/>
                <a:ext cx="3071834" cy="357190"/>
              </a:xfrm>
              <a:prstGeom prst="rect">
                <a:avLst/>
              </a:prstGeom>
              <a:solidFill>
                <a:srgbClr val="FFFF00"/>
              </a:solidFill>
              <a:ln>
                <a:solidFill>
                  <a:srgbClr val="FFFF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4" name="Содержимое 2"/>
              <p:cNvSpPr txBox="1">
                <a:spLocks/>
              </p:cNvSpPr>
              <p:nvPr/>
            </p:nvSpPr>
            <p:spPr>
              <a:xfrm>
                <a:off x="500034" y="4214818"/>
                <a:ext cx="7929618" cy="2071702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rmAutofit fontScale="77500" lnSpcReduction="20000"/>
              </a:bodyPr>
              <a:lstStyle/>
              <a:p>
                <a:pPr algn="ctr">
                  <a:buNone/>
                </a:pPr>
                <a:r>
                  <a:rPr lang="uk-UA" sz="4000" i="1" dirty="0" smtClean="0"/>
                  <a:t>Народ, що не </a:t>
                </a:r>
                <a:r>
                  <a:rPr lang="uk-UA" sz="4000" i="1" dirty="0" err="1" smtClean="0"/>
                  <a:t>усвiдомлює</a:t>
                </a:r>
                <a:r>
                  <a:rPr lang="uk-UA" sz="4000" i="1" dirty="0" smtClean="0"/>
                  <a:t> значення </a:t>
                </a:r>
                <a:r>
                  <a:rPr lang="uk-UA" sz="4000" i="1" dirty="0" err="1" smtClean="0"/>
                  <a:t>рiдноï</a:t>
                </a:r>
                <a:r>
                  <a:rPr lang="uk-UA" sz="4000" i="1" dirty="0" smtClean="0"/>
                  <a:t> мови для свого вищого духовного життя i сам ïï покидає й </a:t>
                </a:r>
                <a:r>
                  <a:rPr lang="uk-UA" sz="4000" i="1" dirty="0" err="1" smtClean="0"/>
                  <a:t>вiдрiкається</a:t>
                </a:r>
                <a:r>
                  <a:rPr lang="uk-UA" sz="4000" i="1" dirty="0" smtClean="0"/>
                  <a:t>, виконує над собою самовбивство (Шафраник).</a:t>
                </a:r>
                <a:endParaRPr lang="uk-UA" sz="4000" dirty="0" smtClean="0"/>
              </a:p>
              <a:p>
                <a:pPr marL="342900" marR="0" lvl="0" indent="-342900" algn="ctr" defTabSz="914400" rtl="0" eaLnBrk="1" fontAlgn="auto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ts val="0"/>
                  </a:spcAft>
                  <a:buClrTx/>
                  <a:buSzTx/>
                  <a:buFont typeface="Arial" pitchFamily="34" charset="0"/>
                  <a:buNone/>
                  <a:tabLst/>
                  <a:defRPr/>
                </a:pPr>
                <a:endParaRPr kumimoji="0" lang="uk-UA" sz="4000" b="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  <a:p>
                <a:pPr marL="342900" marR="0" lvl="0" indent="-342900" algn="l" defTabSz="914400" rtl="0" eaLnBrk="1" fontAlgn="auto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ts val="0"/>
                  </a:spcAft>
                  <a:buClrTx/>
                  <a:buSzTx/>
                  <a:buFont typeface="Arial" pitchFamily="34" charset="0"/>
                  <a:buChar char="•"/>
                  <a:tabLst/>
                  <a:defRPr/>
                </a:pPr>
                <a:endParaRPr kumimoji="0" lang="uk-UA" sz="3200" b="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</p:grpSp>
      </p:grp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11" name="Заголовок 1"/>
          <p:cNvSpPr txBox="1">
            <a:spLocks/>
          </p:cNvSpPr>
          <p:nvPr/>
        </p:nvSpPr>
        <p:spPr>
          <a:xfrm>
            <a:off x="609600" y="4270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4400" b="1" i="0" u="none" strike="noStrike" kern="1200" cap="none" spc="0" normalizeH="0" baseline="0" noProof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“Два </a:t>
            </a:r>
            <a:r>
              <a:rPr kumimoji="0" lang="uk-UA" sz="4400" b="1" i="0" u="none" strike="noStrike" kern="1200" cap="none" spc="0" normalizeH="0" baseline="0" noProof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кольори”</a:t>
            </a:r>
            <a:endParaRPr kumimoji="0" lang="uk-UA" sz="4400" b="1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 spd="slow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85860"/>
            <a:ext cx="8258204" cy="2071702"/>
          </a:xfrm>
        </p:spPr>
        <p:txBody>
          <a:bodyPr>
            <a:normAutofit fontScale="92500" lnSpcReduction="20000"/>
          </a:bodyPr>
          <a:lstStyle/>
          <a:p>
            <a:pPr algn="ctr">
              <a:buNone/>
            </a:pPr>
            <a:r>
              <a:rPr lang="uk-UA" sz="4000" i="1" dirty="0"/>
              <a:t>Для всіх ти мертва і смішна Для всіх ти бідна і нещасна Моя Україно прекрасна Пісень і волі  </a:t>
            </a:r>
            <a:r>
              <a:rPr lang="uk-UA" sz="4000" i="1" dirty="0" smtClean="0"/>
              <a:t>                        сторона </a:t>
            </a:r>
            <a:r>
              <a:rPr lang="uk-UA" sz="4000" i="1" dirty="0"/>
              <a:t>(Олександр Олесь).</a:t>
            </a:r>
            <a:endParaRPr lang="uk-UA" sz="4000" dirty="0"/>
          </a:p>
          <a:p>
            <a:pPr algn="ctr">
              <a:buNone/>
            </a:pPr>
            <a:endParaRPr lang="uk-UA" sz="4000" dirty="0"/>
          </a:p>
          <a:p>
            <a:endParaRPr lang="uk-UA" dirty="0"/>
          </a:p>
        </p:txBody>
      </p:sp>
      <p:sp>
        <p:nvSpPr>
          <p:cNvPr id="11" name="Стрелка вниз 10"/>
          <p:cNvSpPr/>
          <p:nvPr/>
        </p:nvSpPr>
        <p:spPr>
          <a:xfrm>
            <a:off x="3929058" y="3286124"/>
            <a:ext cx="1428760" cy="714380"/>
          </a:xfrm>
          <a:prstGeom prst="downArrow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grpSp>
        <p:nvGrpSpPr>
          <p:cNvPr id="16" name="Группа 15"/>
          <p:cNvGrpSpPr/>
          <p:nvPr/>
        </p:nvGrpSpPr>
        <p:grpSpPr>
          <a:xfrm>
            <a:off x="500034" y="4143380"/>
            <a:ext cx="8258204" cy="2071702"/>
            <a:chOff x="500034" y="4143380"/>
            <a:chExt cx="8258204" cy="2071702"/>
          </a:xfrm>
        </p:grpSpPr>
        <p:sp>
          <p:nvSpPr>
            <p:cNvPr id="14" name="Прямоугольник 13"/>
            <p:cNvSpPr/>
            <p:nvPr/>
          </p:nvSpPr>
          <p:spPr>
            <a:xfrm>
              <a:off x="4572000" y="5072074"/>
              <a:ext cx="1357322" cy="500066"/>
            </a:xfrm>
            <a:prstGeom prst="rect">
              <a:avLst/>
            </a:prstGeom>
            <a:solidFill>
              <a:srgbClr val="00B0F0"/>
            </a:solidFill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  <p:sp>
          <p:nvSpPr>
            <p:cNvPr id="15" name="Прямоугольник 14"/>
            <p:cNvSpPr/>
            <p:nvPr/>
          </p:nvSpPr>
          <p:spPr>
            <a:xfrm>
              <a:off x="6143636" y="5072074"/>
              <a:ext cx="928694" cy="500066"/>
            </a:xfrm>
            <a:prstGeom prst="rect">
              <a:avLst/>
            </a:prstGeom>
            <a:solidFill>
              <a:srgbClr val="00B0F0"/>
            </a:solidFill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  <p:grpSp>
          <p:nvGrpSpPr>
            <p:cNvPr id="9" name="Группа 8"/>
            <p:cNvGrpSpPr/>
            <p:nvPr/>
          </p:nvGrpSpPr>
          <p:grpSpPr>
            <a:xfrm>
              <a:off x="500034" y="4143380"/>
              <a:ext cx="8258204" cy="2071702"/>
              <a:chOff x="500034" y="4000504"/>
              <a:chExt cx="8258204" cy="2071702"/>
            </a:xfrm>
          </p:grpSpPr>
          <p:sp>
            <p:nvSpPr>
              <p:cNvPr id="5" name="Прямоугольник 4"/>
              <p:cNvSpPr/>
              <p:nvPr/>
            </p:nvSpPr>
            <p:spPr>
              <a:xfrm>
                <a:off x="5072066" y="4000504"/>
                <a:ext cx="1643074" cy="428628"/>
              </a:xfrm>
              <a:prstGeom prst="rect">
                <a:avLst/>
              </a:prstGeom>
              <a:solidFill>
                <a:srgbClr val="00B0F0"/>
              </a:solidFill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6" name="Прямоугольник 5"/>
              <p:cNvSpPr/>
              <p:nvPr/>
            </p:nvSpPr>
            <p:spPr>
              <a:xfrm>
                <a:off x="3143240" y="4000504"/>
                <a:ext cx="1785950" cy="428628"/>
              </a:xfrm>
              <a:prstGeom prst="rect">
                <a:avLst/>
              </a:prstGeom>
              <a:solidFill>
                <a:srgbClr val="00B0F0"/>
              </a:solidFill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7" name="Прямоугольник 6"/>
              <p:cNvSpPr/>
              <p:nvPr/>
            </p:nvSpPr>
            <p:spPr>
              <a:xfrm>
                <a:off x="1928794" y="4429132"/>
                <a:ext cx="1214446" cy="500066"/>
              </a:xfrm>
              <a:prstGeom prst="rect">
                <a:avLst/>
              </a:prstGeom>
              <a:solidFill>
                <a:srgbClr val="00B0F0"/>
              </a:solidFill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8" name="Прямоугольник 7"/>
              <p:cNvSpPr/>
              <p:nvPr/>
            </p:nvSpPr>
            <p:spPr>
              <a:xfrm>
                <a:off x="3357554" y="4429132"/>
                <a:ext cx="1785950" cy="500066"/>
              </a:xfrm>
              <a:prstGeom prst="rect">
                <a:avLst/>
              </a:prstGeom>
              <a:solidFill>
                <a:srgbClr val="00B0F0"/>
              </a:solidFill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4" name="Содержимое 2"/>
              <p:cNvSpPr txBox="1">
                <a:spLocks/>
              </p:cNvSpPr>
              <p:nvPr/>
            </p:nvSpPr>
            <p:spPr>
              <a:xfrm>
                <a:off x="500034" y="4000504"/>
                <a:ext cx="8258204" cy="2071702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rmAutofit fontScale="92500" lnSpcReduction="20000"/>
              </a:bodyPr>
              <a:lstStyle/>
              <a:p>
                <a:pPr algn="ctr">
                  <a:buNone/>
                </a:pPr>
                <a:r>
                  <a:rPr lang="uk-UA" sz="4000" i="1" dirty="0" smtClean="0"/>
                  <a:t>Для всіх ти мертва і смішна, Для всіх ти бідна і нещасна, Моя Україно прекрасна, Пісень і волі </a:t>
                </a:r>
              </a:p>
              <a:p>
                <a:pPr algn="ctr">
                  <a:buNone/>
                </a:pPr>
                <a:r>
                  <a:rPr lang="uk-UA" sz="4000" i="1" dirty="0" smtClean="0"/>
                  <a:t>сторона (Олександр Олесь).</a:t>
                </a:r>
                <a:endParaRPr kumimoji="0" lang="uk-UA" sz="4000" b="0" i="0" u="none" strike="noStrike" kern="1200" cap="none" spc="0" normalizeH="0" baseline="0" noProof="0" dirty="0" smtClean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  <a:p>
                <a:pPr marL="342900" marR="0" lvl="0" indent="-342900" algn="l" defTabSz="914400" rtl="0" eaLnBrk="1" fontAlgn="auto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ts val="0"/>
                  </a:spcAft>
                  <a:buClrTx/>
                  <a:buSzTx/>
                  <a:buFont typeface="Arial" pitchFamily="34" charset="0"/>
                  <a:buChar char="•"/>
                  <a:tabLst/>
                  <a:defRPr/>
                </a:pPr>
                <a:endParaRPr kumimoji="0" lang="uk-UA" sz="3200" b="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</p:grpSp>
      </p:grp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13" name="Заголовок 1"/>
          <p:cNvSpPr txBox="1">
            <a:spLocks/>
          </p:cNvSpPr>
          <p:nvPr/>
        </p:nvSpPr>
        <p:spPr>
          <a:xfrm>
            <a:off x="609600" y="4270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4400" b="1" i="0" u="none" strike="noStrike" kern="1200" cap="none" spc="0" normalizeH="0" baseline="0" noProof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“Два </a:t>
            </a:r>
            <a:r>
              <a:rPr kumimoji="0" lang="uk-UA" sz="4400" b="1" i="0" u="none" strike="noStrike" kern="1200" cap="none" spc="0" normalizeH="0" baseline="0" noProof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кольори”</a:t>
            </a:r>
            <a:endParaRPr kumimoji="0" lang="uk-UA" sz="4400" b="1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 spd="slow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27654" name="Picture 6" descr="G:\Урок\Nature_Fields_Eared_field_030723_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8" name="Тарас Петриненко - Україно  (audiopoisk.com).mp3">
            <a:hlinkClick r:id="" action="ppaction://media"/>
          </p:cNvPr>
          <p:cNvPicPr>
            <a:picLocks noGrp="1" noRot="1" noChangeAspect="1"/>
          </p:cNvPicPr>
          <p:nvPr>
            <p:ph idx="1"/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8839200" y="65532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slow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20788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714356"/>
            <a:ext cx="8286808" cy="5572164"/>
          </a:xfrm>
        </p:spPr>
        <p:txBody>
          <a:bodyPr>
            <a:normAutofit lnSpcReduction="10000"/>
          </a:bodyPr>
          <a:lstStyle/>
          <a:p>
            <a:pPr algn="ctr">
              <a:buNone/>
            </a:pPr>
            <a:r>
              <a:rPr lang="ru-RU" sz="3500" i="1" dirty="0" err="1"/>
              <a:t>Україна</a:t>
            </a:r>
            <a:r>
              <a:rPr lang="ru-RU" sz="3500" i="1" dirty="0"/>
              <a:t> для нас — </a:t>
            </a:r>
            <a:r>
              <a:rPr lang="ru-RU" sz="3500" i="1" dirty="0" err="1"/>
              <a:t>найрідніша</a:t>
            </a:r>
            <a:r>
              <a:rPr lang="ru-RU" sz="3500" i="1" dirty="0"/>
              <a:t>, </a:t>
            </a:r>
            <a:r>
              <a:rPr lang="ru-RU" sz="3500" i="1" dirty="0" err="1"/>
              <a:t>найдорожча</a:t>
            </a:r>
            <a:r>
              <a:rPr lang="ru-RU" sz="3500" i="1" dirty="0"/>
              <a:t>, </a:t>
            </a:r>
            <a:r>
              <a:rPr lang="ru-RU" sz="3500" i="1" dirty="0" err="1"/>
              <a:t>найкраща</a:t>
            </a:r>
            <a:r>
              <a:rPr lang="ru-RU" sz="3500" i="1" dirty="0"/>
              <a:t> у </a:t>
            </a:r>
            <a:r>
              <a:rPr lang="ru-RU" sz="3500" i="1" dirty="0" err="1"/>
              <a:t>світі</a:t>
            </a:r>
            <a:r>
              <a:rPr lang="ru-RU" sz="3500" i="1" dirty="0"/>
              <a:t>, </a:t>
            </a:r>
            <a:r>
              <a:rPr lang="ru-RU" sz="3500" i="1" dirty="0" err="1"/>
              <a:t>бо</a:t>
            </a:r>
            <a:r>
              <a:rPr lang="ru-RU" sz="3500" i="1" dirty="0"/>
              <a:t> </a:t>
            </a:r>
            <a:r>
              <a:rPr lang="ru-RU" sz="3500" i="1" dirty="0" err="1"/>
              <a:t>це</a:t>
            </a:r>
            <a:r>
              <a:rPr lang="ru-RU" sz="3500" i="1" dirty="0"/>
              <a:t> </a:t>
            </a:r>
            <a:r>
              <a:rPr lang="ru-RU" sz="3500" i="1" dirty="0" smtClean="0"/>
              <a:t>земля</a:t>
            </a:r>
            <a:r>
              <a:rPr lang="ru-RU" sz="3500" i="1" dirty="0"/>
              <a:t>, де ми </a:t>
            </a:r>
            <a:r>
              <a:rPr lang="ru-RU" sz="3500" i="1" dirty="0" err="1"/>
              <a:t>народилися</a:t>
            </a:r>
            <a:r>
              <a:rPr lang="ru-RU" sz="3500" i="1" dirty="0"/>
              <a:t> </a:t>
            </a:r>
            <a:r>
              <a:rPr lang="ru-RU" sz="3500" i="1" dirty="0" err="1"/>
              <a:t>й</a:t>
            </a:r>
            <a:r>
              <a:rPr lang="ru-RU" sz="3500" i="1" dirty="0"/>
              <a:t> </a:t>
            </a:r>
            <a:r>
              <a:rPr lang="ru-RU" sz="3500" i="1" dirty="0" err="1"/>
              <a:t>живемо</a:t>
            </a:r>
            <a:r>
              <a:rPr lang="ru-RU" sz="3500" i="1" dirty="0"/>
              <a:t>, </a:t>
            </a:r>
            <a:r>
              <a:rPr lang="ru-RU" sz="3500" i="1" dirty="0" smtClean="0"/>
              <a:t>              де </a:t>
            </a:r>
            <a:r>
              <a:rPr lang="ru-RU" sz="3500" i="1" dirty="0"/>
              <a:t>жили </a:t>
            </a:r>
            <a:r>
              <a:rPr lang="ru-RU" sz="3500" i="1" dirty="0" err="1"/>
              <a:t>й</a:t>
            </a:r>
            <a:r>
              <a:rPr lang="ru-RU" sz="3500" i="1" dirty="0"/>
              <a:t> </a:t>
            </a:r>
            <a:r>
              <a:rPr lang="ru-RU" sz="3500" i="1" dirty="0" err="1"/>
              <a:t>працювали</a:t>
            </a:r>
            <a:r>
              <a:rPr lang="ru-RU" sz="3500" i="1" dirty="0"/>
              <a:t> </a:t>
            </a:r>
            <a:r>
              <a:rPr lang="ru-RU" sz="3500" i="1" dirty="0" err="1"/>
              <a:t>наші</a:t>
            </a:r>
            <a:r>
              <a:rPr lang="ru-RU" sz="3500" i="1" dirty="0"/>
              <a:t> предки. </a:t>
            </a:r>
            <a:r>
              <a:rPr lang="ru-RU" sz="3500" i="1" dirty="0" err="1"/>
              <a:t>Рідний</a:t>
            </a:r>
            <a:r>
              <a:rPr lang="ru-RU" sz="3500" i="1" dirty="0"/>
              <a:t> край, </a:t>
            </a:r>
            <a:r>
              <a:rPr lang="ru-RU" sz="3500" i="1" dirty="0" err="1"/>
              <a:t>рідна</a:t>
            </a:r>
            <a:r>
              <a:rPr lang="ru-RU" sz="3500" i="1" dirty="0"/>
              <a:t> </a:t>
            </a:r>
            <a:r>
              <a:rPr lang="ru-RU" sz="3500" i="1" dirty="0" err="1"/>
              <a:t>пісня</a:t>
            </a:r>
            <a:r>
              <a:rPr lang="ru-RU" sz="3500" i="1" dirty="0"/>
              <a:t> — </a:t>
            </a:r>
            <a:r>
              <a:rPr lang="ru-RU" sz="3500" i="1" dirty="0" err="1"/>
              <a:t>чарівний</a:t>
            </a:r>
            <a:r>
              <a:rPr lang="ru-RU" sz="3500" i="1" dirty="0"/>
              <a:t> </a:t>
            </a:r>
            <a:r>
              <a:rPr lang="ru-RU" sz="3500" i="1" dirty="0" err="1"/>
              <a:t>світ</a:t>
            </a:r>
            <a:r>
              <a:rPr lang="ru-RU" sz="3500" i="1" dirty="0"/>
              <a:t> </a:t>
            </a:r>
            <a:r>
              <a:rPr lang="ru-RU" sz="3500" i="1" dirty="0" err="1"/>
              <a:t>дитинства</a:t>
            </a:r>
            <a:r>
              <a:rPr lang="ru-RU" sz="3500" i="1" dirty="0"/>
              <a:t>, </a:t>
            </a:r>
            <a:r>
              <a:rPr lang="ru-RU" sz="3500" i="1" dirty="0" err="1"/>
              <a:t>невичерпне</a:t>
            </a:r>
            <a:r>
              <a:rPr lang="ru-RU" sz="3500" i="1" dirty="0"/>
              <a:t> </a:t>
            </a:r>
            <a:r>
              <a:rPr lang="ru-RU" sz="3500" i="1" dirty="0" smtClean="0"/>
              <a:t>               </a:t>
            </a:r>
            <a:r>
              <a:rPr lang="ru-RU" sz="3500" i="1" dirty="0" err="1" smtClean="0"/>
              <a:t>чудодійне</a:t>
            </a:r>
            <a:r>
              <a:rPr lang="ru-RU" sz="3500" i="1" dirty="0" smtClean="0"/>
              <a:t> </a:t>
            </a:r>
            <a:r>
              <a:rPr lang="ru-RU" sz="3500" i="1" dirty="0" err="1"/>
              <a:t>джерело</a:t>
            </a:r>
            <a:r>
              <a:rPr lang="ru-RU" sz="3500" i="1" dirty="0"/>
              <a:t>, </a:t>
            </a:r>
            <a:r>
              <a:rPr lang="ru-RU" sz="3500" i="1" dirty="0" err="1"/>
              <a:t>що</a:t>
            </a:r>
            <a:r>
              <a:rPr lang="ru-RU" sz="3500" i="1" dirty="0"/>
              <a:t> </a:t>
            </a:r>
            <a:r>
              <a:rPr lang="ru-RU" sz="3500" i="1" dirty="0" err="1"/>
              <a:t>протягом</a:t>
            </a:r>
            <a:r>
              <a:rPr lang="ru-RU" sz="3500" i="1" dirty="0"/>
              <a:t> </a:t>
            </a:r>
            <a:r>
              <a:rPr lang="ru-RU" sz="3500" i="1" dirty="0" err="1"/>
              <a:t>усього</a:t>
            </a:r>
            <a:r>
              <a:rPr lang="ru-RU" sz="3500" i="1" dirty="0"/>
              <a:t> </a:t>
            </a:r>
            <a:r>
              <a:rPr lang="ru-RU" sz="3500" i="1" dirty="0" err="1"/>
              <a:t>життя</a:t>
            </a:r>
            <a:r>
              <a:rPr lang="ru-RU" sz="3500" i="1" dirty="0"/>
              <a:t> живить душу </a:t>
            </a:r>
            <a:r>
              <a:rPr lang="ru-RU" sz="3500" i="1" dirty="0" err="1"/>
              <a:t>людини</a:t>
            </a:r>
            <a:r>
              <a:rPr lang="ru-RU" sz="3500" i="1" dirty="0"/>
              <a:t> </a:t>
            </a:r>
            <a:r>
              <a:rPr lang="ru-RU" sz="3500" i="1" dirty="0" err="1"/>
              <a:t>спогадами</a:t>
            </a:r>
            <a:r>
              <a:rPr lang="ru-RU" sz="3500" i="1" dirty="0"/>
              <a:t> про родину, </a:t>
            </a:r>
            <a:r>
              <a:rPr lang="ru-RU" sz="3500" i="1" dirty="0" err="1" smtClean="0"/>
              <a:t>щасливі</a:t>
            </a:r>
            <a:r>
              <a:rPr lang="ru-RU" sz="3500" i="1" dirty="0" smtClean="0"/>
              <a:t> </a:t>
            </a:r>
            <a:r>
              <a:rPr lang="ru-RU" sz="3500" i="1" dirty="0" err="1"/>
              <a:t>миті</a:t>
            </a:r>
            <a:r>
              <a:rPr lang="ru-RU" sz="3500" i="1" dirty="0"/>
              <a:t> </a:t>
            </a:r>
            <a:r>
              <a:rPr lang="ru-RU" sz="3500" i="1" dirty="0" err="1"/>
              <a:t>дитинства</a:t>
            </a:r>
            <a:r>
              <a:rPr lang="ru-RU" sz="3500" i="1" dirty="0"/>
              <a:t> </a:t>
            </a:r>
            <a:r>
              <a:rPr lang="ru-RU" sz="3500" i="1" dirty="0" err="1"/>
              <a:t>і</a:t>
            </a:r>
            <a:r>
              <a:rPr lang="ru-RU" sz="3500" i="1" dirty="0"/>
              <a:t> </a:t>
            </a:r>
            <a:r>
              <a:rPr lang="ru-RU" sz="3500" i="1" dirty="0" err="1"/>
              <a:t>юності</a:t>
            </a:r>
            <a:r>
              <a:rPr lang="ru-RU" sz="3500" i="1" dirty="0"/>
              <a:t>, </a:t>
            </a:r>
            <a:r>
              <a:rPr lang="ru-RU" sz="3500" i="1" dirty="0" err="1"/>
              <a:t>перші</a:t>
            </a:r>
            <a:r>
              <a:rPr lang="ru-RU" sz="3500" i="1" dirty="0"/>
              <a:t> перемоги </a:t>
            </a:r>
            <a:r>
              <a:rPr lang="ru-RU" sz="3500" i="1" dirty="0" smtClean="0"/>
              <a:t>                         </a:t>
            </a:r>
            <a:r>
              <a:rPr lang="ru-RU" sz="3500" i="1" dirty="0" err="1" smtClean="0"/>
              <a:t>і</a:t>
            </a:r>
            <a:r>
              <a:rPr lang="ru-RU" sz="3500" i="1" dirty="0" smtClean="0"/>
              <a:t> </a:t>
            </a:r>
            <a:r>
              <a:rPr lang="ru-RU" sz="3500" i="1" dirty="0" err="1"/>
              <a:t>втрати</a:t>
            </a:r>
            <a:r>
              <a:rPr lang="ru-RU" sz="3500" i="1" dirty="0"/>
              <a:t>.</a:t>
            </a:r>
            <a:endParaRPr lang="uk-UA" sz="3500" dirty="0"/>
          </a:p>
          <a:p>
            <a:endParaRPr lang="uk-UA" dirty="0"/>
          </a:p>
        </p:txBody>
      </p:sp>
    </p:spTree>
  </p:cSld>
  <p:clrMapOvr>
    <a:masterClrMapping/>
  </p:clrMapOvr>
  <p:transition spd="slow">
    <p:checker dir="vert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00076" y="785794"/>
            <a:ext cx="7901014" cy="5340369"/>
          </a:xfrm>
        </p:spPr>
        <p:txBody>
          <a:bodyPr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buNone/>
            </a:pPr>
            <a:r>
              <a:rPr lang="uk-UA" sz="6900" b="1" i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Україна</a:t>
            </a:r>
            <a:r>
              <a:rPr lang="uk-UA" sz="6900" b="1" i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, найкраща, джерело, що</a:t>
            </a:r>
            <a:r>
              <a:rPr lang="uk-UA" sz="6900" b="1" i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, усього, життя, живить, щасливі, </a:t>
            </a:r>
            <a:r>
              <a:rPr lang="uk-UA" sz="6900" b="1" i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юності.</a:t>
            </a:r>
            <a:endParaRPr lang="uk-UA" sz="69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42926"/>
            <a:ext cx="8229600" cy="1143000"/>
          </a:xfrm>
        </p:spPr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uk-UA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“Злови</a:t>
            </a:r>
            <a:r>
              <a:rPr lang="uk-UA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uk-UA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помилку”</a:t>
            </a:r>
            <a:endParaRPr lang="uk-UA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1500166" y="1867876"/>
          <a:ext cx="3048000" cy="4275768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3048000"/>
              </a:tblGrid>
              <a:tr h="534471">
                <a:tc>
                  <a:txBody>
                    <a:bodyPr/>
                    <a:lstStyle/>
                    <a:p>
                      <a:pPr algn="ctr"/>
                      <a:r>
                        <a:rPr lang="uk-UA" sz="2800" dirty="0" smtClean="0"/>
                        <a:t>Неправильно </a:t>
                      </a:r>
                      <a:endParaRPr lang="uk-UA" sz="2800" dirty="0"/>
                    </a:p>
                  </a:txBody>
                  <a:tcPr/>
                </a:tc>
              </a:tr>
              <a:tr h="534471">
                <a:tc>
                  <a:txBody>
                    <a:bodyPr/>
                    <a:lstStyle/>
                    <a:p>
                      <a:pPr algn="ctr"/>
                      <a:r>
                        <a:rPr lang="uk-UA" sz="2800" dirty="0" smtClean="0">
                          <a:latin typeface="Calibri"/>
                          <a:ea typeface="Calibri"/>
                          <a:cs typeface="Times New Roman"/>
                        </a:rPr>
                        <a:t>О </a:t>
                      </a:r>
                      <a:r>
                        <a:rPr lang="uk-UA" sz="2800" dirty="0" err="1" smtClean="0">
                          <a:latin typeface="Calibri"/>
                          <a:ea typeface="Calibri"/>
                          <a:cs typeface="Times New Roman"/>
                        </a:rPr>
                        <a:t>О</a:t>
                      </a:r>
                      <a:r>
                        <a:rPr lang="uk-UA" sz="2800" dirty="0" smtClean="0">
                          <a:latin typeface="Calibri"/>
                          <a:ea typeface="Calibri"/>
                          <a:cs typeface="Times New Roman"/>
                        </a:rPr>
                        <a:t>, та О                         </a:t>
                      </a:r>
                      <a:endParaRPr lang="uk-UA" sz="2800" dirty="0"/>
                    </a:p>
                  </a:txBody>
                  <a:tcPr/>
                </a:tc>
              </a:tr>
              <a:tr h="534471">
                <a:tc>
                  <a:txBody>
                    <a:bodyPr/>
                    <a:lstStyle/>
                    <a:p>
                      <a:pPr algn="ctr"/>
                      <a:r>
                        <a:rPr lang="uk-UA" sz="2800" smtClean="0">
                          <a:latin typeface="Calibri"/>
                          <a:ea typeface="Calibri"/>
                          <a:cs typeface="Times New Roman"/>
                        </a:rPr>
                        <a:t>І О і О, і О                       </a:t>
                      </a:r>
                      <a:endParaRPr lang="uk-UA" sz="2800"/>
                    </a:p>
                  </a:txBody>
                  <a:tcPr/>
                </a:tc>
              </a:tr>
              <a:tr h="534471">
                <a:tc>
                  <a:txBody>
                    <a:bodyPr/>
                    <a:lstStyle/>
                    <a:p>
                      <a:pPr algn="ctr"/>
                      <a:r>
                        <a:rPr lang="uk-UA" sz="2800" smtClean="0">
                          <a:latin typeface="Calibri"/>
                          <a:ea typeface="Calibri"/>
                          <a:cs typeface="Times New Roman"/>
                        </a:rPr>
                        <a:t>О і О О, і О                      </a:t>
                      </a:r>
                      <a:endParaRPr lang="uk-UA" sz="2800" dirty="0"/>
                    </a:p>
                  </a:txBody>
                  <a:tcPr/>
                </a:tc>
              </a:tr>
              <a:tr h="534471">
                <a:tc>
                  <a:txBody>
                    <a:bodyPr/>
                    <a:lstStyle/>
                    <a:p>
                      <a:pPr algn="ctr"/>
                      <a:r>
                        <a:rPr lang="uk-UA" sz="2800" smtClean="0">
                          <a:latin typeface="Calibri"/>
                          <a:ea typeface="Calibri"/>
                          <a:cs typeface="Times New Roman"/>
                        </a:rPr>
                        <a:t>О або О, або О                </a:t>
                      </a:r>
                      <a:endParaRPr lang="uk-UA" sz="2800" dirty="0"/>
                    </a:p>
                  </a:txBody>
                  <a:tcPr/>
                </a:tc>
              </a:tr>
              <a:tr h="534471">
                <a:tc>
                  <a:txBody>
                    <a:bodyPr/>
                    <a:lstStyle/>
                    <a:p>
                      <a:pPr algn="ctr"/>
                      <a:r>
                        <a:rPr lang="uk-UA" sz="2800" dirty="0" smtClean="0">
                          <a:latin typeface="Calibri"/>
                          <a:ea typeface="Calibri"/>
                          <a:cs typeface="Times New Roman"/>
                        </a:rPr>
                        <a:t>О та О, </a:t>
                      </a:r>
                      <a:r>
                        <a:rPr lang="uk-UA" sz="2800" dirty="0" err="1" smtClean="0">
                          <a:latin typeface="Calibri"/>
                          <a:ea typeface="Calibri"/>
                          <a:cs typeface="Times New Roman"/>
                        </a:rPr>
                        <a:t>О</a:t>
                      </a:r>
                      <a:r>
                        <a:rPr lang="uk-UA" sz="2800" dirty="0" smtClean="0">
                          <a:latin typeface="Calibri"/>
                          <a:ea typeface="Calibri"/>
                          <a:cs typeface="Times New Roman"/>
                        </a:rPr>
                        <a:t> та, О               </a:t>
                      </a:r>
                      <a:endParaRPr lang="uk-UA" sz="2800" dirty="0"/>
                    </a:p>
                  </a:txBody>
                  <a:tcPr/>
                </a:tc>
              </a:tr>
              <a:tr h="534471">
                <a:tc>
                  <a:txBody>
                    <a:bodyPr/>
                    <a:lstStyle/>
                    <a:p>
                      <a:pPr algn="ctr"/>
                      <a:r>
                        <a:rPr lang="uk-UA" sz="2800" dirty="0" smtClean="0">
                          <a:latin typeface="Calibri"/>
                          <a:ea typeface="Calibri"/>
                          <a:cs typeface="Times New Roman"/>
                        </a:rPr>
                        <a:t>І О, і О і О                       </a:t>
                      </a:r>
                      <a:endParaRPr lang="uk-UA" sz="2800" dirty="0"/>
                    </a:p>
                  </a:txBody>
                  <a:tcPr/>
                </a:tc>
              </a:tr>
              <a:tr h="534471">
                <a:tc>
                  <a:txBody>
                    <a:bodyPr/>
                    <a:lstStyle/>
                    <a:p>
                      <a:pPr algn="ctr"/>
                      <a:r>
                        <a:rPr lang="uk-UA" sz="2800" kern="1200" dirty="0" smtClean="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Times New Roman"/>
                        </a:rPr>
                        <a:t>У: О, </a:t>
                      </a:r>
                      <a:r>
                        <a:rPr lang="uk-UA" sz="2800" kern="1200" dirty="0" err="1" smtClean="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Times New Roman"/>
                        </a:rPr>
                        <a:t>О</a:t>
                      </a:r>
                      <a:r>
                        <a:rPr lang="uk-UA" sz="2800" kern="1200" dirty="0" smtClean="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Times New Roman"/>
                        </a:rPr>
                        <a:t>, </a:t>
                      </a:r>
                      <a:r>
                        <a:rPr lang="uk-UA" sz="2800" kern="1200" dirty="0" err="1" smtClean="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Times New Roman"/>
                        </a:rPr>
                        <a:t>О</a:t>
                      </a:r>
                      <a:r>
                        <a:rPr lang="uk-UA" sz="2800" kern="1200" dirty="0" smtClean="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Times New Roman"/>
                        </a:rPr>
                        <a:t>…</a:t>
                      </a: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4643438" y="1857364"/>
          <a:ext cx="3048000" cy="4275768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3048000"/>
              </a:tblGrid>
              <a:tr h="534471">
                <a:tc>
                  <a:txBody>
                    <a:bodyPr/>
                    <a:lstStyle/>
                    <a:p>
                      <a:pPr algn="ctr"/>
                      <a:r>
                        <a:rPr lang="uk-UA" sz="2800" dirty="0" smtClean="0"/>
                        <a:t>Правильно </a:t>
                      </a:r>
                      <a:endParaRPr lang="uk-UA" sz="2800" dirty="0"/>
                    </a:p>
                  </a:txBody>
                  <a:tcPr/>
                </a:tc>
              </a:tr>
              <a:tr h="534471">
                <a:tc>
                  <a:txBody>
                    <a:bodyPr/>
                    <a:lstStyle/>
                    <a:p>
                      <a:pPr algn="ctr"/>
                      <a:r>
                        <a:rPr lang="uk-UA" sz="2800" dirty="0" smtClean="0">
                          <a:latin typeface="Calibri"/>
                          <a:ea typeface="Calibri"/>
                          <a:cs typeface="Times New Roman"/>
                        </a:rPr>
                        <a:t>О, </a:t>
                      </a:r>
                      <a:r>
                        <a:rPr lang="uk-UA" sz="2800" dirty="0" err="1" smtClean="0">
                          <a:latin typeface="Calibri"/>
                          <a:ea typeface="Calibri"/>
                          <a:cs typeface="Times New Roman"/>
                        </a:rPr>
                        <a:t>О</a:t>
                      </a:r>
                      <a:r>
                        <a:rPr lang="uk-UA" sz="2800" baseline="0" dirty="0" smtClean="0"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uk-UA" sz="2800" dirty="0" smtClean="0">
                          <a:latin typeface="Calibri"/>
                          <a:ea typeface="Calibri"/>
                          <a:cs typeface="Times New Roman"/>
                        </a:rPr>
                        <a:t>та О                         </a:t>
                      </a:r>
                      <a:endParaRPr lang="uk-UA" sz="2800" dirty="0"/>
                    </a:p>
                  </a:txBody>
                  <a:tcPr/>
                </a:tc>
              </a:tr>
              <a:tr h="534471">
                <a:tc>
                  <a:txBody>
                    <a:bodyPr/>
                    <a:lstStyle/>
                    <a:p>
                      <a:pPr algn="ctr"/>
                      <a:r>
                        <a:rPr lang="uk-UA" sz="2800" dirty="0" smtClean="0">
                          <a:latin typeface="Calibri"/>
                          <a:ea typeface="Calibri"/>
                          <a:cs typeface="Times New Roman"/>
                        </a:rPr>
                        <a:t>І О , і О, і О                       </a:t>
                      </a:r>
                      <a:endParaRPr lang="uk-UA" sz="2800" dirty="0"/>
                    </a:p>
                  </a:txBody>
                  <a:tcPr/>
                </a:tc>
              </a:tr>
              <a:tr h="534471">
                <a:tc>
                  <a:txBody>
                    <a:bodyPr/>
                    <a:lstStyle/>
                    <a:p>
                      <a:pPr algn="ctr"/>
                      <a:r>
                        <a:rPr lang="uk-UA" sz="2800" dirty="0" smtClean="0">
                          <a:latin typeface="Calibri"/>
                          <a:ea typeface="Calibri"/>
                          <a:cs typeface="Times New Roman"/>
                        </a:rPr>
                        <a:t>О і О, </a:t>
                      </a:r>
                      <a:r>
                        <a:rPr lang="uk-UA" sz="2800" dirty="0" err="1" smtClean="0">
                          <a:latin typeface="Calibri"/>
                          <a:ea typeface="Calibri"/>
                          <a:cs typeface="Times New Roman"/>
                        </a:rPr>
                        <a:t>О</a:t>
                      </a:r>
                      <a:r>
                        <a:rPr lang="uk-UA" sz="2800" dirty="0" smtClean="0">
                          <a:latin typeface="Calibri"/>
                          <a:ea typeface="Calibri"/>
                          <a:cs typeface="Times New Roman"/>
                        </a:rPr>
                        <a:t> і О                      </a:t>
                      </a:r>
                      <a:endParaRPr lang="uk-UA" sz="2800" dirty="0"/>
                    </a:p>
                  </a:txBody>
                  <a:tcPr/>
                </a:tc>
              </a:tr>
              <a:tr h="534471">
                <a:tc>
                  <a:txBody>
                    <a:bodyPr/>
                    <a:lstStyle/>
                    <a:p>
                      <a:pPr algn="ctr"/>
                      <a:r>
                        <a:rPr lang="uk-UA" sz="2800" dirty="0" smtClean="0">
                          <a:latin typeface="Calibri"/>
                          <a:ea typeface="Calibri"/>
                          <a:cs typeface="Times New Roman"/>
                        </a:rPr>
                        <a:t>О або О, або О                </a:t>
                      </a:r>
                      <a:endParaRPr lang="uk-UA" sz="2800" dirty="0"/>
                    </a:p>
                  </a:txBody>
                  <a:tcPr/>
                </a:tc>
              </a:tr>
              <a:tr h="534471">
                <a:tc>
                  <a:txBody>
                    <a:bodyPr/>
                    <a:lstStyle/>
                    <a:p>
                      <a:pPr algn="ctr"/>
                      <a:r>
                        <a:rPr lang="uk-UA" sz="2800" dirty="0" smtClean="0">
                          <a:latin typeface="Calibri"/>
                          <a:ea typeface="Calibri"/>
                          <a:cs typeface="Times New Roman"/>
                        </a:rPr>
                        <a:t>О та О, </a:t>
                      </a:r>
                      <a:r>
                        <a:rPr lang="uk-UA" sz="2800" dirty="0" err="1" smtClean="0">
                          <a:latin typeface="Calibri"/>
                          <a:ea typeface="Calibri"/>
                          <a:cs typeface="Times New Roman"/>
                        </a:rPr>
                        <a:t>О</a:t>
                      </a:r>
                      <a:r>
                        <a:rPr lang="uk-UA" sz="2800" dirty="0" smtClean="0">
                          <a:latin typeface="Calibri"/>
                          <a:ea typeface="Calibri"/>
                          <a:cs typeface="Times New Roman"/>
                        </a:rPr>
                        <a:t> та О               </a:t>
                      </a:r>
                      <a:endParaRPr lang="uk-UA" sz="2800" dirty="0"/>
                    </a:p>
                  </a:txBody>
                  <a:tcPr/>
                </a:tc>
              </a:tr>
              <a:tr h="534471">
                <a:tc>
                  <a:txBody>
                    <a:bodyPr/>
                    <a:lstStyle/>
                    <a:p>
                      <a:pPr algn="ctr"/>
                      <a:r>
                        <a:rPr lang="uk-UA" sz="2800" dirty="0" smtClean="0">
                          <a:latin typeface="Calibri"/>
                          <a:ea typeface="Calibri"/>
                          <a:cs typeface="Times New Roman"/>
                        </a:rPr>
                        <a:t>І О, і О,  і О                       </a:t>
                      </a:r>
                      <a:endParaRPr lang="uk-UA" sz="2800" dirty="0"/>
                    </a:p>
                  </a:txBody>
                  <a:tcPr/>
                </a:tc>
              </a:tr>
              <a:tr h="534471">
                <a:tc>
                  <a:txBody>
                    <a:bodyPr/>
                    <a:lstStyle/>
                    <a:p>
                      <a:pPr algn="ctr"/>
                      <a:r>
                        <a:rPr lang="uk-UA" sz="2800" kern="1200" dirty="0" smtClean="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Times New Roman"/>
                        </a:rPr>
                        <a:t>У: О, </a:t>
                      </a:r>
                      <a:r>
                        <a:rPr lang="uk-UA" sz="2800" kern="1200" dirty="0" err="1" smtClean="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Times New Roman"/>
                        </a:rPr>
                        <a:t>О</a:t>
                      </a:r>
                      <a:r>
                        <a:rPr lang="uk-UA" sz="2800" kern="1200" dirty="0" smtClean="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Times New Roman"/>
                        </a:rPr>
                        <a:t>, </a:t>
                      </a:r>
                      <a:r>
                        <a:rPr lang="uk-UA" sz="2800" kern="1200" dirty="0" err="1" smtClean="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Times New Roman"/>
                        </a:rPr>
                        <a:t>О</a:t>
                      </a:r>
                      <a:r>
                        <a:rPr lang="uk-UA" sz="2800" kern="1200" dirty="0" smtClean="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Times New Roman"/>
                        </a:rPr>
                        <a:t> - …</a:t>
                      </a: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42926"/>
            <a:ext cx="8229600" cy="1143000"/>
          </a:xfrm>
        </p:spPr>
        <p:txBody>
          <a:bodyPr>
            <a:norm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r>
              <a:rPr lang="uk-UA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“Злови</a:t>
            </a:r>
            <a:r>
              <a:rPr lang="uk-UA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uk-UA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помилку”</a:t>
            </a:r>
            <a:endParaRPr lang="uk-UA" b="1" dirty="0">
              <a:ln/>
              <a:solidFill>
                <a:schemeClr val="accent3">
                  <a:lumMod val="50000"/>
                </a:schemeClr>
              </a:solidFill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4643438" y="1857364"/>
          <a:ext cx="3048000" cy="4275768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3048000"/>
              </a:tblGrid>
              <a:tr h="534471">
                <a:tc>
                  <a:txBody>
                    <a:bodyPr/>
                    <a:lstStyle/>
                    <a:p>
                      <a:pPr algn="ctr"/>
                      <a:r>
                        <a:rPr lang="uk-UA" sz="2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Правильно </a:t>
                      </a:r>
                    </a:p>
                  </a:txBody>
                  <a:tcPr/>
                </a:tc>
              </a:tr>
              <a:tr h="534471">
                <a:tc>
                  <a:txBody>
                    <a:bodyPr/>
                    <a:lstStyle/>
                    <a:p>
                      <a:pPr algn="ctr"/>
                      <a:r>
                        <a:rPr lang="uk-UA" sz="2800" kern="1200" dirty="0" smtClean="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Times New Roman"/>
                        </a:rPr>
                        <a:t>О або О</a:t>
                      </a:r>
                    </a:p>
                  </a:txBody>
                  <a:tcPr/>
                </a:tc>
              </a:tr>
              <a:tr h="534471">
                <a:tc>
                  <a:txBody>
                    <a:bodyPr/>
                    <a:lstStyle/>
                    <a:p>
                      <a:pPr algn="ctr"/>
                      <a:r>
                        <a:rPr lang="uk-UA" sz="2800" kern="1200" dirty="0" smtClean="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Times New Roman"/>
                        </a:rPr>
                        <a:t>Як О, так О        </a:t>
                      </a:r>
                    </a:p>
                  </a:txBody>
                  <a:tcPr/>
                </a:tc>
              </a:tr>
              <a:tr h="534471">
                <a:tc>
                  <a:txBody>
                    <a:bodyPr/>
                    <a:lstStyle/>
                    <a:p>
                      <a:pPr algn="ctr"/>
                      <a:r>
                        <a:rPr lang="uk-UA" sz="2800" kern="1200" dirty="0" smtClean="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Times New Roman"/>
                        </a:rPr>
                        <a:t>О чи О</a:t>
                      </a:r>
                    </a:p>
                  </a:txBody>
                  <a:tcPr/>
                </a:tc>
              </a:tr>
              <a:tr h="534471">
                <a:tc>
                  <a:txBody>
                    <a:bodyPr/>
                    <a:lstStyle/>
                    <a:p>
                      <a:pPr algn="ctr"/>
                      <a:r>
                        <a:rPr lang="uk-UA" sz="2800" kern="1200" dirty="0" smtClean="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Times New Roman"/>
                        </a:rPr>
                        <a:t>Не тільки О, а й О</a:t>
                      </a:r>
                    </a:p>
                  </a:txBody>
                  <a:tcPr/>
                </a:tc>
              </a:tr>
              <a:tr h="534471">
                <a:tc>
                  <a:txBody>
                    <a:bodyPr/>
                    <a:lstStyle/>
                    <a:p>
                      <a:pPr algn="ctr"/>
                      <a:r>
                        <a:rPr lang="uk-UA" sz="2800" kern="1200" dirty="0" smtClean="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Times New Roman"/>
                        </a:rPr>
                        <a:t>О, </a:t>
                      </a:r>
                      <a:r>
                        <a:rPr lang="uk-UA" sz="2800" kern="1200" dirty="0" err="1" smtClean="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Times New Roman"/>
                        </a:rPr>
                        <a:t>О</a:t>
                      </a:r>
                      <a:r>
                        <a:rPr lang="uk-UA" sz="2800" kern="1200" dirty="0" smtClean="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Times New Roman"/>
                        </a:rPr>
                        <a:t>, але О        </a:t>
                      </a:r>
                    </a:p>
                  </a:txBody>
                  <a:tcPr/>
                </a:tc>
              </a:tr>
              <a:tr h="534471">
                <a:tc>
                  <a:txBody>
                    <a:bodyPr/>
                    <a:lstStyle/>
                    <a:p>
                      <a:pPr algn="ctr"/>
                      <a:r>
                        <a:rPr lang="uk-UA" sz="2800" kern="1200" dirty="0" smtClean="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Times New Roman"/>
                        </a:rPr>
                        <a:t>У: О та О</a:t>
                      </a:r>
                    </a:p>
                  </a:txBody>
                  <a:tcPr/>
                </a:tc>
              </a:tr>
              <a:tr h="534471">
                <a:tc>
                  <a:txBody>
                    <a:bodyPr/>
                    <a:lstStyle/>
                    <a:p>
                      <a:pPr algn="ctr"/>
                      <a:r>
                        <a:rPr lang="uk-UA" sz="2800" kern="1200" dirty="0" smtClean="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Times New Roman"/>
                        </a:rPr>
                        <a:t>О, </a:t>
                      </a:r>
                      <a:r>
                        <a:rPr lang="uk-UA" sz="2800" kern="1200" dirty="0" err="1" smtClean="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Times New Roman"/>
                        </a:rPr>
                        <a:t>О</a:t>
                      </a:r>
                      <a:r>
                        <a:rPr lang="uk-UA" sz="2800" kern="1200" dirty="0" smtClean="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Times New Roman"/>
                        </a:rPr>
                        <a:t> й О – у</a:t>
                      </a: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1500166" y="1867876"/>
          <a:ext cx="3048000" cy="4339322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3048000"/>
              </a:tblGrid>
              <a:tr h="534471">
                <a:tc>
                  <a:txBody>
                    <a:bodyPr/>
                    <a:lstStyle/>
                    <a:p>
                      <a:pPr algn="ctr"/>
                      <a:r>
                        <a:rPr lang="uk-UA" sz="2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Неправильно </a:t>
                      </a:r>
                    </a:p>
                  </a:txBody>
                  <a:tcPr/>
                </a:tc>
              </a:tr>
              <a:tr h="598025">
                <a:tc>
                  <a:txBody>
                    <a:bodyPr/>
                    <a:lstStyle/>
                    <a:p>
                      <a:pPr algn="ctr"/>
                      <a:r>
                        <a:rPr lang="uk-UA" sz="2800" kern="1200" smtClean="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Times New Roman"/>
                        </a:rPr>
                        <a:t>О, або О</a:t>
                      </a:r>
                      <a:endParaRPr lang="uk-UA" sz="2800" kern="1200" dirty="0" smtClean="0">
                        <a:solidFill>
                          <a:schemeClr val="dk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/>
                </a:tc>
              </a:tr>
              <a:tr h="534471">
                <a:tc>
                  <a:txBody>
                    <a:bodyPr/>
                    <a:lstStyle/>
                    <a:p>
                      <a:pPr algn="ctr"/>
                      <a:r>
                        <a:rPr lang="uk-UA" sz="2800" kern="1200" dirty="0" smtClean="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Times New Roman"/>
                        </a:rPr>
                        <a:t>Як, О  так О        </a:t>
                      </a:r>
                    </a:p>
                  </a:txBody>
                  <a:tcPr/>
                </a:tc>
              </a:tr>
              <a:tr h="534471">
                <a:tc>
                  <a:txBody>
                    <a:bodyPr/>
                    <a:lstStyle/>
                    <a:p>
                      <a:pPr algn="ctr"/>
                      <a:r>
                        <a:rPr lang="uk-UA" sz="2800" kern="1200" smtClean="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Times New Roman"/>
                        </a:rPr>
                        <a:t>О чи О</a:t>
                      </a:r>
                      <a:endParaRPr lang="uk-UA" sz="2800" kern="1200" dirty="0" smtClean="0">
                        <a:solidFill>
                          <a:schemeClr val="dk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/>
                </a:tc>
              </a:tr>
              <a:tr h="534471">
                <a:tc>
                  <a:txBody>
                    <a:bodyPr/>
                    <a:lstStyle/>
                    <a:p>
                      <a:pPr algn="ctr"/>
                      <a:r>
                        <a:rPr lang="uk-UA" sz="2800" kern="1200" smtClean="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Times New Roman"/>
                        </a:rPr>
                        <a:t>Не тільки О а й О</a:t>
                      </a:r>
                      <a:endParaRPr lang="uk-UA" sz="2800" kern="1200" dirty="0" smtClean="0">
                        <a:solidFill>
                          <a:schemeClr val="dk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/>
                </a:tc>
              </a:tr>
              <a:tr h="534471">
                <a:tc>
                  <a:txBody>
                    <a:bodyPr/>
                    <a:lstStyle/>
                    <a:p>
                      <a:pPr algn="ctr"/>
                      <a:r>
                        <a:rPr lang="uk-UA" sz="2800" kern="1200" smtClean="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Times New Roman"/>
                        </a:rPr>
                        <a:t>О, О але О        </a:t>
                      </a:r>
                      <a:endParaRPr lang="uk-UA" sz="2800" kern="1200" dirty="0" smtClean="0">
                        <a:solidFill>
                          <a:schemeClr val="dk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/>
                </a:tc>
              </a:tr>
              <a:tr h="534471">
                <a:tc>
                  <a:txBody>
                    <a:bodyPr/>
                    <a:lstStyle/>
                    <a:p>
                      <a:pPr algn="ctr"/>
                      <a:r>
                        <a:rPr lang="uk-UA" sz="2800" kern="1200" smtClean="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Times New Roman"/>
                        </a:rPr>
                        <a:t>У: О, та О</a:t>
                      </a:r>
                      <a:endParaRPr lang="uk-UA" sz="2800" kern="1200" dirty="0" smtClean="0">
                        <a:solidFill>
                          <a:schemeClr val="dk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/>
                </a:tc>
              </a:tr>
              <a:tr h="534471">
                <a:tc>
                  <a:txBody>
                    <a:bodyPr/>
                    <a:lstStyle/>
                    <a:p>
                      <a:pPr algn="ctr"/>
                      <a:r>
                        <a:rPr lang="uk-UA" sz="2800" kern="1200" dirty="0" smtClean="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Times New Roman"/>
                        </a:rPr>
                        <a:t>О, </a:t>
                      </a:r>
                      <a:r>
                        <a:rPr lang="uk-UA" sz="2800" kern="1200" dirty="0" err="1" smtClean="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Times New Roman"/>
                        </a:rPr>
                        <a:t>О</a:t>
                      </a:r>
                      <a:r>
                        <a:rPr lang="uk-UA" sz="2800" kern="1200" dirty="0" smtClean="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Times New Roman"/>
                        </a:rPr>
                        <a:t>, й О – у</a:t>
                      </a: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285860"/>
            <a:ext cx="8258204" cy="2071702"/>
          </a:xfrm>
        </p:spPr>
        <p:txBody>
          <a:bodyPr>
            <a:normAutofit fontScale="70000" lnSpcReduction="20000"/>
          </a:bodyPr>
          <a:lstStyle/>
          <a:p>
            <a:pPr algn="ctr">
              <a:buNone/>
            </a:pPr>
            <a:r>
              <a:rPr lang="uk-UA" sz="5400" i="1" dirty="0" smtClean="0"/>
              <a:t> </a:t>
            </a:r>
            <a:r>
              <a:rPr lang="ru-RU" sz="5400" i="1" dirty="0" smtClean="0"/>
              <a:t> </a:t>
            </a:r>
            <a:r>
              <a:rPr lang="uk-UA" sz="5400" i="1" dirty="0"/>
              <a:t>По дорозі знущань і образ, З Богом </a:t>
            </a:r>
            <a:r>
              <a:rPr lang="uk-UA" sz="5400" i="1" dirty="0" smtClean="0"/>
              <a:t>                      в </a:t>
            </a:r>
            <a:r>
              <a:rPr lang="uk-UA" sz="5400" i="1" dirty="0"/>
              <a:t>серці, й гіркою сльозою, крізь </a:t>
            </a:r>
            <a:r>
              <a:rPr lang="uk-UA" sz="5400" i="1" dirty="0" smtClean="0"/>
              <a:t>     епохи </a:t>
            </a:r>
            <a:r>
              <a:rPr lang="uk-UA" sz="5400" i="1" dirty="0"/>
              <a:t>і зболений час йшла Вкраїна моя сиротою.</a:t>
            </a:r>
            <a:endParaRPr lang="uk-UA" sz="5400" dirty="0"/>
          </a:p>
          <a:p>
            <a:pPr algn="ctr">
              <a:buNone/>
            </a:pPr>
            <a:endParaRPr lang="uk-UA" sz="5400" dirty="0" smtClean="0"/>
          </a:p>
          <a:p>
            <a:pPr algn="ctr">
              <a:buNone/>
            </a:pPr>
            <a:endParaRPr lang="uk-UA" sz="4000" dirty="0"/>
          </a:p>
          <a:p>
            <a:endParaRPr lang="uk-UA" dirty="0"/>
          </a:p>
        </p:txBody>
      </p:sp>
      <p:sp>
        <p:nvSpPr>
          <p:cNvPr id="4" name="Содержимое 2"/>
          <p:cNvSpPr txBox="1">
            <a:spLocks/>
          </p:cNvSpPr>
          <p:nvPr/>
        </p:nvSpPr>
        <p:spPr>
          <a:xfrm>
            <a:off x="500034" y="4000504"/>
            <a:ext cx="8258204" cy="2071702"/>
          </a:xfrm>
          <a:prstGeom prst="rect">
            <a:avLst/>
          </a:prstGeom>
        </p:spPr>
        <p:txBody>
          <a:bodyPr vert="horz" lIns="91440" tIns="45720" rIns="91440" bIns="45720" rtlCol="0">
            <a:normAutofit fontScale="70000" lnSpcReduction="20000"/>
          </a:bodyPr>
          <a:lstStyle/>
          <a:p>
            <a:pPr algn="ctr"/>
            <a:r>
              <a:rPr lang="uk-UA" sz="5400" i="1" dirty="0"/>
              <a:t>По дорозі знущань і </a:t>
            </a:r>
            <a:r>
              <a:rPr lang="uk-UA" sz="5400" i="1" dirty="0" smtClean="0"/>
              <a:t>образ </a:t>
            </a:r>
            <a:r>
              <a:rPr lang="uk-UA" sz="5400" i="1" dirty="0"/>
              <a:t>З Богом </a:t>
            </a:r>
            <a:r>
              <a:rPr lang="uk-UA" sz="5400" i="1" dirty="0" smtClean="0"/>
              <a:t>                в серці </a:t>
            </a:r>
            <a:r>
              <a:rPr lang="uk-UA" sz="5400" i="1" dirty="0"/>
              <a:t>й гіркою </a:t>
            </a:r>
            <a:r>
              <a:rPr lang="uk-UA" sz="5400" i="1" dirty="0" smtClean="0"/>
              <a:t>сльозою </a:t>
            </a:r>
            <a:r>
              <a:rPr lang="uk-UA" sz="5400" i="1" dirty="0"/>
              <a:t>крізь епохи </a:t>
            </a:r>
            <a:r>
              <a:rPr lang="uk-UA" sz="5400" i="1" dirty="0" smtClean="0"/>
              <a:t>              і </a:t>
            </a:r>
            <a:r>
              <a:rPr lang="uk-UA" sz="5400" i="1" dirty="0"/>
              <a:t>зболений час йшла Вкраїна моя сиротою.</a:t>
            </a:r>
            <a:endParaRPr lang="uk-UA" sz="5400" dirty="0"/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uk-UA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6" name="Стрелка вниз 15"/>
          <p:cNvSpPr/>
          <p:nvPr/>
        </p:nvSpPr>
        <p:spPr>
          <a:xfrm>
            <a:off x="3929058" y="3214686"/>
            <a:ext cx="1428760" cy="785818"/>
          </a:xfrm>
          <a:prstGeom prst="downArrow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uk-UA" b="1" dirty="0" err="1" smtClean="0">
                <a:solidFill>
                  <a:srgbClr val="C00000"/>
                </a:solidFill>
              </a:rPr>
              <a:t>“Червоним</a:t>
            </a:r>
            <a:r>
              <a:rPr lang="uk-UA" b="1" dirty="0" smtClean="0"/>
              <a:t> по </a:t>
            </a:r>
            <a:r>
              <a:rPr lang="uk-UA" b="1" dirty="0" err="1" smtClean="0"/>
              <a:t>чорному”</a:t>
            </a:r>
            <a:endParaRPr lang="uk-UA" b="1" dirty="0"/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6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1214422"/>
            <a:ext cx="8258204" cy="2071702"/>
          </a:xfrm>
        </p:spPr>
        <p:txBody>
          <a:bodyPr>
            <a:normAutofit fontScale="85000" lnSpcReduction="20000"/>
          </a:bodyPr>
          <a:lstStyle/>
          <a:p>
            <a:pPr algn="ctr">
              <a:buNone/>
            </a:pPr>
            <a:r>
              <a:rPr lang="uk-UA" sz="5400" i="1" dirty="0" smtClean="0"/>
              <a:t> </a:t>
            </a:r>
            <a:r>
              <a:rPr lang="uk-UA" sz="4400" i="1" dirty="0"/>
              <a:t>В землі віки лежала мова, І врешті вибилась на світ. О мово ночі колискова! Прийми мій радісний привіт.</a:t>
            </a:r>
            <a:endParaRPr lang="uk-UA" sz="5400" dirty="0"/>
          </a:p>
          <a:p>
            <a:pPr algn="ctr">
              <a:buNone/>
            </a:pPr>
            <a:endParaRPr lang="uk-UA" sz="5400" dirty="0" smtClean="0"/>
          </a:p>
          <a:p>
            <a:pPr algn="ctr">
              <a:buNone/>
            </a:pPr>
            <a:endParaRPr lang="uk-UA" sz="4000" dirty="0"/>
          </a:p>
          <a:p>
            <a:endParaRPr lang="uk-UA" dirty="0"/>
          </a:p>
        </p:txBody>
      </p:sp>
      <p:sp>
        <p:nvSpPr>
          <p:cNvPr id="4" name="Содержимое 2"/>
          <p:cNvSpPr txBox="1">
            <a:spLocks/>
          </p:cNvSpPr>
          <p:nvPr/>
        </p:nvSpPr>
        <p:spPr>
          <a:xfrm>
            <a:off x="500034" y="4000504"/>
            <a:ext cx="8258204" cy="2071702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20000"/>
          </a:bodyPr>
          <a:lstStyle/>
          <a:p>
            <a:pPr algn="ctr"/>
            <a:r>
              <a:rPr lang="uk-UA" sz="4400" i="1" dirty="0"/>
              <a:t>В землі віки лежала </a:t>
            </a:r>
            <a:r>
              <a:rPr lang="uk-UA" sz="4400" i="1" dirty="0" smtClean="0"/>
              <a:t>мова </a:t>
            </a:r>
            <a:r>
              <a:rPr lang="uk-UA" sz="4400" i="1" dirty="0"/>
              <a:t>І врешті вибилась на світ. О мово ночі колискова! Прийми мій радісний привіт.</a:t>
            </a:r>
            <a:endParaRPr kumimoji="0" lang="uk-UA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uk-UA" b="1" dirty="0" err="1" smtClean="0">
                <a:solidFill>
                  <a:srgbClr val="C00000"/>
                </a:solidFill>
              </a:rPr>
              <a:t>“Червоним</a:t>
            </a:r>
            <a:r>
              <a:rPr lang="uk-UA" b="1" dirty="0" smtClean="0"/>
              <a:t> по </a:t>
            </a:r>
            <a:r>
              <a:rPr lang="uk-UA" b="1" dirty="0" err="1" smtClean="0"/>
              <a:t>чорному”</a:t>
            </a:r>
            <a:endParaRPr lang="uk-UA" b="1" dirty="0"/>
          </a:p>
        </p:txBody>
      </p:sp>
      <p:sp>
        <p:nvSpPr>
          <p:cNvPr id="6" name="Стрелка вниз 5"/>
          <p:cNvSpPr/>
          <p:nvPr/>
        </p:nvSpPr>
        <p:spPr>
          <a:xfrm>
            <a:off x="3929058" y="3214686"/>
            <a:ext cx="1428760" cy="785818"/>
          </a:xfrm>
          <a:prstGeom prst="downArrow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2910" y="1000108"/>
            <a:ext cx="7858180" cy="5357851"/>
          </a:xfrm>
        </p:spPr>
        <p:txBody>
          <a:bodyPr>
            <a:normAutofit fontScale="900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lvl="0"/>
            <a:r>
              <a:rPr lang="uk-UA" sz="53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Тема заняття</a:t>
            </a:r>
            <a:br>
              <a:rPr lang="uk-UA" sz="53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uk-UA" sz="53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«</a:t>
            </a:r>
            <a:r>
              <a:rPr lang="ru-RU" sz="5300" b="1" dirty="0" err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Однорідні</a:t>
            </a:r>
            <a:r>
              <a:rPr lang="ru-RU" sz="53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члени </a:t>
            </a:r>
            <a:r>
              <a:rPr lang="ru-RU" sz="5300" b="1" dirty="0" err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речення</a:t>
            </a:r>
            <a:r>
              <a:rPr lang="ru-RU" sz="53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. </a:t>
            </a:r>
            <a:r>
              <a:rPr lang="ru-RU" sz="53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/>
            </a:r>
            <a:br>
              <a:rPr lang="ru-RU" sz="53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uk-UA" sz="53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Засоби </a:t>
            </a:r>
            <a:r>
              <a:rPr lang="uk-UA" sz="53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вираження однорідності. </a:t>
            </a:r>
            <a:r>
              <a:rPr lang="uk-UA" sz="53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/>
            </a:r>
            <a:br>
              <a:rPr lang="uk-UA" sz="53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uk-UA" sz="53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Розділові </a:t>
            </a:r>
            <a:r>
              <a:rPr lang="uk-UA" sz="53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знаки </a:t>
            </a:r>
            <a:r>
              <a:rPr lang="uk-UA" sz="53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/>
            </a:r>
            <a:br>
              <a:rPr lang="uk-UA" sz="53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uk-UA" sz="53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при </a:t>
            </a:r>
            <a:r>
              <a:rPr lang="ru-RU" sz="5300" b="1" dirty="0" err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однорідни</a:t>
            </a:r>
            <a:r>
              <a:rPr lang="uk-UA" sz="53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х</a:t>
            </a:r>
            <a:r>
              <a:rPr lang="ru-RU" sz="53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члена</a:t>
            </a:r>
            <a:r>
              <a:rPr lang="uk-UA" sz="53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х</a:t>
            </a:r>
            <a:r>
              <a:rPr lang="ru-RU" sz="53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ru-RU" sz="5300" b="1" dirty="0" err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речення</a:t>
            </a:r>
            <a:r>
              <a:rPr lang="uk-UA" sz="53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»</a:t>
            </a:r>
            <a:r>
              <a:rPr lang="uk-UA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/>
            </a:r>
            <a:br>
              <a:rPr lang="uk-UA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endParaRPr lang="uk-UA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>
    <p:cover dir="d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285860"/>
            <a:ext cx="8258204" cy="2071702"/>
          </a:xfrm>
        </p:spPr>
        <p:txBody>
          <a:bodyPr>
            <a:normAutofit fontScale="85000" lnSpcReduction="20000"/>
          </a:bodyPr>
          <a:lstStyle/>
          <a:p>
            <a:pPr algn="ctr">
              <a:buNone/>
            </a:pPr>
            <a:r>
              <a:rPr lang="uk-UA" sz="5400" i="1" dirty="0" smtClean="0"/>
              <a:t> </a:t>
            </a:r>
            <a:r>
              <a:rPr lang="uk-UA" sz="4000" i="1" dirty="0"/>
              <a:t>Я знаю вас, нащадки запорожців, Я вірю вам, і низько б'ю чолом. Дивлюсь </a:t>
            </a:r>
            <a:r>
              <a:rPr lang="uk-UA" sz="4000" i="1" dirty="0" smtClean="0"/>
              <a:t>                 на </a:t>
            </a:r>
            <a:r>
              <a:rPr lang="uk-UA" sz="4000" i="1" dirty="0"/>
              <a:t>вас, і вірою займаюсь</a:t>
            </a:r>
            <a:r>
              <a:rPr lang="uk-UA" sz="4000" i="1" dirty="0" smtClean="0"/>
              <a:t>,                                             </a:t>
            </a:r>
            <a:r>
              <a:rPr lang="uk-UA" sz="4000" i="1" dirty="0"/>
              <a:t>І б'ю поламаним крилом.</a:t>
            </a:r>
            <a:endParaRPr lang="uk-UA" sz="4000" dirty="0"/>
          </a:p>
          <a:p>
            <a:pPr algn="ctr">
              <a:buNone/>
            </a:pPr>
            <a:endParaRPr lang="uk-UA" sz="5400" dirty="0"/>
          </a:p>
          <a:p>
            <a:pPr algn="ctr">
              <a:buNone/>
            </a:pPr>
            <a:endParaRPr lang="uk-UA" sz="5400" dirty="0" smtClean="0"/>
          </a:p>
          <a:p>
            <a:pPr algn="ctr">
              <a:buNone/>
            </a:pPr>
            <a:endParaRPr lang="uk-UA" sz="4000" dirty="0"/>
          </a:p>
          <a:p>
            <a:endParaRPr lang="uk-UA" dirty="0"/>
          </a:p>
        </p:txBody>
      </p:sp>
      <p:sp>
        <p:nvSpPr>
          <p:cNvPr id="4" name="Содержимое 2"/>
          <p:cNvSpPr txBox="1">
            <a:spLocks/>
          </p:cNvSpPr>
          <p:nvPr/>
        </p:nvSpPr>
        <p:spPr>
          <a:xfrm>
            <a:off x="500034" y="4000504"/>
            <a:ext cx="8258204" cy="2071702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/>
          <a:p>
            <a:pPr algn="ctr"/>
            <a:r>
              <a:rPr lang="uk-UA" sz="4000" i="1" dirty="0"/>
              <a:t>Я знаю вас, нащадки запорожців, </a:t>
            </a:r>
            <a:r>
              <a:rPr lang="uk-UA" sz="4000" i="1" dirty="0" smtClean="0"/>
              <a:t>                Я </a:t>
            </a:r>
            <a:r>
              <a:rPr lang="uk-UA" sz="4000" i="1" dirty="0"/>
              <a:t>вірю </a:t>
            </a:r>
            <a:r>
              <a:rPr lang="uk-UA" sz="4000" i="1" dirty="0" smtClean="0"/>
              <a:t>вам </a:t>
            </a:r>
            <a:r>
              <a:rPr lang="uk-UA" sz="4000" i="1" dirty="0"/>
              <a:t>і низько б'ю чолом. </a:t>
            </a:r>
            <a:r>
              <a:rPr lang="uk-UA" sz="4000" i="1" dirty="0" smtClean="0"/>
              <a:t> Дивлюсь </a:t>
            </a:r>
            <a:r>
              <a:rPr lang="uk-UA" sz="4000" i="1" dirty="0"/>
              <a:t>на </a:t>
            </a:r>
            <a:r>
              <a:rPr lang="uk-UA" sz="4000" i="1" dirty="0" smtClean="0"/>
              <a:t>вас, </a:t>
            </a:r>
            <a:r>
              <a:rPr lang="uk-UA" sz="4000" i="1" dirty="0"/>
              <a:t>і вірою займаюсь, </a:t>
            </a:r>
            <a:r>
              <a:rPr lang="uk-UA" sz="4000" i="1" dirty="0" smtClean="0"/>
              <a:t>                     І </a:t>
            </a:r>
            <a:r>
              <a:rPr lang="uk-UA" sz="4000" i="1" dirty="0"/>
              <a:t>б'ю поламаним крилом.</a:t>
            </a:r>
            <a:endParaRPr lang="uk-UA" sz="4000" dirty="0"/>
          </a:p>
        </p:txBody>
      </p:sp>
      <p:sp>
        <p:nvSpPr>
          <p:cNvPr id="5" name="Стрелка вниз 4"/>
          <p:cNvSpPr/>
          <p:nvPr/>
        </p:nvSpPr>
        <p:spPr>
          <a:xfrm>
            <a:off x="3929058" y="3214686"/>
            <a:ext cx="1428760" cy="785818"/>
          </a:xfrm>
          <a:prstGeom prst="downArrow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uk-UA" b="1" dirty="0" err="1" smtClean="0">
                <a:solidFill>
                  <a:srgbClr val="C00000"/>
                </a:solidFill>
              </a:rPr>
              <a:t>“Червоним</a:t>
            </a:r>
            <a:r>
              <a:rPr lang="uk-UA" b="1" dirty="0" smtClean="0"/>
              <a:t> по </a:t>
            </a:r>
            <a:r>
              <a:rPr lang="uk-UA" b="1" dirty="0" err="1" smtClean="0"/>
              <a:t>чорному”</a:t>
            </a:r>
            <a:endParaRPr lang="uk-UA" b="1" dirty="0"/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071546"/>
            <a:ext cx="8258204" cy="2071702"/>
          </a:xfrm>
        </p:spPr>
        <p:txBody>
          <a:bodyPr>
            <a:normAutofit lnSpcReduction="10000"/>
          </a:bodyPr>
          <a:lstStyle/>
          <a:p>
            <a:pPr algn="ctr">
              <a:buNone/>
            </a:pPr>
            <a:r>
              <a:rPr lang="uk-UA" sz="5400" i="1" dirty="0" smtClean="0"/>
              <a:t> </a:t>
            </a:r>
            <a:r>
              <a:rPr lang="uk-UA" sz="4000" i="1" dirty="0"/>
              <a:t>Дзвін шабель, пісні походи, воля соколина, тихі зорі, ясні </a:t>
            </a:r>
            <a:r>
              <a:rPr lang="uk-UA" sz="4000" i="1" dirty="0" smtClean="0"/>
              <a:t>води,  </a:t>
            </a:r>
          </a:p>
          <a:p>
            <a:pPr algn="ctr">
              <a:buNone/>
            </a:pPr>
            <a:r>
              <a:rPr lang="uk-UA" sz="4000" i="1" dirty="0" smtClean="0"/>
              <a:t>моя </a:t>
            </a:r>
            <a:r>
              <a:rPr lang="uk-UA" sz="4000" i="1" dirty="0"/>
              <a:t>Україна.</a:t>
            </a:r>
          </a:p>
          <a:p>
            <a:pPr algn="ctr">
              <a:buNone/>
            </a:pPr>
            <a:endParaRPr lang="uk-UA" sz="4000" dirty="0"/>
          </a:p>
          <a:p>
            <a:pPr algn="ctr">
              <a:buNone/>
            </a:pPr>
            <a:endParaRPr lang="uk-UA" sz="5400" dirty="0"/>
          </a:p>
          <a:p>
            <a:pPr algn="ctr">
              <a:buNone/>
            </a:pPr>
            <a:endParaRPr lang="uk-UA" sz="5400" dirty="0" smtClean="0"/>
          </a:p>
          <a:p>
            <a:pPr algn="ctr">
              <a:buNone/>
            </a:pPr>
            <a:endParaRPr lang="uk-UA" sz="4000" dirty="0"/>
          </a:p>
          <a:p>
            <a:endParaRPr lang="uk-UA" dirty="0"/>
          </a:p>
        </p:txBody>
      </p:sp>
      <p:sp>
        <p:nvSpPr>
          <p:cNvPr id="4" name="Содержимое 2"/>
          <p:cNvSpPr txBox="1">
            <a:spLocks/>
          </p:cNvSpPr>
          <p:nvPr/>
        </p:nvSpPr>
        <p:spPr>
          <a:xfrm>
            <a:off x="500034" y="4000504"/>
            <a:ext cx="8258204" cy="207170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algn="ctr"/>
            <a:r>
              <a:rPr lang="uk-UA" sz="4000" i="1" dirty="0"/>
              <a:t>Дзвін шабель, </a:t>
            </a:r>
            <a:r>
              <a:rPr lang="uk-UA" sz="4000" i="1" dirty="0" smtClean="0"/>
              <a:t>пісні, </a:t>
            </a:r>
            <a:r>
              <a:rPr lang="uk-UA" sz="4000" i="1" dirty="0"/>
              <a:t>походи, воля соколина, тихі зорі, ясні </a:t>
            </a:r>
            <a:r>
              <a:rPr lang="uk-UA" sz="4000" i="1" dirty="0" smtClean="0"/>
              <a:t>води -  </a:t>
            </a:r>
          </a:p>
          <a:p>
            <a:pPr algn="ctr"/>
            <a:r>
              <a:rPr lang="uk-UA" sz="4000" i="1" dirty="0" smtClean="0"/>
              <a:t>моя Україна</a:t>
            </a:r>
            <a:r>
              <a:rPr lang="uk-UA" sz="4000" i="1" dirty="0"/>
              <a:t>.</a:t>
            </a:r>
            <a:endParaRPr lang="uk-UA" sz="4000" dirty="0"/>
          </a:p>
        </p:txBody>
      </p:sp>
      <p:sp>
        <p:nvSpPr>
          <p:cNvPr id="5" name="Стрелка вниз 4"/>
          <p:cNvSpPr/>
          <p:nvPr/>
        </p:nvSpPr>
        <p:spPr>
          <a:xfrm>
            <a:off x="3929058" y="3214686"/>
            <a:ext cx="1428760" cy="785818"/>
          </a:xfrm>
          <a:prstGeom prst="downArrow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uk-UA" b="1" dirty="0" err="1" smtClean="0">
                <a:solidFill>
                  <a:srgbClr val="C00000"/>
                </a:solidFill>
              </a:rPr>
              <a:t>“Червоним</a:t>
            </a:r>
            <a:r>
              <a:rPr lang="uk-UA" b="1" dirty="0" smtClean="0"/>
              <a:t> по </a:t>
            </a:r>
            <a:r>
              <a:rPr lang="uk-UA" b="1" dirty="0" err="1" smtClean="0"/>
              <a:t>чорному”</a:t>
            </a:r>
            <a:endParaRPr lang="uk-UA" b="1" dirty="0"/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14422"/>
            <a:ext cx="8258204" cy="2071702"/>
          </a:xfrm>
        </p:spPr>
        <p:txBody>
          <a:bodyPr>
            <a:normAutofit fontScale="92500"/>
          </a:bodyPr>
          <a:lstStyle/>
          <a:p>
            <a:pPr algn="ctr">
              <a:buNone/>
            </a:pPr>
            <a:r>
              <a:rPr lang="uk-UA" sz="4700" i="1" dirty="0"/>
              <a:t>Багато хто схильний плутати два поняття - «вітчизна</a:t>
            </a:r>
            <a:r>
              <a:rPr lang="uk-UA" sz="4700" i="1" dirty="0" smtClean="0"/>
              <a:t>»,                     </a:t>
            </a:r>
            <a:r>
              <a:rPr lang="uk-UA" sz="4700" i="1" dirty="0"/>
              <a:t>і «ваше превосходительство».</a:t>
            </a:r>
            <a:endParaRPr lang="uk-UA" sz="4700" dirty="0"/>
          </a:p>
          <a:p>
            <a:pPr algn="ctr">
              <a:buNone/>
            </a:pPr>
            <a:endParaRPr lang="uk-UA" sz="4000" dirty="0"/>
          </a:p>
          <a:p>
            <a:pPr algn="ctr">
              <a:buNone/>
            </a:pPr>
            <a:endParaRPr lang="uk-UA" sz="5400" dirty="0"/>
          </a:p>
          <a:p>
            <a:pPr algn="ctr">
              <a:buNone/>
            </a:pPr>
            <a:endParaRPr lang="uk-UA" sz="5400" dirty="0" smtClean="0"/>
          </a:p>
          <a:p>
            <a:pPr algn="ctr">
              <a:buNone/>
            </a:pPr>
            <a:endParaRPr lang="uk-UA" sz="4000" dirty="0"/>
          </a:p>
          <a:p>
            <a:endParaRPr lang="uk-UA" dirty="0"/>
          </a:p>
        </p:txBody>
      </p:sp>
      <p:sp>
        <p:nvSpPr>
          <p:cNvPr id="4" name="Содержимое 2"/>
          <p:cNvSpPr txBox="1">
            <a:spLocks/>
          </p:cNvSpPr>
          <p:nvPr/>
        </p:nvSpPr>
        <p:spPr>
          <a:xfrm>
            <a:off x="500034" y="4000504"/>
            <a:ext cx="8258204" cy="207170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indent="-342900" algn="ctr">
              <a:spcBef>
                <a:spcPct val="20000"/>
              </a:spcBef>
            </a:pPr>
            <a:r>
              <a:rPr lang="uk-UA" sz="4300" i="1" dirty="0"/>
              <a:t>Багато хто схильний плутати два </a:t>
            </a:r>
            <a:r>
              <a:rPr lang="uk-UA" sz="4300" i="1" dirty="0" smtClean="0"/>
              <a:t>поняття: «вітчизна»                     і </a:t>
            </a:r>
            <a:r>
              <a:rPr lang="uk-UA" sz="4300" i="1" dirty="0"/>
              <a:t>«ваше превосходительство».</a:t>
            </a:r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uk-UA" b="1" dirty="0" err="1" smtClean="0">
                <a:solidFill>
                  <a:srgbClr val="C00000"/>
                </a:solidFill>
              </a:rPr>
              <a:t>“Червоним</a:t>
            </a:r>
            <a:r>
              <a:rPr lang="uk-UA" b="1" dirty="0" smtClean="0"/>
              <a:t> по </a:t>
            </a:r>
            <a:r>
              <a:rPr lang="uk-UA" b="1" dirty="0" err="1" smtClean="0"/>
              <a:t>чорному”</a:t>
            </a:r>
            <a:endParaRPr lang="uk-UA" b="1" dirty="0"/>
          </a:p>
        </p:txBody>
      </p:sp>
      <p:sp>
        <p:nvSpPr>
          <p:cNvPr id="6" name="Стрелка вниз 5"/>
          <p:cNvSpPr/>
          <p:nvPr/>
        </p:nvSpPr>
        <p:spPr>
          <a:xfrm>
            <a:off x="3929058" y="3214686"/>
            <a:ext cx="1428760" cy="785818"/>
          </a:xfrm>
          <a:prstGeom prst="downArrow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285852" y="1714488"/>
            <a:ext cx="6572296" cy="4500594"/>
          </a:xfrm>
        </p:spPr>
        <p:txBody>
          <a:bodyPr>
            <a:normAutofit fontScale="92500" lnSpcReduction="20000"/>
          </a:bodyPr>
          <a:lstStyle/>
          <a:p>
            <a:pPr algn="just"/>
            <a:r>
              <a:rPr lang="uk-UA" sz="4600" i="1" dirty="0"/>
              <a:t>Лайкою та … хати </a:t>
            </a:r>
            <a:r>
              <a:rPr lang="uk-UA" sz="4600" i="1" dirty="0" smtClean="0"/>
              <a:t>                  не </a:t>
            </a:r>
            <a:r>
              <a:rPr lang="uk-UA" sz="4600" i="1" dirty="0"/>
              <a:t>побудуєш.</a:t>
            </a:r>
            <a:endParaRPr lang="uk-UA" sz="4600" dirty="0"/>
          </a:p>
          <a:p>
            <a:pPr algn="just"/>
            <a:r>
              <a:rPr lang="uk-UA" sz="4600" i="1" dirty="0"/>
              <a:t>Радше </a:t>
            </a:r>
            <a:r>
              <a:rPr lang="uk-UA" sz="4600" i="1" dirty="0" err="1"/>
              <a:t>впадь</a:t>
            </a:r>
            <a:r>
              <a:rPr lang="uk-UA" sz="4600" i="1" dirty="0"/>
              <a:t>, але не…</a:t>
            </a:r>
            <a:endParaRPr lang="uk-UA" sz="4600" dirty="0"/>
          </a:p>
          <a:p>
            <a:pPr algn="just"/>
            <a:r>
              <a:rPr lang="uk-UA" sz="4600" i="1" dirty="0"/>
              <a:t>За народ і … віддамо життя і долю.</a:t>
            </a:r>
            <a:endParaRPr lang="uk-UA" sz="4600" dirty="0"/>
          </a:p>
          <a:p>
            <a:pPr algn="just"/>
            <a:r>
              <a:rPr lang="uk-UA" sz="4600" i="1" dirty="0"/>
              <a:t>Дерево міцне корінням, людина — родом  </a:t>
            </a:r>
            <a:r>
              <a:rPr lang="uk-UA" sz="4600" i="1" dirty="0" smtClean="0"/>
              <a:t>і ….</a:t>
            </a:r>
            <a:endParaRPr lang="uk-UA" sz="4600" dirty="0"/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285720" y="571488"/>
            <a:ext cx="8686800" cy="1143000"/>
          </a:xfrm>
        </p:spPr>
        <p:txBody>
          <a:bodyPr>
            <a:normAutofit fontScale="90000"/>
          </a:bodyPr>
          <a:lstStyle/>
          <a:p>
            <a:r>
              <a:rPr lang="uk-UA" b="1" dirty="0" err="1" smtClean="0">
                <a:solidFill>
                  <a:schemeClr val="accent6">
                    <a:lumMod val="50000"/>
                  </a:schemeClr>
                </a:solidFill>
              </a:rPr>
              <a:t>“</a:t>
            </a:r>
            <a:r>
              <a:rPr lang="uk-UA" b="1" i="1" dirty="0" err="1" smtClean="0">
                <a:solidFill>
                  <a:schemeClr val="accent6">
                    <a:lumMod val="50000"/>
                  </a:schemeClr>
                </a:solidFill>
              </a:rPr>
              <a:t>Скарбничка</a:t>
            </a:r>
            <a:r>
              <a:rPr lang="uk-UA" b="1" i="1" dirty="0" smtClean="0">
                <a:solidFill>
                  <a:schemeClr val="accent6">
                    <a:lumMod val="50000"/>
                  </a:schemeClr>
                </a:solidFill>
              </a:rPr>
              <a:t> народної </a:t>
            </a:r>
            <a:br>
              <a:rPr lang="uk-UA" b="1" i="1" dirty="0" smtClean="0">
                <a:solidFill>
                  <a:schemeClr val="accent6">
                    <a:lumMod val="50000"/>
                  </a:schemeClr>
                </a:solidFill>
              </a:rPr>
            </a:br>
            <a:r>
              <a:rPr lang="uk-UA" b="1" i="1" dirty="0" err="1" smtClean="0">
                <a:solidFill>
                  <a:schemeClr val="accent6">
                    <a:lumMod val="50000"/>
                  </a:schemeClr>
                </a:solidFill>
              </a:rPr>
              <a:t>мудрості</a:t>
            </a:r>
            <a:r>
              <a:rPr lang="uk-UA" b="1" dirty="0" err="1" smtClean="0">
                <a:solidFill>
                  <a:schemeClr val="accent6">
                    <a:lumMod val="50000"/>
                  </a:schemeClr>
                </a:solidFill>
              </a:rPr>
              <a:t>”</a:t>
            </a:r>
            <a:endParaRPr lang="uk-UA" b="1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 spd="slow">
    <p:strips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285852" y="1160465"/>
            <a:ext cx="6643734" cy="5340369"/>
          </a:xfrm>
        </p:spPr>
        <p:txBody>
          <a:bodyPr>
            <a:noAutofit/>
          </a:bodyPr>
          <a:lstStyle/>
          <a:p>
            <a:r>
              <a:rPr lang="uk-UA" sz="4500" dirty="0" smtClean="0"/>
              <a:t>Завдяки сьогоднішньому заняттю, я знаю…</a:t>
            </a:r>
          </a:p>
          <a:p>
            <a:r>
              <a:rPr lang="uk-UA" sz="4500" dirty="0" smtClean="0"/>
              <a:t>Завдяки сьогоднішньому заняттю, я вмію…</a:t>
            </a:r>
          </a:p>
          <a:p>
            <a:r>
              <a:rPr lang="uk-UA" sz="4500" dirty="0" smtClean="0"/>
              <a:t>Завдяки сьогоднішньому заняттю, я ціную…</a:t>
            </a:r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uk-UA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Рефлексія</a:t>
            </a:r>
            <a:endParaRPr lang="uk-UA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r>
              <a:rPr lang="uk-UA" b="1" dirty="0" smtClean="0">
                <a:ln/>
                <a:solidFill>
                  <a:schemeClr val="accent3">
                    <a:lumMod val="50000"/>
                  </a:schemeClr>
                </a:solidFill>
              </a:rPr>
              <a:t>Домашнє завдання</a:t>
            </a:r>
            <a:endParaRPr lang="uk-UA" b="1" dirty="0">
              <a:ln/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214414" y="1600200"/>
            <a:ext cx="6715172" cy="4525963"/>
          </a:xfrm>
        </p:spPr>
        <p:txBody>
          <a:bodyPr>
            <a:normAutofit lnSpcReduction="10000"/>
          </a:bodyPr>
          <a:lstStyle/>
          <a:p>
            <a:r>
              <a:rPr lang="uk-UA" sz="3600" dirty="0" smtClean="0"/>
              <a:t>І рівень – скласти </a:t>
            </a:r>
            <a:r>
              <a:rPr lang="uk-UA" sz="3600" dirty="0"/>
              <a:t>тестові завдання </a:t>
            </a:r>
            <a:r>
              <a:rPr lang="uk-UA" sz="3600" dirty="0" smtClean="0"/>
              <a:t>до </a:t>
            </a:r>
            <a:r>
              <a:rPr lang="uk-UA" sz="3600" dirty="0"/>
              <a:t>теми «Однорідні члени речення</a:t>
            </a:r>
            <a:r>
              <a:rPr lang="uk-UA" sz="3600" dirty="0" smtClean="0"/>
              <a:t>»;</a:t>
            </a:r>
          </a:p>
          <a:p>
            <a:pPr>
              <a:buNone/>
            </a:pPr>
            <a:endParaRPr lang="uk-UA" sz="3600" dirty="0"/>
          </a:p>
          <a:p>
            <a:r>
              <a:rPr lang="uk-UA" sz="3600" dirty="0"/>
              <a:t>ІІ рівень – написати текст реклами про Україну, використовуючи </a:t>
            </a:r>
            <a:r>
              <a:rPr lang="uk-UA" sz="3600" dirty="0" smtClean="0"/>
              <a:t>однорідні члени речення.</a:t>
            </a:r>
            <a:endParaRPr lang="uk-UA" sz="3600" dirty="0"/>
          </a:p>
          <a:p>
            <a:endParaRPr lang="uk-UA" dirty="0"/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4" name="getting-started-project.mp4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-21" y="857232"/>
            <a:ext cx="9144021" cy="5143512"/>
          </a:xfrm>
          <a:prstGeom prst="rect">
            <a:avLst/>
          </a:prstGeom>
        </p:spPr>
      </p:pic>
    </p:spTree>
  </p:cSld>
  <p:clrMapOvr>
    <a:masterClrMapping/>
  </p:clrMapOvr>
  <p:transition spd="slow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9537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428604"/>
            <a:ext cx="8229600" cy="1143000"/>
          </a:xfrm>
        </p:spPr>
        <p:txBody>
          <a:bodyPr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r>
              <a:rPr lang="uk-UA" b="1" dirty="0" smtClean="0">
                <a:ln/>
                <a:solidFill>
                  <a:schemeClr val="accent3">
                    <a:lumMod val="50000"/>
                  </a:schemeClr>
                </a:solidFill>
              </a:rPr>
              <a:t>Студенти повинні знати:</a:t>
            </a:r>
            <a:endParaRPr lang="uk-UA" b="1" dirty="0">
              <a:ln/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214414" y="1600200"/>
            <a:ext cx="7472386" cy="4757758"/>
          </a:xfrm>
        </p:spPr>
        <p:txBody>
          <a:bodyPr>
            <a:normAutofit fontScale="92500" lnSpcReduction="10000"/>
          </a:bodyPr>
          <a:lstStyle/>
          <a:p>
            <a:pPr lvl="0"/>
            <a:r>
              <a:rPr lang="uk-UA" dirty="0" smtClean="0"/>
              <a:t>що </a:t>
            </a:r>
            <a:r>
              <a:rPr lang="uk-UA" dirty="0"/>
              <a:t>таке однорідні члени речення</a:t>
            </a:r>
            <a:r>
              <a:rPr lang="uk-UA" dirty="0" smtClean="0"/>
              <a:t>;</a:t>
            </a:r>
          </a:p>
          <a:p>
            <a:pPr lvl="0"/>
            <a:r>
              <a:rPr lang="uk-UA" dirty="0" smtClean="0"/>
              <a:t>засоби вираження однорідності;</a:t>
            </a:r>
          </a:p>
          <a:p>
            <a:pPr lvl="0"/>
            <a:r>
              <a:rPr lang="uk-UA" dirty="0" smtClean="0"/>
              <a:t>особливості інтонації у реченнях                             з однорідними членами речення;</a:t>
            </a:r>
          </a:p>
          <a:p>
            <a:pPr lvl="0"/>
            <a:r>
              <a:rPr lang="uk-UA" dirty="0" smtClean="0"/>
              <a:t>способи узгодження присудка з однорідними членами речення;</a:t>
            </a:r>
          </a:p>
          <a:p>
            <a:pPr lvl="0"/>
            <a:r>
              <a:rPr lang="uk-UA" dirty="0" smtClean="0"/>
              <a:t>відмінність між однорідними та неоднорідними означеннями;</a:t>
            </a:r>
          </a:p>
          <a:p>
            <a:pPr lvl="0"/>
            <a:r>
              <a:rPr lang="uk-UA" dirty="0" smtClean="0"/>
              <a:t>розділові знаки при однорідних членах речення.</a:t>
            </a: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428604"/>
            <a:ext cx="8229600" cy="1143000"/>
          </a:xfrm>
        </p:spPr>
        <p:txBody>
          <a:bodyPr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r>
              <a:rPr lang="uk-UA" b="1" dirty="0" smtClean="0">
                <a:ln/>
                <a:solidFill>
                  <a:schemeClr val="accent3">
                    <a:lumMod val="50000"/>
                  </a:schemeClr>
                </a:solidFill>
              </a:rPr>
              <a:t>Студенти повинні вміти:</a:t>
            </a:r>
            <a:endParaRPr lang="uk-UA" b="1" dirty="0">
              <a:ln/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214414" y="1600200"/>
            <a:ext cx="7472386" cy="4829196"/>
          </a:xfrm>
        </p:spPr>
        <p:txBody>
          <a:bodyPr>
            <a:normAutofit fontScale="92500" lnSpcReduction="20000"/>
          </a:bodyPr>
          <a:lstStyle/>
          <a:p>
            <a:pPr lvl="0"/>
            <a:r>
              <a:rPr lang="ru-RU" dirty="0"/>
              <a:t>правильно </a:t>
            </a:r>
            <a:r>
              <a:rPr lang="ru-RU" dirty="0" err="1"/>
              <a:t>вживати</a:t>
            </a:r>
            <a:r>
              <a:rPr lang="ru-RU" dirty="0"/>
              <a:t> та </a:t>
            </a:r>
            <a:r>
              <a:rPr lang="ru-RU" dirty="0" err="1"/>
              <a:t>інтонувати</a:t>
            </a:r>
            <a:r>
              <a:rPr lang="uk-UA" dirty="0"/>
              <a:t> </a:t>
            </a:r>
            <a:r>
              <a:rPr lang="uk-UA" dirty="0" smtClean="0"/>
              <a:t>               речення </a:t>
            </a:r>
            <a:r>
              <a:rPr lang="uk-UA" dirty="0"/>
              <a:t>з однорідними членами речення</a:t>
            </a:r>
            <a:r>
              <a:rPr lang="ru-RU" dirty="0"/>
              <a:t>;</a:t>
            </a:r>
            <a:endParaRPr lang="uk-UA" dirty="0"/>
          </a:p>
          <a:p>
            <a:pPr lvl="0"/>
            <a:r>
              <a:rPr lang="uk-UA" dirty="0"/>
              <a:t>виділяти групи </a:t>
            </a:r>
            <a:r>
              <a:rPr lang="ru-RU" dirty="0" err="1"/>
              <a:t>однорідних</a:t>
            </a:r>
            <a:r>
              <a:rPr lang="ru-RU" dirty="0"/>
              <a:t> </a:t>
            </a:r>
            <a:r>
              <a:rPr lang="ru-RU" dirty="0" err="1"/>
              <a:t>членів</a:t>
            </a:r>
            <a:r>
              <a:rPr lang="uk-UA" dirty="0"/>
              <a:t> у</a:t>
            </a:r>
            <a:r>
              <a:rPr lang="ru-RU" dirty="0"/>
              <a:t> </a:t>
            </a:r>
            <a:r>
              <a:rPr lang="ru-RU" dirty="0" err="1"/>
              <a:t>реченн</a:t>
            </a:r>
            <a:r>
              <a:rPr lang="uk-UA" dirty="0"/>
              <a:t>і;</a:t>
            </a:r>
          </a:p>
          <a:p>
            <a:pPr lvl="0"/>
            <a:r>
              <a:rPr lang="uk-UA" dirty="0"/>
              <a:t>узгоджувати присудок із однорідними членами речення;</a:t>
            </a:r>
          </a:p>
          <a:p>
            <a:pPr lvl="0"/>
            <a:r>
              <a:rPr lang="ru-RU" dirty="0" err="1"/>
              <a:t>розрізняти</a:t>
            </a:r>
            <a:r>
              <a:rPr lang="uk-UA" dirty="0"/>
              <a:t> однорідні та неоднорідні означення;</a:t>
            </a:r>
          </a:p>
          <a:p>
            <a:pPr lvl="0"/>
            <a:r>
              <a:rPr lang="uk-UA" dirty="0"/>
              <a:t>ставити розділові знаки у простому реченні, ускладненому однорідними членами речення</a:t>
            </a:r>
            <a:r>
              <a:rPr lang="ru-RU" dirty="0"/>
              <a:t>.</a:t>
            </a:r>
            <a:endParaRPr lang="uk-UA" dirty="0"/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071802" y="-571528"/>
            <a:ext cx="6715140" cy="77867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50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?</a:t>
            </a:r>
            <a:endParaRPr lang="uk-UA" sz="500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142984"/>
            <a:ext cx="8229600" cy="4983179"/>
          </a:xfrm>
        </p:spPr>
        <p:txBody>
          <a:bodyPr>
            <a:norm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>
              <a:buNone/>
            </a:pPr>
            <a:r>
              <a:rPr lang="uk-UA" sz="9600" b="1" dirty="0" smtClean="0">
                <a:ln/>
                <a:solidFill>
                  <a:schemeClr val="accent3">
                    <a:lumMod val="50000"/>
                  </a:schemeClr>
                </a:solidFill>
              </a:rPr>
              <a:t>Однорідні члени речення</a:t>
            </a:r>
            <a:endParaRPr lang="uk-UA" sz="9600" b="1" dirty="0">
              <a:ln/>
              <a:solidFill>
                <a:schemeClr val="accent3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 spd="slow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714357"/>
            <a:ext cx="8258204" cy="2071702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uk-UA" sz="4000" i="1" dirty="0" smtClean="0"/>
              <a:t> Дзвін </a:t>
            </a:r>
            <a:r>
              <a:rPr lang="uk-UA" sz="4000" i="1" dirty="0"/>
              <a:t>щабель, пісні, походи, воля соколина, тихі зорі, ясні води — моя </a:t>
            </a:r>
            <a:r>
              <a:rPr lang="uk-UA" sz="4000" i="1" dirty="0" smtClean="0"/>
              <a:t>Україна (В</a:t>
            </a:r>
            <a:r>
              <a:rPr lang="uk-UA" sz="4000" i="1" dirty="0"/>
              <a:t>. Сосюра</a:t>
            </a:r>
            <a:r>
              <a:rPr lang="uk-UA" sz="4000" i="1" dirty="0" smtClean="0"/>
              <a:t>).</a:t>
            </a:r>
            <a:endParaRPr lang="uk-UA" sz="4000" dirty="0"/>
          </a:p>
          <a:p>
            <a:endParaRPr lang="uk-UA" dirty="0"/>
          </a:p>
        </p:txBody>
      </p:sp>
      <p:sp>
        <p:nvSpPr>
          <p:cNvPr id="4" name="Содержимое 2"/>
          <p:cNvSpPr txBox="1">
            <a:spLocks/>
          </p:cNvSpPr>
          <p:nvPr/>
        </p:nvSpPr>
        <p:spPr>
          <a:xfrm>
            <a:off x="500034" y="4000504"/>
            <a:ext cx="8258204" cy="207170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uk-UA" sz="40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uk-UA" sz="4000" b="0" i="1" u="sng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Дзвін</a:t>
            </a:r>
            <a:r>
              <a:rPr kumimoji="0" lang="uk-UA" sz="40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щабель, </a:t>
            </a:r>
            <a:r>
              <a:rPr kumimoji="0" lang="uk-UA" sz="4000" b="0" i="1" u="sng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пісні</a:t>
            </a:r>
            <a:r>
              <a:rPr kumimoji="0" lang="uk-UA" sz="40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, </a:t>
            </a:r>
            <a:r>
              <a:rPr kumimoji="0" lang="uk-UA" sz="4000" b="0" i="1" u="sng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походи</a:t>
            </a:r>
            <a:r>
              <a:rPr kumimoji="0" lang="uk-UA" sz="40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, </a:t>
            </a:r>
            <a:r>
              <a:rPr kumimoji="0" lang="uk-UA" sz="4000" b="0" i="1" u="sng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воля</a:t>
            </a:r>
            <a:r>
              <a:rPr kumimoji="0" lang="uk-UA" sz="40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соколина, тихі </a:t>
            </a:r>
            <a:r>
              <a:rPr kumimoji="0" lang="uk-UA" sz="4000" b="0" i="1" u="sng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зорі</a:t>
            </a:r>
            <a:r>
              <a:rPr kumimoji="0" lang="uk-UA" sz="40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, ясні </a:t>
            </a:r>
            <a:r>
              <a:rPr kumimoji="0" lang="uk-UA" sz="4000" b="0" i="1" u="sng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води</a:t>
            </a:r>
            <a:r>
              <a:rPr kumimoji="0" lang="uk-UA" sz="40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— моя Україна (В. Сосюра).</a:t>
            </a:r>
            <a:endParaRPr kumimoji="0" lang="uk-UA" sz="4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uk-UA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Стрелка вниз 4"/>
          <p:cNvSpPr/>
          <p:nvPr/>
        </p:nvSpPr>
        <p:spPr>
          <a:xfrm>
            <a:off x="3929058" y="2714620"/>
            <a:ext cx="1428760" cy="1285884"/>
          </a:xfrm>
          <a:prstGeom prst="downArrow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714357"/>
            <a:ext cx="8258204" cy="2071702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uk-UA" sz="5400" i="1" dirty="0" smtClean="0"/>
              <a:t> </a:t>
            </a:r>
            <a:r>
              <a:rPr lang="ru-RU" sz="5400" i="1" dirty="0" smtClean="0"/>
              <a:t> </a:t>
            </a:r>
            <a:r>
              <a:rPr lang="uk-UA" sz="5400" i="1" dirty="0" smtClean="0"/>
              <a:t>Вітчизна — ось альфа                  і омега! (Д. Павличко).</a:t>
            </a:r>
            <a:endParaRPr lang="uk-UA" sz="5400" dirty="0" smtClean="0"/>
          </a:p>
          <a:p>
            <a:pPr algn="ctr">
              <a:buNone/>
            </a:pPr>
            <a:endParaRPr lang="uk-UA" sz="4000" dirty="0"/>
          </a:p>
          <a:p>
            <a:endParaRPr lang="uk-UA" dirty="0"/>
          </a:p>
        </p:txBody>
      </p:sp>
      <p:sp>
        <p:nvSpPr>
          <p:cNvPr id="4" name="Содержимое 2"/>
          <p:cNvSpPr txBox="1">
            <a:spLocks/>
          </p:cNvSpPr>
          <p:nvPr/>
        </p:nvSpPr>
        <p:spPr>
          <a:xfrm>
            <a:off x="500034" y="4000504"/>
            <a:ext cx="8258204" cy="207170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lvl="0" indent="-342900" algn="ctr">
              <a:spcBef>
                <a:spcPct val="20000"/>
              </a:spcBef>
            </a:pPr>
            <a:r>
              <a:rPr lang="uk-UA" sz="5400" i="1" dirty="0"/>
              <a:t> Вітчизна — ось </a:t>
            </a:r>
            <a:r>
              <a:rPr lang="uk-UA" sz="5400" i="1" u="dbl" dirty="0"/>
              <a:t>альфа</a:t>
            </a:r>
            <a:r>
              <a:rPr lang="uk-UA" sz="5400" i="1" dirty="0"/>
              <a:t>                  і </a:t>
            </a:r>
            <a:r>
              <a:rPr lang="uk-UA" sz="5400" i="1" u="dbl" dirty="0"/>
              <a:t>омега</a:t>
            </a:r>
            <a:r>
              <a:rPr lang="uk-UA" sz="5400" i="1" dirty="0"/>
              <a:t>! (Д. Павличко).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uk-UA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6" name="Стрелка вниз 15"/>
          <p:cNvSpPr/>
          <p:nvPr/>
        </p:nvSpPr>
        <p:spPr>
          <a:xfrm>
            <a:off x="3929058" y="2714620"/>
            <a:ext cx="1428760" cy="1285884"/>
          </a:xfrm>
          <a:prstGeom prst="downArrow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714357"/>
            <a:ext cx="8258204" cy="2071702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uk-UA" sz="4000" i="1" dirty="0" smtClean="0"/>
              <a:t> Можеш вибирати друзів і дружину, Вибрати не можна тільки Батьківщину (В. Симоненко).</a:t>
            </a:r>
            <a:endParaRPr lang="uk-UA" sz="4000" dirty="0" smtClean="0"/>
          </a:p>
          <a:p>
            <a:pPr algn="ctr">
              <a:buNone/>
            </a:pPr>
            <a:endParaRPr lang="uk-UA" sz="4000" dirty="0"/>
          </a:p>
          <a:p>
            <a:endParaRPr lang="uk-UA" dirty="0"/>
          </a:p>
        </p:txBody>
      </p:sp>
      <p:sp>
        <p:nvSpPr>
          <p:cNvPr id="4" name="Содержимое 2"/>
          <p:cNvSpPr txBox="1">
            <a:spLocks/>
          </p:cNvSpPr>
          <p:nvPr/>
        </p:nvSpPr>
        <p:spPr>
          <a:xfrm>
            <a:off x="500034" y="4000504"/>
            <a:ext cx="8258204" cy="207170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indent="-342900" algn="ctr">
              <a:spcBef>
                <a:spcPct val="20000"/>
              </a:spcBef>
            </a:pPr>
            <a:r>
              <a:rPr kumimoji="0" lang="uk-UA" sz="40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lang="uk-UA" sz="4000" i="1" dirty="0" smtClean="0"/>
              <a:t>Можеш вибирати </a:t>
            </a:r>
            <a:r>
              <a:rPr lang="uk-UA" sz="4000" i="1" u="dashLong" dirty="0" smtClean="0"/>
              <a:t>друзів</a:t>
            </a:r>
            <a:r>
              <a:rPr lang="uk-UA" sz="4000" i="1" dirty="0" smtClean="0"/>
              <a:t> і </a:t>
            </a:r>
            <a:r>
              <a:rPr lang="uk-UA" sz="4000" i="1" u="dashLong" dirty="0" smtClean="0"/>
              <a:t>дружину</a:t>
            </a:r>
            <a:r>
              <a:rPr lang="uk-UA" sz="4000" i="1" dirty="0" smtClean="0"/>
              <a:t>, Вибрати не можна тільки Батьківщину (В. Симоненко).</a:t>
            </a:r>
            <a:endParaRPr lang="uk-UA" sz="4000" dirty="0" smtClean="0"/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uk-UA" sz="4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uk-UA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Стрелка вниз 10"/>
          <p:cNvSpPr/>
          <p:nvPr/>
        </p:nvSpPr>
        <p:spPr>
          <a:xfrm>
            <a:off x="3929058" y="2714620"/>
            <a:ext cx="1428760" cy="1285884"/>
          </a:xfrm>
          <a:prstGeom prst="downArrow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1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471</TotalTime>
  <Words>1123</Words>
  <Application>Microsoft Office PowerPoint</Application>
  <PresentationFormat>Экран (4:3)</PresentationFormat>
  <Paragraphs>140</Paragraphs>
  <Slides>36</Slides>
  <Notes>1</Notes>
  <HiddenSlides>0</HiddenSlides>
  <MMClips>5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36</vt:i4>
      </vt:variant>
    </vt:vector>
  </HeadingPairs>
  <TitlesOfParts>
    <vt:vector size="37" baseType="lpstr">
      <vt:lpstr>Тема Office</vt:lpstr>
      <vt:lpstr>Слайд 1</vt:lpstr>
      <vt:lpstr>Слайд 2</vt:lpstr>
      <vt:lpstr>Тема заняття «Однорідні члени речення.  Засоби вираження однорідності.  Розділові знаки  при однорідних членах речення» </vt:lpstr>
      <vt:lpstr>Студенти повинні знати:</vt:lpstr>
      <vt:lpstr>Студенти повинні вміти: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“Два кольори”</vt:lpstr>
      <vt:lpstr>Слайд 21</vt:lpstr>
      <vt:lpstr>Слайд 22</vt:lpstr>
      <vt:lpstr>Слайд 23</vt:lpstr>
      <vt:lpstr>Слайд 24</vt:lpstr>
      <vt:lpstr>Слайд 25</vt:lpstr>
      <vt:lpstr>“Злови помилку”</vt:lpstr>
      <vt:lpstr>“Злови помилку”</vt:lpstr>
      <vt:lpstr>“Червоним по чорному”</vt:lpstr>
      <vt:lpstr>“Червоним по чорному”</vt:lpstr>
      <vt:lpstr>“Червоним по чорному”</vt:lpstr>
      <vt:lpstr>“Червоним по чорному”</vt:lpstr>
      <vt:lpstr>“Червоним по чорному”</vt:lpstr>
      <vt:lpstr>“Скарбничка народної  мудрості”</vt:lpstr>
      <vt:lpstr>Рефлексія</vt:lpstr>
      <vt:lpstr>Домашнє завдання</vt:lpstr>
      <vt:lpstr>Слайд 36</vt:lpstr>
    </vt:vector>
  </TitlesOfParts>
  <Company>Microsoft Corporation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Admin_3</dc:creator>
  <cp:lastModifiedBy>504</cp:lastModifiedBy>
  <cp:revision>56</cp:revision>
  <dcterms:created xsi:type="dcterms:W3CDTF">2014-11-05T08:42:56Z</dcterms:created>
  <dcterms:modified xsi:type="dcterms:W3CDTF">2014-11-06T12:54:54Z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1080065</vt:lpwstr>
  </property>
  <property fmtid="{D5CDD505-2E9C-101B-9397-08002B2CF9AE}" name="NXPowerLiteVersion" pid="3">
    <vt:lpwstr>D4.1.4</vt:lpwstr>
  </property>
</Properties>
</file>