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7" r:id="rId17"/>
    <p:sldId id="271" r:id="rId18"/>
    <p:sldId id="278" r:id="rId19"/>
    <p:sldId id="272" r:id="rId20"/>
    <p:sldId id="279" r:id="rId21"/>
    <p:sldId id="273" r:id="rId22"/>
    <p:sldId id="274" r:id="rId23"/>
    <p:sldId id="275" r:id="rId24"/>
    <p:sldId id="276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CBBE14-E5BE-4AC7-9184-E9CE0021C701}" type="datetimeFigureOut">
              <a:rPr lang="ru-RU" smtClean="0"/>
              <a:pPr/>
              <a:t>18.12.2014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B3D5A79-4A2D-4C8B-8549-A4CD53FF949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0;&#1088;&#1091;&#1075;&#1086;&#1074;&#1086;&#1088;&#1086;&#1090;_&#1044;&#1086;&#1073;&#1088;&#1072;_&#1074;_&#1084;&#1080;&#1088;&#1077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000372"/>
            <a:ext cx="8305800" cy="2286016"/>
          </a:xfrm>
        </p:spPr>
        <p:txBody>
          <a:bodyPr>
            <a:noAutofit/>
          </a:bodyPr>
          <a:lstStyle/>
          <a:p>
            <a:r>
              <a:rPr lang="uk-UA" sz="2800" dirty="0"/>
              <a:t>Усний журнал</a:t>
            </a:r>
            <a:r>
              <a:rPr lang="uk-UA" sz="2800" dirty="0" smtClean="0"/>
              <a:t>:</a:t>
            </a:r>
            <a:r>
              <a:rPr lang="uk-UA" sz="2800" dirty="0"/>
              <a:t> </a:t>
            </a:r>
            <a:endParaRPr lang="ru-RU" sz="2800" dirty="0"/>
          </a:p>
          <a:p>
            <a:r>
              <a:rPr lang="uk-UA" sz="2800" dirty="0"/>
              <a:t>Чи готові ми до самостійного життя</a:t>
            </a:r>
            <a:r>
              <a:rPr lang="uk-UA" sz="2800" dirty="0" smtClean="0"/>
              <a:t>?</a:t>
            </a:r>
            <a:endParaRPr lang="en-US" sz="2800" dirty="0" smtClean="0"/>
          </a:p>
          <a:p>
            <a:r>
              <a:rPr lang="uk-UA" sz="2800" dirty="0" smtClean="0"/>
              <a:t>Група МЕ-11-2/9 </a:t>
            </a:r>
          </a:p>
          <a:p>
            <a:r>
              <a:rPr lang="uk-UA" sz="2800" dirty="0" smtClean="0"/>
              <a:t>Куратор: Павленко Т.І.</a:t>
            </a:r>
            <a:endParaRPr lang="ru-RU" sz="2800" dirty="0"/>
          </a:p>
          <a:p>
            <a:r>
              <a:rPr lang="uk-UA" sz="2800" dirty="0"/>
              <a:t> </a:t>
            </a:r>
            <a:endParaRPr lang="ru-RU" sz="2800" dirty="0"/>
          </a:p>
          <a:p>
            <a:endParaRPr lang="uk-UA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529538" cy="1885963"/>
          </a:xfrm>
        </p:spPr>
        <p:txBody>
          <a:bodyPr>
            <a:noAutofit/>
          </a:bodyPr>
          <a:lstStyle/>
          <a:p>
            <a:r>
              <a:rPr lang="ru-RU" sz="2800" dirty="0" err="1"/>
              <a:t>Костянтин</a:t>
            </a:r>
            <a:r>
              <a:rPr lang="ru-RU" sz="2800" dirty="0"/>
              <a:t> </a:t>
            </a:r>
            <a:r>
              <a:rPr lang="ru-RU" sz="2800" dirty="0" err="1"/>
              <a:t>Ушинськ</a:t>
            </a:r>
            <a:r>
              <a:rPr lang="uk-UA" sz="2800" dirty="0" err="1"/>
              <a:t>ий</a:t>
            </a:r>
            <a:r>
              <a:rPr lang="ru-RU" sz="2800" dirty="0"/>
              <a:t>: </a:t>
            </a:r>
            <a:br>
              <a:rPr lang="ru-RU" sz="2800" dirty="0"/>
            </a:br>
            <a:r>
              <a:rPr lang="ru-RU" sz="2800" dirty="0" err="1"/>
              <a:t>Вдало</a:t>
            </a:r>
            <a:r>
              <a:rPr lang="ru-RU" sz="2800" dirty="0"/>
              <a:t> </a:t>
            </a:r>
            <a:r>
              <a:rPr lang="ru-RU" sz="2800" dirty="0" err="1"/>
              <a:t>вибери</a:t>
            </a:r>
            <a:r>
              <a:rPr lang="ru-RU" sz="2800" dirty="0"/>
              <a:t> </a:t>
            </a:r>
            <a:r>
              <a:rPr lang="ru-RU" sz="2800" dirty="0" err="1"/>
              <a:t>професію</a:t>
            </a:r>
            <a:r>
              <a:rPr lang="ru-RU" sz="2800" dirty="0"/>
              <a:t>, </a:t>
            </a:r>
            <a:br>
              <a:rPr lang="ru-RU" sz="2800" dirty="0"/>
            </a:br>
            <a:r>
              <a:rPr lang="ru-RU" sz="2800" dirty="0" err="1"/>
              <a:t>Вклади</a:t>
            </a:r>
            <a:r>
              <a:rPr lang="ru-RU" sz="2800" dirty="0"/>
              <a:t> в </a:t>
            </a:r>
            <a:r>
              <a:rPr lang="ru-RU" sz="2800" dirty="0" err="1"/>
              <a:t>неї</a:t>
            </a:r>
            <a:r>
              <a:rPr lang="ru-RU" sz="2800" dirty="0"/>
              <a:t> свою душу, </a:t>
            </a:r>
            <a:br>
              <a:rPr lang="ru-RU" sz="2800" dirty="0"/>
            </a:br>
            <a:r>
              <a:rPr lang="ru-RU" sz="2800" dirty="0" err="1"/>
              <a:t>Тоді</a:t>
            </a:r>
            <a:r>
              <a:rPr lang="ru-RU" sz="2800" dirty="0"/>
              <a:t> </a:t>
            </a:r>
            <a:r>
              <a:rPr lang="ru-RU" sz="2800" dirty="0" err="1"/>
              <a:t>щастя</a:t>
            </a:r>
            <a:r>
              <a:rPr lang="ru-RU" sz="2800" dirty="0"/>
              <a:t> само тебе </a:t>
            </a:r>
            <a:r>
              <a:rPr lang="ru-RU" sz="2800" dirty="0" err="1"/>
              <a:t>відшукає</a:t>
            </a:r>
            <a:r>
              <a:rPr lang="ru-RU" sz="2800" dirty="0" smtClean="0"/>
              <a:t>.</a:t>
            </a:r>
            <a:endParaRPr lang="uk-UA" sz="2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72000"/>
          </a:xfrm>
        </p:spPr>
        <p:txBody>
          <a:bodyPr>
            <a:normAutofit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ru-RU" b="1" dirty="0"/>
              <a:t>C</a:t>
            </a:r>
            <a:r>
              <a:rPr lang="uk-UA" b="1" dirty="0" err="1"/>
              <a:t>итуаційний</a:t>
            </a:r>
            <a:r>
              <a:rPr lang="uk-UA" b="1" dirty="0"/>
              <a:t> чинник</a:t>
            </a:r>
            <a:r>
              <a:rPr lang="uk-UA" dirty="0"/>
              <a:t> – зовнішні умови, наприклад: поведінка інших людей, оцінки й реакції </a:t>
            </a:r>
            <a:r>
              <a:rPr lang="uk-UA" dirty="0" smtClean="0"/>
              <a:t>оточення.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/>
              <a:t>Мотив</a:t>
            </a:r>
            <a:r>
              <a:rPr lang="ru-RU" i="1" dirty="0"/>
              <a:t> – </a:t>
            </a:r>
            <a:r>
              <a:rPr lang="ru-RU" dirty="0" err="1"/>
              <a:t>усвідомлена</a:t>
            </a:r>
            <a:r>
              <a:rPr lang="ru-RU" dirty="0"/>
              <a:t> потреба, яка </a:t>
            </a:r>
            <a:r>
              <a:rPr lang="ru-RU" dirty="0" err="1"/>
              <a:t>викликає</a:t>
            </a:r>
            <a:r>
              <a:rPr lang="ru-RU" dirty="0"/>
              <a:t> </a:t>
            </a:r>
            <a:r>
              <a:rPr lang="ru-RU" dirty="0" err="1"/>
              <a:t>активність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 </a:t>
            </a:r>
            <a:r>
              <a:rPr lang="ru-RU" dirty="0" err="1"/>
              <a:t>й</a:t>
            </a:r>
            <a:r>
              <a:rPr lang="ru-RU" dirty="0"/>
              <a:t> </a:t>
            </a:r>
            <a:r>
              <a:rPr lang="ru-RU" dirty="0" err="1"/>
              <a:t>визначає</a:t>
            </a:r>
            <a:r>
              <a:rPr lang="ru-RU" dirty="0"/>
              <a:t> </a:t>
            </a:r>
            <a:r>
              <a:rPr lang="ru-RU" dirty="0" err="1"/>
              <a:t>спрямованість</a:t>
            </a:r>
            <a:r>
              <a:rPr lang="ru-RU" dirty="0"/>
              <a:t> </a:t>
            </a:r>
            <a:r>
              <a:rPr lang="ru-RU" dirty="0" err="1"/>
              <a:t>цієї</a:t>
            </a:r>
            <a:r>
              <a:rPr lang="ru-RU" dirty="0"/>
              <a:t> </a:t>
            </a:r>
            <a:r>
              <a:rPr lang="ru-RU" dirty="0" err="1" smtClean="0"/>
              <a:t>активності</a:t>
            </a:r>
            <a:r>
              <a:rPr lang="ru-RU" dirty="0" smtClean="0"/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uk-UA" b="1" dirty="0"/>
              <a:t>Стимул</a:t>
            </a:r>
            <a:r>
              <a:rPr lang="uk-UA" i="1" dirty="0"/>
              <a:t> – </a:t>
            </a:r>
            <a:r>
              <a:rPr lang="uk-UA" dirty="0"/>
              <a:t>спонукальна причина (звичайно зовнішній вплив), що суб'єктивно сприймається й викликає спрямовану активність людини. У деяких випадках стимул може стати мотивом, для чого людина мусить усвідомити стимул, «переробити» та відбити його у </a:t>
            </a:r>
            <a:r>
              <a:rPr lang="uk-UA" dirty="0" smtClean="0"/>
              <a:t>свідомості.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i="1" dirty="0" err="1"/>
              <a:t>Мотивування</a:t>
            </a:r>
            <a:r>
              <a:rPr lang="ru-RU" b="1" i="1" dirty="0"/>
              <a:t> </a:t>
            </a:r>
            <a:r>
              <a:rPr lang="ru-RU" i="1" dirty="0"/>
              <a:t>– </a:t>
            </a:r>
            <a:r>
              <a:rPr lang="ru-RU" dirty="0" err="1"/>
              <a:t>пояснення</a:t>
            </a:r>
            <a:r>
              <a:rPr lang="ru-RU" dirty="0"/>
              <a:t> </a:t>
            </a:r>
            <a:r>
              <a:rPr lang="ru-RU" dirty="0" err="1"/>
              <a:t>людиною</a:t>
            </a:r>
            <a:r>
              <a:rPr lang="ru-RU" dirty="0"/>
              <a:t> причин </a:t>
            </a:r>
            <a:r>
              <a:rPr lang="ru-RU" dirty="0" err="1"/>
              <a:t>своїх</a:t>
            </a:r>
            <a:r>
              <a:rPr lang="ru-RU" dirty="0"/>
              <a:t> </a:t>
            </a:r>
            <a:r>
              <a:rPr lang="ru-RU" dirty="0" err="1"/>
              <a:t>дій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посиланням</a:t>
            </a:r>
            <a:r>
              <a:rPr lang="ru-RU" dirty="0"/>
              <a:t> на </a:t>
            </a:r>
            <a:r>
              <a:rPr lang="ru-RU" dirty="0" err="1"/>
              <a:t>обставини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спонукали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до </a:t>
            </a:r>
            <a:r>
              <a:rPr lang="ru-RU" dirty="0" err="1"/>
              <a:t>вибору</a:t>
            </a:r>
            <a:r>
              <a:rPr lang="ru-RU" dirty="0"/>
              <a:t> </a:t>
            </a:r>
            <a:r>
              <a:rPr lang="ru-RU" dirty="0" err="1"/>
              <a:t>певної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err="1"/>
              <a:t>Зовнішня</a:t>
            </a:r>
            <a:r>
              <a:rPr lang="ru-RU" b="1" i="1" dirty="0"/>
              <a:t> </a:t>
            </a:r>
            <a:r>
              <a:rPr lang="ru-RU" b="1" i="1" dirty="0" err="1"/>
              <a:t>мотивація</a:t>
            </a:r>
            <a:r>
              <a:rPr lang="ru-RU" dirty="0"/>
              <a:t> </a:t>
            </a:r>
            <a:r>
              <a:rPr lang="ru-RU" dirty="0" err="1"/>
              <a:t>заснована</a:t>
            </a:r>
            <a:r>
              <a:rPr lang="ru-RU" dirty="0"/>
              <a:t> на </a:t>
            </a:r>
            <a:r>
              <a:rPr lang="ru-RU" dirty="0" err="1"/>
              <a:t>заохоченнях</a:t>
            </a:r>
            <a:r>
              <a:rPr lang="ru-RU" dirty="0"/>
              <a:t>, </a:t>
            </a:r>
            <a:r>
              <a:rPr lang="ru-RU" dirty="0" err="1"/>
              <a:t>покараннях</a:t>
            </a:r>
            <a:r>
              <a:rPr lang="ru-RU" dirty="0"/>
              <a:t> та </a:t>
            </a:r>
            <a:r>
              <a:rPr lang="ru-RU" dirty="0" err="1"/>
              <a:t>інших</a:t>
            </a:r>
            <a:r>
              <a:rPr lang="ru-RU" dirty="0"/>
              <a:t> видах </a:t>
            </a:r>
            <a:r>
              <a:rPr lang="ru-RU" dirty="0" err="1"/>
              <a:t>стимуляції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спрямовують</a:t>
            </a:r>
            <a:r>
              <a:rPr lang="ru-RU" dirty="0"/>
              <a:t>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гальмують</a:t>
            </a:r>
            <a:r>
              <a:rPr lang="ru-RU" dirty="0"/>
              <a:t> </a:t>
            </a:r>
            <a:r>
              <a:rPr lang="ru-RU" dirty="0" err="1"/>
              <a:t>поведінку</a:t>
            </a:r>
            <a:r>
              <a:rPr lang="ru-RU" dirty="0"/>
              <a:t> </a:t>
            </a:r>
            <a:r>
              <a:rPr lang="ru-RU" dirty="0" err="1"/>
              <a:t>людини</a:t>
            </a:r>
            <a:r>
              <a:rPr lang="ru-RU" dirty="0"/>
              <a:t>. У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зовнішньої</a:t>
            </a:r>
            <a:r>
              <a:rPr lang="ru-RU" dirty="0"/>
              <a:t> </a:t>
            </a:r>
            <a:r>
              <a:rPr lang="ru-RU" dirty="0" err="1"/>
              <a:t>мотивації</a:t>
            </a:r>
            <a:r>
              <a:rPr lang="ru-RU" dirty="0"/>
              <a:t> </a:t>
            </a:r>
            <a:r>
              <a:rPr lang="ru-RU" dirty="0" err="1"/>
              <a:t>чинники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регулюють</a:t>
            </a:r>
            <a:r>
              <a:rPr lang="ru-RU" dirty="0"/>
              <a:t> </a:t>
            </a:r>
            <a:r>
              <a:rPr lang="ru-RU" dirty="0" err="1"/>
              <a:t>поведінку</a:t>
            </a:r>
            <a:r>
              <a:rPr lang="ru-RU" dirty="0"/>
              <a:t>, не </a:t>
            </a:r>
            <a:r>
              <a:rPr lang="ru-RU" dirty="0" err="1"/>
              <a:t>залежать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внутрішнього</a:t>
            </a:r>
            <a:r>
              <a:rPr lang="ru-RU" dirty="0"/>
              <a:t> «я» </a:t>
            </a:r>
            <a:r>
              <a:rPr lang="ru-RU" dirty="0" err="1"/>
              <a:t>особистості</a:t>
            </a:r>
            <a:r>
              <a:rPr lang="ru-RU" dirty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ru-RU" b="1" i="1" dirty="0" err="1"/>
              <a:t>Внутрішня</a:t>
            </a:r>
            <a:r>
              <a:rPr lang="ru-RU" b="1" i="1" dirty="0"/>
              <a:t> </a:t>
            </a:r>
            <a:r>
              <a:rPr lang="ru-RU" b="1" i="1" dirty="0" err="1"/>
              <a:t>мотивація</a:t>
            </a:r>
            <a:r>
              <a:rPr lang="ru-RU" dirty="0"/>
              <a:t> </a:t>
            </a:r>
            <a:r>
              <a:rPr lang="ru-RU" dirty="0" err="1"/>
              <a:t>сприяє</a:t>
            </a:r>
            <a:r>
              <a:rPr lang="ru-RU" dirty="0"/>
              <a:t> </a:t>
            </a:r>
            <a:r>
              <a:rPr lang="ru-RU" dirty="0" err="1"/>
              <a:t>одержанню</a:t>
            </a:r>
            <a:r>
              <a:rPr lang="ru-RU" dirty="0"/>
              <a:t> </a:t>
            </a:r>
            <a:r>
              <a:rPr lang="ru-RU" dirty="0" err="1"/>
              <a:t>задоволення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, </a:t>
            </a:r>
            <a:r>
              <a:rPr lang="ru-RU" dirty="0" err="1"/>
              <a:t>викликає</a:t>
            </a:r>
            <a:r>
              <a:rPr lang="ru-RU" dirty="0"/>
              <a:t> </a:t>
            </a:r>
            <a:r>
              <a:rPr lang="ru-RU" dirty="0" err="1"/>
              <a:t>інтерес</a:t>
            </a:r>
            <a:r>
              <a:rPr lang="ru-RU" dirty="0"/>
              <a:t>, </a:t>
            </a:r>
            <a:r>
              <a:rPr lang="ru-RU" dirty="0" err="1"/>
              <a:t>радісне</a:t>
            </a:r>
            <a:r>
              <a:rPr lang="ru-RU" dirty="0"/>
              <a:t> </a:t>
            </a:r>
            <a:r>
              <a:rPr lang="ru-RU" dirty="0" err="1"/>
              <a:t>збудження</a:t>
            </a:r>
            <a:r>
              <a:rPr lang="ru-RU" dirty="0"/>
              <a:t>, </a:t>
            </a:r>
            <a:r>
              <a:rPr lang="ru-RU" dirty="0" err="1"/>
              <a:t>підвищує</a:t>
            </a:r>
            <a:r>
              <a:rPr lang="ru-RU" dirty="0"/>
              <a:t> </a:t>
            </a:r>
            <a:r>
              <a:rPr lang="ru-RU" dirty="0" err="1"/>
              <a:t>самоповагу</a:t>
            </a:r>
            <a:r>
              <a:rPr lang="ru-RU" dirty="0"/>
              <a:t> </a:t>
            </a:r>
            <a:r>
              <a:rPr lang="ru-RU" dirty="0" err="1"/>
              <a:t>особистості</a:t>
            </a:r>
            <a:r>
              <a:rPr lang="ru-RU" dirty="0"/>
              <a:t>. 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«Люди </a:t>
            </a:r>
            <a:r>
              <a:rPr lang="ru-RU" dirty="0" err="1"/>
              <a:t>поринають</a:t>
            </a:r>
            <a:r>
              <a:rPr lang="ru-RU" dirty="0"/>
              <a:t> у </a:t>
            </a:r>
            <a:r>
              <a:rPr lang="ru-RU" dirty="0" err="1"/>
              <a:t>діяльність</a:t>
            </a:r>
            <a:r>
              <a:rPr lang="ru-RU" dirty="0"/>
              <a:t> </a:t>
            </a:r>
            <a:r>
              <a:rPr lang="ru-RU" dirty="0" err="1"/>
              <a:t>заради</a:t>
            </a:r>
            <a:r>
              <a:rPr lang="ru-RU" dirty="0"/>
              <a:t> </a:t>
            </a:r>
            <a:r>
              <a:rPr lang="ru-RU" dirty="0" err="1"/>
              <a:t>неї</a:t>
            </a:r>
            <a:r>
              <a:rPr lang="ru-RU" dirty="0"/>
              <a:t> </a:t>
            </a:r>
            <a:r>
              <a:rPr lang="ru-RU" dirty="0" err="1"/>
              <a:t>самої</a:t>
            </a:r>
            <a:r>
              <a:rPr lang="ru-RU" dirty="0"/>
              <a:t>, а не для </a:t>
            </a:r>
            <a:r>
              <a:rPr lang="ru-RU" dirty="0" err="1"/>
              <a:t>досягнення</a:t>
            </a:r>
            <a:r>
              <a:rPr lang="ru-RU" dirty="0"/>
              <a:t> </a:t>
            </a:r>
            <a:r>
              <a:rPr lang="ru-RU" dirty="0" err="1"/>
              <a:t>яких-небудь</a:t>
            </a:r>
            <a:r>
              <a:rPr lang="ru-RU" dirty="0"/>
              <a:t> </a:t>
            </a:r>
            <a:r>
              <a:rPr lang="ru-RU" dirty="0" err="1"/>
              <a:t>зовнішніх</a:t>
            </a:r>
            <a:r>
              <a:rPr lang="ru-RU" dirty="0"/>
              <a:t> </a:t>
            </a:r>
            <a:r>
              <a:rPr lang="ru-RU" dirty="0" err="1"/>
              <a:t>нагород</a:t>
            </a:r>
            <a:r>
              <a:rPr lang="ru-RU" dirty="0"/>
              <a:t>. </a:t>
            </a:r>
            <a:r>
              <a:rPr lang="ru-RU" dirty="0" err="1"/>
              <a:t>Така</a:t>
            </a:r>
            <a:r>
              <a:rPr lang="ru-RU" dirty="0"/>
              <a:t> </a:t>
            </a:r>
            <a:r>
              <a:rPr lang="ru-RU" dirty="0" err="1"/>
              <a:t>діяльність</a:t>
            </a:r>
            <a:r>
              <a:rPr lang="ru-RU" dirty="0"/>
              <a:t> </a:t>
            </a:r>
            <a:r>
              <a:rPr lang="ru-RU" dirty="0" err="1"/>
              <a:t>є</a:t>
            </a:r>
            <a:r>
              <a:rPr lang="ru-RU" dirty="0"/>
              <a:t> </a:t>
            </a:r>
            <a:r>
              <a:rPr lang="ru-RU" dirty="0" err="1"/>
              <a:t>самоціллю</a:t>
            </a:r>
            <a:r>
              <a:rPr lang="ru-RU" dirty="0"/>
              <a:t>, а не </a:t>
            </a:r>
            <a:r>
              <a:rPr lang="ru-RU" dirty="0" err="1"/>
              <a:t>засобом</a:t>
            </a:r>
            <a:r>
              <a:rPr lang="ru-RU" dirty="0"/>
              <a:t> для </a:t>
            </a:r>
            <a:r>
              <a:rPr lang="ru-RU" dirty="0" err="1"/>
              <a:t>досягнення</a:t>
            </a:r>
            <a:r>
              <a:rPr lang="ru-RU" dirty="0"/>
              <a:t> </a:t>
            </a:r>
            <a:r>
              <a:rPr lang="ru-RU" dirty="0" err="1"/>
              <a:t>іншої</a:t>
            </a:r>
            <a:r>
              <a:rPr lang="ru-RU" dirty="0"/>
              <a:t> мети.» (</a:t>
            </a:r>
            <a:r>
              <a:rPr lang="ru-RU" dirty="0" err="1"/>
              <a:t>Рубінштейн</a:t>
            </a:r>
            <a:r>
              <a:rPr lang="ru-RU" dirty="0"/>
              <a:t> С.Л.)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2868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Мотивування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Documents and Settings\Компьютер\Рабочий стол\фото групы\IMG_1724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08512" y="1428737"/>
            <a:ext cx="6392512" cy="435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2868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/>
              <a:t>Сторінка третя</a:t>
            </a:r>
            <a:r>
              <a:rPr lang="uk-UA" dirty="0"/>
              <a:t> – </a:t>
            </a:r>
            <a:r>
              <a:rPr lang="uk-UA" b="1" i="1" dirty="0"/>
              <a:t>вступ до </a:t>
            </a:r>
            <a:r>
              <a:rPr lang="uk-UA" b="1" i="1" dirty="0" smtClean="0"/>
              <a:t>фаху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dirty="0"/>
              <a:t>громадська </a:t>
            </a:r>
            <a:r>
              <a:rPr lang="uk-UA" dirty="0" smtClean="0"/>
              <a:t>позиція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Якість освіти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 smtClean="0"/>
              <a:t>Розсудливість </a:t>
            </a:r>
            <a:r>
              <a:rPr lang="uk-UA" dirty="0"/>
              <a:t>та стійкість </a:t>
            </a:r>
            <a:r>
              <a:rPr lang="uk-UA" dirty="0" smtClean="0"/>
              <a:t>характеру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/>
              <a:t>Здатність до </a:t>
            </a:r>
            <a:r>
              <a:rPr lang="uk-UA" dirty="0" smtClean="0"/>
              <a:t>праці</a:t>
            </a:r>
          </a:p>
          <a:p>
            <a:pPr marL="514350" indent="-514350">
              <a:buFont typeface="+mj-lt"/>
              <a:buAutoNum type="arabicPeriod"/>
            </a:pPr>
            <a:r>
              <a:rPr lang="uk-UA" dirty="0"/>
              <a:t>Особистісна </a:t>
            </a:r>
            <a:r>
              <a:rPr lang="uk-UA" dirty="0" smtClean="0"/>
              <a:t>культура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/>
              <a:t>Готовність</a:t>
            </a:r>
            <a:r>
              <a:rPr lang="ru-RU" dirty="0"/>
              <a:t> до </a:t>
            </a:r>
            <a:r>
              <a:rPr lang="ru-RU" dirty="0" err="1"/>
              <a:t>сімейного</a:t>
            </a:r>
            <a:r>
              <a:rPr lang="ru-RU" dirty="0"/>
              <a:t> </a:t>
            </a:r>
            <a:r>
              <a:rPr lang="ru-RU" dirty="0" err="1" smtClean="0"/>
              <a:t>життя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err="1"/>
              <a:t>Любов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повага</a:t>
            </a:r>
            <a:r>
              <a:rPr lang="ru-RU" dirty="0"/>
              <a:t> до </a:t>
            </a:r>
            <a:r>
              <a:rPr lang="ru-RU" dirty="0" err="1" smtClean="0"/>
              <a:t>батьків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Культура </a:t>
            </a:r>
            <a:r>
              <a:rPr lang="ru-RU" dirty="0" err="1"/>
              <a:t>спілкування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chemeClr val="accent6">
                    <a:lumMod val="75000"/>
                  </a:schemeClr>
                </a:solidFill>
              </a:rPr>
              <a:t>Основні </a:t>
            </a:r>
            <a:r>
              <a:rPr lang="uk-UA" b="1" i="1" dirty="0">
                <a:solidFill>
                  <a:schemeClr val="accent6">
                    <a:lumMod val="75000"/>
                  </a:schemeClr>
                </a:solidFill>
              </a:rPr>
              <a:t>якості адаптування випускника</a:t>
            </a:r>
            <a:endParaRPr lang="uk-UA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357430"/>
            <a:ext cx="8229600" cy="3071834"/>
          </a:xfrm>
        </p:spPr>
        <p:txBody>
          <a:bodyPr/>
          <a:lstStyle/>
          <a:p>
            <a:pPr algn="ctr">
              <a:buNone/>
            </a:pPr>
            <a:r>
              <a:rPr lang="uk-UA" sz="5400" b="1" i="1" dirty="0">
                <a:solidFill>
                  <a:srgbClr val="C00000"/>
                </a:solidFill>
              </a:rPr>
              <a:t>завтра – самостійне життя. Чи готовий ти до нього?</a:t>
            </a:r>
            <a:endParaRPr lang="ru-RU" sz="5400" dirty="0">
              <a:solidFill>
                <a:srgbClr val="C00000"/>
              </a:solidFill>
            </a:endParaRPr>
          </a:p>
          <a:p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72868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b="1" i="1" dirty="0"/>
              <a:t>Сторінка четверта</a:t>
            </a:r>
            <a:r>
              <a:rPr lang="uk-UA" dirty="0"/>
              <a:t> – 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майбутнє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19-річний Лев Толстой у своєму щоденнику писав:</a:t>
            </a:r>
            <a:endParaRPr lang="uk-UA" dirty="0"/>
          </a:p>
        </p:txBody>
      </p:sp>
      <p:pic>
        <p:nvPicPr>
          <p:cNvPr id="5" name="Содержимое 4" descr="1365183393_19142632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6477024" cy="4857768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786874" cy="607223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Какая будет цель моей жизни в деревне в прохождении 2 лет?</a:t>
            </a:r>
          </a:p>
          <a:p>
            <a:pPr>
              <a:buNone/>
            </a:pPr>
            <a:r>
              <a:rPr lang="ru-RU" dirty="0" smtClean="0"/>
              <a:t>1) Изучить весь курс юридических наук, нужных для окончательного экзамена в Университете.</a:t>
            </a:r>
          </a:p>
          <a:p>
            <a:pPr>
              <a:buNone/>
            </a:pPr>
            <a:r>
              <a:rPr lang="ru-RU" dirty="0" smtClean="0"/>
              <a:t>2) Изучить практическую медицину и часть теоретической.</a:t>
            </a:r>
          </a:p>
          <a:p>
            <a:pPr>
              <a:buNone/>
            </a:pPr>
            <a:r>
              <a:rPr lang="ru-RU" dirty="0" smtClean="0"/>
              <a:t>3) Изучить языки: французский, русский, немецкий, английский, итальянский и латинский.</a:t>
            </a:r>
          </a:p>
          <a:p>
            <a:pPr>
              <a:buNone/>
            </a:pPr>
            <a:r>
              <a:rPr lang="ru-RU" dirty="0" smtClean="0"/>
              <a:t>4) Изучить сельское хозяйство как теоретическое, так и практическое. </a:t>
            </a:r>
            <a:r>
              <a:rPr lang="uk-UA" dirty="0" smtClean="0"/>
              <a:t>   </a:t>
            </a:r>
          </a:p>
          <a:p>
            <a:pPr>
              <a:buNone/>
            </a:pPr>
            <a:r>
              <a:rPr lang="ru-RU" dirty="0" smtClean="0"/>
              <a:t>5) Изучить историю, географию и статистику.</a:t>
            </a:r>
          </a:p>
          <a:p>
            <a:pPr>
              <a:buNone/>
            </a:pPr>
            <a:r>
              <a:rPr lang="ru-RU" dirty="0" smtClean="0"/>
              <a:t>6) Изучить математику, гимназический курс.</a:t>
            </a:r>
          </a:p>
          <a:p>
            <a:pPr>
              <a:buNone/>
            </a:pPr>
            <a:r>
              <a:rPr lang="ru-RU" dirty="0" smtClean="0"/>
              <a:t>7) Написать диссертацию.</a:t>
            </a:r>
          </a:p>
          <a:p>
            <a:pPr>
              <a:buNone/>
            </a:pPr>
            <a:r>
              <a:rPr lang="ru-RU" dirty="0" smtClean="0"/>
              <a:t>8) Достигнуть средней степени совершенства в музыке и живописи.</a:t>
            </a:r>
          </a:p>
          <a:p>
            <a:pPr>
              <a:buNone/>
            </a:pPr>
            <a:r>
              <a:rPr lang="ru-RU" dirty="0" smtClean="0"/>
              <a:t>9) Написать правила.</a:t>
            </a:r>
          </a:p>
          <a:p>
            <a:pPr>
              <a:buNone/>
            </a:pPr>
            <a:r>
              <a:rPr lang="ru-RU" dirty="0" smtClean="0"/>
              <a:t>10) Получить некоторые знания в естественных науках.</a:t>
            </a:r>
          </a:p>
          <a:p>
            <a:pPr>
              <a:buNone/>
            </a:pPr>
            <a:r>
              <a:rPr lang="ru-RU" dirty="0" smtClean="0"/>
              <a:t>11) Составить сочинения из всех предметов, которые буду изучать… 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5686436" cy="58580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Томас </a:t>
            </a:r>
            <a:r>
              <a:rPr lang="uk-UA" dirty="0"/>
              <a:t>Едісон </a:t>
            </a:r>
          </a:p>
        </p:txBody>
      </p:sp>
      <p:pic>
        <p:nvPicPr>
          <p:cNvPr id="5" name="Содержимое 4" descr="скачанные файл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500174"/>
            <a:ext cx="7016233" cy="392909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58204" cy="5167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</a:rPr>
              <a:t>… що </a:t>
            </a:r>
            <a:r>
              <a:rPr lang="uk-UA" sz="3200" dirty="0">
                <a:solidFill>
                  <a:schemeClr val="accent6">
                    <a:lumMod val="50000"/>
                  </a:schemeClr>
                </a:solidFill>
              </a:rPr>
              <a:t>для продуктивної роботи необхід­но мати один відсоток таланту і натхнення, а дев'яносто дев'ять відсотків — працездатності. Сам Едісон понад 50 років працював щодня у середньому по 19 годин, а при створенні акумулятора провів десятки тисяч дослідів.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657244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dirty="0"/>
              <a:t>Д</a:t>
            </a:r>
            <a:r>
              <a:rPr lang="uk-UA" dirty="0" smtClean="0"/>
              <a:t>ослідник </a:t>
            </a:r>
            <a:r>
              <a:rPr lang="uk-UA" dirty="0"/>
              <a:t>Арктики Отто Шмідт </a:t>
            </a:r>
          </a:p>
        </p:txBody>
      </p:sp>
      <p:pic>
        <p:nvPicPr>
          <p:cNvPr id="5" name="Содержимое 4" descr="shmidt19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00174"/>
            <a:ext cx="6503322" cy="4714908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uk-UA" dirty="0"/>
              <a:t>1 сторінка – адаптаційна (1 курс) – наша адаптація в колективі, формування цілісної, згуртованої групи, виховання кожного із вас як всебічно розвиненої особистості;</a:t>
            </a:r>
            <a:endParaRPr lang="ru-RU" dirty="0"/>
          </a:p>
          <a:p>
            <a:pPr>
              <a:buNone/>
            </a:pPr>
            <a:r>
              <a:rPr lang="uk-UA" dirty="0"/>
              <a:t>2 сторінка – навчальна (2курс) – подолання труднощів у навчанні, навчитися гризти «граніт науки»;</a:t>
            </a:r>
            <a:endParaRPr lang="ru-RU" dirty="0"/>
          </a:p>
          <a:p>
            <a:pPr>
              <a:buNone/>
            </a:pPr>
            <a:r>
              <a:rPr lang="uk-UA" dirty="0"/>
              <a:t>3 сторінка – фахова - (3 – 4 курси) – чи кращі ви за фахом; повне занурення в спеціальність; як ми йшли по шляху адаптації до 4 курсу?</a:t>
            </a:r>
            <a:endParaRPr lang="ru-RU" dirty="0"/>
          </a:p>
          <a:p>
            <a:pPr>
              <a:buNone/>
            </a:pPr>
            <a:r>
              <a:rPr lang="uk-UA" dirty="0"/>
              <a:t>4 сторінка – випускна - ( майбутнє ) готовність вступити в самостійне доросле життя.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С</a:t>
            </a:r>
            <a:r>
              <a:rPr lang="uk-UA" dirty="0" smtClean="0"/>
              <a:t>торінки </a:t>
            </a:r>
            <a:r>
              <a:rPr lang="uk-UA" dirty="0"/>
              <a:t>нашого шляху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План-програма  </a:t>
            </a:r>
            <a:r>
              <a:rPr lang="uk-UA" dirty="0">
                <a:solidFill>
                  <a:srgbClr val="C00000"/>
                </a:solidFill>
              </a:rPr>
              <a:t>життя: </a:t>
            </a:r>
            <a:r>
              <a:rPr lang="uk-UA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визначив, які книги треба прочитати, якими на­уками оволодіти, які проблеми розв'язати, як розвиватися фізично. Та коли він підрахував, скільки років знадобить­ся йому, щоб усе заплановане виконати, то з'ясувалося: близько 900 років. Юний Отто скоротив програму — знову немислимий результат: 500 років. Скоротив іще — вийшло 150 років. На цьому зупинився, бо надто важливим і необ­хідним було для нього те, що лишилося у програмі. Розпла­нувавши своє життя до хвилини, працюючи на межі мож­ливостей, учений навіть перевиконав 150-річну програму. Помер Отто Юлійович Шмідт на 65-му році життя. Отже, за 50 років він творчо прожив 150, утричі перевищивши «норму».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4291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1</a:t>
            </a:r>
            <a:r>
              <a:rPr lang="uk-UA" sz="2300" b="1" dirty="0">
                <a:solidFill>
                  <a:srgbClr val="002060"/>
                </a:solidFill>
              </a:rPr>
              <a:t>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дружні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стосунки</a:t>
            </a:r>
            <a:r>
              <a:rPr lang="ru-RU" sz="2300" dirty="0">
                <a:solidFill>
                  <a:srgbClr val="002060"/>
                </a:solidFill>
              </a:rPr>
              <a:t>, </a:t>
            </a:r>
            <a:r>
              <a:rPr lang="ru-RU" sz="2300" dirty="0" err="1">
                <a:solidFill>
                  <a:srgbClr val="002060"/>
                </a:solidFill>
              </a:rPr>
              <a:t>спільне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виконання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домашньої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роботи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2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уміння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поступатися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одне</a:t>
            </a:r>
            <a:r>
              <a:rPr lang="ru-RU" sz="2300" dirty="0">
                <a:solidFill>
                  <a:srgbClr val="002060"/>
                </a:solidFill>
              </a:rPr>
              <a:t> одному, </a:t>
            </a:r>
            <a:r>
              <a:rPr lang="ru-RU" sz="2300" dirty="0" err="1">
                <a:solidFill>
                  <a:srgbClr val="002060"/>
                </a:solidFill>
              </a:rPr>
              <a:t>взаємоповага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3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взаєморозуміння</a:t>
            </a:r>
            <a:r>
              <a:rPr lang="ru-RU" sz="2300" dirty="0">
                <a:solidFill>
                  <a:srgbClr val="002060"/>
                </a:solidFill>
              </a:rPr>
              <a:t>; </a:t>
            </a:r>
            <a:r>
              <a:rPr lang="ru-RU" sz="2300" dirty="0" err="1">
                <a:solidFill>
                  <a:srgbClr val="002060"/>
                </a:solidFill>
              </a:rPr>
              <a:t>взаємна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довіра</a:t>
            </a:r>
            <a:r>
              <a:rPr lang="ru-RU" sz="2300" dirty="0">
                <a:solidFill>
                  <a:srgbClr val="002060"/>
                </a:solidFill>
              </a:rPr>
              <a:t>, </a:t>
            </a:r>
            <a:r>
              <a:rPr lang="ru-RU" sz="2300" dirty="0" err="1">
                <a:solidFill>
                  <a:srgbClr val="002060"/>
                </a:solidFill>
              </a:rPr>
              <a:t>взаємодопомога</a:t>
            </a:r>
            <a:r>
              <a:rPr lang="ru-RU" sz="2300" dirty="0">
                <a:solidFill>
                  <a:srgbClr val="002060"/>
                </a:solidFill>
              </a:rPr>
              <a:t>, </a:t>
            </a:r>
            <a:r>
              <a:rPr lang="ru-RU" sz="2300" dirty="0" err="1">
                <a:solidFill>
                  <a:srgbClr val="002060"/>
                </a:solidFill>
              </a:rPr>
              <a:t>відвертість</a:t>
            </a:r>
            <a:r>
              <a:rPr lang="ru-RU" sz="2300" dirty="0">
                <a:solidFill>
                  <a:srgbClr val="002060"/>
                </a:solidFill>
              </a:rPr>
              <a:t> , </a:t>
            </a:r>
            <a:r>
              <a:rPr lang="ru-RU" sz="2300" dirty="0" err="1">
                <a:solidFill>
                  <a:srgbClr val="002060"/>
                </a:solidFill>
              </a:rPr>
              <a:t>щирість</a:t>
            </a:r>
            <a:r>
              <a:rPr lang="ru-RU" sz="2300" dirty="0">
                <a:solidFill>
                  <a:srgbClr val="002060"/>
                </a:solidFill>
              </a:rPr>
              <a:t>; </a:t>
            </a:r>
            <a:r>
              <a:rPr lang="ru-RU" sz="2300" dirty="0" err="1">
                <a:solidFill>
                  <a:srgbClr val="002060"/>
                </a:solidFill>
              </a:rPr>
              <a:t>кохання</a:t>
            </a:r>
            <a:r>
              <a:rPr lang="ru-RU" sz="2300" dirty="0">
                <a:solidFill>
                  <a:srgbClr val="002060"/>
                </a:solidFill>
              </a:rPr>
              <a:t>, </a:t>
            </a:r>
            <a:r>
              <a:rPr lang="ru-RU" sz="2300" dirty="0" err="1">
                <a:solidFill>
                  <a:srgbClr val="002060"/>
                </a:solidFill>
              </a:rPr>
              <a:t>відданість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4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діти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5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спільні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інтереси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6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статеві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стосунки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7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матеріальне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забезпечення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8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щасливе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життя</a:t>
            </a:r>
            <a:r>
              <a:rPr lang="ru-RU" sz="2300" dirty="0">
                <a:solidFill>
                  <a:srgbClr val="002060"/>
                </a:solidFill>
              </a:rPr>
              <a:t> в </a:t>
            </a:r>
            <a:r>
              <a:rPr lang="ru-RU" sz="2300" dirty="0" err="1">
                <a:solidFill>
                  <a:srgbClr val="002060"/>
                </a:solidFill>
              </a:rPr>
              <a:t>сім’ї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9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гарний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настрій</a:t>
            </a:r>
            <a:r>
              <a:rPr lang="ru-RU" sz="2300" dirty="0">
                <a:solidFill>
                  <a:srgbClr val="002060"/>
                </a:solidFill>
              </a:rPr>
              <a:t>, </a:t>
            </a:r>
            <a:r>
              <a:rPr lang="ru-RU" sz="2300" dirty="0" err="1">
                <a:solidFill>
                  <a:srgbClr val="002060"/>
                </a:solidFill>
              </a:rPr>
              <a:t>терплячість</a:t>
            </a:r>
            <a:r>
              <a:rPr lang="ru-RU" sz="2300" dirty="0">
                <a:solidFill>
                  <a:srgbClr val="002060"/>
                </a:solidFill>
              </a:rPr>
              <a:t> , </a:t>
            </a:r>
            <a:r>
              <a:rPr lang="ru-RU" sz="2300" dirty="0" err="1">
                <a:solidFill>
                  <a:srgbClr val="002060"/>
                </a:solidFill>
              </a:rPr>
              <a:t>гумор</a:t>
            </a:r>
            <a:r>
              <a:rPr lang="ru-RU" sz="2300" dirty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10 </a:t>
            </a:r>
            <a:r>
              <a:rPr lang="ru-RU" sz="2300" dirty="0">
                <a:solidFill>
                  <a:srgbClr val="002060"/>
                </a:solidFill>
              </a:rPr>
              <a:t>- </a:t>
            </a:r>
            <a:r>
              <a:rPr lang="ru-RU" sz="2300" dirty="0" err="1">
                <a:solidFill>
                  <a:srgbClr val="002060"/>
                </a:solidFill>
              </a:rPr>
              <a:t>власний</a:t>
            </a:r>
            <a:r>
              <a:rPr lang="ru-RU" sz="2300" dirty="0">
                <a:solidFill>
                  <a:srgbClr val="002060"/>
                </a:solidFill>
              </a:rPr>
              <a:t> </a:t>
            </a:r>
            <a:r>
              <a:rPr lang="ru-RU" sz="2300" dirty="0" err="1">
                <a:solidFill>
                  <a:srgbClr val="002060"/>
                </a:solidFill>
              </a:rPr>
              <a:t>будинок</a:t>
            </a:r>
            <a:r>
              <a:rPr lang="uk-UA" sz="2300" dirty="0">
                <a:solidFill>
                  <a:srgbClr val="002060"/>
                </a:solidFill>
              </a:rPr>
              <a:t>;</a:t>
            </a:r>
            <a:endParaRPr lang="ru-RU" sz="23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2300" dirty="0">
                <a:solidFill>
                  <a:srgbClr val="002060"/>
                </a:solidFill>
              </a:rPr>
              <a:t>11 – </a:t>
            </a:r>
            <a:r>
              <a:rPr lang="uk-UA" sz="2300" dirty="0" smtClean="0">
                <a:solidFill>
                  <a:srgbClr val="002060"/>
                </a:solidFill>
              </a:rPr>
              <a:t>інше…</a:t>
            </a:r>
            <a:endParaRPr lang="ru-RU" sz="23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901014" cy="1014434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Формула </a:t>
            </a:r>
            <a:r>
              <a:rPr lang="ru-RU" sz="3200" b="1" dirty="0" err="1"/>
              <a:t>щасливо</a:t>
            </a:r>
            <a:r>
              <a:rPr lang="uk-UA" sz="3200" b="1" dirty="0" err="1"/>
              <a:t>го</a:t>
            </a:r>
            <a:r>
              <a:rPr lang="uk-UA" sz="3200" dirty="0"/>
              <a:t> </a:t>
            </a:r>
            <a:r>
              <a:rPr lang="ru-RU" sz="3200" b="1" dirty="0" err="1"/>
              <a:t>сімейно</a:t>
            </a:r>
            <a:r>
              <a:rPr lang="uk-UA" sz="3200" b="1" dirty="0" err="1"/>
              <a:t>го</a:t>
            </a:r>
            <a:r>
              <a:rPr lang="ru-RU" sz="3200" b="1" dirty="0"/>
              <a:t> </a:t>
            </a:r>
            <a:r>
              <a:rPr lang="ru-RU" sz="3200" b="1" dirty="0" err="1"/>
              <a:t>житт</a:t>
            </a:r>
            <a:r>
              <a:rPr lang="uk-UA" sz="3200" b="1" dirty="0"/>
              <a:t>я</a:t>
            </a:r>
            <a:r>
              <a:rPr lang="ru-RU" sz="3200" b="1" dirty="0"/>
              <a:t> людей </a:t>
            </a:r>
            <a:r>
              <a:rPr lang="ru-RU" sz="3200" b="1" dirty="0" smtClean="0"/>
              <a:t>(за </a:t>
            </a:r>
            <a:r>
              <a:rPr lang="ru-RU" sz="3200" b="1" dirty="0" err="1" smtClean="0"/>
              <a:t>підсумками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тренінгу</a:t>
            </a:r>
            <a:r>
              <a:rPr lang="ru-RU" sz="3200" b="1" dirty="0" smtClean="0"/>
              <a:t>):</a:t>
            </a:r>
            <a:endParaRPr lang="uk-UA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550070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навчитися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пристосовуватися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до одного.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реба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брати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давати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посміхайтесь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будьте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ввічливі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иявляйте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до справ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членів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сім’ї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остарайтеся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у вас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якась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спільна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вашим партнером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тавтеся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повагою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членів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сім’ї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оловіки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піклуйтеся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 свою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жінку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амагайтеся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прекрасні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хвилини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переживати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разом.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забувайте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чекають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вас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заохочення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стараннях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удьте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підтримкою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викликайте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партнера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зв’язаності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адьтеся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партнером про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справи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удьте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оптимістом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 докучайте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партнерові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ревнощами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ритикуйте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обережно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тактовно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04" cy="57628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sz="3200" b="1" dirty="0">
                <a:solidFill>
                  <a:schemeClr val="accent6">
                    <a:lumMod val="75000"/>
                  </a:schemeClr>
                </a:solidFill>
              </a:rPr>
              <a:t>Поради для створення міцної, щасливої сім'ї: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524000"/>
            <a:ext cx="8401080" cy="4572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dirty="0"/>
              <a:t>Велика сила </a:t>
            </a:r>
            <a:r>
              <a:rPr lang="ru-RU" dirty="0" smtClean="0"/>
              <a:t>духу</a:t>
            </a:r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Знання</a:t>
            </a:r>
            <a:r>
              <a:rPr lang="ru-RU" dirty="0" smtClean="0"/>
              <a:t> </a:t>
            </a:r>
            <a:r>
              <a:rPr lang="ru-RU" dirty="0" err="1"/>
              <a:t>законів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готовність</a:t>
            </a:r>
            <a:r>
              <a:rPr lang="ru-RU" dirty="0"/>
              <a:t> </a:t>
            </a:r>
            <a:r>
              <a:rPr lang="ru-RU" dirty="0" err="1" smtClean="0"/>
              <a:t>дотримуватись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Освіченість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err="1" smtClean="0"/>
              <a:t>Розсудливість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err="1"/>
              <a:t>Здатність</a:t>
            </a:r>
            <a:r>
              <a:rPr lang="ru-RU" dirty="0"/>
              <a:t> до </a:t>
            </a:r>
            <a:r>
              <a:rPr lang="ru-RU" dirty="0" err="1" smtClean="0"/>
              <a:t>праці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err="1"/>
              <a:t>Особистісна</a:t>
            </a:r>
            <a:r>
              <a:rPr lang="ru-RU" dirty="0"/>
              <a:t> </a:t>
            </a:r>
            <a:r>
              <a:rPr lang="ru-RU" dirty="0" smtClean="0"/>
              <a:t>культура</a:t>
            </a:r>
          </a:p>
          <a:p>
            <a:pPr>
              <a:buFont typeface="Wingdings" pitchFamily="2" charset="2"/>
              <a:buChar char="v"/>
            </a:pPr>
            <a:r>
              <a:rPr lang="ru-RU" dirty="0" err="1"/>
              <a:t>Готовність</a:t>
            </a:r>
            <a:r>
              <a:rPr lang="ru-RU" dirty="0"/>
              <a:t> до </a:t>
            </a:r>
            <a:r>
              <a:rPr lang="ru-RU" dirty="0" err="1"/>
              <a:t>сімейного</a:t>
            </a:r>
            <a:r>
              <a:rPr lang="ru-RU" dirty="0"/>
              <a:t> </a:t>
            </a:r>
            <a:r>
              <a:rPr lang="ru-RU" dirty="0" err="1" smtClean="0"/>
              <a:t>життя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err="1"/>
              <a:t>Любов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повага</a:t>
            </a:r>
            <a:r>
              <a:rPr lang="ru-RU" dirty="0"/>
              <a:t> до </a:t>
            </a:r>
            <a:r>
              <a:rPr lang="ru-RU" dirty="0" err="1" smtClean="0"/>
              <a:t>батьків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/>
              <a:t>Культура </a:t>
            </a:r>
            <a:r>
              <a:rPr lang="ru-RU" dirty="0" err="1"/>
              <a:t>спілкування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Свідчення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готовності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випускника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 до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самостійного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життя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ВАТ «</a:t>
            </a: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Дніпровагонмаш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КП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 «Трамвай»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ТОВ «</a:t>
            </a: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Електропівденмонтаж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Дніпродзержинська ГЕС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ВАТ «</a:t>
            </a: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Укртелеком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Державне науково-виробниче підприємство «Цирконій»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АОЗТ «Гідромеханізація»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Дніпродзержинські районні електричні мережі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ВАТ «</a:t>
            </a: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Дніпроазот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Криничанський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РЕС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П’ятихатський</a:t>
            </a: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uk-UA" b="1" i="1" dirty="0" err="1">
                <a:solidFill>
                  <a:schemeClr val="bg2">
                    <a:lumMod val="75000"/>
                  </a:schemeClr>
                </a:solidFill>
              </a:rPr>
              <a:t>РЕС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r>
              <a:rPr lang="uk-UA" b="1" i="1" dirty="0">
                <a:solidFill>
                  <a:schemeClr val="bg2">
                    <a:lumMod val="75000"/>
                  </a:schemeClr>
                </a:solidFill>
              </a:rPr>
              <a:t>Дніпродзержинські теплові мережі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  <a:p>
            <a:pPr>
              <a:buClr>
                <a:srgbClr val="002060"/>
              </a:buClr>
              <a:buFont typeface="Arial" pitchFamily="34" charset="0"/>
              <a:buChar char="•"/>
            </a:pPr>
            <a:endParaRPr lang="uk-UA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sz="2800" b="1" i="1" dirty="0">
                <a:solidFill>
                  <a:schemeClr val="accent5">
                    <a:lumMod val="50000"/>
                  </a:schemeClr>
                </a:solidFill>
                <a:cs typeface="Aldhabi" pitchFamily="2" charset="-78"/>
              </a:rPr>
              <a:t>Техніків-електриків на виробничу практику та працевлаштування чекають підприємства нашого міста і області</a:t>
            </a:r>
            <a:endParaRPr lang="ru-RU" sz="2800" dirty="0">
              <a:solidFill>
                <a:schemeClr val="accent5">
                  <a:lumMod val="50000"/>
                </a:schemeClr>
              </a:solidFill>
              <a:cs typeface="Aldhabi" pitchFamily="2" charset="-78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руговорот_Добра_в_мире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6741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Documents and Settings\Компьютер\Рабочий стол\фото групы\IMG_4743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37246" y="1524000"/>
            <a:ext cx="686950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Група МЕ-11-2/9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b="1" dirty="0"/>
              <a:t>Теоретичні аспекти поняття </a:t>
            </a:r>
            <a:r>
              <a:rPr lang="uk-UA" b="1" dirty="0" smtClean="0"/>
              <a:t>адаптації</a:t>
            </a:r>
          </a:p>
          <a:p>
            <a:r>
              <a:rPr lang="uk-UA" b="1" i="1" dirty="0"/>
              <a:t> Адаптація</a:t>
            </a:r>
            <a:r>
              <a:rPr lang="uk-UA" dirty="0"/>
              <a:t> – це передумова активної діяльності. В цьому </a:t>
            </a:r>
            <a:r>
              <a:rPr lang="uk-UA" dirty="0" err="1"/>
              <a:t>заключається</a:t>
            </a:r>
            <a:r>
              <a:rPr lang="uk-UA" dirty="0"/>
              <a:t> позитивне значення адаптації для успішного функціонування індивіда в тій чи іншій соціальній ролі, </a:t>
            </a:r>
            <a:endParaRPr lang="ru-RU" dirty="0"/>
          </a:p>
          <a:p>
            <a:r>
              <a:rPr lang="uk-UA" b="1" i="1" dirty="0"/>
              <a:t> </a:t>
            </a:r>
            <a:r>
              <a:rPr lang="uk-UA" b="1" i="1" dirty="0" smtClean="0"/>
              <a:t>Адаптивна здібність</a:t>
            </a:r>
            <a:r>
              <a:rPr lang="uk-UA" dirty="0" smtClean="0"/>
              <a:t> </a:t>
            </a:r>
            <a:r>
              <a:rPr lang="uk-UA" dirty="0"/>
              <a:t>– здатність людини пристосовуватися до різноманітних вимог середовища без відчуття внутрішнього дискомфорту та без конфлікту з середовищем. </a:t>
            </a:r>
            <a:endParaRPr lang="ru-RU" dirty="0"/>
          </a:p>
          <a:p>
            <a:r>
              <a:rPr lang="uk-UA" b="1" i="1" dirty="0"/>
              <a:t> Криза адаптації</a:t>
            </a:r>
            <a:r>
              <a:rPr lang="uk-UA" b="1" dirty="0"/>
              <a:t>  </a:t>
            </a:r>
            <a:r>
              <a:rPr lang="uk-UA" dirty="0"/>
              <a:t>– це стан, який супроводжує динамічний природний процес, спрямований на повноцінне пристосування до незвичних умов навчання і розглядається як конструктивний момент мобілізації сил для успішної адаптації.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Сторінка перша – </a:t>
            </a:r>
            <a:r>
              <a:rPr lang="uk-UA" b="1" i="1" dirty="0" err="1" smtClean="0"/>
              <a:t>адаптативна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/>
              <a:t>1 – відсутність мотивації у навчанні та бачення суспільних проблем і перспектив;</a:t>
            </a:r>
            <a:endParaRPr lang="ru-RU" dirty="0"/>
          </a:p>
          <a:p>
            <a:pPr>
              <a:buNone/>
            </a:pPr>
            <a:r>
              <a:rPr lang="uk-UA" dirty="0"/>
              <a:t>2 – </a:t>
            </a:r>
            <a:r>
              <a:rPr lang="uk-UA" dirty="0" err="1"/>
              <a:t>несформованість</a:t>
            </a:r>
            <a:r>
              <a:rPr lang="uk-UA" dirty="0"/>
              <a:t> самоосвіти з періоду навчання в загальноосвітніх школах ;</a:t>
            </a:r>
            <a:endParaRPr lang="ru-RU" dirty="0"/>
          </a:p>
          <a:p>
            <a:pPr>
              <a:buNone/>
            </a:pPr>
            <a:r>
              <a:rPr lang="uk-UA" dirty="0"/>
              <a:t>3 – прояви негативного впливу оточення, наявність шкідливих звичок;</a:t>
            </a:r>
            <a:endParaRPr lang="ru-RU" dirty="0"/>
          </a:p>
          <a:p>
            <a:pPr>
              <a:buNone/>
            </a:pPr>
            <a:r>
              <a:rPr lang="uk-UA" dirty="0"/>
              <a:t>4 – недостатній низький рівень інтелектуального розвитку та загальної культури;</a:t>
            </a:r>
            <a:endParaRPr lang="ru-RU" dirty="0"/>
          </a:p>
          <a:p>
            <a:pPr>
              <a:buNone/>
            </a:pPr>
            <a:r>
              <a:rPr lang="uk-UA" dirty="0"/>
              <a:t>5 – проблеми сімейного виховання.</a:t>
            </a:r>
            <a:endParaRPr lang="ru-RU" dirty="0"/>
          </a:p>
          <a:p>
            <a:pPr>
              <a:buNone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Причини </a:t>
            </a:r>
            <a:r>
              <a:rPr lang="uk-UA" b="1" dirty="0" err="1"/>
              <a:t>дезадаптації</a:t>
            </a:r>
            <a:r>
              <a:rPr lang="uk-UA" b="1" dirty="0"/>
              <a:t> студентів: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Documents and Settings\Компьютер\Рабочий стол\фото групы\IMAG1197_BURST002_COVE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478634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Сторінка друга</a:t>
            </a:r>
            <a:r>
              <a:rPr lang="uk-UA" dirty="0" smtClean="0"/>
              <a:t> – </a:t>
            </a:r>
            <a:r>
              <a:rPr lang="uk-UA" b="1" i="1" dirty="0" smtClean="0"/>
              <a:t>інтенсивна</a:t>
            </a:r>
            <a:endParaRPr lang="uk-UA" dirty="0"/>
          </a:p>
        </p:txBody>
      </p:sp>
      <p:pic>
        <p:nvPicPr>
          <p:cNvPr id="5" name="Рисунок 4" descr="C:\Documents and Settings\Компьютер\Рабочий стол\фото групы\260920124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28736"/>
            <a:ext cx="357186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Генетика </a:t>
            </a:r>
            <a:endParaRPr lang="ru-RU" b="1" dirty="0"/>
          </a:p>
          <a:p>
            <a:r>
              <a:rPr lang="uk-UA" dirty="0"/>
              <a:t>Сила волі і характер </a:t>
            </a:r>
            <a:endParaRPr lang="ru-RU" dirty="0"/>
          </a:p>
          <a:p>
            <a:r>
              <a:rPr lang="uk-UA" dirty="0" smtClean="0"/>
              <a:t>Розвиток  </a:t>
            </a:r>
            <a:r>
              <a:rPr lang="uk-UA" dirty="0"/>
              <a:t>унікальності та </a:t>
            </a:r>
            <a:r>
              <a:rPr lang="uk-UA" dirty="0" smtClean="0"/>
              <a:t>індивідуальності</a:t>
            </a:r>
          </a:p>
          <a:p>
            <a:r>
              <a:rPr lang="uk-UA" dirty="0" smtClean="0"/>
              <a:t>Всебічно </a:t>
            </a:r>
            <a:r>
              <a:rPr lang="uk-UA" dirty="0"/>
              <a:t>розвинена гармонійна особистість </a:t>
            </a:r>
            <a:endParaRPr lang="uk-UA" dirty="0" smtClean="0"/>
          </a:p>
          <a:p>
            <a:r>
              <a:rPr lang="uk-UA" dirty="0"/>
              <a:t>Процес зміни духовного </a:t>
            </a:r>
            <a:r>
              <a:rPr lang="uk-UA" dirty="0" smtClean="0"/>
              <a:t>стану</a:t>
            </a:r>
          </a:p>
          <a:p>
            <a:r>
              <a:rPr lang="uk-UA" dirty="0"/>
              <a:t>Навчання переборювати труднощі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uk-UA" b="1" dirty="0" err="1" smtClean="0"/>
              <a:t>Психолого</a:t>
            </a:r>
            <a:r>
              <a:rPr lang="uk-UA" b="1" dirty="0" smtClean="0"/>
              <a:t> - педагогічні особливості виховання особистості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857364"/>
            <a:ext cx="8229600" cy="4572000"/>
          </a:xfrm>
        </p:spPr>
        <p:txBody>
          <a:bodyPr>
            <a:normAutofit/>
          </a:bodyPr>
          <a:lstStyle/>
          <a:p>
            <a:r>
              <a:rPr lang="ru-RU" dirty="0" err="1"/>
              <a:t>В.О.Сухомлинський</a:t>
            </a:r>
            <a:r>
              <a:rPr lang="ru-RU" dirty="0"/>
              <a:t> писав: "Не </a:t>
            </a:r>
            <a:r>
              <a:rPr lang="ru-RU" dirty="0" err="1"/>
              <a:t>забувайте</a:t>
            </a:r>
            <a:r>
              <a:rPr lang="ru-RU" dirty="0"/>
              <a:t>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ґрунт</a:t>
            </a:r>
            <a:r>
              <a:rPr lang="ru-RU" dirty="0"/>
              <a:t>, на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будується</a:t>
            </a:r>
            <a:r>
              <a:rPr lang="ru-RU" dirty="0"/>
              <a:t> ваша </a:t>
            </a:r>
            <a:r>
              <a:rPr lang="ru-RU" dirty="0" err="1"/>
              <a:t>педагогічна</a:t>
            </a:r>
            <a:r>
              <a:rPr lang="ru-RU" dirty="0"/>
              <a:t> </a:t>
            </a:r>
            <a:r>
              <a:rPr lang="ru-RU" dirty="0" err="1"/>
              <a:t>майстерність</a:t>
            </a:r>
            <a:r>
              <a:rPr lang="ru-RU" dirty="0"/>
              <a:t>, - у </a:t>
            </a:r>
            <a:r>
              <a:rPr lang="ru-RU" dirty="0" err="1"/>
              <a:t>самій</a:t>
            </a:r>
            <a:r>
              <a:rPr lang="ru-RU" dirty="0"/>
              <a:t> </a:t>
            </a:r>
            <a:r>
              <a:rPr lang="ru-RU" dirty="0" err="1"/>
              <a:t>дитині</a:t>
            </a:r>
            <a:r>
              <a:rPr lang="ru-RU" dirty="0"/>
              <a:t>, в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ставленні</a:t>
            </a:r>
            <a:r>
              <a:rPr lang="ru-RU" dirty="0"/>
              <a:t> до </a:t>
            </a:r>
            <a:r>
              <a:rPr lang="ru-RU" dirty="0" err="1"/>
              <a:t>знань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до</a:t>
            </a:r>
            <a:r>
              <a:rPr lang="ru-RU" dirty="0"/>
              <a:t> вас, учителю. </a:t>
            </a:r>
            <a:r>
              <a:rPr lang="ru-RU" dirty="0" err="1"/>
              <a:t>Це</a:t>
            </a:r>
            <a:r>
              <a:rPr lang="ru-RU" dirty="0"/>
              <a:t> - </a:t>
            </a:r>
            <a:r>
              <a:rPr lang="ru-RU" dirty="0" err="1"/>
              <a:t>бажання</a:t>
            </a:r>
            <a:r>
              <a:rPr lang="ru-RU" dirty="0"/>
              <a:t> </a:t>
            </a:r>
            <a:r>
              <a:rPr lang="ru-RU" dirty="0" err="1"/>
              <a:t>вчитися</a:t>
            </a:r>
            <a:r>
              <a:rPr lang="ru-RU" dirty="0"/>
              <a:t>, </a:t>
            </a:r>
            <a:r>
              <a:rPr lang="ru-RU" dirty="0" err="1"/>
              <a:t>натхнення</a:t>
            </a:r>
            <a:r>
              <a:rPr lang="ru-RU" dirty="0"/>
              <a:t>, </a:t>
            </a:r>
            <a:r>
              <a:rPr lang="ru-RU" dirty="0" err="1"/>
              <a:t>готовність</a:t>
            </a:r>
            <a:r>
              <a:rPr lang="ru-RU" dirty="0"/>
              <a:t> до </a:t>
            </a:r>
            <a:r>
              <a:rPr lang="ru-RU" dirty="0" err="1"/>
              <a:t>подолання</a:t>
            </a:r>
            <a:r>
              <a:rPr lang="ru-RU" dirty="0"/>
              <a:t> </a:t>
            </a:r>
            <a:r>
              <a:rPr lang="ru-RU" dirty="0" err="1"/>
              <a:t>труднощів</a:t>
            </a:r>
            <a:r>
              <a:rPr lang="ru-RU" dirty="0"/>
              <a:t>. </a:t>
            </a:r>
            <a:r>
              <a:rPr lang="ru-RU" dirty="0" err="1"/>
              <a:t>Дбайливо</a:t>
            </a:r>
            <a:r>
              <a:rPr lang="ru-RU" dirty="0"/>
              <a:t> </a:t>
            </a:r>
            <a:r>
              <a:rPr lang="ru-RU" dirty="0" err="1"/>
              <a:t>збагачуйте</a:t>
            </a:r>
            <a:r>
              <a:rPr lang="ru-RU" dirty="0"/>
              <a:t> </a:t>
            </a:r>
            <a:r>
              <a:rPr lang="ru-RU" dirty="0" err="1"/>
              <a:t>цей</a:t>
            </a:r>
            <a:r>
              <a:rPr lang="ru-RU" dirty="0"/>
              <a:t> грунт, без </a:t>
            </a:r>
            <a:r>
              <a:rPr lang="ru-RU" dirty="0" err="1"/>
              <a:t>нього</a:t>
            </a:r>
            <a:r>
              <a:rPr lang="ru-RU" dirty="0"/>
              <a:t>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 smtClean="0"/>
              <a:t>школи</a:t>
            </a:r>
            <a:r>
              <a:rPr lang="ru-RU" dirty="0" smtClean="0"/>
              <a:t>".</a:t>
            </a:r>
            <a:r>
              <a:rPr lang="ru-RU" dirty="0" err="1" smtClean="0"/>
              <a:t>Усі</a:t>
            </a:r>
            <a:r>
              <a:rPr lang="ru-RU" dirty="0" smtClean="0"/>
              <a:t> </a:t>
            </a:r>
            <a:r>
              <a:rPr lang="ru-RU" dirty="0" err="1"/>
              <a:t>наші</a:t>
            </a:r>
            <a:r>
              <a:rPr lang="ru-RU" dirty="0"/>
              <a:t> </a:t>
            </a:r>
            <a:r>
              <a:rPr lang="ru-RU" dirty="0" err="1"/>
              <a:t>задуми</a:t>
            </a:r>
            <a:r>
              <a:rPr lang="ru-RU" dirty="0"/>
              <a:t>, </a:t>
            </a:r>
            <a:r>
              <a:rPr lang="ru-RU" dirty="0" err="1"/>
              <a:t>пошуки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</a:t>
            </a:r>
            <a:r>
              <a:rPr lang="ru-RU" dirty="0" err="1"/>
              <a:t>побудови</a:t>
            </a:r>
            <a:r>
              <a:rPr lang="ru-RU" dirty="0"/>
              <a:t> </a:t>
            </a:r>
            <a:r>
              <a:rPr lang="ru-RU" dirty="0" err="1"/>
              <a:t>перетворюються</a:t>
            </a:r>
            <a:r>
              <a:rPr lang="ru-RU" dirty="0"/>
              <a:t> на порох, </a:t>
            </a: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дитячого</a:t>
            </a:r>
            <a:r>
              <a:rPr lang="ru-RU" dirty="0"/>
              <a:t> </a:t>
            </a:r>
            <a:r>
              <a:rPr lang="ru-RU" dirty="0" err="1"/>
              <a:t>бажання</a:t>
            </a:r>
            <a:r>
              <a:rPr lang="ru-RU" dirty="0"/>
              <a:t> </a:t>
            </a:r>
            <a:r>
              <a:rPr lang="ru-RU" dirty="0" err="1"/>
              <a:t>вчитися</a:t>
            </a:r>
            <a:r>
              <a:rPr lang="ru-RU" dirty="0"/>
              <a:t>" .</a:t>
            </a:r>
          </a:p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36207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/>
              <a:t>Мотивація навчальної діяльності </a:t>
            </a:r>
            <a:r>
              <a:rPr lang="uk-UA" b="1" dirty="0" smtClean="0"/>
              <a:t>студентів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uk-UA" b="1" dirty="0"/>
              <a:t>Мотивація</a:t>
            </a:r>
            <a:r>
              <a:rPr lang="uk-UA" dirty="0"/>
              <a:t> - це так звані психічні явища, що стали спонуканням до виконання тієї або іншої дії, учинку, що визначають активність особистості та її спрямованість на досягнення запланованого </a:t>
            </a:r>
            <a:r>
              <a:rPr lang="uk-UA" dirty="0" smtClean="0"/>
              <a:t>результату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err="1"/>
              <a:t>Мотиваційна</a:t>
            </a:r>
            <a:r>
              <a:rPr lang="ru-RU" b="1" dirty="0"/>
              <a:t> </a:t>
            </a:r>
            <a:r>
              <a:rPr lang="ru-RU" b="1" dirty="0" err="1"/>
              <a:t>поведінка</a:t>
            </a:r>
            <a:r>
              <a:rPr lang="ru-RU" i="1" dirty="0"/>
              <a:t> – </a:t>
            </a:r>
            <a:r>
              <a:rPr lang="ru-RU" dirty="0" err="1"/>
              <a:t>це</a:t>
            </a:r>
            <a:r>
              <a:rPr lang="ru-RU" dirty="0"/>
              <a:t> результат </a:t>
            </a:r>
            <a:r>
              <a:rPr lang="ru-RU" dirty="0" err="1"/>
              <a:t>дії</a:t>
            </a:r>
            <a:r>
              <a:rPr lang="ru-RU" dirty="0"/>
              <a:t> </a:t>
            </a:r>
            <a:r>
              <a:rPr lang="ru-RU" dirty="0" err="1"/>
              <a:t>двох</a:t>
            </a:r>
            <a:r>
              <a:rPr lang="ru-RU" dirty="0"/>
              <a:t> </a:t>
            </a:r>
            <a:r>
              <a:rPr lang="ru-RU" dirty="0" err="1"/>
              <a:t>чинників</a:t>
            </a:r>
            <a:r>
              <a:rPr lang="ru-RU" dirty="0"/>
              <a:t>: </a:t>
            </a:r>
            <a:r>
              <a:rPr lang="ru-RU" dirty="0" err="1"/>
              <a:t>особистісного</a:t>
            </a:r>
            <a:r>
              <a:rPr lang="ru-RU" dirty="0"/>
              <a:t> та </a:t>
            </a:r>
            <a:r>
              <a:rPr lang="ru-RU" dirty="0" err="1"/>
              <a:t>ситуаційного</a:t>
            </a:r>
            <a:r>
              <a:rPr lang="ru-RU" dirty="0"/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ru-RU" b="1" dirty="0" err="1"/>
              <a:t>Особистісний</a:t>
            </a:r>
            <a:r>
              <a:rPr lang="ru-RU" b="1" dirty="0"/>
              <a:t> </a:t>
            </a:r>
            <a:r>
              <a:rPr lang="ru-RU" b="1" dirty="0" err="1"/>
              <a:t>чинник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потреби, </a:t>
            </a:r>
            <a:r>
              <a:rPr lang="ru-RU" dirty="0" err="1"/>
              <a:t>мотиви</a:t>
            </a:r>
            <a:r>
              <a:rPr lang="ru-RU" dirty="0"/>
              <a:t>, </a:t>
            </a:r>
            <a:r>
              <a:rPr lang="ru-RU" dirty="0" err="1"/>
              <a:t>настанови</a:t>
            </a:r>
            <a:r>
              <a:rPr lang="ru-RU" dirty="0"/>
              <a:t>, </a:t>
            </a:r>
            <a:r>
              <a:rPr lang="ru-RU" dirty="0" err="1" smtClean="0"/>
              <a:t>цінності</a:t>
            </a:r>
            <a:r>
              <a:rPr lang="ru-RU" dirty="0" smtClean="0"/>
              <a:t>.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28682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b="1" i="1" dirty="0"/>
              <a:t>Поняття навчальної </a:t>
            </a:r>
            <a:r>
              <a:rPr lang="uk-UA" b="1" i="1" dirty="0" smtClean="0"/>
              <a:t>мотивації</a:t>
            </a:r>
            <a:endParaRPr lang="uk-UA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91</TotalTime>
  <Words>1283</Words>
  <Application>Microsoft Office PowerPoint</Application>
  <PresentationFormat>Экран (4:3)</PresentationFormat>
  <Paragraphs>125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Костянтин Ушинський:  Вдало вибери професію,  Вклади в неї свою душу,  Тоді щастя само тебе відшукає.</vt:lpstr>
      <vt:lpstr>Сторінки нашого шляху</vt:lpstr>
      <vt:lpstr>Група МЕ-11-2/9</vt:lpstr>
      <vt:lpstr>Сторінка перша – адаптативна</vt:lpstr>
      <vt:lpstr>Причини дезадаптації студентів:</vt:lpstr>
      <vt:lpstr>Сторінка друга – інтенсивна</vt:lpstr>
      <vt:lpstr>Психолого - педагогічні особливості виховання особистості</vt:lpstr>
      <vt:lpstr>Мотивація навчальної діяльності студентів</vt:lpstr>
      <vt:lpstr>Поняття навчальної мотивації</vt:lpstr>
      <vt:lpstr>Слайд 10</vt:lpstr>
      <vt:lpstr>Мотивування</vt:lpstr>
      <vt:lpstr>Сторінка третя – вступ до фаху</vt:lpstr>
      <vt:lpstr>Основні якості адаптування випускника</vt:lpstr>
      <vt:lpstr>Сторінка четверта – майбутнє</vt:lpstr>
      <vt:lpstr>19-річний Лев Толстой у своєму щоденнику писав:</vt:lpstr>
      <vt:lpstr>Слайд 16</vt:lpstr>
      <vt:lpstr> Томас Едісон </vt:lpstr>
      <vt:lpstr>Слайд 18</vt:lpstr>
      <vt:lpstr>Дослідник Арктики Отто Шмідт </vt:lpstr>
      <vt:lpstr>Слайд 20</vt:lpstr>
      <vt:lpstr>Формула щасливого сімейного життя людей (за підсумками тренінгу):</vt:lpstr>
      <vt:lpstr>Поради для створення міцної, щасливої сім'ї: </vt:lpstr>
      <vt:lpstr>Свідчення готовності випускника  до самостійного життя </vt:lpstr>
      <vt:lpstr>Техніків-електриків на виробничу практику та працевлаштування чекають підприємства нашого міста і області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Костянтин Ушинський:  Вдало вибери професію,  Вклади в неї свою душу,  Тоді щастя само тебе відшукає.</dc:title>
  <dc:creator>Acer V5</dc:creator>
  <cp:lastModifiedBy>Acer V5</cp:lastModifiedBy>
  <cp:revision>11</cp:revision>
  <dcterms:created xsi:type="dcterms:W3CDTF">2014-12-18T07:39:33Z</dcterms:created>
  <dcterms:modified xsi:type="dcterms:W3CDTF">2014-12-18T10:56:15Z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512655</vt:lpwstr>
  </property>
  <property fmtid="{D5CDD505-2E9C-101B-9397-08002B2CF9AE}" name="NXPowerLiteVersion" pid="3">
    <vt:lpwstr>D4.1.4</vt:lpwstr>
  </property>
</Properties>
</file>