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58" r:id="rId2"/>
    <p:sldId id="256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8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71D13-BB86-49F6-A210-6FBFCD9ECBA6}" type="datetimeFigureOut">
              <a:rPr lang="ru-RU" smtClean="0"/>
              <a:t>04.02.2015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58554-1D7E-472A-98B7-F444A0C9582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71D13-BB86-49F6-A210-6FBFCD9ECBA6}" type="datetimeFigureOut">
              <a:rPr lang="ru-RU" smtClean="0"/>
              <a:t>04.02.2015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58554-1D7E-472A-98B7-F444A0C958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71D13-BB86-49F6-A210-6FBFCD9ECBA6}" type="datetimeFigureOut">
              <a:rPr lang="ru-RU" smtClean="0"/>
              <a:t>04.02.2015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58554-1D7E-472A-98B7-F444A0C958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71D13-BB86-49F6-A210-6FBFCD9ECBA6}" type="datetimeFigureOut">
              <a:rPr lang="ru-RU" smtClean="0"/>
              <a:t>04.02.2015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58554-1D7E-472A-98B7-F444A0C9582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71D13-BB86-49F6-A210-6FBFCD9ECBA6}" type="datetimeFigureOut">
              <a:rPr lang="ru-RU" smtClean="0"/>
              <a:t>04.02.2015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58554-1D7E-472A-98B7-F444A0C958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71D13-BB86-49F6-A210-6FBFCD9ECBA6}" type="datetimeFigureOut">
              <a:rPr lang="ru-RU" smtClean="0"/>
              <a:t>04.02.2015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58554-1D7E-472A-98B7-F444A0C9582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71D13-BB86-49F6-A210-6FBFCD9ECBA6}" type="datetimeFigureOut">
              <a:rPr lang="ru-RU" smtClean="0"/>
              <a:t>04.02.2015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58554-1D7E-472A-98B7-F444A0C9582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71D13-BB86-49F6-A210-6FBFCD9ECBA6}" type="datetimeFigureOut">
              <a:rPr lang="ru-RU" smtClean="0"/>
              <a:t>04.02.2015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58554-1D7E-472A-98B7-F444A0C958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71D13-BB86-49F6-A210-6FBFCD9ECBA6}" type="datetimeFigureOut">
              <a:rPr lang="ru-RU" smtClean="0"/>
              <a:t>04.02.2015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58554-1D7E-472A-98B7-F444A0C958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71D13-BB86-49F6-A210-6FBFCD9ECBA6}" type="datetimeFigureOut">
              <a:rPr lang="ru-RU" smtClean="0"/>
              <a:t>04.02.2015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58554-1D7E-472A-98B7-F444A0C958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71D13-BB86-49F6-A210-6FBFCD9ECBA6}" type="datetimeFigureOut">
              <a:rPr lang="ru-RU" smtClean="0"/>
              <a:t>04.02.2015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58554-1D7E-472A-98B7-F444A0C9582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8271D13-BB86-49F6-A210-6FBFCD9ECBA6}" type="datetimeFigureOut">
              <a:rPr lang="ru-RU" smtClean="0"/>
              <a:t>04.02.2015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9158554-1D7E-472A-98B7-F444A0C9582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18658"/>
          </a:xfrm>
        </p:spPr>
        <p:txBody>
          <a:bodyPr>
            <a:normAutofit/>
          </a:bodyPr>
          <a:lstStyle/>
          <a:p>
            <a:pPr algn="ctr"/>
            <a:r>
              <a:rPr lang="ru-RU" sz="7200" dirty="0" smtClean="0">
                <a:solidFill>
                  <a:schemeClr val="accent1">
                    <a:lumMod val="75000"/>
                  </a:schemeClr>
                </a:solidFill>
              </a:rPr>
              <a:t>ТЕСТ</a:t>
            </a:r>
            <a:r>
              <a:rPr lang="ru-RU" sz="6600" dirty="0" smtClean="0"/>
              <a:t/>
            </a:r>
            <a:br>
              <a:rPr lang="ru-RU" sz="66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>до теми </a:t>
            </a:r>
            <a:r>
              <a:rPr lang="ru-RU" sz="4000" dirty="0" smtClean="0"/>
              <a:t>: </a:t>
            </a:r>
            <a:r>
              <a:rPr lang="uk-UA" sz="4000" dirty="0" smtClean="0">
                <a:solidFill>
                  <a:srgbClr val="002060"/>
                </a:solidFill>
              </a:rPr>
              <a:t>Плитки керамічні для внутрішнього облицювання стін та сировина для їх виробництва </a:t>
            </a:r>
            <a:endParaRPr lang="uk-UA" sz="4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7566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473794" y="2276872"/>
            <a:ext cx="6986637" cy="365779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uk-UA" sz="2800" dirty="0"/>
              <a:t>а) зменшення температури випалювання</a:t>
            </a:r>
            <a:endParaRPr lang="ru-RU" sz="2800" dirty="0"/>
          </a:p>
          <a:p>
            <a:pPr>
              <a:lnSpc>
                <a:spcPct val="150000"/>
              </a:lnSpc>
            </a:pPr>
            <a:r>
              <a:rPr lang="uk-UA" sz="2800" dirty="0"/>
              <a:t>б) зменшення повітряної усадки</a:t>
            </a:r>
            <a:endParaRPr lang="ru-RU" sz="2800" dirty="0"/>
          </a:p>
          <a:p>
            <a:pPr>
              <a:lnSpc>
                <a:spcPct val="150000"/>
              </a:lnSpc>
            </a:pPr>
            <a:r>
              <a:rPr lang="uk-UA" sz="2800" dirty="0"/>
              <a:t>в) підвищення пластичності</a:t>
            </a:r>
            <a:endParaRPr lang="ru-RU" sz="2800" dirty="0"/>
          </a:p>
          <a:p>
            <a:pPr>
              <a:lnSpc>
                <a:spcPct val="150000"/>
              </a:lnSpc>
            </a:pPr>
            <a:r>
              <a:rPr lang="uk-UA" sz="2800" dirty="0"/>
              <a:t>г) зменшення вогняної усадки</a:t>
            </a:r>
            <a:endParaRPr lang="ru-RU" sz="2800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17581" y="476673"/>
            <a:ext cx="7175351" cy="1800199"/>
          </a:xfrm>
        </p:spPr>
        <p:txBody>
          <a:bodyPr/>
          <a:lstStyle/>
          <a:p>
            <a:r>
              <a:rPr lang="uk-UA" sz="28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9. Кварцовий </a:t>
            </a:r>
            <a:r>
              <a:rPr lang="uk-UA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пісок  вводиться в склад маси для  виготовлення плиток для внутрішнього облицювання стін щоб :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41551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473794" y="2348880"/>
            <a:ext cx="7130654" cy="358578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uk-UA" sz="2800" dirty="0"/>
              <a:t>а) мале протистояння стиранню</a:t>
            </a:r>
            <a:endParaRPr lang="ru-RU" sz="2800" dirty="0"/>
          </a:p>
          <a:p>
            <a:pPr>
              <a:lnSpc>
                <a:spcPct val="150000"/>
              </a:lnSpc>
            </a:pPr>
            <a:r>
              <a:rPr lang="uk-UA" sz="2800" dirty="0"/>
              <a:t>б) тривале поглинання вологи із повітря</a:t>
            </a:r>
            <a:endParaRPr lang="ru-RU" sz="2800" dirty="0"/>
          </a:p>
          <a:p>
            <a:pPr>
              <a:lnSpc>
                <a:spcPct val="150000"/>
              </a:lnSpc>
            </a:pPr>
            <a:r>
              <a:rPr lang="uk-UA" sz="2800" dirty="0"/>
              <a:t>в) низька термостійкість</a:t>
            </a:r>
            <a:endParaRPr lang="ru-RU" sz="2800" dirty="0"/>
          </a:p>
          <a:p>
            <a:pPr>
              <a:lnSpc>
                <a:spcPct val="150000"/>
              </a:lnSpc>
            </a:pPr>
            <a:r>
              <a:rPr lang="uk-UA" sz="2800" dirty="0"/>
              <a:t>г) низька міцність на стискання</a:t>
            </a:r>
            <a:endParaRPr lang="ru-RU" sz="2800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17581" y="476673"/>
            <a:ext cx="7786867" cy="1512167"/>
          </a:xfrm>
        </p:spPr>
        <p:txBody>
          <a:bodyPr/>
          <a:lstStyle/>
          <a:p>
            <a:r>
              <a:rPr lang="uk-UA" sz="28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10. Основним </a:t>
            </a:r>
            <a:r>
              <a:rPr lang="uk-UA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недоліком керамічних плиток для внутрішнього облицювання стін є :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2480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795" y="3212976"/>
            <a:ext cx="5637010" cy="2721689"/>
          </a:xfrm>
        </p:spPr>
        <p:txBody>
          <a:bodyPr>
            <a:normAutofit fontScale="25000" lnSpcReduction="20000"/>
          </a:bodyPr>
          <a:lstStyle/>
          <a:p>
            <a:pPr algn="just">
              <a:lnSpc>
                <a:spcPct val="170000"/>
              </a:lnSpc>
            </a:pPr>
            <a:r>
              <a:rPr lang="uk-UA" sz="11200" dirty="0"/>
              <a:t>а)  до щільних</a:t>
            </a:r>
            <a:endParaRPr lang="ru-RU" sz="11200" dirty="0"/>
          </a:p>
          <a:p>
            <a:pPr algn="just">
              <a:lnSpc>
                <a:spcPct val="170000"/>
              </a:lnSpc>
            </a:pPr>
            <a:r>
              <a:rPr lang="uk-UA" sz="11200" dirty="0"/>
              <a:t>б) до кам’яно-керамічних</a:t>
            </a:r>
            <a:endParaRPr lang="ru-RU" sz="11200" dirty="0"/>
          </a:p>
          <a:p>
            <a:pPr algn="just">
              <a:lnSpc>
                <a:spcPct val="170000"/>
              </a:lnSpc>
            </a:pPr>
            <a:r>
              <a:rPr lang="uk-UA" sz="11200" dirty="0"/>
              <a:t>в) до пористих</a:t>
            </a:r>
            <a:endParaRPr lang="ru-RU" sz="11200" dirty="0"/>
          </a:p>
          <a:p>
            <a:pPr algn="just">
              <a:lnSpc>
                <a:spcPct val="170000"/>
              </a:lnSpc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412776"/>
            <a:ext cx="8229600" cy="1828800"/>
          </a:xfrm>
        </p:spPr>
        <p:txBody>
          <a:bodyPr>
            <a:normAutofit fontScale="90000"/>
          </a:bodyPr>
          <a:lstStyle/>
          <a:p>
            <a:pPr lvl="0"/>
            <a:r>
              <a:rPr lang="uk-UA" sz="31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 До </a:t>
            </a:r>
            <a:r>
              <a:rPr lang="uk-UA" sz="3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якого виду керамічних матеріалів за структурою черепка належить    плитка для внутрішнього облицювання стін ?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43472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473795" y="2564904"/>
            <a:ext cx="5637010" cy="3369761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70000"/>
              </a:lnSpc>
            </a:pPr>
            <a:r>
              <a:rPr lang="uk-UA" sz="11200" dirty="0"/>
              <a:t>а</a:t>
            </a:r>
            <a:r>
              <a:rPr lang="uk-UA" sz="11200" dirty="0" smtClean="0"/>
              <a:t>) </a:t>
            </a:r>
            <a:r>
              <a:rPr lang="uk-UA" sz="11200" dirty="0" err="1"/>
              <a:t>майоликових</a:t>
            </a:r>
            <a:endParaRPr lang="ru-RU" sz="11200" dirty="0"/>
          </a:p>
          <a:p>
            <a:pPr>
              <a:lnSpc>
                <a:spcPct val="170000"/>
              </a:lnSpc>
            </a:pPr>
            <a:r>
              <a:rPr lang="uk-UA" sz="11200" dirty="0"/>
              <a:t>б) фарфорових</a:t>
            </a:r>
            <a:endParaRPr lang="ru-RU" sz="11200" dirty="0"/>
          </a:p>
          <a:p>
            <a:pPr>
              <a:lnSpc>
                <a:spcPct val="170000"/>
              </a:lnSpc>
            </a:pPr>
            <a:r>
              <a:rPr lang="uk-UA" sz="11200" dirty="0"/>
              <a:t>в) фаянсових</a:t>
            </a:r>
            <a:endParaRPr lang="ru-RU" sz="11200" dirty="0"/>
          </a:p>
          <a:p>
            <a:pPr>
              <a:lnSpc>
                <a:spcPct val="170000"/>
              </a:lnSpc>
            </a:pPr>
            <a:r>
              <a:rPr lang="uk-UA" sz="11200" dirty="0"/>
              <a:t>г) </a:t>
            </a:r>
            <a:r>
              <a:rPr lang="uk-UA" sz="11200" dirty="0" err="1"/>
              <a:t>напівфарфорових</a:t>
            </a:r>
            <a:endParaRPr lang="ru-RU" sz="11200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17581" y="908721"/>
            <a:ext cx="7175351" cy="2088232"/>
          </a:xfrm>
        </p:spPr>
        <p:txBody>
          <a:bodyPr/>
          <a:lstStyle/>
          <a:p>
            <a:pPr lvl="0"/>
            <a:r>
              <a:rPr lang="uk-UA" sz="28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 З </a:t>
            </a:r>
            <a:r>
              <a:rPr lang="uk-UA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яких мас за складом виготовляють керамічні плитки для внутрішнього облицювання стін?</a:t>
            </a:r>
            <a:r>
              <a:rPr lang="ru-RU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74821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473795" y="2924944"/>
            <a:ext cx="5637010" cy="3009721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70000"/>
              </a:lnSpc>
            </a:pPr>
            <a:r>
              <a:rPr lang="uk-UA" sz="11200" dirty="0"/>
              <a:t>а) морозостійкість</a:t>
            </a:r>
            <a:endParaRPr lang="ru-RU" sz="11200" dirty="0"/>
          </a:p>
          <a:p>
            <a:pPr>
              <a:lnSpc>
                <a:spcPct val="170000"/>
              </a:lnSpc>
            </a:pPr>
            <a:r>
              <a:rPr lang="uk-UA" sz="11200" dirty="0"/>
              <a:t>б) міцність на стискання</a:t>
            </a:r>
            <a:endParaRPr lang="ru-RU" sz="11200" dirty="0"/>
          </a:p>
          <a:p>
            <a:pPr>
              <a:lnSpc>
                <a:spcPct val="170000"/>
              </a:lnSpc>
            </a:pPr>
            <a:r>
              <a:rPr lang="uk-UA" sz="11200" dirty="0"/>
              <a:t>в) міцність на згин</a:t>
            </a:r>
            <a:endParaRPr lang="ru-RU" sz="11200" dirty="0"/>
          </a:p>
          <a:p>
            <a:pPr>
              <a:lnSpc>
                <a:spcPct val="170000"/>
              </a:lnSpc>
            </a:pPr>
            <a:r>
              <a:rPr lang="uk-UA" sz="11200" dirty="0"/>
              <a:t>г) </a:t>
            </a:r>
            <a:r>
              <a:rPr lang="uk-UA" sz="11200" dirty="0" smtClean="0"/>
              <a:t>водопоглинення</a:t>
            </a:r>
            <a:endParaRPr lang="ru-RU" sz="11200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17581" y="980729"/>
            <a:ext cx="7714859" cy="2088232"/>
          </a:xfrm>
        </p:spPr>
        <p:txBody>
          <a:bodyPr/>
          <a:lstStyle/>
          <a:p>
            <a:pPr lvl="0"/>
            <a:r>
              <a:rPr lang="uk-UA" sz="28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 Який </a:t>
            </a:r>
            <a:r>
              <a:rPr lang="uk-UA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показник якості не виставляється до плиток для внутрішнього облицювання стін ?</a:t>
            </a:r>
            <a:r>
              <a:rPr lang="ru-RU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69029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473795" y="2636912"/>
            <a:ext cx="5637010" cy="329775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uk-UA" sz="2800" dirty="0"/>
              <a:t>а) не більше 5%</a:t>
            </a:r>
            <a:endParaRPr lang="ru-RU" sz="2800" dirty="0"/>
          </a:p>
          <a:p>
            <a:pPr>
              <a:lnSpc>
                <a:spcPct val="150000"/>
              </a:lnSpc>
            </a:pPr>
            <a:r>
              <a:rPr lang="uk-UA" sz="2800" dirty="0"/>
              <a:t>б) не менше 12%</a:t>
            </a:r>
            <a:endParaRPr lang="ru-RU" sz="2800" dirty="0"/>
          </a:p>
          <a:p>
            <a:pPr>
              <a:lnSpc>
                <a:spcPct val="150000"/>
              </a:lnSpc>
            </a:pPr>
            <a:r>
              <a:rPr lang="uk-UA" sz="2800" dirty="0"/>
              <a:t>в) не більше 16%</a:t>
            </a:r>
            <a:endParaRPr lang="ru-RU" sz="2800" dirty="0"/>
          </a:p>
          <a:p>
            <a:pPr>
              <a:lnSpc>
                <a:spcPct val="150000"/>
              </a:lnSpc>
            </a:pPr>
            <a:r>
              <a:rPr lang="uk-UA" sz="2800" dirty="0"/>
              <a:t>г) не менше 6%</a:t>
            </a:r>
            <a:endParaRPr lang="ru-RU" sz="2800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17581" y="620689"/>
            <a:ext cx="7175351" cy="2016224"/>
          </a:xfrm>
        </p:spPr>
        <p:txBody>
          <a:bodyPr/>
          <a:lstStyle/>
          <a:p>
            <a:r>
              <a:rPr lang="uk-UA" sz="28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4. Якою </a:t>
            </a:r>
            <a:r>
              <a:rPr lang="uk-UA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може бути величина </a:t>
            </a:r>
            <a:r>
              <a:rPr lang="uk-UA" sz="28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водопоглинення </a:t>
            </a:r>
            <a:r>
              <a:rPr lang="uk-UA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для плиток для внутрішнього облицювання стін</a:t>
            </a:r>
            <a:r>
              <a:rPr lang="ru-RU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br>
              <a:rPr lang="ru-RU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57658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473795" y="2276872"/>
            <a:ext cx="5637010" cy="365779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uk-UA" sz="2800" dirty="0"/>
              <a:t>а) бентоніт</a:t>
            </a:r>
            <a:endParaRPr lang="ru-RU" sz="2800" dirty="0"/>
          </a:p>
          <a:p>
            <a:pPr>
              <a:lnSpc>
                <a:spcPct val="150000"/>
              </a:lnSpc>
            </a:pPr>
            <a:r>
              <a:rPr lang="uk-UA" sz="2800" dirty="0"/>
              <a:t>б) глина легкоплавка</a:t>
            </a:r>
            <a:endParaRPr lang="ru-RU" sz="2800" dirty="0"/>
          </a:p>
          <a:p>
            <a:pPr>
              <a:lnSpc>
                <a:spcPct val="150000"/>
              </a:lnSpc>
            </a:pPr>
            <a:r>
              <a:rPr lang="uk-UA" sz="2800" dirty="0"/>
              <a:t>в) тальк</a:t>
            </a:r>
            <a:endParaRPr lang="ru-RU" sz="2800" dirty="0"/>
          </a:p>
          <a:p>
            <a:pPr>
              <a:lnSpc>
                <a:spcPct val="150000"/>
              </a:lnSpc>
            </a:pPr>
            <a:r>
              <a:rPr lang="uk-UA" sz="2800" dirty="0"/>
              <a:t>г) глина вогнетривка</a:t>
            </a:r>
            <a:endParaRPr lang="ru-RU" sz="2800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17581" y="476673"/>
            <a:ext cx="7175351" cy="2160240"/>
          </a:xfrm>
        </p:spPr>
        <p:txBody>
          <a:bodyPr/>
          <a:lstStyle/>
          <a:p>
            <a:r>
              <a:rPr lang="uk-UA" sz="28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5.    </a:t>
            </a:r>
            <a:r>
              <a:rPr lang="uk-UA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Яка сировина є основною у виробництві плиток для внутрішнього облицювання стін ?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91769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473795" y="2420888"/>
            <a:ext cx="5637010" cy="351377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uk-UA" sz="2800" dirty="0"/>
              <a:t>а) </a:t>
            </a:r>
            <a:r>
              <a:rPr lang="uk-UA" sz="2800" dirty="0" err="1"/>
              <a:t>пластифікуючої</a:t>
            </a:r>
            <a:r>
              <a:rPr lang="uk-UA" sz="2800" dirty="0"/>
              <a:t> добавки</a:t>
            </a:r>
            <a:endParaRPr lang="ru-RU" sz="2800" dirty="0"/>
          </a:p>
          <a:p>
            <a:pPr>
              <a:lnSpc>
                <a:spcPct val="150000"/>
              </a:lnSpc>
            </a:pPr>
            <a:r>
              <a:rPr lang="uk-UA" sz="2800" dirty="0"/>
              <a:t>б) плавня</a:t>
            </a:r>
            <a:endParaRPr lang="ru-RU" sz="2800" dirty="0"/>
          </a:p>
          <a:p>
            <a:pPr>
              <a:lnSpc>
                <a:spcPct val="150000"/>
              </a:lnSpc>
            </a:pPr>
            <a:r>
              <a:rPr lang="uk-UA" sz="2800" dirty="0"/>
              <a:t>в) </a:t>
            </a:r>
            <a:r>
              <a:rPr lang="uk-UA" sz="2800" dirty="0" err="1"/>
              <a:t>спіснювача</a:t>
            </a:r>
            <a:endParaRPr lang="ru-RU" sz="2800" dirty="0"/>
          </a:p>
          <a:p>
            <a:pPr>
              <a:lnSpc>
                <a:spcPct val="150000"/>
              </a:lnSpc>
            </a:pPr>
            <a:r>
              <a:rPr lang="uk-UA" sz="2800" dirty="0"/>
              <a:t>г) електроліту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17581" y="764705"/>
            <a:ext cx="7175351" cy="1728191"/>
          </a:xfrm>
        </p:spPr>
        <p:txBody>
          <a:bodyPr/>
          <a:lstStyle/>
          <a:p>
            <a:r>
              <a:rPr lang="uk-UA" sz="28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6. Сода </a:t>
            </a:r>
            <a:r>
              <a:rPr lang="uk-UA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кальцинована в </a:t>
            </a:r>
            <a:r>
              <a:rPr lang="uk-UA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шлікері</a:t>
            </a:r>
            <a:r>
              <a:rPr lang="uk-UA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відіграє роль :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69320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473795" y="2564904"/>
            <a:ext cx="5637010" cy="336976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uk-UA" sz="2800" dirty="0"/>
              <a:t>а) технічними умовами</a:t>
            </a:r>
            <a:endParaRPr lang="ru-RU" sz="2800" dirty="0"/>
          </a:p>
          <a:p>
            <a:pPr>
              <a:lnSpc>
                <a:spcPct val="150000"/>
              </a:lnSpc>
            </a:pPr>
            <a:r>
              <a:rPr lang="uk-UA" sz="2800" dirty="0"/>
              <a:t>б) Державним стандартом</a:t>
            </a:r>
            <a:endParaRPr lang="ru-RU" sz="2800" dirty="0"/>
          </a:p>
          <a:p>
            <a:pPr>
              <a:lnSpc>
                <a:spcPct val="150000"/>
              </a:lnSpc>
            </a:pPr>
            <a:r>
              <a:rPr lang="uk-UA" sz="2800" dirty="0"/>
              <a:t>г) стандартом підприємства</a:t>
            </a:r>
            <a:endParaRPr lang="ru-RU" sz="2800" dirty="0"/>
          </a:p>
          <a:p>
            <a:pPr>
              <a:lnSpc>
                <a:spcPct val="150000"/>
              </a:lnSpc>
            </a:pPr>
            <a:r>
              <a:rPr lang="uk-UA" sz="2800" dirty="0"/>
              <a:t>д) інструкцією</a:t>
            </a:r>
            <a:endParaRPr lang="ru-RU" sz="2800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17581" y="620689"/>
            <a:ext cx="7175351" cy="1944216"/>
          </a:xfrm>
        </p:spPr>
        <p:txBody>
          <a:bodyPr/>
          <a:lstStyle/>
          <a:p>
            <a:r>
              <a:rPr lang="uk-UA" sz="28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uk-UA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Яким документом регламентуються вимоги до керамічних плиток для внутрішнього облицювання стін?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34539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473795" y="2420888"/>
            <a:ext cx="5637010" cy="3513777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2800" dirty="0"/>
              <a:t>а) </a:t>
            </a:r>
            <a:r>
              <a:rPr lang="uk-UA" sz="2800" dirty="0"/>
              <a:t>глину</a:t>
            </a:r>
            <a:endParaRPr lang="ru-RU" sz="2800" dirty="0"/>
          </a:p>
          <a:p>
            <a:pPr>
              <a:lnSpc>
                <a:spcPct val="150000"/>
              </a:lnSpc>
            </a:pPr>
            <a:r>
              <a:rPr lang="ru-RU" sz="2800" dirty="0"/>
              <a:t>б) </a:t>
            </a:r>
            <a:r>
              <a:rPr lang="uk-UA" sz="2800" dirty="0"/>
              <a:t>рідке скло</a:t>
            </a:r>
            <a:endParaRPr lang="ru-RU" sz="2800" dirty="0"/>
          </a:p>
          <a:p>
            <a:pPr>
              <a:lnSpc>
                <a:spcPct val="150000"/>
              </a:lnSpc>
            </a:pPr>
            <a:r>
              <a:rPr lang="ru-RU" sz="2800" dirty="0"/>
              <a:t>в) </a:t>
            </a:r>
            <a:r>
              <a:rPr lang="uk-UA" sz="2800" dirty="0"/>
              <a:t>пірофіліт</a:t>
            </a:r>
            <a:endParaRPr lang="ru-RU" sz="2800" dirty="0"/>
          </a:p>
          <a:p>
            <a:pPr>
              <a:lnSpc>
                <a:spcPct val="150000"/>
              </a:lnSpc>
            </a:pPr>
            <a:r>
              <a:rPr lang="ru-RU" sz="2800" dirty="0"/>
              <a:t>г) </a:t>
            </a:r>
            <a:r>
              <a:rPr lang="uk-UA" sz="2800" dirty="0" err="1"/>
              <a:t>нефелін-сієніт</a:t>
            </a:r>
            <a:endParaRPr lang="ru-RU" sz="2800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17581" y="476672"/>
            <a:ext cx="7714859" cy="2160239"/>
          </a:xfrm>
        </p:spPr>
        <p:txBody>
          <a:bodyPr/>
          <a:lstStyle/>
          <a:p>
            <a:r>
              <a:rPr lang="uk-UA" sz="28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8. Для </a:t>
            </a:r>
            <a:r>
              <a:rPr lang="uk-UA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зменшення температури випалювання виробів в склад маси для виробництва плиток для внутрішнього облицювання стін вводять : 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9129866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56</TotalTime>
  <Words>306</Words>
  <Application>Microsoft Office PowerPoint</Application>
  <PresentationFormat>Экран (4:3)</PresentationFormat>
  <Paragraphs>50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Воздушный поток</vt:lpstr>
      <vt:lpstr>ТЕСТ  до теми : Плитки керамічні для внутрішнього облицювання стін та сировина для їх виробництва </vt:lpstr>
      <vt:lpstr>1. До якого виду керамічних матеріалів за структурою черепка належить    плитка для внутрішнього облицювання стін ? </vt:lpstr>
      <vt:lpstr>2. З яких мас за складом виготовляють керамічні плитки для внутрішнього облицювання стін? </vt:lpstr>
      <vt:lpstr>3. Який показник якості не виставляється до плиток для внутрішнього облицювання стін ? </vt:lpstr>
      <vt:lpstr>4. Якою може бути величина водопоглинення для плиток для внутрішнього облицювання стін? </vt:lpstr>
      <vt:lpstr>5.    Яка сировина є основною у виробництві плиток для внутрішнього облицювання стін ?</vt:lpstr>
      <vt:lpstr>6. Сода кальцинована в шлікері відіграє роль :</vt:lpstr>
      <vt:lpstr>7. Яким документом регламентуються вимоги до керамічних плиток для внутрішнього облицювання стін?</vt:lpstr>
      <vt:lpstr>8. Для зменшення температури випалювання виробів в склад маси для виробництва плиток для внутрішнього облицювання стін вводять : </vt:lpstr>
      <vt:lpstr>9. Кварцовий пісок  вводиться в склад маси для  виготовлення плиток для внутрішнього облицювання стін щоб :</vt:lpstr>
      <vt:lpstr>10. Основним недоліком керамічних плиток для внутрішнього облицювання стін є : 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ТЕСТ до теми : Плитки керамічні для</dc:title>
  <dc:creator>User</dc:creator>
  <cp:lastModifiedBy>User</cp:lastModifiedBy>
  <cp:revision>6</cp:revision>
  <dcterms:created xsi:type="dcterms:W3CDTF">2015-02-04T12:37:53Z</dcterms:created>
  <dcterms:modified xsi:type="dcterms:W3CDTF">2015-02-04T13:34:20Z</dcterms:modified>
</cp:coreProperties>
</file>