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54834E5-248D-4BEE-A1EF-CF6AA14B1A2E}" type="datetimeFigureOut">
              <a:rPr lang="ru-RU" smtClean="0"/>
              <a:t>04.05.2015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BC90A9C-12D7-4867-9431-1E47F32BDD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476672"/>
            <a:ext cx="6192688" cy="432048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b="1" u="sng" dirty="0">
                <a:effectLst/>
              </a:rPr>
              <a:t>Тема уроку</a:t>
            </a:r>
            <a:r>
              <a:rPr lang="uk-UA" sz="4400" b="1" i="1" dirty="0">
                <a:effectLst/>
              </a:rPr>
              <a:t>:</a:t>
            </a:r>
            <a:r>
              <a:rPr lang="uk-UA" sz="4400" b="1" dirty="0">
                <a:effectLst/>
              </a:rPr>
              <a:t> </a:t>
            </a:r>
            <a:r>
              <a:rPr lang="uk-UA" sz="4000" b="1" dirty="0" smtClean="0">
                <a:effectLst/>
              </a:rPr>
              <a:t/>
            </a:r>
            <a:br>
              <a:rPr lang="uk-UA" sz="4000" b="1" dirty="0" smtClean="0">
                <a:effectLst/>
              </a:rPr>
            </a:br>
            <a:r>
              <a:rPr lang="uk-UA" sz="4000" b="1" dirty="0" smtClean="0">
                <a:effectLst/>
              </a:rPr>
              <a:t/>
            </a:r>
            <a:br>
              <a:rPr lang="uk-UA" sz="4000" b="1" dirty="0" smtClean="0">
                <a:effectLst/>
              </a:rPr>
            </a:br>
            <a:r>
              <a:rPr lang="uk-UA" sz="4000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/>
              </a:rPr>
              <a:t>Елементи </a:t>
            </a:r>
            <a:r>
              <a:rPr lang="uk-UA" sz="4000" dirty="0">
                <a:solidFill>
                  <a:schemeClr val="accent4">
                    <a:lumMod val="20000"/>
                    <a:lumOff val="80000"/>
                  </a:schemeClr>
                </a:solidFill>
                <a:effectLst/>
              </a:rPr>
              <a:t>комбінаторики. Комбінаторні правила суми та добутку. Перестановки, розміщення, комбінації</a:t>
            </a:r>
            <a:r>
              <a:rPr lang="uk-UA" sz="4000" dirty="0" smtClean="0">
                <a:effectLst/>
              </a:rPr>
              <a:t>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16632"/>
            <a:ext cx="2699792" cy="674136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6290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660688"/>
          </a:xfrm>
        </p:spPr>
        <p:txBody>
          <a:bodyPr>
            <a:normAutofit fontScale="90000"/>
          </a:bodyPr>
          <a:lstStyle/>
          <a:p>
            <a:r>
              <a:rPr lang="uk-UA" sz="4000" dirty="0">
                <a:latin typeface="Times New Roman"/>
                <a:ea typeface="Times New Roman"/>
              </a:rPr>
              <a:t>Комбінації (сполучення)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7632848" cy="5330992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>
                    <a:latin typeface="Times New Roman"/>
                    <a:ea typeface="Times New Roman"/>
                    <a:cs typeface="Times New Roman"/>
                  </a:rPr>
                  <a:t>Комбінацією (сполученням) з n елементів по k </a:t>
                </a:r>
                <a:r>
                  <a:rPr lang="uk-UA" sz="2800" dirty="0" smtClean="0">
                    <a:latin typeface="Times New Roman"/>
                    <a:ea typeface="Times New Roman"/>
                    <a:cs typeface="Times New Roman"/>
                  </a:rPr>
                  <a:t> (</a:t>
                </a:r>
                <a:r>
                  <a:rPr lang="uk-UA" sz="2800" dirty="0" err="1" smtClean="0">
                    <a:latin typeface="Times New Roman"/>
                    <a:ea typeface="Times New Roman"/>
                    <a:cs typeface="Times New Roman"/>
                  </a:rPr>
                  <a:t>k≤n</a:t>
                </a:r>
                <a:r>
                  <a:rPr lang="uk-UA" sz="2800" dirty="0">
                    <a:latin typeface="Times New Roman"/>
                    <a:ea typeface="Times New Roman"/>
                    <a:cs typeface="Times New Roman"/>
                  </a:rPr>
                  <a:t>) називають будь-яку під множину Y множини X; причому дві такі підмножини вважають різними, якщо вони відрізняються </a:t>
                </a:r>
                <a:r>
                  <a:rPr lang="uk-UA" sz="2800" dirty="0" smtClean="0">
                    <a:latin typeface="Times New Roman"/>
                    <a:ea typeface="Times New Roman"/>
                    <a:cs typeface="Times New Roman"/>
                  </a:rPr>
                  <a:t>складом.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latin typeface="Times New Roman"/>
                    <a:ea typeface="Calibri"/>
                    <a:cs typeface="Times New Roman"/>
                  </a:rPr>
                  <a:t>Позначається </a:t>
                </a:r>
                <a:r>
                  <a:rPr lang="uk-UA" sz="2800" dirty="0">
                    <a:latin typeface="Times New Roman"/>
                    <a:ea typeface="Calibri"/>
                    <a:cs typeface="Times New Roman"/>
                  </a:rPr>
                  <a:t>символом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/>
                        </m:ctrlPr>
                      </m:sSubSupPr>
                      <m:e>
                        <m:r>
                          <a:rPr lang="uk-UA" sz="2800" i="1"/>
                          <m:t>𝐶</m:t>
                        </m:r>
                      </m:e>
                      <m:sub>
                        <m:r>
                          <a:rPr lang="uk-UA" sz="2800" i="1"/>
                          <m:t>𝑛</m:t>
                        </m:r>
                      </m:sub>
                      <m:sup>
                        <m:r>
                          <a:rPr lang="uk-UA" sz="2800" i="1"/>
                          <m:t>𝑘</m:t>
                        </m:r>
                      </m:sup>
                    </m:sSubSup>
                  </m:oMath>
                </a14:m>
                <a:r>
                  <a:rPr lang="uk-UA" sz="2800" dirty="0" smtClean="0"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800" dirty="0">
                    <a:latin typeface="Times New Roman"/>
                    <a:ea typeface="Calibri"/>
                    <a:cs typeface="Times New Roman"/>
                  </a:rPr>
                  <a:t>(читається: «число комбінацій із n по k</a:t>
                </a:r>
                <a:r>
                  <a:rPr lang="uk-UA" sz="2800" dirty="0" smtClean="0">
                    <a:latin typeface="Times New Roman"/>
                    <a:ea typeface="Calibri"/>
                    <a:cs typeface="Times New Roman"/>
                  </a:rPr>
                  <a:t>») С </a:t>
                </a:r>
                <a:r>
                  <a:rPr lang="uk-UA" sz="2800" dirty="0">
                    <a:latin typeface="Times New Roman"/>
                    <a:ea typeface="Calibri"/>
                    <a:cs typeface="Times New Roman"/>
                  </a:rPr>
                  <a:t>– перша буква французького слова «</a:t>
                </a:r>
                <a:r>
                  <a:rPr lang="uk-UA" sz="2800" dirty="0" err="1">
                    <a:latin typeface="Times New Roman"/>
                    <a:ea typeface="Calibri"/>
                    <a:cs typeface="Times New Roman"/>
                  </a:rPr>
                  <a:t>combinasion</a:t>
                </a:r>
                <a:r>
                  <a:rPr lang="uk-UA" sz="2800" dirty="0">
                    <a:latin typeface="Times New Roman"/>
                    <a:ea typeface="Calibri"/>
                    <a:cs typeface="Times New Roman"/>
                  </a:rPr>
                  <a:t>» «комбінація</a:t>
                </a:r>
                <a:r>
                  <a:rPr lang="uk-UA" sz="2800" dirty="0" smtClean="0">
                    <a:latin typeface="Times New Roman"/>
                    <a:ea typeface="Calibri"/>
                    <a:cs typeface="Times New Roman"/>
                  </a:rPr>
                  <a:t>».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2400" b="1" i="1" smtClean="0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</m:ctrlPr>
                        </m:sSubSupPr>
                        <m:e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𝑪</m:t>
                          </m:r>
                        </m:e>
                        <m:sub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𝒏</m:t>
                          </m:r>
                        </m:sub>
                        <m:sup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𝒌</m:t>
                          </m:r>
                        </m:sup>
                      </m:sSubSup>
                      <m:r>
                        <a:rPr lang="uk-UA" sz="2400" b="1" i="1">
                          <a:ln>
                            <a:solidFill>
                              <a:srgbClr val="0070C0"/>
                            </a:solidFill>
                          </a:ln>
                          <a:solidFill>
                            <a:schemeClr val="tx1"/>
                          </a:solidFill>
                        </a:rPr>
                        <m:t>=</m:t>
                      </m:r>
                      <m:f>
                        <m:fPr>
                          <m:ctrlPr>
                            <a:rPr lang="ru-RU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</m:ctrlPr>
                        </m:fPr>
                        <m:num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𝒏</m:t>
                          </m:r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ru-RU" sz="2400" b="1" i="1">
                                  <a:ln>
                                    <a:solidFill>
                                      <a:srgbClr val="0070C0"/>
                                    </a:solidFill>
                                  </a:ln>
                                  <a:solidFill>
                                    <a:schemeClr val="tx1"/>
                                  </a:solidFill>
                                </a:rPr>
                              </m:ctrlPr>
                            </m:dPr>
                            <m:e>
                              <m:r>
                                <a:rPr lang="uk-UA" sz="2400" b="1" i="1">
                                  <a:ln>
                                    <a:solidFill>
                                      <a:srgbClr val="0070C0"/>
                                    </a:solidFill>
                                  </a:ln>
                                  <a:solidFill>
                                    <a:schemeClr val="tx1"/>
                                  </a:solidFill>
                                </a:rPr>
                                <m:t>𝒏</m:t>
                              </m:r>
                              <m:r>
                                <a:rPr lang="uk-UA" sz="2400" b="1" i="1">
                                  <a:ln>
                                    <a:solidFill>
                                      <a:srgbClr val="0070C0"/>
                                    </a:solidFill>
                                  </a:ln>
                                  <a:solidFill>
                                    <a:schemeClr val="tx1"/>
                                  </a:solidFill>
                                </a:rPr>
                                <m:t>−</m:t>
                              </m:r>
                              <m:r>
                                <a:rPr lang="uk-UA" sz="2400" b="1" i="1">
                                  <a:ln>
                                    <a:solidFill>
                                      <a:srgbClr val="0070C0"/>
                                    </a:solidFill>
                                  </a:ln>
                                  <a:solidFill>
                                    <a:schemeClr val="tx1"/>
                                  </a:solidFill>
                                </a:rPr>
                                <m:t>𝒌</m:t>
                              </m:r>
                            </m:e>
                          </m:d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!</m:t>
                          </m:r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𝒌</m:t>
                          </m:r>
                          <m:r>
                            <a:rPr lang="uk-UA" sz="2400" b="1" i="1">
                              <a:ln>
                                <a:solidFill>
                                  <a:srgbClr val="0070C0"/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m:t>!</m:t>
                          </m:r>
                        </m:den>
                      </m:f>
                    </m:oMath>
                  </m:oMathPara>
                </a14:m>
                <a:endParaRPr lang="ru-RU" sz="2000" b="1" dirty="0"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7632848" cy="5330992"/>
              </a:xfrm>
              <a:blipFill rotWithShape="1">
                <a:blip r:embed="rId2"/>
                <a:stretch>
                  <a:fillRect l="-1597" t="-686" r="-16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4844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260648"/>
                <a:ext cx="7776864" cy="6195088"/>
              </a:xfrm>
            </p:spPr>
            <p:txBody>
              <a:bodyPr>
                <a:normAutofit fontScale="92500" lnSpcReduction="20000"/>
              </a:bodyPr>
              <a:lstStyle/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solidFill>
                      <a:schemeClr val="accent6">
                        <a:lumMod val="75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Приклад 11</a:t>
                </a:r>
                <a:r>
                  <a:rPr lang="uk-UA" sz="28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У вазі 6 червоних і 4 білих троянди. Скількома способами з вази можна вибрати: 1) три троянди; 2) дві червоні і одну білу 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троянду?</a:t>
                </a:r>
                <a:endParaRPr lang="ru-RU" sz="20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u="sng" dirty="0">
                    <a:effectLst/>
                    <a:latin typeface="Times New Roman"/>
                    <a:ea typeface="Times New Roman"/>
                    <a:cs typeface="Times New Roman"/>
                  </a:rPr>
                  <a:t>Розв’язання.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uk-UA" sz="28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) Оскільки порядок вибору не має значення, то вибрати три троянди з 10 можна С</a:t>
                </a:r>
                <a:r>
                  <a:rPr lang="uk-UA" sz="2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10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способами.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SupPr>
                      <m:e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e>
                      <m:sub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10</m:t>
                        </m:r>
                      </m:sub>
                      <m:sup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sup>
                    </m:sSubSup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10!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3!</m:t>
                        </m:r>
                        <m:d>
                          <m:dPr>
                            <m:ctrlPr>
                              <a:rPr lang="ru-RU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uk-UA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10−3</m:t>
                            </m:r>
                          </m:e>
                        </m:d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7!∙8∙9∙10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3!∙7!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8∙9∙10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1∙2∙3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=120 </m:t>
                    </m:r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(способів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</a:p>
              <a:p>
                <a:pPr mar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2) Дві червоні троянди можна вибрати С</a:t>
                </a:r>
                <a:r>
                  <a:rPr lang="uk-UA" sz="2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способами, а одну білу – C</a:t>
                </a:r>
                <a:r>
                  <a:rPr lang="uk-UA" sz="2800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способами. Тому вибрати дві червоні і одну білу троянди можна способами. Маємо</a:t>
                </a:r>
                <a:endParaRPr lang="ru-RU" sz="2000" dirty="0" smtClean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ctr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SupPr>
                      <m:e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e>
                      <m:sub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</m:t>
                        </m:r>
                      </m:sub>
                      <m:sup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bSup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sSubSup>
                      <m:sSubSup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SupPr>
                      <m:e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𝐶</m:t>
                        </m:r>
                      </m:e>
                      <m:sub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sub>
                      <m:sup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sup>
                    </m:sSubSup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6!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2!</m:t>
                        </m:r>
                        <m:d>
                          <m:dPr>
                            <m:ctrlPr>
                              <a:rPr lang="ru-RU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uk-UA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6−2</m:t>
                            </m:r>
                          </m:e>
                        </m:d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4!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1!</m:t>
                        </m:r>
                        <m:d>
                          <m:dPr>
                            <m:ctrlPr>
                              <a:rPr lang="ru-RU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uk-UA" sz="28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4−1</m:t>
                            </m:r>
                          </m:e>
                        </m:d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4!∙5∙6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2!∙4!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f>
                      <m:fPr>
                        <m:ctrlPr>
                          <a:rPr lang="ru-RU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3!∙4</m:t>
                        </m:r>
                      </m:num>
                      <m:den>
                        <m:r>
                          <a:rPr lang="uk-UA" sz="28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3!</m:t>
                        </m:r>
                      </m:den>
                    </m:f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=15</m:t>
                    </m:r>
                    <m:r>
                      <a:rPr lang="uk-UA" sz="2800" i="1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</m:t>
                    </m:r>
                    <m:r>
                      <a:rPr lang="uk-UA" sz="2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4=60</m:t>
                    </m:r>
                  </m:oMath>
                </a14:m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(сп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особів)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260648"/>
                <a:ext cx="7776864" cy="6195088"/>
              </a:xfrm>
              <a:blipFill rotWithShape="1">
                <a:blip r:embed="rId2"/>
                <a:stretch>
                  <a:fillRect l="-1332" t="-1181" r="-1489" b="-12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7657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320040"/>
                <a:ext cx="7239000" cy="660688"/>
              </a:xfrm>
            </p:spPr>
            <p:txBody>
              <a:bodyPr>
                <a:normAutofit/>
              </a:bodyPr>
              <a:lstStyle/>
              <a:p>
                <a:r>
                  <a:rPr lang="uk-UA" dirty="0" smtClean="0"/>
                  <a:t>Вибір формули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 smtClean="0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</m:ctrlPr>
                      </m:sSubSupPr>
                      <m:e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𝐴</m:t>
                        </m:r>
                      </m:e>
                      <m:sub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𝑛</m:t>
                        </m:r>
                      </m:sub>
                      <m:sup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1">
                                <a:lumMod val="75000"/>
                              </a:schemeClr>
                            </a:solidFill>
                          </a:rPr>
                          <m:t>𝑘</m:t>
                        </m:r>
                      </m:sup>
                    </m:sSubSup>
                    <m:r>
                      <a:rPr lang="uk-UA" b="1" i="1" smtClean="0">
                        <a:latin typeface="Cambria Math"/>
                      </a:rPr>
                      <m:t> чи </m:t>
                    </m:r>
                    <m:sSubSup>
                      <m:sSubSupPr>
                        <m:ctrlPr>
                          <a:rPr lang="ru-RU" i="1" smtClean="0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3">
                                <a:lumMod val="50000"/>
                              </a:schemeClr>
                            </a:solidFill>
                          </a:rPr>
                        </m:ctrlPr>
                      </m:sSubSupPr>
                      <m:e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3">
                                <a:lumMod val="50000"/>
                              </a:schemeClr>
                            </a:solidFill>
                          </a:rPr>
                          <m:t>𝐶</m:t>
                        </m:r>
                      </m:e>
                      <m:sub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3">
                                <a:lumMod val="50000"/>
                              </a:schemeClr>
                            </a:solidFill>
                          </a:rPr>
                          <m:t>𝑛</m:t>
                        </m:r>
                      </m:sub>
                      <m:sup>
                        <m:r>
                          <a:rPr lang="uk-UA" i="1">
                            <a:ln w="500">
                              <a:solidFill>
                                <a:srgbClr val="002060"/>
                              </a:solidFill>
                            </a:ln>
                            <a:solidFill>
                              <a:schemeClr val="accent3">
                                <a:lumMod val="50000"/>
                              </a:schemeClr>
                            </a:solidFill>
                          </a:rPr>
                          <m:t>𝑘</m:t>
                        </m:r>
                      </m:sup>
                    </m:sSubSup>
                  </m:oMath>
                </a14:m>
                <a:r>
                  <a:rPr lang="uk-UA" dirty="0"/>
                  <a:t>. </a:t>
                </a:r>
                <a:endParaRPr lang="ru-RU" dirty="0"/>
              </a:p>
            </p:txBody>
          </p:sp>
        </mc:Choice>
        <mc:Fallback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320040"/>
                <a:ext cx="7239000" cy="660688"/>
              </a:xfrm>
              <a:blipFill rotWithShape="1">
                <a:blip r:embed="rId2"/>
                <a:stretch>
                  <a:fillRect l="-3367" t="-9259" b="-444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7848872" cy="5258984"/>
          </a:xfrm>
        </p:spPr>
        <p:txBody>
          <a:bodyPr/>
          <a:lstStyle/>
          <a:p>
            <a:pPr marL="0" indent="0">
              <a:buNone/>
            </a:pPr>
            <a:r>
              <a:rPr lang="uk-UA" sz="2800" dirty="0">
                <a:latin typeface="Times New Roman"/>
                <a:ea typeface="Times New Roman"/>
              </a:rPr>
              <a:t>Якщо в комбінаторній задачі необхідно вибрати k елементів з n, то важливим є питання – необхідно враховувати порядок </a:t>
            </a:r>
            <a:r>
              <a:rPr lang="uk-UA" sz="2800" dirty="0" smtClean="0">
                <a:latin typeface="Times New Roman"/>
                <a:ea typeface="Times New Roman"/>
              </a:rPr>
              <a:t>слідування </a:t>
            </a:r>
            <a:r>
              <a:rPr lang="uk-UA" sz="2800" dirty="0">
                <a:latin typeface="Times New Roman"/>
                <a:ea typeface="Times New Roman"/>
              </a:rPr>
              <a:t>елементів чи ні</a:t>
            </a:r>
            <a:r>
              <a:rPr lang="uk-UA" sz="2800" dirty="0" smtClean="0">
                <a:latin typeface="Times New Roman"/>
                <a:ea typeface="Times New Roman"/>
              </a:rPr>
              <a:t>.</a:t>
            </a:r>
          </a:p>
          <a:p>
            <a:pPr marL="0" indent="0">
              <a:buNone/>
            </a:pPr>
            <a:endParaRPr lang="uk-UA" sz="2800" dirty="0">
              <a:latin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9443015"/>
                  </p:ext>
                </p:extLst>
              </p:nvPr>
            </p:nvGraphicFramePr>
            <p:xfrm>
              <a:off x="107504" y="2708919"/>
              <a:ext cx="7848872" cy="3775788"/>
            </p:xfrm>
            <a:graphic>
              <a:graphicData uri="http://schemas.openxmlformats.org/drawingml/2006/table">
                <a:tbl>
                  <a:tblPr firstRow="1" firstCol="1" bandRow="1">
                    <a:tableStyleId>{B301B821-A1FF-4177-AEE7-76D212191A09}</a:tableStyleId>
                  </a:tblPr>
                  <a:tblGrid>
                    <a:gridCol w="3836867"/>
                    <a:gridCol w="4012005"/>
                  </a:tblGrid>
                  <a:tr h="597661">
                    <a:tc gridSpan="2">
                      <a:txBody>
                        <a:bodyPr/>
                        <a:lstStyle/>
                        <a:p>
                          <a:pPr marL="0" indent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i="0" dirty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</a:rPr>
                            <a:t>В класі 20 учнів. Скількома способами з цього класу можна вибрати...</a:t>
                          </a:r>
                          <a:endParaRPr lang="ru-RU" sz="1600" i="0" dirty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97661"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>
                              <a:effectLst/>
                            </a:rPr>
                            <a:t>старосту й його заступника</a:t>
                          </a:r>
                          <a:endParaRPr lang="ru-RU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>
                              <a:effectLst/>
                            </a:rPr>
                            <a:t>двох чергових</a:t>
                          </a:r>
                          <a:endParaRPr lang="ru-RU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</a:tr>
                  <a:tr h="2477087"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b="0" dirty="0">
                              <a:effectLst/>
                            </a:rPr>
                            <a:t>Обов’язки різні! </a:t>
                          </a:r>
                          <a:endParaRPr lang="ru-RU" sz="1800" b="0" dirty="0">
                            <a:effectLst/>
                          </a:endParaRPr>
                        </a:p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b="0" dirty="0">
                              <a:effectLst/>
                            </a:rPr>
                            <a:t>Порядок має значення.</a:t>
                          </a:r>
                          <a:endParaRPr lang="ru-RU" sz="1800" b="0" dirty="0">
                            <a:effectLst/>
                          </a:endParaRPr>
                        </a:p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ru-RU" sz="2400">
                                        <a:effectLst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uk-UA" sz="2400">
                                        <a:effectLst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uk-UA" sz="2400">
                                        <a:effectLst/>
                                      </a:rPr>
                                      <m:t>20</m:t>
                                    </m:r>
                                  </m:sub>
                                  <m:sup>
                                    <m:r>
                                      <a:rPr lang="uk-UA" sz="2400">
                                        <a:effectLst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uk-UA" sz="2400">
                                    <a:effectLst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400">
                                        <a:effectLst/>
                                      </a:rPr>
                                      <m:t>20!</m:t>
                                    </m:r>
                                  </m:num>
                                  <m:den>
                                    <m:r>
                                      <a:rPr lang="uk-UA" sz="2400">
                                        <a:effectLst/>
                                      </a:rPr>
                                      <m:t>18!</m:t>
                                    </m:r>
                                  </m:den>
                                </m:f>
                                <m:r>
                                  <a:rPr lang="uk-UA" sz="2400">
                                    <a:effectLst/>
                                  </a:rPr>
                                  <m:t>=19∙20=380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b="0" dirty="0">
                              <a:effectLst/>
                            </a:rPr>
                            <a:t>Обов’язки однакові! </a:t>
                          </a:r>
                          <a:endParaRPr lang="ru-RU" sz="1800" b="0" dirty="0">
                            <a:effectLst/>
                          </a:endParaRPr>
                        </a:p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400" b="0" dirty="0">
                              <a:effectLst/>
                            </a:rPr>
                            <a:t>Порядок не має значення. </a:t>
                          </a:r>
                          <a:endParaRPr lang="ru-RU" sz="1800" b="0" dirty="0">
                            <a:effectLst/>
                          </a:endParaRPr>
                        </a:p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ru-RU" sz="2400" b="0">
                                        <a:effectLst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uk-UA" sz="2400" b="0" i="1">
                                        <a:effectLst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uk-UA" sz="2400" b="0" i="1">
                                        <a:effectLst/>
                                      </a:rPr>
                                      <m:t>20</m:t>
                                    </m:r>
                                  </m:sub>
                                  <m:sup>
                                    <m:r>
                                      <a:rPr lang="uk-UA" sz="2400" b="0" i="1">
                                        <a:effectLst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uk-UA" sz="2400" b="0">
                                    <a:effectLst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b="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400" b="0" i="1">
                                        <a:effectLst/>
                                      </a:rPr>
                                      <m:t>20</m:t>
                                    </m:r>
                                    <m:r>
                                      <a:rPr lang="uk-UA" sz="2400" b="0">
                                        <a:effectLst/>
                                      </a:rPr>
                                      <m:t>!</m:t>
                                    </m:r>
                                  </m:num>
                                  <m:den>
                                    <m:r>
                                      <a:rPr lang="uk-UA" sz="2400" b="0" i="1">
                                        <a:effectLst/>
                                      </a:rPr>
                                      <m:t>2</m:t>
                                    </m:r>
                                    <m:r>
                                      <a:rPr lang="uk-UA" sz="2400" b="0">
                                        <a:effectLst/>
                                      </a:rPr>
                                      <m:t>!∙</m:t>
                                    </m:r>
                                    <m:r>
                                      <a:rPr lang="uk-UA" sz="2400" b="0" i="1">
                                        <a:effectLst/>
                                      </a:rPr>
                                      <m:t>18</m:t>
                                    </m:r>
                                    <m:r>
                                      <a:rPr lang="uk-UA" sz="2400" b="0">
                                        <a:effectLst/>
                                      </a:rPr>
                                      <m:t>!</m:t>
                                    </m:r>
                                  </m:den>
                                </m:f>
                                <m:r>
                                  <a:rPr lang="uk-UA" sz="2400" b="0">
                                    <a:effectLst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ru-RU" sz="2400" b="0">
                                        <a:effectLst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400" b="0" i="1">
                                        <a:effectLst/>
                                      </a:rPr>
                                      <m:t>19</m:t>
                                    </m:r>
                                    <m:r>
                                      <a:rPr lang="uk-UA" sz="2400" b="0">
                                        <a:effectLst/>
                                      </a:rPr>
                                      <m:t>∙</m:t>
                                    </m:r>
                                    <m:r>
                                      <a:rPr lang="uk-UA" sz="2400" b="0" i="1">
                                        <a:effectLst/>
                                      </a:rPr>
                                      <m:t>20</m:t>
                                    </m:r>
                                  </m:num>
                                  <m:den>
                                    <m:r>
                                      <a:rPr lang="uk-UA" sz="2400" b="0" i="1">
                                        <a:effectLst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2400" b="0">
                                    <a:effectLst/>
                                  </a:rPr>
                                  <m:t>=</m:t>
                                </m:r>
                                <m:r>
                                  <a:rPr lang="uk-UA" sz="2400" b="0" i="1">
                                    <a:effectLst/>
                                  </a:rPr>
                                  <m:t>190</m:t>
                                </m:r>
                              </m:oMath>
                            </m:oMathPara>
                          </a14:m>
                          <a:endParaRPr lang="ru-RU" sz="18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79443015"/>
                  </p:ext>
                </p:extLst>
              </p:nvPr>
            </p:nvGraphicFramePr>
            <p:xfrm>
              <a:off x="107504" y="2708919"/>
              <a:ext cx="7848872" cy="3775788"/>
            </p:xfrm>
            <a:graphic>
              <a:graphicData uri="http://schemas.openxmlformats.org/drawingml/2006/table">
                <a:tbl>
                  <a:tblPr firstRow="1" firstCol="1" bandRow="1">
                    <a:tableStyleId>{B301B821-A1FF-4177-AEE7-76D212191A09}</a:tableStyleId>
                  </a:tblPr>
                  <a:tblGrid>
                    <a:gridCol w="3836867"/>
                    <a:gridCol w="4012005"/>
                  </a:tblGrid>
                  <a:tr h="701040">
                    <a:tc gridSpan="2">
                      <a:txBody>
                        <a:bodyPr/>
                        <a:lstStyle/>
                        <a:p>
                          <a:pPr marL="0" indent="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i="0" dirty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</a:rPr>
                            <a:t>В класі 20 учнів. Скількома способами з цього класу можна вибрати...</a:t>
                          </a:r>
                          <a:endParaRPr lang="ru-RU" sz="1600" i="0" dirty="0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</a:tr>
                  <a:tr h="597661"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>
                              <a:effectLst/>
                            </a:rPr>
                            <a:t>старосту й його заступника</a:t>
                          </a:r>
                          <a:endParaRPr lang="ru-RU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indent="22987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b="1" dirty="0">
                              <a:effectLst/>
                            </a:rPr>
                            <a:t>двох чергових</a:t>
                          </a:r>
                          <a:endParaRPr lang="ru-RU" sz="14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 anchor="ctr"/>
                    </a:tc>
                  </a:tr>
                  <a:tr h="247708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 anchor="ctr">
                        <a:blipFill rotWithShape="1">
                          <a:blip r:embed="rId3"/>
                          <a:stretch>
                            <a:fillRect l="-159" t="-55037" r="-104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 anchor="ctr">
                        <a:blipFill rotWithShape="1">
                          <a:blip r:embed="rId3"/>
                          <a:stretch>
                            <a:fillRect l="-95745" t="-55037" r="-15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067257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dirty="0">
                <a:solidFill>
                  <a:schemeClr val="tx1"/>
                </a:solidFill>
              </a:rPr>
              <a:t>Мета уроку</a:t>
            </a:r>
            <a:r>
              <a:rPr lang="uk-UA" sz="2400" dirty="0">
                <a:solidFill>
                  <a:schemeClr val="tx1"/>
                </a:solidFill>
              </a:rPr>
              <a:t/>
            </a:r>
            <a:br>
              <a:rPr lang="uk-UA" sz="2400" dirty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ознайомитися з </a:t>
            </a:r>
            <a:r>
              <a:rPr lang="uk-UA" dirty="0"/>
              <a:t>новим розділом </a:t>
            </a:r>
            <a:r>
              <a:rPr lang="uk-UA" dirty="0" smtClean="0"/>
              <a:t>математики;</a:t>
            </a:r>
          </a:p>
          <a:p>
            <a:r>
              <a:rPr lang="uk-UA" dirty="0" smtClean="0"/>
              <a:t>досягти </a:t>
            </a:r>
            <a:r>
              <a:rPr lang="uk-UA" dirty="0"/>
              <a:t>засвоєння  основних правил та понять, а саме: правило суми і добутку, поняття факторіалу, розміщення, перестановки, </a:t>
            </a:r>
            <a:r>
              <a:rPr lang="uk-UA" dirty="0" smtClean="0"/>
              <a:t>комбінації.</a:t>
            </a:r>
          </a:p>
          <a:p>
            <a:r>
              <a:rPr lang="uk-UA" dirty="0" smtClean="0"/>
              <a:t>навчитися </a:t>
            </a:r>
            <a:r>
              <a:rPr lang="uk-UA" dirty="0"/>
              <a:t>практичному застосуванню набутих </a:t>
            </a:r>
            <a:r>
              <a:rPr lang="uk-UA" dirty="0" smtClean="0"/>
              <a:t>знань;</a:t>
            </a:r>
          </a:p>
          <a:p>
            <a:r>
              <a:rPr lang="uk-UA" dirty="0" smtClean="0"/>
              <a:t>розвивати </a:t>
            </a:r>
            <a:r>
              <a:rPr lang="uk-UA" dirty="0"/>
              <a:t>увагу й </a:t>
            </a:r>
            <a:r>
              <a:rPr lang="uk-UA" dirty="0" smtClean="0"/>
              <a:t>пам'ять;</a:t>
            </a:r>
          </a:p>
          <a:p>
            <a:r>
              <a:rPr lang="uk-UA" dirty="0" smtClean="0"/>
              <a:t>виховувати </a:t>
            </a:r>
            <a:r>
              <a:rPr lang="uk-UA" dirty="0"/>
              <a:t>зацікавленість предметом.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0913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7239000" cy="5494392"/>
          </a:xfrm>
        </p:spPr>
        <p:txBody>
          <a:bodyPr/>
          <a:lstStyle/>
          <a:p>
            <a:pPr lvl="0"/>
            <a:r>
              <a:rPr lang="uk-UA" dirty="0"/>
              <a:t>Скільки існує елементів з заданими властивостями? (Визначити кількість діагоналей в многокутнику, граней в піраміді, найбільшу кількість прямокутних граней у похилому паралелепіпеді і т.д</a:t>
            </a:r>
            <a:r>
              <a:rPr lang="uk-UA" dirty="0" smtClean="0"/>
              <a:t>.)</a:t>
            </a:r>
          </a:p>
          <a:p>
            <a:pPr lvl="0"/>
            <a:endParaRPr lang="uk-UA" dirty="0"/>
          </a:p>
          <a:p>
            <a:pPr lvl="0"/>
            <a:r>
              <a:rPr lang="uk-UA" dirty="0" smtClean="0"/>
              <a:t>Чи </a:t>
            </a:r>
            <a:r>
              <a:rPr lang="uk-UA" dirty="0"/>
              <a:t>існує хоча б один елемент з заданими властивостями? (трикутник з периметром10 см. чи сумою кутів 200 градусів</a:t>
            </a:r>
            <a:r>
              <a:rPr lang="uk-UA" dirty="0" smtClean="0"/>
              <a:t>)</a:t>
            </a:r>
          </a:p>
          <a:p>
            <a:pPr marL="0" lvl="0" indent="0">
              <a:buNone/>
            </a:pPr>
            <a:endParaRPr lang="ru-RU" dirty="0"/>
          </a:p>
          <a:p>
            <a:pPr lvl="0"/>
            <a:r>
              <a:rPr lang="uk-UA" dirty="0"/>
              <a:t>Скільки розв’язків має задача? (підрахунок способів вибору редколегії стінгазети</a:t>
            </a:r>
            <a:r>
              <a:rPr lang="uk-UA" dirty="0" smtClean="0"/>
              <a:t>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3246795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scene3d>
              <a:camera prst="orthographicFront"/>
              <a:lightRig rig="threePt" dir="t"/>
            </a:scene3d>
            <a:sp3d contourW="19050"/>
          </a:bodyPr>
          <a:lstStyle/>
          <a:p>
            <a:r>
              <a:rPr lang="uk-UA" dirty="0">
                <a:ln w="9525">
                  <a:solidFill>
                    <a:schemeClr val="tx2">
                      <a:shade val="20000"/>
                      <a:satMod val="120000"/>
                    </a:schemeClr>
                  </a:solidFill>
                </a:ln>
              </a:rPr>
              <a:t>Правило </a:t>
            </a:r>
            <a:r>
              <a:rPr lang="uk-UA" dirty="0" smtClean="0">
                <a:ln w="9525">
                  <a:solidFill>
                    <a:schemeClr val="tx2">
                      <a:shade val="20000"/>
                      <a:satMod val="120000"/>
                    </a:schemeClr>
                  </a:solidFill>
                </a:ln>
              </a:rPr>
              <a:t>суми: </a:t>
            </a:r>
            <a:endParaRPr lang="ru-RU" dirty="0">
              <a:ln w="9525">
                <a:solidFill>
                  <a:schemeClr val="tx2">
                    <a:shade val="20000"/>
                    <a:satMod val="120000"/>
                  </a:schemeClr>
                </a:solidFill>
              </a:ln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2107616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якщо деякий елемент А можна вибрати m способами, а елемент В — n способами (причому будь-який вибір елемента А відрізняється від вибору елемента В), то вибрати А або В можна m + n способами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3789040"/>
            <a:ext cx="80648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Приклад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ящику знаходиться 7 білих і 4 чорних кульки. </a:t>
            </a:r>
            <a:endParaRPr lang="uk-UA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оді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вибрати одну кульку: білу або чорну можна 7 + 4 = 11 способами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uk-UA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Скількома способами можна вибрати 1 фрукт, якщо на тарілці лежить 8 яблук і 6 груш? 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(8+6=14 способів)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469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/>
          <a:lstStyle/>
          <a:p>
            <a:r>
              <a:rPr lang="uk-UA" dirty="0"/>
              <a:t>правило добутку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7992888" cy="2160240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якщо деякий елемент А можна вибрати m способами, а після кожного такого вибору інший елемент В можна вибрати (незалежно від вибору елемента А) — n способами, то пару об’єктів А і В можна вибрати </a:t>
            </a:r>
            <a:r>
              <a:rPr lang="uk-UA" dirty="0" err="1"/>
              <a:t>mn</a:t>
            </a:r>
            <a:r>
              <a:rPr lang="uk-UA" dirty="0"/>
              <a:t> способами.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213873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Приклад</a:t>
            </a: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 їдальні є 4 перших і 6 других блюд. Скількома способами можна скласти обід? (4*6=24 способи)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uk-UA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 трицифрових чисел можна скласти з цифр 1; 2; 3; 4; 5, якщо в числі: 1) цифри не 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повторюються (мал1);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цифри повторюються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.(мал2)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 5 ∙  4 ∙ 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		</a:t>
            </a:r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5  ∙  5  ∙ </a:t>
            </a:r>
            <a:r>
              <a:rPr lang="uk-UA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uk-UA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(</a:t>
            </a:r>
            <a:r>
              <a:rPr lang="uk-UA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мал. 1</a:t>
            </a:r>
            <a:r>
              <a:rPr lang="uk-UA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uk-UA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uk-UA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(</a:t>
            </a:r>
            <a:r>
              <a:rPr lang="uk-UA" sz="14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мал. 2)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62137" y="5247987"/>
            <a:ext cx="4143375" cy="648335"/>
            <a:chOff x="0" y="0"/>
            <a:chExt cx="4143375" cy="648335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86100" y="9525"/>
              <a:ext cx="228600" cy="27559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05200" y="0"/>
              <a:ext cx="228600" cy="27559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914775" y="0"/>
              <a:ext cx="228600" cy="27559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0" y="19050"/>
              <a:ext cx="228600" cy="276224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81000" y="9525"/>
              <a:ext cx="228600" cy="27559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90575" y="9525"/>
              <a:ext cx="228600" cy="275590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flipV="1">
              <a:off x="104775" y="333375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3" name="Прямая со стрелкой 12"/>
            <p:cNvCxnSpPr/>
            <p:nvPr/>
          </p:nvCxnSpPr>
          <p:spPr>
            <a:xfrm flipV="1">
              <a:off x="495300" y="323850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4" name="Прямая со стрелкой 13"/>
            <p:cNvCxnSpPr/>
            <p:nvPr/>
          </p:nvCxnSpPr>
          <p:spPr>
            <a:xfrm flipV="1">
              <a:off x="904875" y="314325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5" name="Прямая со стрелкой 14"/>
            <p:cNvCxnSpPr/>
            <p:nvPr/>
          </p:nvCxnSpPr>
          <p:spPr>
            <a:xfrm flipV="1">
              <a:off x="3190875" y="304800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6" name="Прямая со стрелкой 15"/>
            <p:cNvCxnSpPr/>
            <p:nvPr/>
          </p:nvCxnSpPr>
          <p:spPr>
            <a:xfrm flipV="1">
              <a:off x="3629025" y="295275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17" name="Прямая со стрелкой 16"/>
            <p:cNvCxnSpPr/>
            <p:nvPr/>
          </p:nvCxnSpPr>
          <p:spPr>
            <a:xfrm flipV="1">
              <a:off x="4038600" y="285750"/>
              <a:ext cx="0" cy="314960"/>
            </a:xfrm>
            <a:prstGeom prst="straightConnector1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147229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88640"/>
                <a:ext cx="7239000" cy="6267096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:r>
                  <a:rPr lang="uk-UA" dirty="0"/>
                  <a:t>Факторіалом числа n, де n — ціле невід’ємне число називають добуток всіх натуральних чисел від 1 до n</a:t>
                </a:r>
                <a:r>
                  <a:rPr lang="uk-UA" dirty="0" smtClean="0"/>
                  <a:t>. Позначають  </a:t>
                </a:r>
                <a:r>
                  <a:rPr lang="uk-UA" dirty="0"/>
                  <a:t>n</a:t>
                </a:r>
                <a:r>
                  <a:rPr lang="uk-UA" dirty="0" smtClean="0"/>
                  <a:t>!</a:t>
                </a:r>
              </a:p>
              <a:p>
                <a:pPr marL="0" indent="0">
                  <a:buNone/>
                </a:pPr>
                <a:r>
                  <a:rPr lang="uk-UA" dirty="0" smtClean="0"/>
                  <a:t>Отже</a:t>
                </a:r>
                <a:r>
                  <a:rPr lang="uk-UA" dirty="0"/>
                  <a:t>, n! = 1 ∙ 2 ∙ 3 ∙...∙ (n - 1) ∙ </a:t>
                </a:r>
                <a:r>
                  <a:rPr lang="uk-UA" dirty="0" err="1"/>
                  <a:t>n</a:t>
                </a:r>
                <a:r>
                  <a:rPr lang="uk-UA" dirty="0" smtClean="0"/>
                  <a:t>.</a:t>
                </a:r>
              </a:p>
              <a:p>
                <a:pPr indent="45021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800" dirty="0" smtClean="0">
                    <a:latin typeface="Times New Roman"/>
                    <a:ea typeface="Times New Roman"/>
                    <a:cs typeface="Times New Roman"/>
                  </a:rPr>
                  <a:t>0</a:t>
                </a:r>
                <a:r>
                  <a:rPr lang="uk-UA" sz="2800" dirty="0">
                    <a:latin typeface="Times New Roman"/>
                    <a:ea typeface="Times New Roman"/>
                    <a:cs typeface="Times New Roman"/>
                  </a:rPr>
                  <a:t>! = 1. 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45021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1! = 1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45021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2! = 1 ∙ 2 = 2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45021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3! = 1 ∙ 2 ∙ 3 = 6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450215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4! = 1 ∙ 2 ∙ 3 ∙ 4 = 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24.</a:t>
                </a:r>
                <a:endParaRPr lang="ru-RU" sz="2000" dirty="0" smtClean="0">
                  <a:latin typeface="Calibri"/>
                  <a:ea typeface="Times New Roman"/>
                  <a:cs typeface="Times New Roman"/>
                </a:endParaRPr>
              </a:p>
              <a:p>
                <a:pPr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Приклад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Спростити вираз 6!/5!.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Розв’язання. 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6!</m:t>
                          </m:r>
                        </m:num>
                        <m:den>
                          <m:r>
                            <a:rPr lang="uk-UA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5!</m:t>
                          </m:r>
                        </m:den>
                      </m:f>
                      <m:r>
                        <a:rPr lang="uk-UA" sz="2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</m:t>
                      </m:r>
                      <m:f>
                        <m:fPr>
                          <m:ctrlPr>
                            <a:rPr lang="ru-RU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1∙2∙3∙4∙5∙6</m:t>
                          </m:r>
                        </m:num>
                        <m:den>
                          <m:r>
                            <a:rPr lang="uk-UA" sz="2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1∙2∙3∙4∙5</m:t>
                          </m:r>
                        </m:den>
                      </m:f>
                      <m:r>
                        <a:rPr lang="uk-UA" sz="2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=6</m:t>
                      </m:r>
                    </m:oMath>
                  </m:oMathPara>
                </a14:m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88640"/>
                <a:ext cx="7239000" cy="6267096"/>
              </a:xfrm>
              <a:blipFill rotWithShape="1">
                <a:blip r:embed="rId2"/>
                <a:stretch>
                  <a:fillRect l="-1431" t="-1556" r="-159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8442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Розміщення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980728"/>
                <a:ext cx="7848872" cy="484632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dirty="0"/>
                  <a:t>Розміщенням з n елементів по k (</a:t>
                </a:r>
                <a:r>
                  <a:rPr lang="uk-UA" dirty="0" err="1"/>
                  <a:t>k</a:t>
                </a:r>
                <a:r>
                  <a:rPr lang="uk-UA" dirty="0"/>
                  <a:t>&lt;n) називають будь-яку впорядковану підмножину У множини X, причому дві такі підмножини вважають різними, якщо вони відрізняються складом або порядком елементів.</a:t>
                </a:r>
                <a:endParaRPr lang="ru-RU" dirty="0"/>
              </a:p>
              <a:p>
                <a:pPr marL="0" indent="0">
                  <a:buNone/>
                </a:pPr>
                <a:r>
                  <a:rPr lang="uk-UA" dirty="0" smtClean="0"/>
                  <a:t>Позначають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i="1">
                            <a:latin typeface="Cambria Math"/>
                          </a:rPr>
                        </m:ctrlPr>
                      </m:sSubSupPr>
                      <m:e>
                        <m:r>
                          <a:rPr lang="uk-UA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uk-UA" i="1">
                            <a:latin typeface="Cambria Math"/>
                          </a:rPr>
                          <m:t>𝑛</m:t>
                        </m:r>
                      </m:sub>
                      <m:sup>
                        <m:r>
                          <a:rPr lang="uk-UA" i="1">
                            <a:latin typeface="Cambria Math"/>
                          </a:rPr>
                          <m:t>𝑘</m:t>
                        </m:r>
                      </m:sup>
                    </m:sSubSup>
                  </m:oMath>
                </a14:m>
                <a:r>
                  <a:rPr lang="uk-UA" dirty="0"/>
                  <a:t> </a:t>
                </a:r>
                <a:r>
                  <a:rPr lang="uk-UA" dirty="0" smtClean="0"/>
                  <a:t>(А </a:t>
                </a:r>
                <a:r>
                  <a:rPr lang="uk-UA" dirty="0"/>
                  <a:t>– перша буква  французького слова «</a:t>
                </a:r>
                <a:r>
                  <a:rPr lang="uk-UA" dirty="0" err="1"/>
                  <a:t>arrangement</a:t>
                </a:r>
                <a:r>
                  <a:rPr lang="uk-UA" dirty="0"/>
                  <a:t>», що означає «розміщення, приведення у порядок</a:t>
                </a:r>
                <a:r>
                  <a:rPr lang="uk-UA" dirty="0" smtClean="0"/>
                  <a:t>»)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i="1"/>
                          </m:ctrlPr>
                        </m:sSubSupPr>
                        <m:e>
                          <m:r>
                            <a:rPr lang="uk-UA" i="1"/>
                            <m:t>𝐴</m:t>
                          </m:r>
                        </m:e>
                        <m:sub>
                          <m:r>
                            <a:rPr lang="uk-UA" i="1"/>
                            <m:t>𝑛</m:t>
                          </m:r>
                        </m:sub>
                        <m:sup>
                          <m:r>
                            <a:rPr lang="uk-UA" i="1"/>
                            <m:t>𝑘</m:t>
                          </m:r>
                        </m:sup>
                      </m:sSubSup>
                      <m:r>
                        <a:rPr lang="uk-UA" i="1"/>
                        <m:t>=</m:t>
                      </m:r>
                      <m:f>
                        <m:fPr>
                          <m:ctrlPr>
                            <a:rPr lang="ru-RU" i="1"/>
                          </m:ctrlPr>
                        </m:fPr>
                        <m:num>
                          <m:r>
                            <a:rPr lang="en-US" i="1"/>
                            <m:t>𝑛</m:t>
                          </m:r>
                          <m:r>
                            <a:rPr lang="en-US" i="1"/>
                            <m:t>!</m:t>
                          </m:r>
                        </m:num>
                        <m:den>
                          <m:d>
                            <m:dPr>
                              <m:ctrlPr>
                                <a:rPr lang="ru-RU" i="1"/>
                              </m:ctrlPr>
                            </m:dPr>
                            <m:e>
                              <m:r>
                                <a:rPr lang="uk-UA" i="1"/>
                                <m:t>𝑛</m:t>
                              </m:r>
                              <m:r>
                                <a:rPr lang="uk-UA" i="1"/>
                                <m:t>−</m:t>
                              </m:r>
                              <m:r>
                                <a:rPr lang="uk-UA" i="1"/>
                                <m:t>𝑘</m:t>
                              </m:r>
                            </m:e>
                          </m:d>
                          <m:r>
                            <a:rPr lang="uk-UA" i="1"/>
                            <m:t>!</m:t>
                          </m:r>
                        </m:den>
                      </m:f>
                    </m:oMath>
                  </m:oMathPara>
                </a14:m>
                <a:endParaRPr lang="ru-RU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980728"/>
                <a:ext cx="7848872" cy="4846320"/>
              </a:xfrm>
              <a:blipFill rotWithShape="1">
                <a:blip r:embed="rId2"/>
                <a:stretch>
                  <a:fillRect l="-1320" t="-1132" r="-26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72497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260648"/>
                <a:ext cx="8136904" cy="619508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uk-UA" i="1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Приклад 6</a:t>
                </a:r>
                <a:r>
                  <a:rPr lang="uk-UA" dirty="0">
                    <a:solidFill>
                      <a:schemeClr val="accent6">
                        <a:lumMod val="75000"/>
                      </a:schemeClr>
                    </a:solidFill>
                  </a:rPr>
                  <a:t>. </a:t>
                </a:r>
                <a:r>
                  <a:rPr lang="uk-UA" sz="2200" dirty="0"/>
                  <a:t>Нехай дано множину Х = {1;2;3}. Тоді по одному можна скласти такі розміщення</a:t>
                </a:r>
                <a:r>
                  <a:rPr lang="uk-UA" sz="2200" dirty="0" smtClean="0"/>
                  <a:t>: (</a:t>
                </a:r>
                <a:r>
                  <a:rPr lang="uk-UA" sz="2200" dirty="0"/>
                  <a:t>1), (2), (3) - їх буде 3;</a:t>
                </a:r>
                <a:endParaRPr lang="ru-RU" sz="2200" dirty="0"/>
              </a:p>
              <a:p>
                <a:pPr marL="0" indent="0">
                  <a:buNone/>
                  <a:tabLst>
                    <a:tab pos="7708900" algn="l"/>
                  </a:tabLst>
                </a:pPr>
                <a:r>
                  <a:rPr lang="uk-UA" sz="2200" dirty="0"/>
                  <a:t>по два можна скласти такі розміщення</a:t>
                </a:r>
                <a:r>
                  <a:rPr lang="uk-UA" sz="2200" dirty="0" smtClean="0"/>
                  <a:t>: (</a:t>
                </a:r>
                <a:r>
                  <a:rPr lang="uk-UA" sz="2200" dirty="0"/>
                  <a:t>1;2), (1;3), (2;1), (2;3), (3;1), (3;2) - їх буде 6; 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uk-UA" sz="2200" dirty="0"/>
                  <a:t>по три можна скласти такі розміщення</a:t>
                </a:r>
                <a:r>
                  <a:rPr lang="uk-UA" sz="2200" dirty="0" smtClean="0"/>
                  <a:t>: (</a:t>
                </a:r>
                <a:r>
                  <a:rPr lang="uk-UA" sz="2200" dirty="0"/>
                  <a:t>1;2;3), (1;3;2), (2;1;3), (2;3;1), (3;1;2), (3;2;1) - їх буде 6.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uk-UA" sz="2200" dirty="0"/>
                  <a:t>Кількість розміщень можна записати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ru-RU" sz="2200" i="1"/>
                        </m:ctrlPr>
                      </m:sSubSupPr>
                      <m:e>
                        <m:r>
                          <a:rPr lang="uk-UA" sz="2200" i="1"/>
                          <m:t>𝐴</m:t>
                        </m:r>
                      </m:e>
                      <m:sub>
                        <m:r>
                          <a:rPr lang="uk-UA" sz="2200" i="1"/>
                          <m:t>3</m:t>
                        </m:r>
                      </m:sub>
                      <m:sup>
                        <m:r>
                          <a:rPr lang="uk-UA" sz="2200" i="1"/>
                          <m:t>1</m:t>
                        </m:r>
                      </m:sup>
                    </m:sSubSup>
                    <m:r>
                      <a:rPr lang="uk-UA" sz="2200" i="1"/>
                      <m:t>=3;</m:t>
                    </m:r>
                    <m:sSubSup>
                      <m:sSubSupPr>
                        <m:ctrlPr>
                          <a:rPr lang="ru-RU" sz="2200" i="1"/>
                        </m:ctrlPr>
                      </m:sSubSupPr>
                      <m:e>
                        <m:r>
                          <a:rPr lang="uk-UA" sz="2200" i="1"/>
                          <m:t>𝐴</m:t>
                        </m:r>
                      </m:e>
                      <m:sub>
                        <m:r>
                          <a:rPr lang="uk-UA" sz="2200" i="1"/>
                          <m:t>3</m:t>
                        </m:r>
                      </m:sub>
                      <m:sup>
                        <m:r>
                          <a:rPr lang="uk-UA" sz="2200" i="1"/>
                          <m:t>2</m:t>
                        </m:r>
                      </m:sup>
                    </m:sSubSup>
                    <m:r>
                      <a:rPr lang="uk-UA" sz="2200" i="1"/>
                      <m:t>=6;</m:t>
                    </m:r>
                    <m:sSubSup>
                      <m:sSubSupPr>
                        <m:ctrlPr>
                          <a:rPr lang="ru-RU" sz="2200" i="1" smtClean="0"/>
                        </m:ctrlPr>
                      </m:sSubSupPr>
                      <m:e>
                        <m:r>
                          <a:rPr lang="uk-UA" sz="2200" i="1"/>
                          <m:t>𝐴</m:t>
                        </m:r>
                      </m:e>
                      <m:sub>
                        <m:r>
                          <a:rPr lang="uk-UA" sz="2200" i="1"/>
                          <m:t>3</m:t>
                        </m:r>
                      </m:sub>
                      <m:sup>
                        <m:r>
                          <a:rPr lang="uk-UA" sz="2200" i="1"/>
                          <m:t>3</m:t>
                        </m:r>
                      </m:sup>
                    </m:sSubSup>
                    <m:r>
                      <a:rPr lang="uk-UA" sz="2200" i="1"/>
                      <m:t>=6.</m:t>
                    </m:r>
                  </m:oMath>
                </a14:m>
                <a:endParaRPr lang="ru-RU" sz="2200" dirty="0"/>
              </a:p>
              <a:p>
                <a:pPr marL="0" indent="0">
                  <a:buNone/>
                </a:pPr>
                <a:r>
                  <a:rPr lang="uk-UA" i="1" dirty="0">
                    <a:solidFill>
                      <a:schemeClr val="accent6">
                        <a:lumMod val="75000"/>
                      </a:schemeClr>
                    </a:solidFill>
                  </a:rPr>
                  <a:t>Приклад 7</a:t>
                </a:r>
                <a:r>
                  <a:rPr lang="uk-UA" dirty="0">
                    <a:solidFill>
                      <a:schemeClr val="accent6">
                        <a:lumMod val="75000"/>
                      </a:schemeClr>
                    </a:solidFill>
                  </a:rPr>
                  <a:t>.</a:t>
                </a:r>
                <a:r>
                  <a:rPr lang="uk-UA" dirty="0"/>
                  <a:t> </a:t>
                </a:r>
                <a:r>
                  <a:rPr lang="uk-UA" sz="2200" dirty="0"/>
                  <a:t>Розклад на день містить 6 уроків. Визначити кількість всіх можливих розкладів при виборі з 9 предметів, при умові, що жоден предмет не стоїть у розкладі двічі.</a:t>
                </a:r>
                <a:endParaRPr lang="ru-RU" sz="2200" dirty="0"/>
              </a:p>
              <a:p>
                <a:pPr marL="0" indent="0">
                  <a:buNone/>
                </a:pPr>
                <a:r>
                  <a:rPr lang="uk-UA" sz="2200" dirty="0"/>
                  <a:t>Розв’язання. </a:t>
                </a:r>
                <a:endParaRPr lang="ru-RU" sz="2200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2200" i="1"/>
                          </m:ctrlPr>
                        </m:sSubSupPr>
                        <m:e>
                          <m:r>
                            <a:rPr lang="uk-UA" sz="2200" i="1"/>
                            <m:t>𝐴</m:t>
                          </m:r>
                        </m:e>
                        <m:sub>
                          <m:r>
                            <a:rPr lang="uk-UA" sz="2200" i="1"/>
                            <m:t>9</m:t>
                          </m:r>
                        </m:sub>
                        <m:sup>
                          <m:r>
                            <a:rPr lang="uk-UA" sz="2200" i="1"/>
                            <m:t>6</m:t>
                          </m:r>
                        </m:sup>
                      </m:sSubSup>
                      <m:r>
                        <a:rPr lang="uk-UA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uk-UA" sz="2200" i="1"/>
                            <m:t>9!</m:t>
                          </m:r>
                        </m:num>
                        <m:den>
                          <m:d>
                            <m:dPr>
                              <m:ctrlPr>
                                <a:rPr lang="ru-RU" sz="2200" i="1"/>
                              </m:ctrlPr>
                            </m:dPr>
                            <m:e>
                              <m:r>
                                <a:rPr lang="uk-UA" sz="2200" i="1"/>
                                <m:t>9−6</m:t>
                              </m:r>
                            </m:e>
                          </m:d>
                          <m:r>
                            <a:rPr lang="uk-UA" sz="2200" i="1"/>
                            <m:t>!</m:t>
                          </m:r>
                        </m:den>
                      </m:f>
                      <m:r>
                        <a:rPr lang="uk-UA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uk-UA" sz="2200" i="1"/>
                            <m:t>9!</m:t>
                          </m:r>
                        </m:num>
                        <m:den>
                          <m:r>
                            <a:rPr lang="uk-UA" sz="2200" i="1"/>
                            <m:t>3!</m:t>
                          </m:r>
                        </m:den>
                      </m:f>
                      <m:r>
                        <a:rPr lang="uk-UA" sz="2200" i="1"/>
                        <m:t>=</m:t>
                      </m:r>
                      <m:f>
                        <m:fPr>
                          <m:ctrlPr>
                            <a:rPr lang="ru-RU" sz="2200" i="1"/>
                          </m:ctrlPr>
                        </m:fPr>
                        <m:num>
                          <m:r>
                            <a:rPr lang="uk-UA" sz="2200" i="1"/>
                            <m:t>1∙2∙3∙</m:t>
                          </m:r>
                          <m:r>
                            <a:rPr lang="ru-RU" sz="2200" b="0" i="1" smtClean="0">
                              <a:latin typeface="Cambria Math"/>
                            </a:rPr>
                            <m:t>…</m:t>
                          </m:r>
                          <m:r>
                            <a:rPr lang="uk-UA" sz="2200" i="1" smtClean="0"/>
                            <m:t>∙</m:t>
                          </m:r>
                          <m:r>
                            <a:rPr lang="uk-UA" sz="2200" i="1"/>
                            <m:t>9</m:t>
                          </m:r>
                        </m:num>
                        <m:den>
                          <m:r>
                            <a:rPr lang="uk-UA" sz="2200" i="1"/>
                            <m:t>1∙2∙3</m:t>
                          </m:r>
                        </m:den>
                      </m:f>
                      <m:r>
                        <a:rPr lang="uk-UA" sz="2200" i="1"/>
                        <m:t>=4∙5∙6∙7∙8∙9=60480</m:t>
                      </m:r>
                    </m:oMath>
                  </m:oMathPara>
                </a14:m>
                <a:endParaRPr lang="ru-RU" sz="22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260648"/>
                <a:ext cx="8136904" cy="6195088"/>
              </a:xfrm>
              <a:blipFill rotWithShape="1">
                <a:blip r:embed="rId2"/>
                <a:stretch>
                  <a:fillRect l="-1273" t="-886" r="-157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6453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239000" cy="720080"/>
          </a:xfrm>
        </p:spPr>
        <p:txBody>
          <a:bodyPr/>
          <a:lstStyle/>
          <a:p>
            <a:pPr algn="ctr"/>
            <a:r>
              <a:rPr lang="uk-UA" sz="4000" dirty="0">
                <a:latin typeface="Times New Roman"/>
                <a:ea typeface="Times New Roman"/>
              </a:rPr>
              <a:t>Перестановки.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908720"/>
                <a:ext cx="7992888" cy="5616624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effectLst/>
                    <a:latin typeface="Times New Roman"/>
                    <a:ea typeface="Calibri"/>
                    <a:cs typeface="Times New Roman"/>
                  </a:rPr>
                  <a:t>Будь-яка 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впорядкована множина, яка складається з заданих n-елементів, називається </a:t>
                </a:r>
                <a:r>
                  <a:rPr lang="uk-UA" sz="2800" b="1" i="1" dirty="0">
                    <a:effectLst/>
                    <a:latin typeface="Times New Roman"/>
                    <a:ea typeface="Calibri"/>
                    <a:cs typeface="Times New Roman"/>
                  </a:rPr>
                  <a:t>перестановкою із n-елементів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effectLst/>
                    <a:latin typeface="Times New Roman"/>
                    <a:ea typeface="Calibri"/>
                    <a:cs typeface="Times New Roman"/>
                  </a:rPr>
                  <a:t>Позначають 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через </a:t>
                </a:r>
                <a:r>
                  <a:rPr lang="uk-UA" sz="2800" dirty="0" smtClean="0">
                    <a:effectLst/>
                    <a:latin typeface="Times New Roman"/>
                    <a:ea typeface="Calibri"/>
                    <a:cs typeface="Times New Roman"/>
                  </a:rPr>
                  <a:t>Р 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– перша буква французького слова «</a:t>
                </a:r>
                <a:r>
                  <a:rPr lang="uk-UA" sz="2800" dirty="0" err="1">
                    <a:effectLst/>
                    <a:latin typeface="Times New Roman"/>
                    <a:ea typeface="Calibri"/>
                    <a:cs typeface="Times New Roman"/>
                  </a:rPr>
                  <a:t>permutation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» </a:t>
                </a:r>
                <a:r>
                  <a:rPr lang="uk-UA" sz="2800" dirty="0">
                    <a:latin typeface="Times New Roman"/>
                    <a:ea typeface="Calibri"/>
                    <a:cs typeface="Times New Roman"/>
                  </a:rPr>
                  <a:t>–</a:t>
                </a:r>
                <a:r>
                  <a:rPr lang="uk-UA" sz="2800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800" dirty="0">
                    <a:effectLst/>
                    <a:latin typeface="Times New Roman"/>
                    <a:ea typeface="Calibri"/>
                    <a:cs typeface="Times New Roman"/>
                  </a:rPr>
                  <a:t>«перестановки»</a:t>
                </a:r>
                <a14:m>
                  <m:oMath xmlns:m="http://schemas.openxmlformats.org/officeDocument/2006/math">
                    <m:r>
                      <a:rPr lang="uk-UA" sz="4000" b="0" i="0" smtClean="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 </m:t>
                    </m:r>
                    <m:sSub>
                      <m:sSubPr>
                        <m:ctrlPr>
                          <a:rPr lang="ru-RU" sz="4000" b="1" i="1" smtClean="0">
                            <a:ln>
                              <a:solidFill>
                                <a:srgbClr val="0070C0"/>
                              </a:solidFill>
                            </a:ln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uk-UA" sz="4000" b="1" i="1">
                            <a:ln>
                              <a:solidFill>
                                <a:srgbClr val="0070C0"/>
                              </a:solidFill>
                            </a:ln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𝑷</m:t>
                        </m:r>
                      </m:e>
                      <m:sub>
                        <m:r>
                          <a:rPr lang="uk-UA" sz="4000" b="1" i="1">
                            <a:ln>
                              <a:solidFill>
                                <a:srgbClr val="0070C0"/>
                              </a:solidFill>
                            </a:ln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𝒏</m:t>
                        </m:r>
                      </m:sub>
                    </m:sSub>
                    <m:r>
                      <a:rPr lang="uk-UA" sz="4000" b="1" i="1">
                        <a:ln>
                          <a:solidFill>
                            <a:srgbClr val="0070C0"/>
                          </a:solidFill>
                        </a:ln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uk-UA" sz="4000" b="1" i="1">
                        <a:ln>
                          <a:solidFill>
                            <a:srgbClr val="0070C0"/>
                          </a:solidFill>
                        </a:ln>
                        <a:effectLst/>
                        <a:latin typeface="Cambria Math"/>
                        <a:ea typeface="Times New Roman"/>
                        <a:cs typeface="Times New Roman"/>
                      </a:rPr>
                      <m:t>𝒏</m:t>
                    </m:r>
                    <m:r>
                      <a:rPr lang="uk-UA" sz="4000" b="1" i="1">
                        <a:ln>
                          <a:solidFill>
                            <a:srgbClr val="0070C0"/>
                          </a:solidFill>
                        </a:ln>
                        <a:effectLst/>
                        <a:latin typeface="Cambria Math"/>
                        <a:ea typeface="Times New Roman"/>
                        <a:cs typeface="Times New Roman"/>
                      </a:rPr>
                      <m:t>!</m:t>
                    </m:r>
                  </m:oMath>
                </a14:m>
                <a:endParaRPr lang="ru-RU" b="1" dirty="0">
                  <a:ln>
                    <a:solidFill>
                      <a:srgbClr val="0070C0"/>
                    </a:solidFill>
                  </a:ln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Приклад 9</a:t>
                </a:r>
                <a:r>
                  <a:rPr lang="uk-UA" sz="28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Скількома способами можна розставити на полиці 6 книжок?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Розв’язання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Шукана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кількість способів дорівнює кількості перестановок з 6 елементів (книг): Р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= 6! = 1 ∙ 2 ∙ 3 ∙ 4 ∙ 5 ∙ 6 = 720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i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Приклад 10</a:t>
                </a:r>
                <a:r>
                  <a:rPr lang="uk-UA" sz="2800" b="1" dirty="0">
                    <a:solidFill>
                      <a:schemeClr val="accent6">
                        <a:lumMod val="75000"/>
                      </a:schemeClr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Скільки різних чотирицифрових чисел можна скласти з цифр 0; 1; 2; 3, якщо в кожному числі жодна з цифр не повторюється?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Розв’язання. З чотирьох цифр 0; 1; 2; 3 можна утворити Р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перестановок. Але ті перестановки, які починаються з 0 не будуть записами чотирицифрових чисел, таких перестановок — Р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. Отже, шукана кількість чотирицифрових чисел дорівнює </a:t>
                </a:r>
                <a:endParaRPr lang="uk-UA" sz="2800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Р</a:t>
                </a:r>
                <a:r>
                  <a:rPr lang="uk-UA" sz="2800" baseline="-25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8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- Р</a:t>
                </a:r>
                <a:r>
                  <a:rPr lang="uk-UA" sz="2800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800" dirty="0">
                    <a:effectLst/>
                    <a:latin typeface="Times New Roman"/>
                    <a:ea typeface="Times New Roman"/>
                    <a:cs typeface="Times New Roman"/>
                  </a:rPr>
                  <a:t> = 4! - 3! = 3!(4 - 1) = 6 ∙ 3 = 18.</a:t>
                </a:r>
                <a:endParaRPr lang="ru-RU" sz="20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908720"/>
                <a:ext cx="7992888" cy="5616624"/>
              </a:xfrm>
              <a:blipFill rotWithShape="1">
                <a:blip r:embed="rId2"/>
                <a:stretch>
                  <a:fillRect l="-762" t="-760" r="-7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70293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76</TotalTime>
  <Words>1287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Тема уроку:   Елементи комбінаторики. Комбінаторні правила суми та добутку. Перестановки, розміщення, комбінації.</vt:lpstr>
      <vt:lpstr>Мета уроку </vt:lpstr>
      <vt:lpstr>Презентация PowerPoint</vt:lpstr>
      <vt:lpstr>Правило суми: </vt:lpstr>
      <vt:lpstr>правило добутку</vt:lpstr>
      <vt:lpstr>Презентация PowerPoint</vt:lpstr>
      <vt:lpstr>Розміщення</vt:lpstr>
      <vt:lpstr>Презентация PowerPoint</vt:lpstr>
      <vt:lpstr>Перестановки.</vt:lpstr>
      <vt:lpstr>Комбінації (сполучення)</vt:lpstr>
      <vt:lpstr>Презентация PowerPoint</vt:lpstr>
      <vt:lpstr>Вибір формули A_n^k  чи C_n^k.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  Елементи комбінаторики. Комбінаторні правила суми та добутку. Перестановки, розміщення, комбінації.</dc:title>
  <dc:creator>Криворучкіна</dc:creator>
  <cp:lastModifiedBy>Криворучкіна</cp:lastModifiedBy>
  <cp:revision>10</cp:revision>
  <dcterms:created xsi:type="dcterms:W3CDTF">2015-05-03T20:07:56Z</dcterms:created>
  <dcterms:modified xsi:type="dcterms:W3CDTF">2015-05-03T21:32:01Z</dcterms:modified>
</cp:coreProperties>
</file>