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+xml" PartName="/ppt/slides/slide38.xml"/>
  <Override ContentType="application/vnd.openxmlformats-officedocument.presentationml.slide+xml" PartName="/ppt/slides/slide47.xml"/>
  <Override ContentType="application/vnd.openxmlformats-officedocument.presentationml.slide+xml" PartName="/ppt/slides/slide5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+xml" PartName="/ppt/slides/slide36.xml"/>
  <Override ContentType="application/vnd.openxmlformats-officedocument.presentationml.slide+xml" PartName="/ppt/slides/slide45.xml"/>
  <Override ContentType="application/vnd.openxmlformats-officedocument.presentationml.slide+xml" PartName="/ppt/slides/slide5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43.xml"/>
  <Override ContentType="application/vnd.openxmlformats-officedocument.presentationml.slide+xml" PartName="/ppt/slides/slide5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23.xml"/>
  <Override ContentType="application/vnd.openxmlformats-officedocument.presentationml.slide+xml" PartName="/ppt/slides/slide32.xml"/>
  <Override ContentType="application/vnd.openxmlformats-officedocument.presentationml.slide+xml" PartName="/ppt/slides/slide41.xml"/>
  <Override ContentType="application/vnd.openxmlformats-officedocument.presentationml.slide+xml" PartName="/ppt/slides/slide50.xml"/>
  <Override ContentType="application/vnd.openxmlformats-officedocument.presentationml.notesMaster+xml" PartName="/ppt/notesMasters/notesMaster1.xml"/>
  <Override ContentType="application/vnd.openxmlformats-officedocument.presentationml.slide+xml" PartName="/ppt/slides/slide10.xml"/>
  <Override ContentType="application/vnd.openxmlformats-officedocument.presentationml.slide+xml" PartName="/ppt/slides/slide12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4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+xml" PartName="/ppt/slides/slide39.xml"/>
  <Override ContentType="application/vnd.openxmlformats-officedocument.presentationml.slide+xml" PartName="/ppt/slides/slide48.xml"/>
  <Override ContentType="application/vnd.openxmlformats-officedocument.presentationml.slide+xml" PartName="/ppt/slides/slide57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slide+xml" PartName="/ppt/slides/slide37.xml"/>
  <Override ContentType="application/vnd.openxmlformats-officedocument.presentationml.slide+xml" PartName="/ppt/slides/slide46.xml"/>
  <Override ContentType="application/vnd.openxmlformats-officedocument.presentationml.slide+xml" PartName="/ppt/slides/slide55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Override ContentType="application/vnd.openxmlformats-officedocument.presentationml.slide+xml" PartName="/ppt/slides/slide44.xml"/>
  <Override ContentType="application/vnd.openxmlformats-officedocument.presentationml.slide+xml" PartName="/ppt/slides/slide53.xml"/>
  <Default ContentType="image/jpeg" Extension="jpeg"/>
  <Override ContentType="application/vnd.openxmlformats-officedocument.presentationml.slideLayout+xml" PartName="/ppt/slideLayouts/slideLayout3.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+xml" PartName="/ppt/slides/slide31.xml"/>
  <Override ContentType="application/vnd.openxmlformats-officedocument.presentationml.slide+xml" PartName="/ppt/slides/slide42.xml"/>
  <Override ContentType="application/vnd.openxmlformats-officedocument.presentationml.slide+xml" PartName="/ppt/slides/slide5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+xml" PartName="/ppt/slides/slide20.xml"/>
  <Override ContentType="application/vnd.openxmlformats-officedocument.presentationml.slide+xml" PartName="/ppt/slides/slide40.xml"/>
  <Override ContentType="application/vnd.openxmlformats-officedocument.presentationml.slideLayout+xml" PartName="/ppt/slideLayouts/slideLayout10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99" r:id="rId12"/>
    <p:sldId id="266" r:id="rId13"/>
    <p:sldId id="267" r:id="rId14"/>
    <p:sldId id="268" r:id="rId15"/>
    <p:sldId id="300" r:id="rId16"/>
    <p:sldId id="269" r:id="rId17"/>
    <p:sldId id="270" r:id="rId18"/>
    <p:sldId id="302" r:id="rId19"/>
    <p:sldId id="271" r:id="rId20"/>
    <p:sldId id="301" r:id="rId21"/>
    <p:sldId id="272" r:id="rId22"/>
    <p:sldId id="303" r:id="rId23"/>
    <p:sldId id="273" r:id="rId24"/>
    <p:sldId id="274" r:id="rId25"/>
    <p:sldId id="313" r:id="rId26"/>
    <p:sldId id="275" r:id="rId27"/>
    <p:sldId id="278" r:id="rId28"/>
    <p:sldId id="304" r:id="rId29"/>
    <p:sldId id="276" r:id="rId30"/>
    <p:sldId id="279" r:id="rId31"/>
    <p:sldId id="305" r:id="rId32"/>
    <p:sldId id="281" r:id="rId33"/>
    <p:sldId id="306" r:id="rId34"/>
    <p:sldId id="280" r:id="rId35"/>
    <p:sldId id="285" r:id="rId36"/>
    <p:sldId id="286" r:id="rId37"/>
    <p:sldId id="307" r:id="rId38"/>
    <p:sldId id="277" r:id="rId39"/>
    <p:sldId id="282" r:id="rId40"/>
    <p:sldId id="287" r:id="rId41"/>
    <p:sldId id="288" r:id="rId42"/>
    <p:sldId id="308" r:id="rId43"/>
    <p:sldId id="289" r:id="rId44"/>
    <p:sldId id="309" r:id="rId45"/>
    <p:sldId id="290" r:id="rId46"/>
    <p:sldId id="310" r:id="rId47"/>
    <p:sldId id="291" r:id="rId48"/>
    <p:sldId id="292" r:id="rId49"/>
    <p:sldId id="293" r:id="rId50"/>
    <p:sldId id="311" r:id="rId51"/>
    <p:sldId id="294" r:id="rId52"/>
    <p:sldId id="314" r:id="rId53"/>
    <p:sldId id="295" r:id="rId54"/>
    <p:sldId id="296" r:id="rId55"/>
    <p:sldId id="312" r:id="rId56"/>
    <p:sldId id="297" r:id="rId57"/>
    <p:sldId id="298" r:id="rId5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451" autoAdjust="0"/>
  </p:normalViewPr>
  <p:slideViewPr>
    <p:cSldViewPr>
      <p:cViewPr varScale="1">
        <p:scale>
          <a:sx n="103" d="100"/>
          <a:sy n="103" d="100"/>
        </p:scale>
        <p:origin x="-1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2BFB3E-2BC1-4344-8B3E-DA104611F934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9CD872-4CC2-4259-BB6F-30258C062A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79930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9CD872-4CC2-4259-BB6F-30258C062A67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854290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05.04.2015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0.xml.rels><?xml version="1.0" encoding="UTF-8" standalone="yes" ?><Relationships xmlns="http://schemas.openxmlformats.org/package/2006/relationships"><Relationship Id="rId3" Target="../media/image17.jpeg" Type="http://schemas.openxmlformats.org/officeDocument/2006/relationships/image"/><Relationship Id="rId2" Target="../media/image1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1.xml.rels><?xml version="1.0" encoding="UTF-8" standalone="yes" ?><Relationships xmlns="http://schemas.openxmlformats.org/package/2006/relationships"><Relationship Id="rId3" Target="../media/image18.jpeg" Type="http://schemas.openxmlformats.org/officeDocument/2006/relationships/image"/><Relationship Id="rId2" Target="../slideLayouts/slideLayout2.xml" Type="http://schemas.openxmlformats.org/officeDocument/2006/relationships/slideLayout"/><Relationship Id="rId1" Target="file:///G:\&#1084;&#1077;&#1088;&#1086;&#1087;&#1088;&#1080;&#1103;&#1090;&#1080;&#1077;%20&#1089;&#1091;&#1095;&#1072;&#1089;&#1085;&#1099;\8.1.avi" TargetMode="External" Type="http://schemas.openxmlformats.org/officeDocument/2006/relationships/video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 ?><Relationships xmlns="http://schemas.openxmlformats.org/package/2006/relationships"><Relationship Id="rId2" Target="../media/image1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4.xml.rels><?xml version="1.0" encoding="UTF-8" standalone="yes" ?><Relationships xmlns="http://schemas.openxmlformats.org/package/2006/relationships"><Relationship Id="rId2" Target="../media/image2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5.xml.rels><?xml version="1.0" encoding="UTF-8" standalone="yes" ?><Relationships xmlns="http://schemas.openxmlformats.org/package/2006/relationships"><Relationship Id="rId3" Target="../media/image21.jpeg" Type="http://schemas.openxmlformats.org/officeDocument/2006/relationships/image"/><Relationship Id="rId2" Target="../slideLayouts/slideLayout2.xml" Type="http://schemas.openxmlformats.org/officeDocument/2006/relationships/slideLayout"/><Relationship Id="rId1" Target="file:///G:\&#1084;&#1077;&#1088;&#1086;&#1087;&#1088;&#1080;&#1103;&#1090;&#1080;&#1077;%20&#1089;&#1091;&#1095;&#1072;&#1089;&#1085;&#1099;\8.2.avi" TargetMode="External" Type="http://schemas.openxmlformats.org/officeDocument/2006/relationships/video"/></Relationships>
</file>

<file path=ppt/slides/_rels/slide16.xml.rels><?xml version="1.0" encoding="UTF-8" standalone="yes" ?><Relationships xmlns="http://schemas.openxmlformats.org/package/2006/relationships"><Relationship Id="rId2" Target="../media/image2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7.xml.rels><?xml version="1.0" encoding="UTF-8" standalone="yes" ?><Relationships xmlns="http://schemas.openxmlformats.org/package/2006/relationships"><Relationship Id="rId2" Target="../media/image2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8.xml.rels><?xml version="1.0" encoding="UTF-8" standalone="yes" ?><Relationships xmlns="http://schemas.openxmlformats.org/package/2006/relationships"><Relationship Id="rId3" Target="../media/image24.jpeg" Type="http://schemas.openxmlformats.org/officeDocument/2006/relationships/image"/><Relationship Id="rId2" Target="../slideLayouts/slideLayout2.xml" Type="http://schemas.openxmlformats.org/officeDocument/2006/relationships/slideLayout"/><Relationship Id="rId1" Target="file:///G:\&#1084;&#1077;&#1088;&#1086;&#1087;&#1088;&#1080;&#1103;&#1090;&#1080;&#1077;%20&#1089;&#1091;&#1095;&#1072;&#1089;&#1085;&#1099;\5.avi" TargetMode="External" Type="http://schemas.openxmlformats.org/officeDocument/2006/relationships/video"/></Relationships>
</file>

<file path=ppt/slides/_rels/slide19.xml.rels><?xml version="1.0" encoding="UTF-8" standalone="yes" ?><Relationships xmlns="http://schemas.openxmlformats.org/package/2006/relationships"><Relationship Id="rId3" Target="../media/image25.jpeg" Type="http://schemas.openxmlformats.org/officeDocument/2006/relationships/image"/><Relationship Id="rId2" Target="../notesSlides/notesSlide1.xml" Type="http://schemas.openxmlformats.org/officeDocument/2006/relationships/notesSlide"/><Relationship Id="rId1" Target="../slideLayouts/slideLayout2.xml" Type="http://schemas.openxmlformats.org/officeDocument/2006/relationships/slideLayout"/><Relationship Id="rId4" Target="../media/image26.jpeg" Type="http://schemas.openxmlformats.org/officeDocument/2006/relationships/image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 ?><Relationships xmlns="http://schemas.openxmlformats.org/package/2006/relationships"><Relationship Id="rId3" Target="../media/image27.jpeg" Type="http://schemas.openxmlformats.org/officeDocument/2006/relationships/image"/><Relationship Id="rId2" Target="../slideLayouts/slideLayout2.xml" Type="http://schemas.openxmlformats.org/officeDocument/2006/relationships/slideLayout"/><Relationship Id="rId1" Target="file:///G:\&#1084;&#1077;&#1088;&#1086;&#1087;&#1088;&#1080;&#1103;&#1090;&#1080;&#1077;%20&#1089;&#1091;&#1095;&#1072;&#1089;&#1085;&#1099;\6.avi" TargetMode="External" Type="http://schemas.openxmlformats.org/officeDocument/2006/relationships/video"/></Relationships>
</file>

<file path=ppt/slides/_rels/slide21.xml.rels><?xml version="1.0" encoding="UTF-8" standalone="yes" ?><Relationships xmlns="http://schemas.openxmlformats.org/package/2006/relationships"><Relationship Id="rId2" Target="../media/image2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&#1084;&#1077;&#1088;&#1086;&#1087;&#1088;&#1080;&#1103;&#1090;&#1080;&#1077;%20&#1089;&#1091;&#1095;&#1072;&#1089;&#1085;&#1099;\4.avi" TargetMode="External"/></Relationships>
</file>

<file path=ppt/slides/_rels/slide23.xml.rels><?xml version="1.0" encoding="UTF-8" standalone="yes" ?><Relationships xmlns="http://schemas.openxmlformats.org/package/2006/relationships"><Relationship Id="rId2" Target="../media/image3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4.xml.rels><?xml version="1.0" encoding="UTF-8" standalone="yes" ?><Relationships xmlns="http://schemas.openxmlformats.org/package/2006/relationships"><Relationship Id="rId2" Target="../media/image3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5.xml.rels><?xml version="1.0" encoding="UTF-8" standalone="yes" ?><Relationships xmlns="http://schemas.openxmlformats.org/package/2006/relationships"><Relationship Id="rId3" Target="../media/image32.jpeg" Type="http://schemas.openxmlformats.org/officeDocument/2006/relationships/image"/><Relationship Id="rId2" Target="../slideLayouts/slideLayout2.xml" Type="http://schemas.openxmlformats.org/officeDocument/2006/relationships/slideLayout"/><Relationship Id="rId1" Target="file:///G:\&#1084;&#1077;&#1088;&#1086;&#1087;&#1088;&#1080;&#1103;&#1090;&#1080;&#1077;%20&#1089;&#1091;&#1095;&#1072;&#1089;&#1085;&#1099;\3&#1072;2.avi" TargetMode="External" Type="http://schemas.openxmlformats.org/officeDocument/2006/relationships/video"/></Relationships>
</file>

<file path=ppt/slides/_rels/slide26.xml.rels><?xml version="1.0" encoding="UTF-8" standalone="yes" ?><Relationships xmlns="http://schemas.openxmlformats.org/package/2006/relationships"><Relationship Id="rId3" Target="../media/image34.jpeg" Type="http://schemas.openxmlformats.org/officeDocument/2006/relationships/image"/><Relationship Id="rId2" Target="../media/image3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7.xml.rels><?xml version="1.0" encoding="UTF-8" standalone="yes" ?><Relationships xmlns="http://schemas.openxmlformats.org/package/2006/relationships"><Relationship Id="rId2" Target="../media/image35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8.xml.rels><?xml version="1.0" encoding="UTF-8" standalone="yes" ?><Relationships xmlns="http://schemas.openxmlformats.org/package/2006/relationships"><Relationship Id="rId3" Target="../media/image36.jpeg" Type="http://schemas.openxmlformats.org/officeDocument/2006/relationships/image"/><Relationship Id="rId2" Target="../slideLayouts/slideLayout2.xml" Type="http://schemas.openxmlformats.org/officeDocument/2006/relationships/slideLayout"/><Relationship Id="rId1" Target="file:///G:\&#1084;&#1077;&#1088;&#1086;&#1087;&#1088;&#1080;&#1103;&#1090;&#1080;&#1077;%20&#1089;&#1091;&#1095;&#1072;&#1089;&#1085;&#1099;\7.avi" TargetMode="External" Type="http://schemas.openxmlformats.org/officeDocument/2006/relationships/video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0.xml.rels><?xml version="1.0" encoding="UTF-8" standalone="yes" ?><Relationships xmlns="http://schemas.openxmlformats.org/package/2006/relationships"><Relationship Id="rId2" Target="../media/image37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1.xml.rels><?xml version="1.0" encoding="UTF-8" standalone="yes" ?><Relationships xmlns="http://schemas.openxmlformats.org/package/2006/relationships"><Relationship Id="rId3" Target="../media/image38.jpeg" Type="http://schemas.openxmlformats.org/officeDocument/2006/relationships/image"/><Relationship Id="rId2" Target="../slideLayouts/slideLayout2.xml" Type="http://schemas.openxmlformats.org/officeDocument/2006/relationships/slideLayout"/><Relationship Id="rId1" Target="file:///G:\&#1084;&#1077;&#1088;&#1086;&#1087;&#1088;&#1080;&#1103;&#1090;&#1080;&#1077;%20&#1089;&#1091;&#1095;&#1072;&#1089;&#1085;&#1099;\15.avi" TargetMode="External" Type="http://schemas.openxmlformats.org/officeDocument/2006/relationships/video"/></Relationships>
</file>

<file path=ppt/slides/_rels/slide32.xml.rels><?xml version="1.0" encoding="UTF-8" standalone="yes" ?><Relationships xmlns="http://schemas.openxmlformats.org/package/2006/relationships"><Relationship Id="rId3" Target="../media/image40.jpeg" Type="http://schemas.openxmlformats.org/officeDocument/2006/relationships/image"/><Relationship Id="rId2" Target="../media/image3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3.xml.rels><?xml version="1.0" encoding="UTF-8" standalone="yes" ?><Relationships xmlns="http://schemas.openxmlformats.org/package/2006/relationships"><Relationship Id="rId3" Target="../media/image41.jpeg" Type="http://schemas.openxmlformats.org/officeDocument/2006/relationships/image"/><Relationship Id="rId2" Target="../slideLayouts/slideLayout2.xml" Type="http://schemas.openxmlformats.org/officeDocument/2006/relationships/slideLayout"/><Relationship Id="rId1" Target="file:///G:\&#1084;&#1077;&#1088;&#1086;&#1087;&#1088;&#1080;&#1103;&#1090;&#1080;&#1077;%20&#1089;&#1091;&#1095;&#1072;&#1089;&#1085;&#1099;\&#1076;&#1077;&#1083;&#1100;&#1092;&#1080;&#1085;&#1099;%201.avi" TargetMode="External" Type="http://schemas.openxmlformats.org/officeDocument/2006/relationships/video"/></Relationships>
</file>

<file path=ppt/slides/_rels/slide34.xml.rels><?xml version="1.0" encoding="UTF-8" standalone="yes" ?><Relationships xmlns="http://schemas.openxmlformats.org/package/2006/relationships"><Relationship Id="rId2" Target="../media/image4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5.xml.rels><?xml version="1.0" encoding="UTF-8" standalone="yes" ?><Relationships xmlns="http://schemas.openxmlformats.org/package/2006/relationships"><Relationship Id="rId2" Target="../media/image43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36.xml.rels><?xml version="1.0" encoding="UTF-8" standalone="yes" ?><Relationships xmlns="http://schemas.openxmlformats.org/package/2006/relationships"><Relationship Id="rId2" Target="../media/image4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7.xml.rels><?xml version="1.0" encoding="UTF-8" standalone="yes" ?><Relationships xmlns="http://schemas.openxmlformats.org/package/2006/relationships"><Relationship Id="rId3" Target="../media/image45.jpeg" Type="http://schemas.openxmlformats.org/officeDocument/2006/relationships/image"/><Relationship Id="rId2" Target="../slideLayouts/slideLayout2.xml" Type="http://schemas.openxmlformats.org/officeDocument/2006/relationships/slideLayout"/><Relationship Id="rId1" Target="file:///G:\&#1084;&#1077;&#1088;&#1086;&#1087;&#1088;&#1080;&#1103;&#1090;&#1080;&#1077;%20&#1089;&#1091;&#1095;&#1072;&#1089;&#1085;&#1099;\1.avi" TargetMode="External" Type="http://schemas.openxmlformats.org/officeDocument/2006/relationships/video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 ?><Relationships xmlns="http://schemas.openxmlformats.org/package/2006/relationships"><Relationship Id="rId2" Target="../media/image4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3" Target="../media/image5.pn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0.xml.rels><?xml version="1.0" encoding="UTF-8" standalone="yes" ?><Relationships xmlns="http://schemas.openxmlformats.org/package/2006/relationships"><Relationship Id="rId3" Target="../media/image48.jpeg" Type="http://schemas.openxmlformats.org/officeDocument/2006/relationships/image"/><Relationship Id="rId2" Target="../media/image4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1.xml.rels><?xml version="1.0" encoding="UTF-8" standalone="yes" ?><Relationships xmlns="http://schemas.openxmlformats.org/package/2006/relationships"><Relationship Id="rId3" Target="../media/image50.jpeg" Type="http://schemas.openxmlformats.org/officeDocument/2006/relationships/image"/><Relationship Id="rId2" Target="../media/image4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2.xml.rels><?xml version="1.0" encoding="UTF-8" standalone="yes" ?><Relationships xmlns="http://schemas.openxmlformats.org/package/2006/relationships"><Relationship Id="rId3" Target="../media/image51.jpeg" Type="http://schemas.openxmlformats.org/officeDocument/2006/relationships/image"/><Relationship Id="rId2" Target="../slideLayouts/slideLayout2.xml" Type="http://schemas.openxmlformats.org/officeDocument/2006/relationships/slideLayout"/><Relationship Id="rId1" Target="file:///G:\&#1084;&#1077;&#1088;&#1086;&#1087;&#1088;&#1080;&#1103;&#1090;&#1080;&#1077;%20&#1089;&#1091;&#1095;&#1072;&#1089;&#1085;&#1099;\3.avi" TargetMode="External" Type="http://schemas.openxmlformats.org/officeDocument/2006/relationships/video"/></Relationships>
</file>

<file path=ppt/slides/_rels/slide43.xml.rels><?xml version="1.0" encoding="UTF-8" standalone="yes" ?><Relationships xmlns="http://schemas.openxmlformats.org/package/2006/relationships"><Relationship Id="rId3" Target="../media/image53.jpeg" Type="http://schemas.openxmlformats.org/officeDocument/2006/relationships/image"/><Relationship Id="rId2" Target="../media/image5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4.xml.rels><?xml version="1.0" encoding="UTF-8" standalone="yes" ?><Relationships xmlns="http://schemas.openxmlformats.org/package/2006/relationships"><Relationship Id="rId3" Target="../media/image54.jpeg" Type="http://schemas.openxmlformats.org/officeDocument/2006/relationships/image"/><Relationship Id="rId2" Target="../slideLayouts/slideLayout2.xml" Type="http://schemas.openxmlformats.org/officeDocument/2006/relationships/slideLayout"/><Relationship Id="rId1" Target="file:///G:\&#1084;&#1077;&#1088;&#1086;&#1087;&#1088;&#1080;&#1103;&#1090;&#1080;&#1077;%20&#1089;&#1091;&#1095;&#1072;&#1089;&#1085;&#1099;\12.avi" TargetMode="External" Type="http://schemas.openxmlformats.org/officeDocument/2006/relationships/video"/></Relationships>
</file>

<file path=ppt/slides/_rels/slide45.xml.rels><?xml version="1.0" encoding="UTF-8" standalone="yes" ?><Relationships xmlns="http://schemas.openxmlformats.org/package/2006/relationships"><Relationship Id="rId3" Target="../media/image56.jpeg" Type="http://schemas.openxmlformats.org/officeDocument/2006/relationships/image"/><Relationship Id="rId2" Target="../media/image5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6.xml.rels><?xml version="1.0" encoding="UTF-8" standalone="yes" ?><Relationships xmlns="http://schemas.openxmlformats.org/package/2006/relationships"><Relationship Id="rId3" Target="../media/image57.jpeg" Type="http://schemas.openxmlformats.org/officeDocument/2006/relationships/image"/><Relationship Id="rId2" Target="../slideLayouts/slideLayout2.xml" Type="http://schemas.openxmlformats.org/officeDocument/2006/relationships/slideLayout"/><Relationship Id="rId1" Target="file:///G:\&#1084;&#1077;&#1088;&#1086;&#1087;&#1088;&#1080;&#1103;&#1090;&#1080;&#1077;%20&#1089;&#1091;&#1095;&#1072;&#1089;&#1085;&#1099;\9.avi" TargetMode="External" Type="http://schemas.openxmlformats.org/officeDocument/2006/relationships/video"/></Relationships>
</file>

<file path=ppt/slides/_rels/slide47.xml.rels><?xml version="1.0" encoding="UTF-8" standalone="yes" ?><Relationships xmlns="http://schemas.openxmlformats.org/package/2006/relationships"><Relationship Id="rId2" Target="../media/image5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8.xml.rels><?xml version="1.0" encoding="UTF-8" standalone="yes" ?><Relationships xmlns="http://schemas.openxmlformats.org/package/2006/relationships"><Relationship Id="rId2" Target="../media/image5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9.xml.rels><?xml version="1.0" encoding="UTF-8" standalone="yes" ?><Relationships xmlns="http://schemas.openxmlformats.org/package/2006/relationships"><Relationship Id="rId2" Target="../media/image6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5.xml.rels><?xml version="1.0" encoding="UTF-8" standalone="yes" ?><Relationships xmlns="http://schemas.openxmlformats.org/package/2006/relationships"><Relationship Id="rId3" Target="../media/image7.jpeg" Type="http://schemas.openxmlformats.org/officeDocument/2006/relationships/image"/><Relationship Id="rId2" Target="../media/image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50.xml.rels><?xml version="1.0" encoding="UTF-8" standalone="yes" ?><Relationships xmlns="http://schemas.openxmlformats.org/package/2006/relationships"><Relationship Id="rId3" Target="../media/image61.jpeg" Type="http://schemas.openxmlformats.org/officeDocument/2006/relationships/image"/><Relationship Id="rId2" Target="../slideLayouts/slideLayout2.xml" Type="http://schemas.openxmlformats.org/officeDocument/2006/relationships/slideLayout"/><Relationship Id="rId1" Target="file:///G:\&#1084;&#1077;&#1088;&#1086;&#1087;&#1088;&#1080;&#1103;&#1090;&#1080;&#1077;%20&#1089;&#1091;&#1095;&#1072;&#1089;&#1085;&#1099;\11.avi" TargetMode="External" Type="http://schemas.openxmlformats.org/officeDocument/2006/relationships/video"/></Relationships>
</file>

<file path=ppt/slides/_rels/slide51.xml.rels><?xml version="1.0" encoding="UTF-8" standalone="yes" ?><Relationships xmlns="http://schemas.openxmlformats.org/package/2006/relationships"><Relationship Id="rId2" Target="../media/image6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52.xml.rels><?xml version="1.0" encoding="UTF-8" standalone="yes" ?><Relationships xmlns="http://schemas.openxmlformats.org/package/2006/relationships"><Relationship Id="rId3" Target="../media/image63.jpeg" Type="http://schemas.openxmlformats.org/officeDocument/2006/relationships/image"/><Relationship Id="rId2" Target="../slideLayouts/slideLayout2.xml" Type="http://schemas.openxmlformats.org/officeDocument/2006/relationships/slideLayout"/><Relationship Id="rId1" Target="file:///G:\&#1084;&#1077;&#1088;&#1086;&#1087;&#1088;&#1080;&#1103;&#1090;&#1080;&#1077;%20&#1089;&#1091;&#1095;&#1072;&#1089;&#1085;&#1099;\14.avi" TargetMode="External" Type="http://schemas.openxmlformats.org/officeDocument/2006/relationships/video"/></Relationships>
</file>

<file path=ppt/slides/_rels/slide53.xml.rels><?xml version="1.0" encoding="UTF-8" standalone="yes" ?><Relationships xmlns="http://schemas.openxmlformats.org/package/2006/relationships"><Relationship Id="rId2" Target="../media/image6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54.xml.rels><?xml version="1.0" encoding="UTF-8" standalone="yes" ?><Relationships xmlns="http://schemas.openxmlformats.org/package/2006/relationships"><Relationship Id="rId2" Target="../media/image6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55.xml.rels><?xml version="1.0" encoding="UTF-8" standalone="yes" ?><Relationships xmlns="http://schemas.openxmlformats.org/package/2006/relationships"><Relationship Id="rId3" Target="../media/image66.jpeg" Type="http://schemas.openxmlformats.org/officeDocument/2006/relationships/image"/><Relationship Id="rId2" Target="../slideLayouts/slideLayout2.xml" Type="http://schemas.openxmlformats.org/officeDocument/2006/relationships/slideLayout"/><Relationship Id="rId1" Target="file:///G:\&#1084;&#1077;&#1088;&#1086;&#1087;&#1088;&#1080;&#1103;&#1090;&#1080;&#1077;%20&#1089;&#1091;&#1095;&#1072;&#1089;&#1085;&#1099;\13.avi" TargetMode="External" Type="http://schemas.openxmlformats.org/officeDocument/2006/relationships/video"/></Relationships>
</file>

<file path=ppt/slides/_rels/slide56.xml.rels><?xml version="1.0" encoding="UTF-8" standalone="yes" ?><Relationships xmlns="http://schemas.openxmlformats.org/package/2006/relationships"><Relationship Id="rId3" Target="../media/image68.jpeg" Type="http://schemas.openxmlformats.org/officeDocument/2006/relationships/image"/><Relationship Id="rId2" Target="../media/image6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57.xml.rels><?xml version="1.0" encoding="UTF-8" standalone="yes" ?><Relationships xmlns="http://schemas.openxmlformats.org/package/2006/relationships"><Relationship Id="rId2" Target="../media/image6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3" Target="../media/image9.jpe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3" Target="../media/image11.jpeg" Type="http://schemas.openxmlformats.org/officeDocument/2006/relationships/image"/><Relationship Id="rId2" Target="../media/image1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3" Target="../media/image13.jpeg" Type="http://schemas.openxmlformats.org/officeDocument/2006/relationships/image"/><Relationship Id="rId2" Target="../media/image1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3" Target="../media/image15.jpeg" Type="http://schemas.openxmlformats.org/officeDocument/2006/relationships/image"/><Relationship Id="rId2" Target="../media/image1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857232"/>
            <a:ext cx="7772400" cy="1829761"/>
          </a:xfrm>
        </p:spPr>
        <p:txBody>
          <a:bodyPr/>
          <a:lstStyle/>
          <a:p>
            <a:pPr algn="ctr"/>
            <a:r>
              <a:rPr dirty="0" lang="uk-UA" smtClean="0"/>
              <a:t>СУЧАСНІ ТЕХНОЛОГІЇ В МЕДИЦИНІ</a:t>
            </a:r>
            <a:endParaRPr dirty="0" lang="ru-RU"/>
          </a:p>
        </p:txBody>
      </p:sp>
      <p:pic>
        <p:nvPicPr>
          <p:cNvPr id="1026" name="Picture 2"/>
          <p:cNvPicPr>
            <a:picLocks noChangeArrowheads="1" noChangeAspect="1"/>
          </p:cNvPicPr>
          <p:nvPr/>
        </p:nvPicPr>
        <p:blipFill>
          <a:blip cstate="print" r:embed="rId2"/>
          <a:srcRect b="87"/>
          <a:stretch>
            <a:fillRect/>
          </a:stretch>
        </p:blipFill>
        <p:spPr bwMode="auto">
          <a:xfrm>
            <a:off x="214282" y="2794094"/>
            <a:ext cx="2214578" cy="2131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4400" spd="slow">
        <p14:honeycomb/>
      </p:transition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7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548681"/>
            <a:ext cx="8229600" cy="1440160"/>
          </a:xfrm>
        </p:spPr>
        <p:txBody>
          <a:bodyPr/>
          <a:lstStyle/>
          <a:p>
            <a:pPr marL="109728" indent="0" algn="just">
              <a:buNone/>
            </a:pP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Інге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Едлер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Карл Хельмут Герц стали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піонерами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області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ехокардіографії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ультразвукової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кардіографії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059432"/>
            <a:ext cx="4413485" cy="37238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2132856"/>
            <a:ext cx="3166864" cy="40982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28916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8.1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7000900"/>
          </a:xfrm>
          <a:prstGeom prst="rect">
            <a:avLst/>
          </a:prstGeom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81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діагностиці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частота ультразвуку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знаходиться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межах 1-10 МГц.</a:t>
            </a:r>
          </a:p>
          <a:p>
            <a:pPr algn="just"/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лікуванні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певного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органу частота ультразвуку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вибирається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основі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клінічних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досліджень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знаходиться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межах 40 кГц-1 МГц.</a:t>
            </a:r>
          </a:p>
          <a:p>
            <a:pPr algn="just"/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інструментальній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хірургії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частота ультразвуку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визначається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типом скальпеля 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і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знаходиться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межах 20 гц-100 кГц.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sz="3600" dirty="0" smtClean="0"/>
              <a:t>ЧАСТОТА УЛЬТРАЗВУКУ В МЕДИЧНИХ ПРИЛАДАХ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3952592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2307712"/>
          </a:xfrm>
        </p:spPr>
        <p:txBody>
          <a:bodyPr/>
          <a:lstStyle/>
          <a:p>
            <a:pPr marL="109728" indent="0" algn="just">
              <a:buNone/>
            </a:pP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Здатність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ультразвуку ,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просвічувати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тіло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людини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дозволяє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виявити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різні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пухлини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а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також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контролювати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роботу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внутрішніх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органів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людини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109728" indent="0" algn="just">
              <a:buNone/>
            </a:pPr>
            <a:endParaRPr lang="ru-RU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УЛЬТРАЗВУК В ДІАГНОСТИЦІ</a:t>
            </a:r>
            <a:endParaRPr lang="ru-RU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212976"/>
            <a:ext cx="5148064" cy="34337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04555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620689"/>
            <a:ext cx="8229600" cy="2736304"/>
          </a:xfrm>
        </p:spPr>
        <p:txBody>
          <a:bodyPr>
            <a:normAutofit/>
          </a:bodyPr>
          <a:lstStyle/>
          <a:p>
            <a:pPr marL="109728" indent="0" algn="just">
              <a:buNone/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ru-RU" sz="3200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Діагностику</a:t>
            </a: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проводять</a:t>
            </a: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спеціальним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приладом</a:t>
            </a: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ru-RU" sz="3200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ультрасоноскопом</a:t>
            </a: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</a:t>
            </a:r>
            <a:r>
              <a:rPr lang="ru-RU" sz="3200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який</a:t>
            </a: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перетворює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,,</a:t>
            </a:r>
            <a:r>
              <a:rPr lang="ru-RU" sz="3200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звукову</a:t>
            </a: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картину,,</a:t>
            </a:r>
          </a:p>
          <a:p>
            <a:pPr marL="109728" indent="0" algn="just">
              <a:buNone/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 </a:t>
            </a:r>
            <a:r>
              <a:rPr lang="ru-RU" sz="3200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гіперфонограмму</a:t>
            </a: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3200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зображення</a:t>
            </a: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sz="32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екрані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монітора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210449"/>
            <a:ext cx="4608512" cy="33795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62872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8.2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215466" cy="685800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0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340769"/>
            <a:ext cx="8229600" cy="3960440"/>
          </a:xfrm>
        </p:spPr>
        <p:txBody>
          <a:bodyPr/>
          <a:lstStyle/>
          <a:p>
            <a:pPr marL="109728" indent="0" algn="just">
              <a:buNone/>
            </a:pP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Під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дією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ультразвуку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посилюється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обмін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речовин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підвищуються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регенеративні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функції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клітин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Поліпшення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кровопостачання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кісткової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тканини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під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дією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ультразвуку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сприяє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лікуванню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переломів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кісток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насамперед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хребців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109728" indent="0" algn="just">
              <a:buNone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Застосування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ультразвуку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допомагає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лікуванні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ревматичних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захворювань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таких як артрит, артроз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тощо</a:t>
            </a:r>
            <a:endParaRPr lang="ru-RU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ТЕРАПЕВТИЧНА ДІЯ УЛЬТРАЗВУКА</a:t>
            </a:r>
            <a:endParaRPr lang="ru-RU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64517" y="4797152"/>
            <a:ext cx="2862524" cy="18076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498118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688632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Фонофорез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проникнення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лікарської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речовини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через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неушкоджену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шкіру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під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дією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акустичних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коливань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  <a:p>
            <a:endParaRPr lang="ru-RU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indent="0">
              <a:buNone/>
            </a:pPr>
            <a:endParaRPr lang="uk-UA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indent="0">
              <a:buNone/>
            </a:pPr>
            <a:endParaRPr lang="uk-UA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indent="0">
              <a:buNone/>
            </a:pPr>
            <a:endParaRPr lang="ru-RU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indent="0">
              <a:buNone/>
            </a:pPr>
            <a:endParaRPr lang="ru-RU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indent="0" algn="r">
              <a:buNone/>
            </a:pPr>
            <a:endParaRPr lang="ru-RU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indent="0" algn="r">
              <a:buNone/>
            </a:pPr>
            <a:endParaRPr lang="ru-RU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indent="0" algn="r">
              <a:buNone/>
            </a:pP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Медична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установка для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проведення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процедури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фонофорезу</a:t>
            </a:r>
            <a:endParaRPr lang="ru-RU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tretch>
            <a:fillRect/>
          </a:stretch>
        </p:blipFill>
        <p:spPr>
          <a:xfrm flipH="1">
            <a:off x="4499992" y="1700808"/>
            <a:ext cx="3672408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4888467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5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215466" cy="6858000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2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5044016"/>
          </a:xfrm>
        </p:spPr>
        <p:txBody>
          <a:bodyPr/>
          <a:lstStyle/>
          <a:p>
            <a:pPr marL="109728" indent="0">
              <a:buNone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косметологічних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салонах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застосовують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ультразвукову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ліпосакцію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та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ультразвуковий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пілінг</a:t>
            </a:r>
            <a:endParaRPr lang="ru-RU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indent="0">
              <a:buNone/>
            </a:pPr>
            <a:endParaRPr lang="ru-RU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indent="0">
              <a:buNone/>
            </a:pPr>
            <a:endParaRPr lang="ru-RU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indent="0">
              <a:buNone/>
            </a:pPr>
            <a:endParaRPr lang="ru-RU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indent="0">
              <a:buNone/>
            </a:pPr>
            <a:endParaRPr lang="ru-RU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indent="0">
              <a:buNone/>
            </a:pPr>
            <a:endParaRPr lang="ru-RU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indent="0" algn="r">
              <a:buNone/>
            </a:pPr>
            <a:endParaRPr lang="ru-RU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indent="0" algn="r">
              <a:buNone/>
            </a:pP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Медична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установка для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проведення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процедури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ультразвукового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пілінгу</a:t>
            </a:r>
            <a:endParaRPr lang="ru-RU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УЛЬТРАЗВУК В КОСМЕТОЛОГІЇ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307970" y="2469575"/>
            <a:ext cx="4608512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0542" y="2824519"/>
            <a:ext cx="3977428" cy="23864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7355805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bg2">
                    <a:lumMod val="25000"/>
                  </a:schemeClr>
                </a:solidFill>
              </a:rPr>
              <a:t>Історія появи УЗД в медицині.</a:t>
            </a:r>
          </a:p>
          <a:p>
            <a:r>
              <a:rPr lang="uk-UA" b="1" dirty="0" smtClean="0">
                <a:solidFill>
                  <a:schemeClr val="bg2">
                    <a:lumMod val="25000"/>
                  </a:schemeClr>
                </a:solidFill>
              </a:rPr>
              <a:t>Використання ультразвуку в терапії.</a:t>
            </a:r>
          </a:p>
          <a:p>
            <a:r>
              <a:rPr lang="uk-UA" b="1" dirty="0" smtClean="0">
                <a:solidFill>
                  <a:schemeClr val="bg2">
                    <a:lumMod val="25000"/>
                  </a:schemeClr>
                </a:solidFill>
              </a:rPr>
              <a:t>Ультразвукова хірургія.</a:t>
            </a:r>
          </a:p>
          <a:p>
            <a:r>
              <a:rPr lang="uk-UA" b="1" dirty="0" err="1" smtClean="0">
                <a:solidFill>
                  <a:schemeClr val="bg2">
                    <a:lumMod val="25000"/>
                  </a:schemeClr>
                </a:solidFill>
              </a:rPr>
              <a:t>Дельфінотерапія</a:t>
            </a:r>
            <a:r>
              <a:rPr lang="uk-UA" b="1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  <a:p>
            <a:r>
              <a:rPr lang="uk-UA" b="1" dirty="0" smtClean="0">
                <a:solidFill>
                  <a:schemeClr val="bg2">
                    <a:lumMod val="25000"/>
                  </a:schemeClr>
                </a:solidFill>
              </a:rPr>
              <a:t>Природа рентгенівських променів.</a:t>
            </a:r>
          </a:p>
          <a:p>
            <a:r>
              <a:rPr lang="uk-UA" b="1" dirty="0" smtClean="0">
                <a:solidFill>
                  <a:schemeClr val="bg2">
                    <a:lumMod val="25000"/>
                  </a:schemeClr>
                </a:solidFill>
              </a:rPr>
              <a:t>Використання рентгенівського випромінювання в медицині.</a:t>
            </a:r>
          </a:p>
          <a:p>
            <a:r>
              <a:rPr lang="uk-UA" b="1" dirty="0" smtClean="0">
                <a:solidFill>
                  <a:schemeClr val="bg2">
                    <a:lumMod val="25000"/>
                  </a:schemeClr>
                </a:solidFill>
              </a:rPr>
              <a:t>Відкриття радіоактивності.</a:t>
            </a:r>
          </a:p>
          <a:p>
            <a:r>
              <a:rPr lang="uk-UA" b="1" dirty="0" smtClean="0">
                <a:solidFill>
                  <a:schemeClr val="bg2">
                    <a:lumMod val="25000"/>
                  </a:schemeClr>
                </a:solidFill>
              </a:rPr>
              <a:t>Радіаційне лікування сьогодні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План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6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08343" cy="6643710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1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481328"/>
            <a:ext cx="8435280" cy="5260040"/>
          </a:xfrm>
        </p:spPr>
        <p:txBody>
          <a:bodyPr/>
          <a:lstStyle/>
          <a:p>
            <a:pPr indent="0" marL="109728">
              <a:buNone/>
            </a:pPr>
            <a:r>
              <a:rPr b="1" dirty="0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b="1" dirty="0" lang="ru-RU" smtClean="0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льтразвук </a:t>
            </a:r>
            <a:r>
              <a:rPr b="1" dirty="0" err="1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застосовується</a:t>
            </a:r>
            <a:r>
              <a:rPr b="1" dirty="0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при </a:t>
            </a:r>
            <a:r>
              <a:rPr b="1" dirty="0" err="1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очищенні</a:t>
            </a:r>
            <a:r>
              <a:rPr b="1" dirty="0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b="1" dirty="0" err="1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зубів</a:t>
            </a:r>
            <a:r>
              <a:rPr b="1" dirty="0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b="1" dirty="0" err="1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від</a:t>
            </a:r>
            <a:r>
              <a:rPr b="1" dirty="0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b="1" dirty="0" lang="ru-RU" smtClean="0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зубного </a:t>
            </a:r>
            <a:r>
              <a:rPr b="1" dirty="0" err="1" lang="ru-RU" smtClean="0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каменю</a:t>
            </a:r>
            <a:r>
              <a:rPr b="1" dirty="0" lang="ru-RU" smtClean="0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та </a:t>
            </a:r>
            <a:r>
              <a:rPr b="1" dirty="0" err="1" lang="ru-RU" smtClean="0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нальоту</a:t>
            </a:r>
            <a:endParaRPr b="1" dirty="0" lang="ru-RU" smtClean="0">
              <a:solidFill>
                <a:schemeClr val="bg2">
                  <a:lumMod val="25000"/>
                </a:schemeClr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  <a:p>
            <a:pPr indent="0" marL="109728">
              <a:buNone/>
            </a:pPr>
            <a:endParaRPr b="1" dirty="0" lang="ru-RU" smtClean="0">
              <a:solidFill>
                <a:schemeClr val="bg2">
                  <a:lumMod val="25000"/>
                </a:schemeClr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  <a:p>
            <a:pPr indent="0" marL="109728">
              <a:buNone/>
            </a:pPr>
            <a:endParaRPr b="1" dirty="0" lang="uk-UA">
              <a:solidFill>
                <a:schemeClr val="bg2">
                  <a:lumMod val="25000"/>
                </a:schemeClr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  <a:p>
            <a:pPr indent="0" marL="109728">
              <a:buNone/>
            </a:pPr>
            <a:endParaRPr b="1" dirty="0" lang="uk-UA" smtClean="0">
              <a:solidFill>
                <a:schemeClr val="bg2">
                  <a:lumMod val="25000"/>
                </a:schemeClr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  <a:p>
            <a:pPr indent="0" marL="109728">
              <a:buNone/>
            </a:pPr>
            <a:endParaRPr b="1" dirty="0" lang="uk-UA">
              <a:solidFill>
                <a:schemeClr val="bg2">
                  <a:lumMod val="25000"/>
                </a:schemeClr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  <a:p>
            <a:pPr indent="0" marL="109728">
              <a:buNone/>
            </a:pPr>
            <a:endParaRPr b="1" dirty="0" lang="uk-UA" smtClean="0">
              <a:solidFill>
                <a:schemeClr val="bg2">
                  <a:lumMod val="25000"/>
                </a:schemeClr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  <a:p>
            <a:pPr algn="r" indent="0" marL="109728">
              <a:buNone/>
            </a:pPr>
            <a:endParaRPr b="1" dirty="0" lang="uk-UA" smtClean="0">
              <a:solidFill>
                <a:schemeClr val="bg2">
                  <a:lumMod val="25000"/>
                </a:schemeClr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  <a:p>
            <a:pPr algn="r" indent="0" marL="109728">
              <a:buNone/>
            </a:pPr>
            <a:r>
              <a:rPr b="1" dirty="0" lang="uk-UA" smtClean="0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Стоматологічний набір інструментів для очищення зубів від зубного каменю, ультразвукова зубна щітка</a:t>
            </a:r>
            <a:endParaRPr b="1" dirty="0" lang="ru-RU">
              <a:solidFill>
                <a:schemeClr val="bg2">
                  <a:lumMod val="25000"/>
                </a:schemeClr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dirty="0" lang="uk-UA" smtClean="0"/>
              <a:t>УЛЬТРАЗВУК В СТОМАТОЛОГІЇ</a:t>
            </a:r>
            <a:endParaRPr dirty="0" lang="ru-RU"/>
          </a:p>
        </p:txBody>
      </p:sp>
      <p:pic>
        <p:nvPicPr>
          <p:cNvPr id="4" name="Рисунок 3"/>
          <p:cNvPicPr/>
          <p:nvPr/>
        </p:nvPicPr>
        <p:blipFill rotWithShape="1">
          <a:blip cstate="print" r:embed="rId2"/>
          <a:srcRect b="99"/>
          <a:stretch/>
        </p:blipFill>
        <p:spPr>
          <a:xfrm>
            <a:off x="2483768" y="2348880"/>
            <a:ext cx="6048672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4274211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200" spd="slow">
        <p:dissolve/>
      </p:transition>
    </mc:Choice>
    <mc:Fallback>
      <p:transition spd="slow">
        <p:dissolv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7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500"/>
                            </p:stCondLst>
                            <p:childTnLst>
                              <p:par>
                                <p:cTn fill="hold" grpId="0" id="9" nodeType="afterEffect" presetClass="entr" presetID="3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1"/>
                                        <p:tgtEl>
                                          <p:spTgt spid="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2"/>
                                        <p:tgtEl>
                                          <p:spTgt spid="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3"/>
                                        <p:tgtEl>
                                          <p:spTgt spid="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4"/>
                                        <p:tgtEl>
                                          <p:spTgt spid="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5">
                            <p:stCondLst>
                              <p:cond delay="1500"/>
                            </p:stCondLst>
                            <p:childTnLst>
                              <p:par>
                                <p:cTn fill="hold" grpId="0" id="16" nodeType="afterEffect" presetClass="entr" presetID="3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8"/>
                                        <p:tgtEl>
                                          <p:spTgt spid="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9"/>
                                        <p:tgtEl>
                                          <p:spTgt spid="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0"/>
                                        <p:tgtEl>
                                          <p:spTgt spid="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21"/>
                                        <p:tgtEl>
                                          <p:spTgt spid="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2" nodeType="with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24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25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6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grpId="0" spid="2"/>
      <p:bldP grpId="0" spid="3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35181" y="0"/>
            <a:ext cx="9179181" cy="685800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49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2263801"/>
          </a:xfrm>
        </p:spPr>
        <p:txBody>
          <a:bodyPr/>
          <a:lstStyle/>
          <a:p>
            <a:pPr algn="just" indent="0" marL="109728">
              <a:buNone/>
            </a:pPr>
            <a:r>
              <a:rPr b="1" dirty="0" lang="ru-RU" smtClean="0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b="1" dirty="0" err="1" lang="ru-RU" smtClean="0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Здатність</a:t>
            </a:r>
            <a:r>
              <a:rPr b="1" dirty="0" lang="ru-RU" smtClean="0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b="1" dirty="0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ультразвуку </a:t>
            </a:r>
            <a:r>
              <a:rPr b="1" dirty="0" err="1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утворювати</a:t>
            </a:r>
            <a:r>
              <a:rPr b="1" dirty="0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в </a:t>
            </a:r>
            <a:r>
              <a:rPr b="1" dirty="0" err="1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повітрі</a:t>
            </a:r>
            <a:r>
              <a:rPr b="1" dirty="0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b="1" dirty="0" err="1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високодисперсний</a:t>
            </a:r>
            <a:r>
              <a:rPr b="1" dirty="0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туман при </a:t>
            </a:r>
            <a:r>
              <a:rPr b="1" dirty="0" err="1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впливі</a:t>
            </a:r>
            <a:r>
              <a:rPr b="1" dirty="0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на </a:t>
            </a:r>
            <a:r>
              <a:rPr b="1" dirty="0" err="1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рідину</a:t>
            </a:r>
            <a:r>
              <a:rPr b="1" dirty="0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b="1" dirty="0" err="1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сприяє</a:t>
            </a:r>
            <a:r>
              <a:rPr b="1" dirty="0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b="1" dirty="0" err="1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ефективному</a:t>
            </a:r>
            <a:r>
              <a:rPr b="1" dirty="0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b="1" dirty="0" err="1" lang="ru-RU" smtClean="0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отриманню</a:t>
            </a:r>
            <a:r>
              <a:rPr b="1" dirty="0" lang="ru-RU" smtClean="0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b="1" dirty="0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b="1" dirty="0" err="1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повітрі</a:t>
            </a:r>
            <a:r>
              <a:rPr b="1" dirty="0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b="1" dirty="0" err="1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лікарських</a:t>
            </a:r>
            <a:r>
              <a:rPr b="1" dirty="0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b="1" dirty="0" err="1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препаратів</a:t>
            </a:r>
            <a:r>
              <a:rPr b="1" dirty="0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b="1" dirty="0" err="1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що</a:t>
            </a:r>
            <a:r>
              <a:rPr b="1" dirty="0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b="1" dirty="0" err="1" lang="ru-RU" smtClean="0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використовуються</a:t>
            </a:r>
            <a:r>
              <a:rPr b="1" dirty="0" lang="ru-RU" smtClean="0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b="1" dirty="0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в процедурах </a:t>
            </a:r>
            <a:r>
              <a:rPr b="1" dirty="0" err="1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інгаляції</a:t>
            </a:r>
            <a:r>
              <a:rPr b="1" dirty="0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dirty="0" lang="uk-UA" smtClean="0"/>
              <a:t>УЛЬТРАЗВУКОВИЙ ІНГАЛЯТОР ТА АРОМАЛАМПА</a:t>
            </a:r>
            <a:endParaRPr dirty="0" lang="ru-RU"/>
          </a:p>
        </p:txBody>
      </p:sp>
      <p:pic>
        <p:nvPicPr>
          <p:cNvPr id="4" name="Рисунок 3"/>
          <p:cNvPicPr/>
          <p:nvPr/>
        </p:nvPicPr>
        <p:blipFill rotWithShape="1">
          <a:blip cstate="print" r:embed="rId2"/>
          <a:stretch/>
        </p:blipFill>
        <p:spPr>
          <a:xfrm>
            <a:off x="2627784" y="3690308"/>
            <a:ext cx="6120680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682300180"/>
      </p:ext>
    </p:extLst>
  </p:cSld>
  <p:clrMapOvr>
    <a:masterClrMapping/>
  </p:clrMapOvr>
  <p:transition spd="slow">
    <p:pull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0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0" id="11" nodeType="after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 transition="in">
                                      <p:cBhvr>
                                        <p:cTn dur="500" id="13"/>
                                        <p:tgtEl>
                                          <p:spTgt spid="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4">
                            <p:stCondLst>
                              <p:cond delay="1500"/>
                            </p:stCondLst>
                            <p:childTnLst>
                              <p:par>
                                <p:cTn fill="hold" id="15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17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grpId="0" spid="2"/>
      <p:bldP grpId="0" spid="3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5116024"/>
          </a:xfrm>
        </p:spPr>
        <p:txBody>
          <a:bodyPr/>
          <a:lstStyle/>
          <a:p>
            <a:pPr marL="109728" indent="0" algn="just">
              <a:buNone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Області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використання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ультразвуку в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оперативній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хірургії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algn="just"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інструментальна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ультразвукова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хірургія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  <a:p>
            <a:pPr algn="just"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локальні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руйнування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глибині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тканин з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допомогою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сфокусованого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ультразвуку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buFont typeface="Wingdings" pitchFamily="2" charset="2"/>
              <a:buChar char="Ø"/>
            </a:pPr>
            <a:endParaRPr lang="uk-UA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indent="0" algn="r">
              <a:buNone/>
            </a:pPr>
            <a:endParaRPr lang="uk-UA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indent="0" algn="r">
              <a:buNone/>
            </a:pPr>
            <a:endParaRPr lang="uk-UA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indent="0" algn="r">
              <a:buNone/>
            </a:pPr>
            <a:endParaRPr lang="uk-UA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indent="0" algn="r">
              <a:buNone/>
            </a:pPr>
            <a:endParaRPr lang="uk-UA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indent="0" algn="ctr">
              <a:buNone/>
            </a:pPr>
            <a:r>
              <a:rPr lang="uk-UA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</a:t>
            </a:r>
            <a:r>
              <a:rPr lang="uk-UA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Хвильоводи</a:t>
            </a:r>
            <a:endParaRPr lang="ru-RU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УЛЬТРАЗВУК В ХІРУРГІЇ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71800" y="3789040"/>
            <a:ext cx="5715000" cy="216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235559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а2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7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669979"/>
          </a:xfrm>
        </p:spPr>
        <p:txBody>
          <a:bodyPr/>
          <a:lstStyle/>
          <a:p>
            <a:pPr marL="109728" indent="0" algn="ctr">
              <a:buNone/>
            </a:pPr>
            <a:endParaRPr lang="ru-RU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indent="0" algn="ctr">
              <a:buNone/>
            </a:pPr>
            <a:endParaRPr lang="ru-RU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indent="0" algn="ctr">
              <a:buNone/>
            </a:pPr>
            <a:endParaRPr lang="ru-RU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indent="0" algn="ctr">
              <a:buNone/>
            </a:pPr>
            <a:endParaRPr lang="ru-RU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indent="0" algn="ctr">
              <a:buNone/>
            </a:pPr>
            <a:endParaRPr lang="ru-RU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indent="0" algn="ctr">
              <a:buNone/>
            </a:pPr>
            <a:endParaRPr lang="ru-RU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indent="0" algn="ctr">
              <a:buNone/>
            </a:pP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Ультразвуковий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скальпель HARMONIC [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Гармонік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] є першим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ультразвуковим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хірургічним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приладом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призначеним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для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перетину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та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коагуляції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тканин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УЛЬТРАЗВУКОВИЙ СКАЛЬПЕЛЬ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9552" y="1484784"/>
            <a:ext cx="3600400" cy="2614414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572000" y="1340768"/>
            <a:ext cx="2880320" cy="273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5250479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rrowheads="1" noChangeAspect="1"/>
          </p:cNvPicPr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5"/>
          <a:stretch/>
        </p:blipFill>
        <p:spPr bwMode="auto">
          <a:xfrm>
            <a:off x="395536" y="276225"/>
            <a:ext cx="8424936" cy="4960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483768" y="5517232"/>
            <a:ext cx="63367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err="1" lang="ru-RU" smtClean="0" sz="2800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Хірурги</a:t>
            </a:r>
            <a:r>
              <a:rPr b="1" dirty="0" lang="ru-RU" smtClean="0" sz="2800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b="1" dirty="0" err="1" lang="ru-RU" smtClean="0" sz="2800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використовують</a:t>
            </a:r>
            <a:r>
              <a:rPr b="1" dirty="0" lang="ru-RU" smtClean="0" sz="2800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b="1" dirty="0" err="1" lang="ru-RU" smtClean="0" sz="2800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ультразвуковий</a:t>
            </a:r>
            <a:r>
              <a:rPr b="1" dirty="0" lang="ru-RU" smtClean="0" sz="2800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скальпель</a:t>
            </a:r>
            <a:endParaRPr b="1" dirty="0" lang="ru-RU" sz="2800">
              <a:solidFill>
                <a:schemeClr val="bg2">
                  <a:lumMod val="25000"/>
                </a:schemeClr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42707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800" spd="slow">
        <p:circle/>
      </p:transition>
    </mc:Choice>
    <mc:Fallback>
      <p:transition spd="slow">
        <p:circl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0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0" id="11" nodeType="after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13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7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-142900"/>
            <a:ext cx="9215466" cy="7000900"/>
          </a:xfrm>
          <a:prstGeom prst="rect">
            <a:avLst/>
          </a:prstGeom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720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екомендується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використовувати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розсічення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кісток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важкодоступних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місцях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небезпечною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близькістю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кровоносних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судин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та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нервів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виконання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ламінектомії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трепанації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черепа;</a:t>
            </a:r>
          </a:p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розсічення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грудини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ключиць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ребер,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кісток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лицьового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скелета, кисті і стопи.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УЛЬТРАЗВУКОВА ПИЛА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10359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 algn="just">
              <a:buNone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Ультразвук -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пружні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коливання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 частотами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вище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діапазону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чутності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людини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(20 кГц),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поширюються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вигляді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хвилі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газах,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рідинах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твердих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тілах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або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утворює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обмежених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областях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цих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середовищ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стоячі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хвилі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УЛЬТРАЗВУК-ЦЕ ЩО?</a:t>
            </a:r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642497"/>
            <a:ext cx="4560168" cy="30702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270379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9" y="260350"/>
            <a:ext cx="3816423" cy="6337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бъект 4"/>
          <p:cNvSpPr>
            <a:spLocks noGrp="1"/>
          </p:cNvSpPr>
          <p:nvPr>
            <p:ph sz="quarter" idx="4294967295"/>
          </p:nvPr>
        </p:nvSpPr>
        <p:spPr>
          <a:xfrm>
            <a:off x="539552" y="404664"/>
            <a:ext cx="4320480" cy="5773812"/>
          </a:xfrm>
        </p:spPr>
        <p:txBody>
          <a:bodyPr>
            <a:normAutofit/>
          </a:bodyPr>
          <a:lstStyle/>
          <a:p>
            <a:pPr marL="109728" lvl="0" indent="0">
              <a:buClr>
                <a:srgbClr val="2DA2BF"/>
              </a:buClr>
              <a:buNone/>
            </a:pPr>
            <a:r>
              <a:rPr lang="ru-RU" sz="2800" b="1" dirty="0" err="1" smtClean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Іспанському</a:t>
            </a:r>
            <a:r>
              <a:rPr lang="ru-RU" sz="2800" b="1" dirty="0" smtClean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пілотові</a:t>
            </a:r>
            <a:r>
              <a:rPr lang="ru-RU" sz="2800" b="1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команди</a:t>
            </a:r>
            <a:r>
              <a:rPr lang="ru-RU" sz="2800" b="1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Repsol</a:t>
            </a:r>
            <a:r>
              <a:rPr lang="en-US" sz="2800" b="1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Honda </a:t>
            </a:r>
            <a:r>
              <a:rPr lang="ru-RU" sz="2800" b="1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2800" b="1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серії</a:t>
            </a:r>
            <a:r>
              <a:rPr lang="ru-RU" sz="2800" b="1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MotoGP</a:t>
            </a:r>
            <a:r>
              <a:rPr lang="en-US" sz="2800" b="1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зробили</a:t>
            </a:r>
            <a:r>
              <a:rPr lang="ru-RU" sz="2800" b="1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операцію</a:t>
            </a:r>
            <a:r>
              <a:rPr lang="ru-RU" sz="2800" b="1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остеосинтезу - </a:t>
            </a:r>
            <a:r>
              <a:rPr lang="ru-RU" sz="2800" b="1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ультразвукове</a:t>
            </a:r>
            <a:r>
              <a:rPr lang="ru-RU" sz="2800" b="1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</a:t>
            </a:r>
            <a:r>
              <a:rPr lang="ru-RU" sz="2800" b="1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зварювання</a:t>
            </a:r>
            <a:r>
              <a:rPr lang="ru-RU" sz="2800" b="1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</a:t>
            </a:r>
            <a:r>
              <a:rPr lang="ru-RU" sz="2800" b="1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кісток</a:t>
            </a:r>
            <a:r>
              <a:rPr lang="ru-RU" sz="2800" b="1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при </a:t>
            </a:r>
            <a:r>
              <a:rPr lang="ru-RU" sz="2800" b="1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якій</a:t>
            </a:r>
            <a:r>
              <a:rPr lang="ru-RU" sz="2800" b="1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рідкий</a:t>
            </a:r>
            <a:r>
              <a:rPr lang="ru-RU" sz="2800" b="1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мономер </a:t>
            </a:r>
            <a:r>
              <a:rPr lang="ru-RU" sz="2800" b="1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заповнює</a:t>
            </a:r>
            <a:r>
              <a:rPr lang="ru-RU" sz="2800" b="1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тріщину</a:t>
            </a:r>
            <a:r>
              <a:rPr lang="ru-RU" sz="2800" b="1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а </a:t>
            </a:r>
            <a:r>
              <a:rPr lang="ru-RU" sz="2800" b="1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потім</a:t>
            </a:r>
            <a:r>
              <a:rPr lang="ru-RU" sz="2800" b="1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полімеризується</a:t>
            </a:r>
            <a:r>
              <a:rPr lang="ru-RU" sz="2800" b="1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 </a:t>
            </a:r>
            <a:r>
              <a:rPr lang="ru-RU" sz="2800" b="1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кілька</a:t>
            </a:r>
            <a:r>
              <a:rPr lang="ru-RU" sz="2800" b="1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секунд </a:t>
            </a:r>
            <a:r>
              <a:rPr lang="ru-RU" sz="2800" b="1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під</a:t>
            </a:r>
            <a:r>
              <a:rPr lang="ru-RU" sz="2800" b="1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впливом</a:t>
            </a:r>
            <a:r>
              <a:rPr lang="ru-RU" sz="2800" b="1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ультразвуку.</a:t>
            </a:r>
          </a:p>
        </p:txBody>
      </p:sp>
    </p:spTree>
    <p:extLst>
      <p:ext uri="{BB962C8B-B14F-4D97-AF65-F5344CB8AC3E}">
        <p14:creationId xmlns:p14="http://schemas.microsoft.com/office/powerpoint/2010/main" xmlns="" val="160383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5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0831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7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3027792"/>
          </a:xfrm>
        </p:spPr>
        <p:txBody>
          <a:bodyPr/>
          <a:lstStyle/>
          <a:p>
            <a:pPr marL="109728" indent="0" algn="just">
              <a:buNone/>
            </a:pPr>
            <a:r>
              <a:rPr lang="ru-RU" dirty="0" err="1">
                <a:solidFill>
                  <a:schemeClr val="bg2">
                    <a:lumMod val="25000"/>
                  </a:schemeClr>
                </a:solidFill>
              </a:rPr>
              <a:t>Д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ельфінотерапія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комплекс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факторів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впливають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організм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Найголовніше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вплив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походить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ультразвукових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хвиль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які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випромінюють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дельфіни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а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також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позитивний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ефект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відбувається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рухової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активності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контакту з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морською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водою.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/>
              <a:t>ДЕЛЬФІНИ:ЛІКУВАННЯ УЛЬТРАЗВУКОМ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2" cstate="print"/>
          <a:stretch>
            <a:fillRect/>
          </a:stretch>
        </p:blipFill>
        <p:spPr>
          <a:xfrm flipH="1">
            <a:off x="5796136" y="3573016"/>
            <a:ext cx="3024336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3929066"/>
            <a:ext cx="4135624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49831326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дельфины 1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71466" y="0"/>
            <a:ext cx="9215466" cy="6858000"/>
          </a:xfrm>
          <a:prstGeom prst="rect">
            <a:avLst/>
          </a:prstGeom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58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481328"/>
            <a:ext cx="8435280" cy="4972008"/>
          </a:xfrm>
        </p:spPr>
        <p:txBody>
          <a:bodyPr/>
          <a:lstStyle/>
          <a:p>
            <a:pPr algn="just" indent="0" marL="109728">
              <a:buNone/>
            </a:pPr>
            <a:r>
              <a:rPr b="1" dirty="0" lang="uk-UA" smtClean="0" u="sng">
                <a:solidFill>
                  <a:schemeClr val="bg2">
                    <a:lumMod val="25000"/>
                  </a:schemeClr>
                </a:solidFill>
              </a:rPr>
              <a:t>Рентгенівські </a:t>
            </a:r>
            <a:r>
              <a:rPr b="1" dirty="0" err="1" lang="uk-UA" smtClean="0" u="sng">
                <a:solidFill>
                  <a:schemeClr val="bg2">
                    <a:lumMod val="25000"/>
                  </a:schemeClr>
                </a:solidFill>
              </a:rPr>
              <a:t>промені-</a:t>
            </a:r>
            <a:r>
              <a:rPr b="1" dirty="0" lang="ru-RU" smtClean="0" u="sng">
                <a:solidFill>
                  <a:schemeClr val="bg2">
                    <a:lumMod val="25000"/>
                  </a:schemeClr>
                </a:solidFill>
              </a:rPr>
              <a:t>вид </a:t>
            </a:r>
            <a:r>
              <a:rPr b="1" dirty="0" err="1" lang="ru-RU" u="sng">
                <a:solidFill>
                  <a:schemeClr val="bg2">
                    <a:lumMod val="25000"/>
                  </a:schemeClr>
                </a:solidFill>
              </a:rPr>
              <a:t>електромагнітного</a:t>
            </a:r>
            <a:r>
              <a:rPr b="1" dirty="0" lang="ru-RU" u="sng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b="1" dirty="0" err="1" lang="ru-RU" u="sng">
                <a:solidFill>
                  <a:schemeClr val="bg2">
                    <a:lumMod val="25000"/>
                  </a:schemeClr>
                </a:solidFill>
              </a:rPr>
              <a:t>випромінювання</a:t>
            </a:r>
            <a:r>
              <a:rPr b="1" dirty="0" lang="ru-RU" u="sng">
                <a:solidFill>
                  <a:schemeClr val="bg2">
                    <a:lumMod val="25000"/>
                  </a:schemeClr>
                </a:solidFill>
              </a:rPr>
              <a:t>, </a:t>
            </a:r>
            <a:r>
              <a:rPr b="1" dirty="0" err="1" lang="ru-RU" u="sng">
                <a:solidFill>
                  <a:schemeClr val="bg2">
                    <a:lumMod val="25000"/>
                  </a:schemeClr>
                </a:solidFill>
              </a:rPr>
              <a:t>що</a:t>
            </a:r>
            <a:r>
              <a:rPr b="1" dirty="0" lang="ru-RU" u="sng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b="1" dirty="0" err="1" lang="ru-RU" u="sng">
                <a:solidFill>
                  <a:schemeClr val="bg2">
                    <a:lumMod val="25000"/>
                  </a:schemeClr>
                </a:solidFill>
              </a:rPr>
              <a:t>має</a:t>
            </a:r>
            <a:r>
              <a:rPr b="1" dirty="0" lang="ru-RU" u="sng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b="1" dirty="0" err="1" lang="ru-RU" u="sng">
                <a:solidFill>
                  <a:schemeClr val="bg2">
                    <a:lumMod val="25000"/>
                  </a:schemeClr>
                </a:solidFill>
              </a:rPr>
              <a:t>меншу</a:t>
            </a:r>
            <a:r>
              <a:rPr b="1" dirty="0" lang="ru-RU" u="sng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b="1" dirty="0" err="1" lang="ru-RU" u="sng">
                <a:solidFill>
                  <a:schemeClr val="bg2">
                    <a:lumMod val="25000"/>
                  </a:schemeClr>
                </a:solidFill>
              </a:rPr>
              <a:t>довжину</a:t>
            </a:r>
            <a:r>
              <a:rPr b="1" dirty="0" lang="ru-RU" u="sng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b="1" dirty="0" err="1" lang="ru-RU" u="sng">
                <a:solidFill>
                  <a:schemeClr val="bg2">
                    <a:lumMod val="25000"/>
                  </a:schemeClr>
                </a:solidFill>
              </a:rPr>
              <a:t>хвилі</a:t>
            </a:r>
            <a:r>
              <a:rPr b="1" dirty="0" lang="ru-RU" u="sng">
                <a:solidFill>
                  <a:schemeClr val="bg2">
                    <a:lumMod val="25000"/>
                  </a:schemeClr>
                </a:solidFill>
              </a:rPr>
              <a:t>, </a:t>
            </a:r>
            <a:r>
              <a:rPr b="1" dirty="0" err="1" lang="ru-RU" u="sng">
                <a:solidFill>
                  <a:schemeClr val="bg2">
                    <a:lumMod val="25000"/>
                  </a:schemeClr>
                </a:solidFill>
              </a:rPr>
              <a:t>ніж</a:t>
            </a:r>
            <a:r>
              <a:rPr b="1" dirty="0" lang="ru-RU" u="sng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b="1" dirty="0" err="1" lang="ru-RU" u="sng">
                <a:solidFill>
                  <a:schemeClr val="bg2">
                    <a:lumMod val="25000"/>
                  </a:schemeClr>
                </a:solidFill>
              </a:rPr>
              <a:t>ультрафіолетові</a:t>
            </a:r>
            <a:r>
              <a:rPr b="1" dirty="0" lang="ru-RU" u="sng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b="1" dirty="0" err="1" lang="ru-RU" u="sng">
                <a:solidFill>
                  <a:schemeClr val="bg2">
                    <a:lumMod val="25000"/>
                  </a:schemeClr>
                </a:solidFill>
              </a:rPr>
              <a:t>електромагнітні</a:t>
            </a:r>
            <a:r>
              <a:rPr b="1" dirty="0" lang="ru-RU" u="sng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b="1" dirty="0" err="1" lang="ru-RU" u="sng">
                <a:solidFill>
                  <a:schemeClr val="bg2">
                    <a:lumMod val="25000"/>
                  </a:schemeClr>
                </a:solidFill>
              </a:rPr>
              <a:t>хвилі</a:t>
            </a:r>
            <a:r>
              <a:rPr b="1" dirty="0" lang="ru-RU" u="sng">
                <a:solidFill>
                  <a:schemeClr val="bg2">
                    <a:lumMod val="25000"/>
                  </a:schemeClr>
                </a:solidFill>
              </a:rPr>
              <a:t>. </a:t>
            </a:r>
            <a:endParaRPr b="1" dirty="0" lang="ru-RU" smtClean="0" u="sng">
              <a:solidFill>
                <a:schemeClr val="bg2">
                  <a:lumMod val="25000"/>
                </a:schemeClr>
              </a:solidFill>
            </a:endParaRPr>
          </a:p>
          <a:p>
            <a:pPr algn="just" indent="0" marL="109728">
              <a:buNone/>
            </a:pPr>
            <a:r>
              <a:rPr b="1" dirty="0" lang="ru-RU" u="sng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b="1" dirty="0" lang="ru-RU" smtClean="0" u="sng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b="1" dirty="0" err="1" lang="ru-RU" smtClean="0" u="sng">
                <a:solidFill>
                  <a:schemeClr val="bg2">
                    <a:lumMod val="25000"/>
                  </a:schemeClr>
                </a:solidFill>
              </a:rPr>
              <a:t>Довжина</a:t>
            </a:r>
            <a:r>
              <a:rPr b="1" dirty="0" lang="ru-RU" smtClean="0" u="sng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b="1" dirty="0" err="1" lang="ru-RU" u="sng">
                <a:solidFill>
                  <a:schemeClr val="bg2">
                    <a:lumMod val="25000"/>
                  </a:schemeClr>
                </a:solidFill>
              </a:rPr>
              <a:t>хвилі</a:t>
            </a:r>
            <a:r>
              <a:rPr b="1" dirty="0" lang="ru-RU" u="sng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b="1" dirty="0" lang="en-US" u="sng">
                <a:solidFill>
                  <a:schemeClr val="bg2">
                    <a:lumMod val="25000"/>
                  </a:schemeClr>
                </a:solidFill>
              </a:rPr>
              <a:t>X-</a:t>
            </a:r>
            <a:r>
              <a:rPr b="1" dirty="0" err="1" lang="ru-RU" u="sng">
                <a:solidFill>
                  <a:schemeClr val="bg2">
                    <a:lumMod val="25000"/>
                  </a:schemeClr>
                </a:solidFill>
              </a:rPr>
              <a:t>променів</a:t>
            </a:r>
            <a:r>
              <a:rPr b="1" dirty="0" lang="ru-RU" u="sng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b="1" dirty="0" err="1" lang="ru-RU" u="sng">
                <a:solidFill>
                  <a:schemeClr val="bg2">
                    <a:lumMod val="25000"/>
                  </a:schemeClr>
                </a:solidFill>
              </a:rPr>
              <a:t>коливається</a:t>
            </a:r>
            <a:r>
              <a:rPr b="1" dirty="0" lang="ru-RU" u="sng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b="1" dirty="0" err="1" lang="ru-RU" u="sng">
                <a:solidFill>
                  <a:schemeClr val="bg2">
                    <a:lumMod val="25000"/>
                  </a:schemeClr>
                </a:solidFill>
              </a:rPr>
              <a:t>від</a:t>
            </a:r>
            <a:r>
              <a:rPr b="1" dirty="0" lang="ru-RU" u="sng">
                <a:solidFill>
                  <a:schemeClr val="bg2">
                    <a:lumMod val="25000"/>
                  </a:schemeClr>
                </a:solidFill>
              </a:rPr>
              <a:t> 70 </a:t>
            </a:r>
            <a:r>
              <a:rPr b="1" dirty="0" err="1" lang="ru-RU" u="sng">
                <a:solidFill>
                  <a:schemeClr val="bg2">
                    <a:lumMod val="25000"/>
                  </a:schemeClr>
                </a:solidFill>
              </a:rPr>
              <a:t>нм</a:t>
            </a:r>
            <a:r>
              <a:rPr b="1" dirty="0" lang="ru-RU" u="sng">
                <a:solidFill>
                  <a:schemeClr val="bg2">
                    <a:lumMod val="25000"/>
                  </a:schemeClr>
                </a:solidFill>
              </a:rPr>
              <a:t> до 10-5нм</a:t>
            </a:r>
            <a:r>
              <a:rPr b="1" dirty="0" lang="ru-RU" smtClean="0" u="sng">
                <a:solidFill>
                  <a:schemeClr val="bg2">
                    <a:lumMod val="25000"/>
                  </a:schemeClr>
                </a:solidFill>
              </a:rPr>
              <a:t>.</a:t>
            </a:r>
          </a:p>
          <a:p>
            <a:pPr algn="just" indent="0" marL="109728">
              <a:buNone/>
            </a:pPr>
            <a:endParaRPr b="1" dirty="0" lang="uk-UA" u="sng">
              <a:solidFill>
                <a:schemeClr val="bg2">
                  <a:lumMod val="25000"/>
                </a:schemeClr>
              </a:solidFill>
            </a:endParaRPr>
          </a:p>
          <a:p>
            <a:pPr algn="just" indent="0" marL="109728">
              <a:buNone/>
            </a:pPr>
            <a:endParaRPr b="1" dirty="0" lang="uk-UA" smtClean="0" u="sng">
              <a:solidFill>
                <a:schemeClr val="bg2">
                  <a:lumMod val="25000"/>
                </a:schemeClr>
              </a:solidFill>
            </a:endParaRPr>
          </a:p>
          <a:p>
            <a:pPr algn="r" indent="0" marL="109728">
              <a:buNone/>
            </a:pPr>
            <a:endParaRPr b="1" dirty="0" lang="ru-RU" smtClean="0" u="sng">
              <a:solidFill>
                <a:schemeClr val="bg2">
                  <a:lumMod val="25000"/>
                </a:schemeClr>
              </a:solidFill>
            </a:endParaRPr>
          </a:p>
          <a:p>
            <a:pPr algn="r" indent="0" marL="109728">
              <a:buNone/>
            </a:pPr>
            <a:r>
              <a:rPr b="1" dirty="0" err="1" lang="ru-RU" smtClean="0" u="sng">
                <a:solidFill>
                  <a:schemeClr val="bg2">
                    <a:lumMod val="25000"/>
                  </a:schemeClr>
                </a:solidFill>
              </a:rPr>
              <a:t>Рентгенівська</a:t>
            </a:r>
            <a:r>
              <a:rPr b="1" dirty="0" lang="ru-RU" smtClean="0" u="sng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b="1" dirty="0" lang="ru-RU" u="sng">
                <a:solidFill>
                  <a:schemeClr val="bg2">
                    <a:lumMod val="25000"/>
                  </a:schemeClr>
                </a:solidFill>
              </a:rPr>
              <a:t>трубка </a:t>
            </a:r>
            <a:r>
              <a:rPr b="1" dirty="0" err="1" lang="ru-RU" u="sng">
                <a:solidFill>
                  <a:schemeClr val="bg2">
                    <a:lumMod val="25000"/>
                  </a:schemeClr>
                </a:solidFill>
              </a:rPr>
              <a:t>Straton</a:t>
            </a:r>
            <a:r>
              <a:rPr b="1" dirty="0" lang="ru-RU" u="sng">
                <a:solidFill>
                  <a:schemeClr val="bg2">
                    <a:lumMod val="25000"/>
                  </a:schemeClr>
                </a:solidFill>
              </a:rPr>
              <a:t> MX P46 </a:t>
            </a:r>
            <a:r>
              <a:rPr b="1" dirty="0" err="1" lang="ru-RU" u="sng">
                <a:solidFill>
                  <a:schemeClr val="bg2">
                    <a:lumMod val="25000"/>
                  </a:schemeClr>
                </a:solidFill>
              </a:rPr>
              <a:t>Siemens</a:t>
            </a:r>
            <a:r>
              <a:rPr b="1" dirty="0" lang="ru-RU" u="sng">
                <a:solidFill>
                  <a:schemeClr val="bg2">
                    <a:lumMod val="25000"/>
                  </a:schemeClr>
                </a:solidFill>
              </a:rPr>
              <a:t> для </a:t>
            </a:r>
            <a:r>
              <a:rPr b="1" dirty="0" err="1" lang="ru-RU" u="sng">
                <a:solidFill>
                  <a:schemeClr val="bg2">
                    <a:lumMod val="25000"/>
                  </a:schemeClr>
                </a:solidFill>
              </a:rPr>
              <a:t>комп'ютерного</a:t>
            </a:r>
            <a:r>
              <a:rPr b="1" dirty="0" lang="ru-RU" u="sng">
                <a:solidFill>
                  <a:schemeClr val="bg2">
                    <a:lumMod val="25000"/>
                  </a:schemeClr>
                </a:solidFill>
              </a:rPr>
              <a:t> томографа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dirty="0" lang="uk-UA" smtClean="0"/>
              <a:t>РЕНТГЕНІВСЬКЕ ВИПРОМІНЮВАННЯ</a:t>
            </a:r>
            <a:endParaRPr dirty="0" lang="ru-RU"/>
          </a:p>
        </p:txBody>
      </p:sp>
      <p:pic>
        <p:nvPicPr>
          <p:cNvPr id="6146" name="Picture 2"/>
          <p:cNvPicPr>
            <a:picLocks noChangeArrowheads="1" noChangeAspect="1"/>
          </p:cNvPicPr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55"/>
          <a:stretch/>
        </p:blipFill>
        <p:spPr bwMode="auto">
          <a:xfrm>
            <a:off x="4067944" y="3717032"/>
            <a:ext cx="3384376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325826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4000" spd="slow">
        <p14:vortex dir="r"/>
      </p:transition>
    </mc:Choice>
    <mc:Fallback>
      <p:transition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7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500"/>
                            </p:stCondLst>
                            <p:childTnLst>
                              <p:par>
                                <p:cTn fill="hold" grpId="0" id="9" nodeType="after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11"/>
                                        <p:tgtEl>
                                          <p:spTgt spid="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2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0" id="13" nodeType="after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15"/>
                                        <p:tgtEl>
                                          <p:spTgt spid="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6">
                            <p:stCondLst>
                              <p:cond delay="1500"/>
                            </p:stCondLst>
                            <p:childTnLst>
                              <p:par>
                                <p:cTn fill="hold" grpId="0" id="17" nodeType="after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19"/>
                                        <p:tgtEl>
                                          <p:spTgt spid="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0">
                            <p:stCondLst>
                              <p:cond delay="2000"/>
                            </p:stCondLst>
                            <p:childTnLst>
                              <p:par>
                                <p:cTn fill="hold" id="21" nodeType="after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23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grpId="0" spid="2"/>
      <p:bldP grpId="0" spid="3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292080" y="692696"/>
            <a:ext cx="3312368" cy="2376264"/>
          </a:xfrm>
        </p:spPr>
        <p:txBody>
          <a:bodyPr>
            <a:noAutofit/>
          </a:bodyPr>
          <a:lstStyle/>
          <a:p>
            <a:pPr lvl="0" algn="ctr">
              <a:spcBef>
                <a:spcPts val="400"/>
              </a:spcBef>
            </a:pPr>
            <a:r>
              <a:rPr lang="uk-UA" sz="24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/>
            </a:r>
            <a:br>
              <a:rPr lang="uk-UA" sz="24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</a:br>
            <a:r>
              <a:rPr lang="uk-UA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/>
            </a:r>
            <a:br>
              <a:rPr lang="uk-UA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</a:br>
            <a:r>
              <a:rPr lang="uk-UA" sz="24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/>
            </a:r>
            <a:br>
              <a:rPr lang="uk-UA" sz="24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</a:br>
            <a:r>
              <a:rPr lang="uk-UA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/>
            </a:r>
            <a:br>
              <a:rPr lang="uk-UA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</a:br>
            <a:r>
              <a:rPr lang="uk-UA" sz="24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/>
            </a:r>
            <a:br>
              <a:rPr lang="uk-UA" sz="24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</a:br>
            <a:r>
              <a:rPr lang="uk-UA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/>
            </a:r>
            <a:br>
              <a:rPr lang="uk-UA" sz="24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</a:br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>Вільгельм Конрад Рентген</a:t>
            </a:r>
            <a:br>
              <a:rPr lang="uk-UA" sz="28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</a:br>
            <a:r>
              <a:rPr lang="uk-UA" sz="28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>(1845-1923)</a:t>
            </a:r>
            <a:r>
              <a:rPr lang="uk-UA" sz="24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/>
            </a:r>
            <a:br>
              <a:rPr lang="uk-UA" sz="24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</a:br>
            <a:endParaRPr lang="ru-RU" sz="2400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ea"/>
              <a:cs typeface="+mn-cs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11560" y="3616180"/>
            <a:ext cx="7772400" cy="1613020"/>
          </a:xfrm>
        </p:spPr>
        <p:txBody>
          <a:bodyPr>
            <a:noAutofit/>
          </a:bodyPr>
          <a:lstStyle/>
          <a:p>
            <a:pPr algn="ctr"/>
            <a:r>
              <a:rPr lang="uk-UA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8 листопада 1895 року відкрив рентгенівське випромінювання.</a:t>
            </a:r>
            <a:br>
              <a:rPr lang="uk-UA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</a:b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У 1901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році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був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удостоєний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першої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Нобелівської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премії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 в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галузі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фізики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.</a:t>
            </a:r>
            <a:endParaRPr lang="ru-RU" sz="24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332656"/>
            <a:ext cx="4013825" cy="32835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94520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>
            <a:noAutofit/>
          </a:bodyPr>
          <a:lstStyle/>
          <a:p>
            <a:pPr algn="ctr"/>
            <a:r>
              <a:rPr lang="ru-RU" sz="2800" dirty="0"/>
              <a:t>Рентген за </a:t>
            </a:r>
            <a:r>
              <a:rPr lang="ru-RU" sz="2800" dirty="0" err="1"/>
              <a:t>допомогою</a:t>
            </a:r>
            <a:r>
              <a:rPr lang="ru-RU" sz="2800" dirty="0"/>
              <a:t> Х-</a:t>
            </a:r>
            <a:r>
              <a:rPr lang="ru-RU" sz="2800" dirty="0" err="1"/>
              <a:t>променів</a:t>
            </a:r>
            <a:r>
              <a:rPr lang="ru-RU" sz="2800" dirty="0"/>
              <a:t> </a:t>
            </a:r>
            <a:r>
              <a:rPr lang="ru-RU" sz="2800" dirty="0" err="1"/>
              <a:t>сфотографував</a:t>
            </a:r>
            <a:r>
              <a:rPr lang="ru-RU" sz="2800" dirty="0"/>
              <a:t> руку фрау </a:t>
            </a:r>
            <a:r>
              <a:rPr lang="ru-RU" sz="2800" dirty="0" smtClean="0"/>
              <a:t>Берти. 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79712" y="1268760"/>
            <a:ext cx="5040560" cy="432048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635896" y="5373216"/>
            <a:ext cx="5112568" cy="954107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ea typeface="+mj-ea"/>
                <a:cs typeface="+mj-cs"/>
              </a:rPr>
              <a:t> перший в </a:t>
            </a:r>
            <a:r>
              <a:rPr lang="ru-RU" sz="28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ea typeface="+mj-ea"/>
                <a:cs typeface="+mj-cs"/>
              </a:rPr>
              <a:t>історії</a:t>
            </a: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ea typeface="+mj-ea"/>
                <a:cs typeface="+mj-cs"/>
              </a:rPr>
              <a:t> </a:t>
            </a:r>
            <a:r>
              <a:rPr lang="ru-RU" sz="28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ea typeface="+mj-ea"/>
                <a:cs typeface="+mj-cs"/>
              </a:rPr>
              <a:t>рентгенівський</a:t>
            </a: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ea typeface="+mj-ea"/>
                <a:cs typeface="+mj-cs"/>
              </a:rPr>
              <a:t> </a:t>
            </a:r>
            <a:r>
              <a:rPr lang="ru-RU" sz="2800" b="1" dirty="0" err="1" smtClean="0">
                <a:solidFill>
                  <a:srgbClr val="464646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ea typeface="+mj-ea"/>
                <a:cs typeface="+mj-cs"/>
              </a:rPr>
              <a:t>знімок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4179431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248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99592" y="1988840"/>
            <a:ext cx="7787208" cy="4018451"/>
          </a:xfrm>
        </p:spPr>
        <p:txBody>
          <a:bodyPr>
            <a:normAutofit/>
          </a:bodyPr>
          <a:lstStyle/>
          <a:p>
            <a:pPr lvl="0">
              <a:buClr>
                <a:srgbClr val="2DA2BF"/>
              </a:buClr>
              <a:buFont typeface="Wingdings" pitchFamily="2" charset="2"/>
              <a:buChar char="Ø"/>
            </a:pPr>
            <a:r>
              <a:rPr lang="uk-UA" sz="2500" b="1" dirty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r>
              <a:rPr lang="uk-UA" sz="25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альмівне </a:t>
            </a:r>
            <a:r>
              <a:rPr lang="uk-UA" sz="25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2500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виникає</a:t>
            </a:r>
            <a:r>
              <a:rPr lang="ru-RU" sz="25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5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</a:t>
            </a:r>
            <a:r>
              <a:rPr lang="ru-RU" sz="25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гальмуванні</a:t>
            </a:r>
            <a:r>
              <a:rPr lang="ru-RU" sz="25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5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електронів</a:t>
            </a:r>
            <a:r>
              <a:rPr lang="ru-RU" sz="25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5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</a:t>
            </a:r>
            <a:r>
              <a:rPr lang="ru-RU" sz="25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5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рухаються</a:t>
            </a:r>
            <a:r>
              <a:rPr lang="ru-RU" sz="25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 великою </a:t>
            </a:r>
            <a:r>
              <a:rPr lang="ru-RU" sz="25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швидкістю</a:t>
            </a:r>
            <a:r>
              <a:rPr lang="ru-RU" sz="25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5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електричними</a:t>
            </a:r>
            <a:r>
              <a:rPr lang="ru-RU" sz="25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полями </a:t>
            </a:r>
            <a:r>
              <a:rPr lang="ru-RU" sz="25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атомів</a:t>
            </a:r>
            <a:r>
              <a:rPr lang="ru-RU" sz="25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5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анода;</a:t>
            </a:r>
          </a:p>
          <a:p>
            <a:pPr lvl="0">
              <a:buClr>
                <a:srgbClr val="2DA2BF"/>
              </a:buClr>
              <a:buFont typeface="Wingdings" pitchFamily="2" charset="2"/>
              <a:buChar char="Ø"/>
            </a:pPr>
            <a:r>
              <a:rPr lang="uk-UA" sz="25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характеристичне </a:t>
            </a:r>
            <a:r>
              <a:rPr lang="uk-UA" sz="25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виникає, коли швидкий електрон, досягаючи анода, проникає у внутрішні </a:t>
            </a:r>
            <a:r>
              <a:rPr lang="uk-UA" sz="25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орбіталі</a:t>
            </a:r>
            <a:r>
              <a:rPr lang="uk-UA" sz="25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атомів і вибиває один з їх електронів.</a:t>
            </a:r>
            <a:endParaRPr lang="ru-RU" sz="25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lvl="0" indent="0">
              <a:buClr>
                <a:srgbClr val="2DA2BF"/>
              </a:buClr>
              <a:buNone/>
            </a:pPr>
            <a:endParaRPr lang="ru-RU" sz="2500" dirty="0" smtClean="0">
              <a:solidFill>
                <a:prstClr val="black"/>
              </a:solidFill>
            </a:endParaRPr>
          </a:p>
          <a:p>
            <a:pPr marL="109728" lvl="0" indent="0">
              <a:buClr>
                <a:srgbClr val="2DA2BF"/>
              </a:buClr>
              <a:buNone/>
            </a:pPr>
            <a:endParaRPr lang="ru-RU" sz="2500" dirty="0" smtClean="0">
              <a:solidFill>
                <a:prstClr val="black"/>
              </a:solidFill>
            </a:endParaRPr>
          </a:p>
          <a:p>
            <a:pPr lvl="0">
              <a:buClr>
                <a:srgbClr val="2DA2BF"/>
              </a:buClr>
            </a:pPr>
            <a:endParaRPr lang="en-US" sz="2500" dirty="0">
              <a:solidFill>
                <a:prstClr val="black"/>
              </a:solidFill>
            </a:endParaRPr>
          </a:p>
          <a:p>
            <a:pPr marL="109728" lvl="0" indent="0">
              <a:buClr>
                <a:srgbClr val="2DA2BF"/>
              </a:buClr>
              <a:buNone/>
            </a:pPr>
            <a:endParaRPr lang="ru-RU" sz="2500" dirty="0">
              <a:solidFill>
                <a:prstClr val="black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620688"/>
            <a:ext cx="7344816" cy="1440160"/>
          </a:xfrm>
        </p:spPr>
        <p:txBody>
          <a:bodyPr/>
          <a:lstStyle/>
          <a:p>
            <a:pPr algn="ctr"/>
            <a:r>
              <a:rPr lang="ru-RU" dirty="0" smtClean="0"/>
              <a:t>ТИПИ РЕНТГЕН</a:t>
            </a:r>
            <a:r>
              <a:rPr lang="uk-UA" dirty="0" smtClean="0"/>
              <a:t>ІВСЬКОГО ВИПРОМІНЮВАННЯ: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6817665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1515624"/>
          </a:xfrm>
        </p:spPr>
        <p:txBody>
          <a:bodyPr/>
          <a:lstStyle/>
          <a:p>
            <a:pPr marL="109728" indent="0" algn="ctr">
              <a:buNone/>
            </a:pP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Причиною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застосування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рентгенівського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випромінювання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діагностиці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стала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їх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висока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проникаюча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здатність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err="1"/>
              <a:t>Застосування</a:t>
            </a:r>
            <a:r>
              <a:rPr lang="ru-RU" dirty="0"/>
              <a:t> </a:t>
            </a:r>
            <a:r>
              <a:rPr lang="ru-RU" dirty="0" err="1"/>
              <a:t>рентгенівського</a:t>
            </a:r>
            <a:r>
              <a:rPr lang="ru-RU" dirty="0"/>
              <a:t> </a:t>
            </a:r>
            <a:r>
              <a:rPr lang="ru-RU" dirty="0" err="1"/>
              <a:t>випромінювання</a:t>
            </a:r>
            <a:r>
              <a:rPr lang="ru-RU" dirty="0"/>
              <a:t> в </a:t>
            </a:r>
            <a:r>
              <a:rPr lang="ru-RU" dirty="0" err="1"/>
              <a:t>медицині</a:t>
            </a:r>
            <a:endParaRPr lang="ru-RU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852936"/>
            <a:ext cx="3672408" cy="3668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03517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692697"/>
            <a:ext cx="8229600" cy="1512168"/>
          </a:xfrm>
        </p:spPr>
        <p:txBody>
          <a:bodyPr/>
          <a:lstStyle/>
          <a:p>
            <a:pPr marL="109728" indent="0" algn="just">
              <a:buNone/>
            </a:pP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ea typeface="+mj-ea"/>
                <a:cs typeface="+mj-cs"/>
              </a:rPr>
              <a:t>В </a:t>
            </a:r>
            <a:r>
              <a:rPr lang="ru-RU" sz="28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ea typeface="+mj-ea"/>
                <a:cs typeface="+mj-cs"/>
              </a:rPr>
              <a:t>кінці</a:t>
            </a: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ea typeface="+mj-ea"/>
                <a:cs typeface="+mj-cs"/>
              </a:rPr>
              <a:t> XIX </a:t>
            </a:r>
            <a:r>
              <a:rPr lang="ru-RU" sz="28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ea typeface="+mj-ea"/>
                <a:cs typeface="+mj-cs"/>
              </a:rPr>
              <a:t>століття</a:t>
            </a: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ea typeface="+mj-ea"/>
                <a:cs typeface="+mj-cs"/>
              </a:rPr>
              <a:t>, в 1877 </a:t>
            </a:r>
            <a:r>
              <a:rPr lang="ru-RU" sz="28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ea typeface="+mj-ea"/>
                <a:cs typeface="+mj-cs"/>
              </a:rPr>
              <a:t>році</a:t>
            </a: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ea typeface="+mj-ea"/>
                <a:cs typeface="+mj-cs"/>
              </a:rPr>
              <a:t>, Джон </a:t>
            </a:r>
            <a:r>
              <a:rPr lang="ru-RU" sz="28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ea typeface="+mj-ea"/>
                <a:cs typeface="+mj-cs"/>
              </a:rPr>
              <a:t>Вільям</a:t>
            </a: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ea typeface="+mj-ea"/>
                <a:cs typeface="+mj-cs"/>
              </a:rPr>
              <a:t> </a:t>
            </a:r>
            <a:r>
              <a:rPr lang="ru-RU" sz="28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ea typeface="+mj-ea"/>
                <a:cs typeface="+mj-cs"/>
              </a:rPr>
              <a:t>Струтт</a:t>
            </a: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ea typeface="+mj-ea"/>
                <a:cs typeface="+mj-cs"/>
              </a:rPr>
              <a:t> </a:t>
            </a:r>
            <a:r>
              <a:rPr lang="ru-RU" sz="28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ea typeface="+mj-ea"/>
                <a:cs typeface="+mj-cs"/>
              </a:rPr>
              <a:t>розробив</a:t>
            </a: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ea typeface="+mj-ea"/>
                <a:cs typeface="+mj-cs"/>
              </a:rPr>
              <a:t> </a:t>
            </a:r>
            <a:r>
              <a:rPr lang="ru-RU" sz="28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ea typeface="+mj-ea"/>
                <a:cs typeface="+mj-cs"/>
              </a:rPr>
              <a:t>теорію</a:t>
            </a: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ea typeface="+mj-ea"/>
                <a:cs typeface="+mj-cs"/>
              </a:rPr>
              <a:t> звуку, яка і стала основою науки про 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ea typeface="+mj-ea"/>
                <a:cs typeface="+mj-cs"/>
              </a:rPr>
              <a:t>ультразвук</a:t>
            </a:r>
          </a:p>
          <a:p>
            <a:pPr marL="109728" indent="0" algn="just">
              <a:buNone/>
            </a:pP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132856"/>
            <a:ext cx="3528392" cy="42484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2780928"/>
            <a:ext cx="3733800" cy="25761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8563434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481328"/>
            <a:ext cx="8390628" cy="5260040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дає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можливість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вивчити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функціональний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стан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деяких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органів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Наприклад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лікар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може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безпосередньо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спостерігати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рухи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легенів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проходження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контрастної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речовини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шлунково-кишковим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трактом</a:t>
            </a:r>
            <a:endParaRPr lang="ru-RU" sz="24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>РЕНТГЕНОСКОПІЯ</a:t>
            </a:r>
            <a:endParaRPr lang="ru-RU" sz="4800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3" y="3545408"/>
            <a:ext cx="4010155" cy="25478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545408"/>
            <a:ext cx="3771772" cy="28359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9147146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1196752"/>
            <a:ext cx="8229600" cy="2523736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ru-RU" sz="2400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Полягає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отриманні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фотографії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зображенням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частини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тіла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пацієнта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109728" indent="0">
              <a:buNone/>
            </a:pPr>
            <a:r>
              <a:rPr lang="ru-RU" sz="2400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Використовують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для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попереднього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дослідження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стану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внутрішніх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органів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пацієнтів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допомогою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малих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доз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рентгенівського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випромінювання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>ФЛЮОРОГРАФІЯ</a:t>
            </a:r>
            <a:endParaRPr lang="ru-RU" sz="4400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275734"/>
            <a:ext cx="4051430" cy="35806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2987" y="3218325"/>
            <a:ext cx="3953754" cy="31630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00254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3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71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481328"/>
            <a:ext cx="8507288" cy="2630854"/>
          </a:xfrm>
        </p:spPr>
        <p:txBody>
          <a:bodyPr/>
          <a:lstStyle/>
          <a:p>
            <a:pPr marL="109728" indent="0">
              <a:buNone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Оснащений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обчислювальною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технікою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осьовий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томографічний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сканер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є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найбільш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сучасним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апаратом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рентгенодіагностики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який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дозволяє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отримати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чітке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зображення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будь-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якої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частини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людського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тіла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включаючи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м'які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тканини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органів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109728" indent="0">
              <a:buNone/>
            </a:pPr>
            <a:endParaRPr lang="ru-RU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chemeClr val="bg2">
                    <a:lumMod val="25000"/>
                  </a:schemeClr>
                </a:solidFill>
              </a:rPr>
              <a:t>КОМП′ЮТЕРНА РЕНТГЕНІВСЬКА ТОМОГРАФІЯ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693854"/>
            <a:ext cx="4560168" cy="30353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112182"/>
            <a:ext cx="2213771" cy="21987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7424481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2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248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223540"/>
            <a:ext cx="8435280" cy="5229796"/>
          </a:xfrm>
        </p:spPr>
        <p:txBody>
          <a:bodyPr>
            <a:normAutofit lnSpcReduction="10000"/>
          </a:bodyPr>
          <a:lstStyle/>
          <a:p>
            <a:pPr marL="109728" lvl="0" indent="0">
              <a:buClr>
                <a:srgbClr val="2DA2BF"/>
              </a:buClr>
              <a:buNone/>
            </a:pPr>
            <a:endParaRPr lang="uk-UA" b="1" dirty="0" smtClean="0">
              <a:solidFill>
                <a:srgbClr val="DEF5FA">
                  <a:lumMod val="2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lvl="0" indent="0">
              <a:buClr>
                <a:srgbClr val="2DA2BF"/>
              </a:buClr>
              <a:buNone/>
            </a:pPr>
            <a:endParaRPr lang="uk-UA" b="1" dirty="0">
              <a:solidFill>
                <a:srgbClr val="DEF5FA">
                  <a:lumMod val="2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lvl="0" indent="0">
              <a:buClr>
                <a:srgbClr val="2DA2BF"/>
              </a:buClr>
              <a:buNone/>
            </a:pPr>
            <a:endParaRPr lang="uk-UA" b="1" dirty="0" smtClean="0">
              <a:solidFill>
                <a:srgbClr val="DEF5FA">
                  <a:lumMod val="2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lvl="0" indent="0">
              <a:buClr>
                <a:srgbClr val="2DA2BF"/>
              </a:buClr>
              <a:buNone/>
            </a:pPr>
            <a:endParaRPr lang="uk-UA" b="1" dirty="0">
              <a:solidFill>
                <a:srgbClr val="DEF5FA">
                  <a:lumMod val="2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lvl="0" indent="0">
              <a:buClr>
                <a:srgbClr val="2DA2BF"/>
              </a:buClr>
              <a:buNone/>
            </a:pPr>
            <a:endParaRPr lang="uk-UA" b="1" dirty="0" smtClean="0">
              <a:solidFill>
                <a:srgbClr val="DEF5FA">
                  <a:lumMod val="2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lvl="0" indent="0">
              <a:buClr>
                <a:srgbClr val="2DA2BF"/>
              </a:buClr>
              <a:buNone/>
            </a:pPr>
            <a:endParaRPr lang="uk-UA" b="1" dirty="0" smtClean="0">
              <a:solidFill>
                <a:srgbClr val="DEF5FA">
                  <a:lumMod val="2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lvl="0" indent="0">
              <a:buClr>
                <a:srgbClr val="2DA2BF"/>
              </a:buClr>
              <a:buNone/>
            </a:pPr>
            <a:endParaRPr lang="uk-UA" b="1" dirty="0" smtClean="0">
              <a:solidFill>
                <a:srgbClr val="DEF5FA">
                  <a:lumMod val="2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lvl="0" indent="0">
              <a:buClr>
                <a:srgbClr val="2DA2BF"/>
              </a:buClr>
              <a:buNone/>
            </a:pPr>
            <a:endParaRPr lang="uk-UA" b="1" dirty="0">
              <a:solidFill>
                <a:srgbClr val="DEF5FA">
                  <a:lumMod val="2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lvl="0" indent="0">
              <a:buClr>
                <a:srgbClr val="2DA2BF"/>
              </a:buClr>
              <a:buNone/>
            </a:pPr>
            <a:r>
              <a:rPr lang="uk-UA" b="1" dirty="0" smtClean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Антуан Беккерель               Марія і П′єр Кюрі</a:t>
            </a:r>
          </a:p>
          <a:p>
            <a:pPr marL="109728" lvl="0" indent="0">
              <a:buClr>
                <a:srgbClr val="2DA2BF"/>
              </a:buClr>
              <a:buNone/>
            </a:pPr>
            <a:r>
              <a:rPr lang="uk-UA" b="1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b="1" dirty="0" smtClean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</a:p>
          <a:p>
            <a:pPr marL="109728" lvl="0" indent="0" algn="ctr">
              <a:buClr>
                <a:srgbClr val="2DA2BF"/>
              </a:buClr>
              <a:buNone/>
            </a:pPr>
            <a:r>
              <a:rPr lang="uk-UA" b="1" dirty="0" smtClean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1903-Нобелівська премія за видатні відкриття в галузі радіоактивності</a:t>
            </a:r>
            <a:endParaRPr lang="ru-RU" b="1" dirty="0">
              <a:solidFill>
                <a:srgbClr val="DEF5FA">
                  <a:lumMod val="2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ВІДКРИТТЯ РАДІОАКТИВНОСТІ</a:t>
            </a:r>
            <a:endParaRPr lang="ru-RU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719" y="1253232"/>
            <a:ext cx="2298657" cy="32558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253232"/>
            <a:ext cx="4499992" cy="329589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6213151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9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4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 algn="ctr">
              <a:buNone/>
            </a:pP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Засновник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Гамма-Ножа і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радіохірургічного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методу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лікування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шведський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професор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нейрохірургії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Ларс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Лекселл</a:t>
            </a:r>
            <a:endParaRPr lang="ru-RU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indent="0" algn="ctr">
              <a:buNone/>
            </a:pPr>
            <a:endParaRPr lang="ru-RU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РАДІОХІРУРГІЯ</a:t>
            </a: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67744" y="2924944"/>
            <a:ext cx="4968552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1651264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827992"/>
          </a:xfrm>
        </p:spPr>
        <p:txBody>
          <a:bodyPr/>
          <a:lstStyle/>
          <a:p>
            <a:pPr marL="109728" indent="0">
              <a:buNone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Використовує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радіоактивне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випромінювання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201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джерела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кобальту-60, пучки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якого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збираються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разом і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діють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подібно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неінвазивному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хірургічному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ножеві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109728" indent="0">
              <a:buNone/>
            </a:pPr>
            <a:endParaRPr lang="ru-RU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indent="0">
              <a:buNone/>
            </a:pPr>
            <a:endParaRPr lang="ru-RU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indent="0">
              <a:buNone/>
            </a:pPr>
            <a:endParaRPr lang="ru-RU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ГАММА-НІЖ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140968"/>
            <a:ext cx="4896544" cy="33843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13498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427984" y="764704"/>
            <a:ext cx="4258816" cy="5242587"/>
          </a:xfrm>
        </p:spPr>
        <p:txBody>
          <a:bodyPr>
            <a:normAutofit fontScale="85000" lnSpcReduction="20000"/>
          </a:bodyPr>
          <a:lstStyle/>
          <a:p>
            <a:pPr marL="109728" lvl="0" indent="0">
              <a:buClr>
                <a:srgbClr val="2DA2BF"/>
              </a:buClr>
              <a:buNone/>
            </a:pPr>
            <a:r>
              <a:rPr lang="ru-RU" sz="3000" b="1" dirty="0" smtClean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</a:t>
            </a:r>
            <a:r>
              <a:rPr lang="ru-RU" sz="3000" b="1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проведенні</a:t>
            </a:r>
            <a:r>
              <a:rPr lang="ru-RU" sz="3000" b="1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операції</a:t>
            </a:r>
            <a:r>
              <a:rPr lang="ru-RU" sz="3000" b="1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не </a:t>
            </a:r>
            <a:r>
              <a:rPr lang="ru-RU" sz="3000" b="1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потрібно</a:t>
            </a:r>
            <a:r>
              <a:rPr lang="ru-RU" sz="3000" b="1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загального</a:t>
            </a:r>
            <a:r>
              <a:rPr lang="ru-RU" sz="3000" b="1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наркозу, і </a:t>
            </a:r>
            <a:r>
              <a:rPr lang="ru-RU" sz="3000" b="1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розрізу</a:t>
            </a:r>
            <a:r>
              <a:rPr lang="ru-RU" sz="3000" b="1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</a:t>
            </a:r>
            <a:r>
              <a:rPr lang="ru-RU" sz="3000" b="1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шкірі</a:t>
            </a:r>
            <a:r>
              <a:rPr lang="ru-RU" sz="3000" b="1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голови</a:t>
            </a:r>
            <a:r>
              <a:rPr lang="ru-RU" sz="3000" b="1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000" b="1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можна</a:t>
            </a:r>
            <a:r>
              <a:rPr lang="ru-RU" sz="3000" b="1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ефективно</a:t>
            </a:r>
            <a:r>
              <a:rPr lang="ru-RU" sz="3000" b="1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лікувати</a:t>
            </a:r>
            <a:r>
              <a:rPr lang="ru-RU" sz="3000" b="1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різні</a:t>
            </a:r>
            <a:r>
              <a:rPr lang="ru-RU" sz="3000" b="1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види</a:t>
            </a:r>
            <a:r>
              <a:rPr lang="ru-RU" sz="3000" b="1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пухлин</a:t>
            </a:r>
            <a:r>
              <a:rPr lang="ru-RU" sz="3000" b="1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мозку</a:t>
            </a:r>
            <a:r>
              <a:rPr lang="ru-RU" sz="3000" b="1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000" b="1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судинні</a:t>
            </a:r>
            <a:r>
              <a:rPr lang="ru-RU" sz="3000" b="1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захворювання</a:t>
            </a:r>
            <a:r>
              <a:rPr lang="ru-RU" sz="3000" b="1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головного </a:t>
            </a:r>
            <a:r>
              <a:rPr lang="ru-RU" sz="3000" b="1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мозку</a:t>
            </a:r>
            <a:r>
              <a:rPr lang="ru-RU" sz="3000" b="1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000" b="1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такі</a:t>
            </a:r>
            <a:r>
              <a:rPr lang="ru-RU" sz="3000" b="1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патології</a:t>
            </a:r>
            <a:r>
              <a:rPr lang="ru-RU" sz="3000" b="1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як хвороба </a:t>
            </a:r>
            <a:r>
              <a:rPr lang="ru-RU" sz="3000" b="1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Паркінсона</a:t>
            </a:r>
            <a:r>
              <a:rPr lang="ru-RU" sz="3000" b="1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000" b="1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невралгія</a:t>
            </a:r>
            <a:r>
              <a:rPr lang="ru-RU" sz="3000" b="1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трійчастого</a:t>
            </a:r>
            <a:r>
              <a:rPr lang="ru-RU" sz="3000" b="1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нерва, </a:t>
            </a:r>
            <a:r>
              <a:rPr lang="ru-RU" sz="3000" b="1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епілепсію</a:t>
            </a:r>
            <a:r>
              <a:rPr lang="ru-RU" sz="3000" b="1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</a:t>
            </a:r>
            <a:r>
              <a:rPr lang="ru-RU" sz="3000" b="1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пухлини</a:t>
            </a:r>
            <a:r>
              <a:rPr lang="ru-RU" sz="3000" b="1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основи</a:t>
            </a:r>
            <a:r>
              <a:rPr lang="ru-RU" sz="3000" b="1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головного </a:t>
            </a:r>
            <a:r>
              <a:rPr lang="ru-RU" sz="3000" b="1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мозку</a:t>
            </a:r>
            <a:r>
              <a:rPr lang="ru-RU" sz="3000" b="1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9552" y="404664"/>
            <a:ext cx="3672408" cy="55446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28259655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692697"/>
            <a:ext cx="8229600" cy="2376264"/>
          </a:xfrm>
        </p:spPr>
        <p:txBody>
          <a:bodyPr/>
          <a:lstStyle/>
          <a:p>
            <a:pPr algn="just" indent="0" marL="109728">
              <a:buNone/>
            </a:pPr>
            <a:r>
              <a:rPr b="1" dirty="0" lang="ru-RU" smtClean="0">
                <a:solidFill>
                  <a:schemeClr val="bg2">
                    <a:lumMod val="25000"/>
                  </a:schemeClr>
                </a:solidFill>
              </a:rPr>
              <a:t>В 1880 </a:t>
            </a:r>
            <a:r>
              <a:rPr b="1" dirty="0" err="1" lang="ru-RU" smtClean="0">
                <a:solidFill>
                  <a:schemeClr val="bg2">
                    <a:lumMod val="25000"/>
                  </a:schemeClr>
                </a:solidFill>
              </a:rPr>
              <a:t>році</a:t>
            </a:r>
            <a:r>
              <a:rPr b="1" dirty="0" lang="ru-RU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b="1" dirty="0" err="1" lang="ru-RU">
                <a:solidFill>
                  <a:schemeClr val="bg2">
                    <a:lumMod val="25000"/>
                  </a:schemeClr>
                </a:solidFill>
              </a:rPr>
              <a:t>відкриття</a:t>
            </a:r>
            <a:r>
              <a:rPr b="1" dirty="0" lang="ru-RU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b="1" dirty="0" err="1" lang="ru-RU">
                <a:solidFill>
                  <a:schemeClr val="bg2">
                    <a:lumMod val="25000"/>
                  </a:schemeClr>
                </a:solidFill>
              </a:rPr>
              <a:t>вчених</a:t>
            </a:r>
            <a:r>
              <a:rPr b="1" dirty="0" lang="ru-RU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b="1" dirty="0" err="1" lang="ru-RU">
                <a:solidFill>
                  <a:schemeClr val="bg2">
                    <a:lumMod val="25000"/>
                  </a:schemeClr>
                </a:solidFill>
              </a:rPr>
              <a:t>П'єра</a:t>
            </a:r>
            <a:r>
              <a:rPr b="1" dirty="0" lang="ru-RU">
                <a:solidFill>
                  <a:schemeClr val="bg2">
                    <a:lumMod val="25000"/>
                  </a:schemeClr>
                </a:solidFill>
              </a:rPr>
              <a:t> і Жака </a:t>
            </a:r>
            <a:r>
              <a:rPr b="1" dirty="0" err="1" lang="ru-RU">
                <a:solidFill>
                  <a:schemeClr val="bg2">
                    <a:lumMod val="25000"/>
                  </a:schemeClr>
                </a:solidFill>
              </a:rPr>
              <a:t>Кюрі</a:t>
            </a:r>
            <a:r>
              <a:rPr b="1" dirty="0" lang="ru-RU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b="1" dirty="0" err="1" lang="ru-RU">
                <a:solidFill>
                  <a:schemeClr val="bg2">
                    <a:lumMod val="25000"/>
                  </a:schemeClr>
                </a:solidFill>
              </a:rPr>
              <a:t>призвело</a:t>
            </a:r>
            <a:r>
              <a:rPr b="1" dirty="0" lang="ru-RU">
                <a:solidFill>
                  <a:schemeClr val="bg2">
                    <a:lumMod val="25000"/>
                  </a:schemeClr>
                </a:solidFill>
              </a:rPr>
              <a:t> до </a:t>
            </a:r>
            <a:r>
              <a:rPr b="1" dirty="0" err="1" lang="ru-RU">
                <a:solidFill>
                  <a:schemeClr val="bg2">
                    <a:lumMod val="25000"/>
                  </a:schemeClr>
                </a:solidFill>
              </a:rPr>
              <a:t>розвитку</a:t>
            </a:r>
            <a:r>
              <a:rPr b="1" dirty="0" lang="ru-RU">
                <a:solidFill>
                  <a:schemeClr val="bg2">
                    <a:lumMod val="25000"/>
                  </a:schemeClr>
                </a:solidFill>
              </a:rPr>
              <a:t> ультразвукового </a:t>
            </a:r>
            <a:r>
              <a:rPr b="1" dirty="0" err="1" lang="ru-RU">
                <a:solidFill>
                  <a:schemeClr val="bg2">
                    <a:lumMod val="25000"/>
                  </a:schemeClr>
                </a:solidFill>
              </a:rPr>
              <a:t>перетворювача</a:t>
            </a:r>
            <a:r>
              <a:rPr b="1" dirty="0" lang="ru-RU" smtClean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  <a:p>
            <a:pPr algn="just" indent="0" marL="109728">
              <a:buNone/>
            </a:pPr>
            <a:r>
              <a:rPr b="1" dirty="0" lang="ru-RU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b="1" dirty="0" lang="ru-RU" smtClean="0">
                <a:solidFill>
                  <a:schemeClr val="bg2">
                    <a:lumMod val="25000"/>
                  </a:schemeClr>
                </a:solidFill>
              </a:rPr>
              <a:t>   </a:t>
            </a:r>
            <a:r>
              <a:rPr b="1" dirty="0" err="1" lang="ru-RU" smtClean="0">
                <a:solidFill>
                  <a:schemeClr val="bg2">
                    <a:lumMod val="25000"/>
                  </a:schemeClr>
                </a:solidFill>
              </a:rPr>
              <a:t>Відкриття</a:t>
            </a:r>
            <a:r>
              <a:rPr b="1" dirty="0" lang="ru-RU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b="1" dirty="0" err="1" lang="ru-RU" smtClean="0">
                <a:solidFill>
                  <a:schemeClr val="bg2">
                    <a:lumMod val="25000"/>
                  </a:schemeClr>
                </a:solidFill>
              </a:rPr>
              <a:t>пьезоелектриків</a:t>
            </a:r>
            <a:r>
              <a:rPr b="1" dirty="0" lang="ru-RU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b="1" dirty="0" lang="ru-RU">
                <a:solidFill>
                  <a:schemeClr val="bg2">
                    <a:lumMod val="25000"/>
                  </a:schemeClr>
                </a:solidFill>
              </a:rPr>
              <a:t>стало основою </a:t>
            </a:r>
            <a:r>
              <a:rPr b="1" dirty="0" err="1" lang="ru-RU">
                <a:solidFill>
                  <a:schemeClr val="bg2">
                    <a:lumMod val="25000"/>
                  </a:schemeClr>
                </a:solidFill>
              </a:rPr>
              <a:t>сучасного</a:t>
            </a:r>
            <a:r>
              <a:rPr b="1" dirty="0" lang="ru-RU">
                <a:solidFill>
                  <a:schemeClr val="bg2">
                    <a:lumMod val="25000"/>
                  </a:schemeClr>
                </a:solidFill>
              </a:rPr>
              <a:t> ультразвукового </a:t>
            </a:r>
            <a:r>
              <a:rPr b="1" dirty="0" err="1" lang="ru-RU">
                <a:solidFill>
                  <a:schemeClr val="bg2">
                    <a:lumMod val="25000"/>
                  </a:schemeClr>
                </a:solidFill>
              </a:rPr>
              <a:t>устаткування</a:t>
            </a:r>
            <a:r>
              <a:rPr b="1" dirty="0" lang="ru-RU">
                <a:solidFill>
                  <a:schemeClr val="bg2">
                    <a:lumMod val="25000"/>
                  </a:schemeClr>
                </a:solidFill>
              </a:rPr>
              <a:t>.</a:t>
            </a:r>
          </a:p>
        </p:txBody>
      </p:sp>
      <p:pic>
        <p:nvPicPr>
          <p:cNvPr id="15362" name="Picture 2"/>
          <p:cNvPicPr>
            <a:picLocks noChangeArrowheads="1" noChangeAspect="1"/>
          </p:cNvPicPr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/>
        </p:blipFill>
        <p:spPr bwMode="auto">
          <a:xfrm>
            <a:off x="6156176" y="2946470"/>
            <a:ext cx="2633414" cy="3701617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946470"/>
            <a:ext cx="2575683" cy="3697247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722927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200" spd="slow">
        <p:dissolve/>
      </p:transition>
    </mc:Choice>
    <mc:Fallback>
      <p:transition spd="slow">
        <p:dissolv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>
                                        <p:cTn dur="500" id="7"/>
                                        <p:tgtEl>
                                          <p:spTgt spid="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500"/>
                            </p:stCondLst>
                            <p:childTnLst>
                              <p:par>
                                <p:cTn fill="hold" grpId="0" id="9" nodeType="afterEffect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>
                                        <p:cTn dur="500" id="11"/>
                                        <p:tgtEl>
                                          <p:spTgt spid="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2" nodeType="with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4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15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6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17" nodeType="with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9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20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1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grpId="0" spid="2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1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92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412776"/>
            <a:ext cx="8363272" cy="5256584"/>
          </a:xfrm>
        </p:spPr>
        <p:txBody>
          <a:bodyPr>
            <a:normAutofit fontScale="92500" lnSpcReduction="10000"/>
          </a:bodyPr>
          <a:lstStyle/>
          <a:p>
            <a:pPr marL="109728" indent="0" algn="just">
              <a:buNone/>
            </a:pP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ru-RU" sz="2800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Мінімальна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інвазивність</a:t>
            </a: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проведення</a:t>
            </a: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радіохірургічних</a:t>
            </a: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процедур </a:t>
            </a:r>
            <a:r>
              <a:rPr lang="ru-RU" sz="28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дозволяє</a:t>
            </a: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лікувати</a:t>
            </a: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дітей</a:t>
            </a: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без </a:t>
            </a:r>
            <a:r>
              <a:rPr lang="ru-RU" sz="28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загального</a:t>
            </a: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наркозу. </a:t>
            </a:r>
            <a:endParaRPr lang="ru-RU" sz="2800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indent="0">
              <a:buNone/>
            </a:pPr>
            <a:endParaRPr lang="ru-RU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indent="0">
              <a:buNone/>
            </a:pPr>
            <a:endParaRPr lang="ru-RU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indent="0">
              <a:buNone/>
            </a:pPr>
            <a:endParaRPr lang="ru-RU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indent="0">
              <a:buNone/>
            </a:pPr>
            <a:endParaRPr lang="ru-RU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indent="0">
              <a:buNone/>
            </a:pPr>
            <a:endParaRPr lang="ru-RU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indent="0">
              <a:buNone/>
            </a:pPr>
            <a:endParaRPr lang="ru-RU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indent="0" algn="ctr">
              <a:buNone/>
            </a:pPr>
            <a:endParaRPr lang="ru-RU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indent="0" algn="r">
              <a:buNone/>
            </a:pP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Радіохірургія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</a:t>
            </a:r>
          </a:p>
          <a:p>
            <a:pPr marL="109728" indent="0" algn="r">
              <a:buNone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апараті</a:t>
            </a:r>
            <a:endParaRPr lang="ru-RU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indent="0" algn="r">
              <a:buNone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en-US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Leksell</a:t>
            </a:r>
            <a:r>
              <a:rPr lang="en-US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Gamma-Knife»</a:t>
            </a:r>
            <a:endParaRPr lang="ru-RU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/>
              <a:t>РАДІАЦІЙНЕ ЛІКУВАННЯ СЬОГОДНІ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55576" y="2626002"/>
            <a:ext cx="4752528" cy="3384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266941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4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9286909" cy="68580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89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 algn="ctr">
              <a:buNone/>
            </a:pP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Сучасний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радіохірургії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пухлин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109728" indent="0" algn="ctr">
              <a:buNone/>
            </a:pPr>
            <a:endParaRPr lang="ru-RU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КІБЕР-НІЖ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32040" y="2276872"/>
            <a:ext cx="3888432" cy="4104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755576" y="1988840"/>
            <a:ext cx="417646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Пухлина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опромінюється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тонким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сфокусованим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пучком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радіації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під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різними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кутами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2400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Відбувається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накопичення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ефекту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радіації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і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клітини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пухлини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знищуються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а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здорові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клітини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встигають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успішно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регенерувати</a:t>
            </a:r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2904324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620688"/>
            <a:ext cx="4258816" cy="5386603"/>
          </a:xfrm>
        </p:spPr>
        <p:txBody>
          <a:bodyPr>
            <a:normAutofit lnSpcReduction="10000"/>
          </a:bodyPr>
          <a:lstStyle/>
          <a:p>
            <a:pPr marL="109728" indent="0">
              <a:buNone/>
            </a:pP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Апарат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підлаштовується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під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час сеансу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опромінення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під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пацієнта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пацієнту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немає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необхідності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затримувати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дихання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бути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міцно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зафіксованим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він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може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спокійно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лежати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слухати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музику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спілкуватися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 родичами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або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друзями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интернетом.</a:t>
            </a:r>
            <a:endParaRPr lang="ru-RU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836712"/>
            <a:ext cx="4187645" cy="52565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4613683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3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8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168970"/>
            <a:ext cx="3600400" cy="2605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4168970"/>
            <a:ext cx="2549687" cy="2160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1628800"/>
            <a:ext cx="8147248" cy="3024336"/>
          </a:xfrm>
        </p:spPr>
        <p:txBody>
          <a:bodyPr/>
          <a:lstStyle/>
          <a:p>
            <a:pPr marL="109728" indent="0" algn="ctr">
              <a:buNone/>
            </a:pP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Високотехнологічна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медична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допомога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медична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допомога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виконується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використанням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складних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унікальних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медичних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технологій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заснованих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сучасних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досягненнях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науки і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техніки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висококваліфікованими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медичними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фахівцями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109728" indent="0" algn="ctr">
              <a:buNone/>
            </a:pPr>
            <a:endParaRPr lang="ru-RU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>Розвиток</a:t>
            </a:r>
            <a:r>
              <a:rPr lang="ru-RU" sz="3600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> </a:t>
            </a:r>
            <a:r>
              <a:rPr lang="ru-RU" sz="3600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>медицини</a:t>
            </a:r>
            <a:r>
              <a:rPr lang="ru-RU" sz="3600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> </a:t>
            </a:r>
            <a:r>
              <a:rPr lang="ru-RU" sz="3600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>високих</a:t>
            </a:r>
            <a:r>
              <a:rPr lang="ru-RU" sz="3600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> </a:t>
            </a:r>
            <a:r>
              <a:rPr lang="ru-RU" sz="3600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>технологій-запорука</a:t>
            </a:r>
            <a:r>
              <a:rPr lang="ru-RU" sz="3600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> </a:t>
            </a:r>
            <a:r>
              <a:rPr lang="ru-RU" sz="3600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>збільшення</a:t>
            </a:r>
            <a:r>
              <a:rPr lang="ru-RU" sz="3600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> </a:t>
            </a:r>
            <a:r>
              <a:rPr lang="ru-RU" sz="3600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>тривалості</a:t>
            </a:r>
            <a:r>
              <a:rPr lang="ru-RU" sz="3600" dirty="0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> </a:t>
            </a:r>
            <a:r>
              <a:rPr lang="ru-RU" sz="3600" dirty="0" err="1">
                <a:solidFill>
                  <a:srgbClr val="DEF5FA">
                    <a:lumMod val="2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>життя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129535281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4869160"/>
            <a:ext cx="8075240" cy="1584176"/>
          </a:xfrm>
        </p:spPr>
        <p:txBody>
          <a:bodyPr>
            <a:normAutofit fontScale="25000" lnSpcReduction="20000"/>
          </a:bodyPr>
          <a:lstStyle/>
          <a:p>
            <a:pPr marL="109728" indent="0">
              <a:buNone/>
            </a:pPr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marL="109728" indent="0" algn="ctr">
              <a:buNone/>
            </a:pPr>
            <a:r>
              <a:rPr lang="ru-RU" sz="11200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Здоров'я</a:t>
            </a:r>
            <a:r>
              <a:rPr lang="ru-RU" sz="112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12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sz="112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</a:t>
            </a:r>
            <a:r>
              <a:rPr lang="ru-RU" sz="112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12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найбільша</a:t>
            </a:r>
            <a:r>
              <a:rPr lang="ru-RU" sz="112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12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цінність</a:t>
            </a:r>
            <a:r>
              <a:rPr lang="ru-RU" sz="112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12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якою</a:t>
            </a:r>
            <a:r>
              <a:rPr lang="ru-RU" sz="112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ми </a:t>
            </a:r>
            <a:r>
              <a:rPr lang="ru-RU" sz="112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володіємо</a:t>
            </a:r>
            <a:r>
              <a:rPr lang="ru-RU" sz="112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12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</a:t>
            </a:r>
            <a:r>
              <a:rPr lang="ru-RU" sz="112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1200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природи</a:t>
            </a:r>
            <a:endParaRPr lang="ru-RU" sz="112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БУДЬТЕ ЗДОРОВІ!!!</a:t>
            </a:r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3" y="1268760"/>
            <a:ext cx="6783546" cy="39604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56353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764705"/>
            <a:ext cx="8229600" cy="1368152"/>
          </a:xfrm>
        </p:spPr>
        <p:txBody>
          <a:bodyPr/>
          <a:lstStyle/>
          <a:p>
            <a:pPr algn="just" indent="0" marL="109728">
              <a:buNone/>
            </a:pPr>
            <a:r>
              <a:rPr b="1" dirty="0" lang="ru-RU" smtClean="0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b="1" dirty="0" err="1" lang="ru-RU" smtClean="0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Гідролокатор</a:t>
            </a:r>
            <a:r>
              <a:rPr b="1" dirty="0" lang="ru-RU" smtClean="0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b="1" dirty="0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b="1" dirty="0" err="1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це</a:t>
            </a:r>
            <a:r>
              <a:rPr b="1" dirty="0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b="1" dirty="0" err="1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прилад</a:t>
            </a:r>
            <a:r>
              <a:rPr b="1" dirty="0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b="1" dirty="0" err="1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який</a:t>
            </a:r>
            <a:r>
              <a:rPr b="1" dirty="0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b="1" dirty="0" err="1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виявляє</a:t>
            </a:r>
            <a:r>
              <a:rPr b="1" dirty="0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b="1" dirty="0" err="1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об'єкти</a:t>
            </a:r>
            <a:r>
              <a:rPr b="1" dirty="0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b="1" dirty="0" err="1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що</a:t>
            </a:r>
            <a:r>
              <a:rPr b="1" dirty="0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b="1" dirty="0" err="1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знаходяться</a:t>
            </a:r>
            <a:r>
              <a:rPr b="1" dirty="0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b="1" dirty="0" err="1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під</a:t>
            </a:r>
            <a:r>
              <a:rPr b="1" dirty="0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водою, за </a:t>
            </a:r>
            <a:r>
              <a:rPr b="1" dirty="0" err="1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допомогою</a:t>
            </a:r>
            <a:r>
              <a:rPr b="1" dirty="0" lang="ru-RU">
                <a:solidFill>
                  <a:schemeClr val="bg2">
                    <a:lumMod val="2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 луни.</a:t>
            </a:r>
          </a:p>
        </p:txBody>
      </p:sp>
      <p:pic>
        <p:nvPicPr>
          <p:cNvPr id="16386" name="Picture 2"/>
          <p:cNvPicPr>
            <a:picLocks noChangeArrowheads="1" noChangeAspect="1"/>
          </p:cNvPicPr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34450" y="2420888"/>
            <a:ext cx="3816424" cy="3816424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rrowheads="1" noChangeAspect="1"/>
          </p:cNvPicPr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/>
        </p:blipFill>
        <p:spPr bwMode="auto">
          <a:xfrm>
            <a:off x="997526" y="2812472"/>
            <a:ext cx="2782385" cy="3023022"/>
          </a:xfrm>
          <a:prstGeom prst="rect">
            <a:avLst/>
          </a:prstGeom>
          <a:ln cap="rnd" w="127000">
            <a:solidFill>
              <a:srgbClr val="FFFFFF"/>
            </a:solidFill>
          </a:ln>
          <a:effectLst>
            <a:outerShdw algn="br" blurRad="76200" dir="10500000" dist="95250" kx="900000" rotWithShape="0" sx="97000" sy="23000">
              <a:srgbClr val="000000">
                <a:alpha val="20000"/>
              </a:srgbClr>
            </a:outerShdw>
          </a:effectLst>
          <a:scene3d>
            <a:camera prst="orthographicFront"/>
            <a:lightRig dir="t" rig="twoPt">
              <a:rot lat="0" lon="0" rev="7800000"/>
            </a:lightRig>
          </a:scene3d>
          <a:sp3d contourW="6350">
            <a:bevelT h="16510" w="508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167569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600" spd="slow">
        <p:blinds dir="vert"/>
      </p:transition>
    </mc:Choice>
    <mc:Fallback>
      <p:transition spd="slow">
        <p:blinds dir="vert"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 transition="in">
                                      <p:cBhvr>
                                        <p:cTn dur="500" id="7"/>
                                        <p:tgtEl>
                                          <p:spTgt spid="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500"/>
                            </p:stCondLst>
                            <p:childTnLst>
                              <p:par>
                                <p:cTn fill="hold" id="9" nodeType="afterEffect" presetClass="entr" presetID="3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1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2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3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4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5">
                            <p:stCondLst>
                              <p:cond delay="1500"/>
                            </p:stCondLst>
                            <p:childTnLst>
                              <p:par>
                                <p:cTn fill="hold" id="16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18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19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grpId="0" s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548681"/>
            <a:ext cx="8229600" cy="2160240"/>
          </a:xfrm>
        </p:spPr>
        <p:txBody>
          <a:bodyPr/>
          <a:lstStyle/>
          <a:p>
            <a:pPr marL="109728" indent="0" algn="just">
              <a:buNone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Елрі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Бем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(Австрія-1912р.), </a:t>
            </a:r>
            <a:endParaRPr lang="ru-RU" b="1" dirty="0" smtClean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indent="0" algn="just">
              <a:buNone/>
            </a:pP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Левіс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Річардсон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Англія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- 1912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</a:t>
            </a:r>
          </a:p>
          <a:p>
            <a:pPr marL="109728" indent="0" algn="just">
              <a:buNone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Реджинальд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Фессенден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(США - 1914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marL="109728" indent="0" algn="just">
              <a:buNone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винахідники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ехолотів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гідролокаторів</a:t>
            </a:r>
            <a:endParaRPr lang="ru-RU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852936"/>
            <a:ext cx="3476427" cy="34764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80928"/>
            <a:ext cx="4444752" cy="28561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00102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692697"/>
            <a:ext cx="8229600" cy="1872208"/>
          </a:xfrm>
        </p:spPr>
        <p:txBody>
          <a:bodyPr/>
          <a:lstStyle/>
          <a:p>
            <a:pPr marL="109728" indent="0" algn="just">
              <a:buNone/>
            </a:pP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Видатне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відкриття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1928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році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області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ультразвукового дефектоскопа принесло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визнання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російському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вченому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С. Я. Соколову.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996952"/>
            <a:ext cx="2880320" cy="216024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0833" y="2420888"/>
            <a:ext cx="3224014" cy="4053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24365128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692697"/>
            <a:ext cx="8229600" cy="3024336"/>
          </a:xfrm>
        </p:spPr>
        <p:txBody>
          <a:bodyPr/>
          <a:lstStyle/>
          <a:p>
            <a:pPr marL="109728" indent="0" algn="just">
              <a:buNone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В 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п'ятидесяті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роки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ХХ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століття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американці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Холмс і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Хоур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першими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сканували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людину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занурюючи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її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бак,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виготовлений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вежі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літака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В29, з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дегазованной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водою,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пропускаючи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ультразвук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навколо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осі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 360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градусів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що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стало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першою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томограммой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3294626"/>
            <a:ext cx="2592288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573016"/>
            <a:ext cx="4586670" cy="30243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5933458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1134</TotalTime>
  <Words>1106</Words>
  <Application>Microsoft Office PowerPoint</Application>
  <PresentationFormat>Экран (4:3)</PresentationFormat>
  <Paragraphs>159</Paragraphs>
  <Slides>57</Slides>
  <Notes>1</Notes>
  <HiddenSlides>0</HiddenSlides>
  <MMClips>16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57</vt:i4>
      </vt:variant>
    </vt:vector>
  </HeadingPairs>
  <TitlesOfParts>
    <vt:vector size="58" baseType="lpstr">
      <vt:lpstr>Открытая</vt:lpstr>
      <vt:lpstr>СУЧАСНІ ТЕХНОЛОГІЇ В МЕДИЦИНІ</vt:lpstr>
      <vt:lpstr>План</vt:lpstr>
      <vt:lpstr>УЛЬТРАЗВУК-ЦЕ ЩО?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ЧАСТОТА УЛЬТРАЗВУКУ В МЕДИЧНИХ ПРИЛАДАХ</vt:lpstr>
      <vt:lpstr>УЛЬТРАЗВУК В ДІАГНОСТИЦІ</vt:lpstr>
      <vt:lpstr>Слайд 14</vt:lpstr>
      <vt:lpstr>Слайд 15</vt:lpstr>
      <vt:lpstr>ТЕРАПЕВТИЧНА ДІЯ УЛЬТРАЗВУКА</vt:lpstr>
      <vt:lpstr>Слайд 17</vt:lpstr>
      <vt:lpstr>Слайд 18</vt:lpstr>
      <vt:lpstr>УЛЬТРАЗВУК В КОСМЕТОЛОГІЇ</vt:lpstr>
      <vt:lpstr>Слайд 20</vt:lpstr>
      <vt:lpstr>УЛЬТРАЗВУК В СТОМАТОЛОГІЇ</vt:lpstr>
      <vt:lpstr>Слайд 22</vt:lpstr>
      <vt:lpstr>УЛЬТРАЗВУКОВИЙ ІНГАЛЯТОР ТА АРОМАЛАМПА</vt:lpstr>
      <vt:lpstr>УЛЬТРАЗВУК В ХІРУРГІЇ</vt:lpstr>
      <vt:lpstr>Слайд 25</vt:lpstr>
      <vt:lpstr>УЛЬТРАЗВУКОВИЙ СКАЛЬПЕЛЬ</vt:lpstr>
      <vt:lpstr>Слайд 27</vt:lpstr>
      <vt:lpstr>Слайд 28</vt:lpstr>
      <vt:lpstr>УЛЬТРАЗВУКОВА ПИЛА</vt:lpstr>
      <vt:lpstr>Слайд 30</vt:lpstr>
      <vt:lpstr>Слайд 31</vt:lpstr>
      <vt:lpstr>ДЕЛЬФІНИ:ЛІКУВАННЯ УЛЬТРАЗВУКОМ</vt:lpstr>
      <vt:lpstr>Слайд 33</vt:lpstr>
      <vt:lpstr>РЕНТГЕНІВСЬКЕ ВИПРОМІНЮВАННЯ</vt:lpstr>
      <vt:lpstr>      Вільгельм Конрад Рентген (1845-1923) </vt:lpstr>
      <vt:lpstr>Рентген за допомогою Х-променів сфотографував руку фрау Берти.  </vt:lpstr>
      <vt:lpstr>Слайд 37</vt:lpstr>
      <vt:lpstr>ТИПИ РЕНТГЕНІВСЬКОГО ВИПРОМІНЮВАННЯ:</vt:lpstr>
      <vt:lpstr>Застосування рентгенівського випромінювання в медицині</vt:lpstr>
      <vt:lpstr>РЕНТГЕНОСКОПІЯ</vt:lpstr>
      <vt:lpstr>ФЛЮОРОГРАФІЯ</vt:lpstr>
      <vt:lpstr>Слайд 42</vt:lpstr>
      <vt:lpstr>КОМП′ЮТЕРНА РЕНТГЕНІВСЬКА ТОМОГРАФІЯ</vt:lpstr>
      <vt:lpstr>Слайд 44</vt:lpstr>
      <vt:lpstr>ВІДКРИТТЯ РАДІОАКТИВНОСТІ</vt:lpstr>
      <vt:lpstr>Слайд 46</vt:lpstr>
      <vt:lpstr>РАДІОХІРУРГІЯ</vt:lpstr>
      <vt:lpstr>ГАММА-НІЖ</vt:lpstr>
      <vt:lpstr>Слайд 49</vt:lpstr>
      <vt:lpstr>Слайд 50</vt:lpstr>
      <vt:lpstr>РАДІАЦІЙНЕ ЛІКУВАННЯ СЬОГОДНІ</vt:lpstr>
      <vt:lpstr>Слайд 52</vt:lpstr>
      <vt:lpstr>КІБЕР-НІЖ</vt:lpstr>
      <vt:lpstr>Слайд 54</vt:lpstr>
      <vt:lpstr>Слайд 55</vt:lpstr>
      <vt:lpstr>Розвиток медицини високих технологій-запорука збільшення тривалості життя</vt:lpstr>
      <vt:lpstr>БУДЬТЕ ЗДОРОВІ!!!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СУЧАСНІ ТЕХНОЛОГІЇ В МЕДИЦИНІ</dc:title>
  <dc:creator>dex</dc:creator>
  <cp:lastModifiedBy>dex</cp:lastModifiedBy>
  <cp:revision>102</cp:revision>
  <dcterms:created xsi:type="dcterms:W3CDTF">2015-03-23T15:08:22Z</dcterms:created>
  <dcterms:modified xsi:type="dcterms:W3CDTF">2015-04-05T20:02:31Z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1344832</vt:lpwstr>
  </property>
  <property fmtid="{D5CDD505-2E9C-101B-9397-08002B2CF9AE}" name="NXPowerLiteVersion" pid="3">
    <vt:lpwstr>D4.1.4</vt:lpwstr>
  </property>
</Properties>
</file>