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7" r:id="rId17"/>
    <p:sldId id="278" r:id="rId18"/>
    <p:sldId id="279" r:id="rId19"/>
    <p:sldId id="280" r:id="rId20"/>
    <p:sldId id="275" r:id="rId21"/>
    <p:sldId id="281" r:id="rId22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C83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A569B-8516-4656-890F-F84AF15D4115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BA9A2-DBAC-4A36-A228-A6D4FEE2DE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A569B-8516-4656-890F-F84AF15D4115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BA9A2-DBAC-4A36-A228-A6D4FEE2DE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A569B-8516-4656-890F-F84AF15D4115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BA9A2-DBAC-4A36-A228-A6D4FEE2DE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A569B-8516-4656-890F-F84AF15D4115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BA9A2-DBAC-4A36-A228-A6D4FEE2DE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A569B-8516-4656-890F-F84AF15D4115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BA9A2-DBAC-4A36-A228-A6D4FEE2DE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A569B-8516-4656-890F-F84AF15D4115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BA9A2-DBAC-4A36-A228-A6D4FEE2DE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A569B-8516-4656-890F-F84AF15D4115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BA9A2-DBAC-4A36-A228-A6D4FEE2DE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A569B-8516-4656-890F-F84AF15D4115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BA9A2-DBAC-4A36-A228-A6D4FEE2DE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A569B-8516-4656-890F-F84AF15D4115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BA9A2-DBAC-4A36-A228-A6D4FEE2DE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A569B-8516-4656-890F-F84AF15D4115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BA9A2-DBAC-4A36-A228-A6D4FEE2DE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A569B-8516-4656-890F-F84AF15D4115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BA9A2-DBAC-4A36-A228-A6D4FEE2DE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A569B-8516-4656-890F-F84AF15D4115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7BA9A2-DBAC-4A36-A228-A6D4FEE2DE71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 ?><Relationships xmlns="http://schemas.openxmlformats.org/package/2006/relationships"><Relationship Id="rId3" Target="../media/image14.jpeg" Type="http://schemas.openxmlformats.org/officeDocument/2006/relationships/image"/><Relationship Id="rId2" Target="../media/image13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15.jpeg" Type="http://schemas.openxmlformats.org/officeDocument/2006/relationships/image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pedsovet.su/_ld/224/274601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50030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uk-UA" sz="6700" b="1" i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Шістдесятники - спадкоємці</a:t>
            </a:r>
            <a:br>
              <a:rPr lang="uk-UA" sz="6700" b="1" i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</a:br>
            <a:r>
              <a:rPr lang="uk-UA" sz="6700" b="1" i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"Розстріляного відродження"</a:t>
            </a:r>
            <a:r>
              <a:rPr lang="uk-UA" b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00FF"/>
                    </a:gs>
                    <a:gs pos="100000">
                      <a:srgbClr val="3366FF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/>
            </a:r>
            <a:br>
              <a:rPr lang="uk-UA" b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00FF"/>
                    </a:gs>
                    <a:gs pos="100000">
                      <a:srgbClr val="3366FF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</a:b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elenaranko.ucoz.ru/_ld/0/036575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"/>
            <a:ext cx="9119676" cy="6858000"/>
          </a:xfrm>
          <a:prstGeom prst="rect">
            <a:avLst/>
          </a:prstGeom>
          <a:noFill/>
        </p:spPr>
      </p:pic>
      <p:pic>
        <p:nvPicPr>
          <p:cNvPr id="1026" name="Picture 2" descr="http://elenaranko.ucoz.ru/_ld/0/036575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967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286808" cy="1143000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Світоглядні засоби шістдесятників</a:t>
            </a:r>
            <a:endParaRPr lang="uk-UA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643050"/>
            <a:ext cx="8229600" cy="4525963"/>
          </a:xfrm>
        </p:spPr>
        <p:txBody>
          <a:bodyPr/>
          <a:lstStyle/>
          <a:p>
            <a:pPr>
              <a:buFontTx/>
              <a:buChar char="-"/>
            </a:pPr>
            <a:r>
              <a:rPr lang="uk-UA" b="1" dirty="0">
                <a:solidFill>
                  <a:srgbClr val="002060"/>
                </a:solidFill>
              </a:rPr>
              <a:t>л</a:t>
            </a:r>
            <a:r>
              <a:rPr lang="uk-UA" b="1" dirty="0" smtClean="0">
                <a:solidFill>
                  <a:srgbClr val="002060"/>
                </a:solidFill>
              </a:rPr>
              <a:t>ібералізм</a:t>
            </a:r>
            <a:r>
              <a:rPr lang="uk-UA" dirty="0" smtClean="0">
                <a:solidFill>
                  <a:srgbClr val="002060"/>
                </a:solidFill>
              </a:rPr>
              <a:t> </a:t>
            </a:r>
            <a:r>
              <a:rPr lang="uk-UA" i="1" dirty="0" smtClean="0">
                <a:solidFill>
                  <a:srgbClr val="002060"/>
                </a:solidFill>
              </a:rPr>
              <a:t>(культ свободи в усіх </a:t>
            </a:r>
          </a:p>
          <a:p>
            <a:pPr>
              <a:buNone/>
            </a:pPr>
            <a:r>
              <a:rPr lang="uk-UA" i="1" dirty="0" smtClean="0">
                <a:solidFill>
                  <a:srgbClr val="002060"/>
                </a:solidFill>
              </a:rPr>
              <a:t>його виявах – свободи особистості,</a:t>
            </a:r>
          </a:p>
          <a:p>
            <a:pPr>
              <a:buNone/>
            </a:pPr>
            <a:r>
              <a:rPr lang="uk-UA" i="1" dirty="0" smtClean="0">
                <a:solidFill>
                  <a:srgbClr val="002060"/>
                </a:solidFill>
              </a:rPr>
              <a:t>нації, духу);</a:t>
            </a:r>
          </a:p>
          <a:p>
            <a:pPr>
              <a:buFontTx/>
              <a:buChar char="-"/>
            </a:pPr>
            <a:r>
              <a:rPr lang="uk-UA" b="1" dirty="0" smtClean="0">
                <a:solidFill>
                  <a:srgbClr val="002060"/>
                </a:solidFill>
              </a:rPr>
              <a:t>гуманізм та антропоцентризм </a:t>
            </a:r>
            <a:r>
              <a:rPr lang="uk-UA" i="1" dirty="0" smtClean="0">
                <a:solidFill>
                  <a:srgbClr val="002060"/>
                </a:solidFill>
              </a:rPr>
              <a:t>(культ</a:t>
            </a:r>
          </a:p>
          <a:p>
            <a:pPr>
              <a:buNone/>
            </a:pPr>
            <a:r>
              <a:rPr lang="uk-UA" i="1" dirty="0" smtClean="0">
                <a:solidFill>
                  <a:srgbClr val="002060"/>
                </a:solidFill>
              </a:rPr>
              <a:t>людської особистості – центру Всесвіту);</a:t>
            </a:r>
          </a:p>
          <a:p>
            <a:pPr>
              <a:buFontTx/>
              <a:buChar char="-"/>
            </a:pPr>
            <a:r>
              <a:rPr lang="uk-UA" b="1" dirty="0" smtClean="0">
                <a:solidFill>
                  <a:srgbClr val="002060"/>
                </a:solidFill>
              </a:rPr>
              <a:t>духовний демократизм </a:t>
            </a:r>
            <a:r>
              <a:rPr lang="uk-UA" i="1" dirty="0" smtClean="0">
                <a:solidFill>
                  <a:srgbClr val="002060"/>
                </a:solidFill>
              </a:rPr>
              <a:t>(культ простої, </a:t>
            </a:r>
          </a:p>
          <a:p>
            <a:pPr>
              <a:buNone/>
            </a:pPr>
            <a:r>
              <a:rPr lang="uk-UA" i="1" dirty="0" smtClean="0">
                <a:solidFill>
                  <a:srgbClr val="002060"/>
                </a:solidFill>
              </a:rPr>
              <a:t>звичайної людини – трудівника);</a:t>
            </a:r>
            <a:endParaRPr lang="ru-RU" i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elenaranko.ucoz.ru/_ld/0/036575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9676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857232"/>
            <a:ext cx="8229600" cy="4983179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uk-UA" b="1" dirty="0" smtClean="0">
                <a:solidFill>
                  <a:srgbClr val="002060"/>
                </a:solidFill>
              </a:rPr>
              <a:t>духовний аристократизм </a:t>
            </a:r>
            <a:r>
              <a:rPr lang="uk-UA" i="1" dirty="0" smtClean="0">
                <a:solidFill>
                  <a:srgbClr val="002060"/>
                </a:solidFill>
              </a:rPr>
              <a:t>(культ видатної творчої особистості);</a:t>
            </a:r>
          </a:p>
          <a:p>
            <a:pPr>
              <a:buFontTx/>
              <a:buChar char="-"/>
            </a:pPr>
            <a:r>
              <a:rPr lang="uk-UA" b="1" dirty="0" smtClean="0">
                <a:solidFill>
                  <a:srgbClr val="002060"/>
                </a:solidFill>
              </a:rPr>
              <a:t>моралізм та етичний максималізм </a:t>
            </a:r>
            <a:r>
              <a:rPr lang="uk-UA" i="1" dirty="0" smtClean="0">
                <a:solidFill>
                  <a:srgbClr val="002060"/>
                </a:solidFill>
              </a:rPr>
              <a:t>(культ моральності як абсолютного мірила людських вчинків);</a:t>
            </a:r>
          </a:p>
          <a:p>
            <a:pPr>
              <a:buFontTx/>
              <a:buChar char="-"/>
            </a:pPr>
            <a:r>
              <a:rPr lang="uk-UA" b="1" dirty="0" smtClean="0">
                <a:solidFill>
                  <a:srgbClr val="002060"/>
                </a:solidFill>
              </a:rPr>
              <a:t>активний патріотизм;</a:t>
            </a:r>
          </a:p>
          <a:p>
            <a:pPr>
              <a:buFontTx/>
              <a:buChar char="-"/>
            </a:pPr>
            <a:r>
              <a:rPr lang="uk-UA" b="1" dirty="0" smtClean="0">
                <a:solidFill>
                  <a:srgbClr val="002060"/>
                </a:solidFill>
              </a:rPr>
              <a:t>національна самосвідомість;</a:t>
            </a:r>
          </a:p>
          <a:p>
            <a:pPr>
              <a:buFontTx/>
              <a:buChar char="-"/>
            </a:pPr>
            <a:r>
              <a:rPr lang="uk-UA" b="1" dirty="0" smtClean="0">
                <a:solidFill>
                  <a:srgbClr val="002060"/>
                </a:solidFill>
              </a:rPr>
              <a:t>культурництво</a:t>
            </a:r>
            <a:r>
              <a:rPr lang="uk-UA" dirty="0" smtClean="0">
                <a:solidFill>
                  <a:srgbClr val="002060"/>
                </a:solidFill>
              </a:rPr>
              <a:t> </a:t>
            </a:r>
            <a:r>
              <a:rPr lang="uk-UA" i="1" dirty="0" smtClean="0">
                <a:solidFill>
                  <a:srgbClr val="002060"/>
                </a:solidFill>
              </a:rPr>
              <a:t>(відстоювання справжньої, високомайстерної </a:t>
            </a:r>
            <a:r>
              <a:rPr lang="uk-UA" i="1" dirty="0" err="1" smtClean="0">
                <a:solidFill>
                  <a:srgbClr val="002060"/>
                </a:solidFill>
              </a:rPr>
              <a:t>культуротворчості</a:t>
            </a:r>
            <a:r>
              <a:rPr lang="uk-UA" i="1" dirty="0" smtClean="0">
                <a:solidFill>
                  <a:srgbClr val="002060"/>
                </a:solidFill>
              </a:rPr>
              <a:t>).</a:t>
            </a:r>
            <a:endParaRPr lang="ru-RU" i="1" dirty="0" smtClean="0">
              <a:solidFill>
                <a:srgbClr val="002060"/>
              </a:solidFill>
            </a:endParaRP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img11.proshkolu.ru/content/media/pic/std/5000000/4248000/4247742-511b9dca956ff2f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231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Шляхи розвитку</a:t>
            </a:r>
            <a:endParaRPr lang="uk-UA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571612"/>
            <a:ext cx="8229600" cy="4525963"/>
          </a:xfrm>
        </p:spPr>
        <p:txBody>
          <a:bodyPr/>
          <a:lstStyle/>
          <a:p>
            <a:pPr>
              <a:buFontTx/>
              <a:buChar char="-"/>
            </a:pPr>
            <a:r>
              <a:rPr lang="uk-UA" b="1" dirty="0">
                <a:solidFill>
                  <a:srgbClr val="002060"/>
                </a:solidFill>
                <a:latin typeface="Monotype Corsiva" pitchFamily="66" charset="0"/>
              </a:rPr>
              <a:t>т</a:t>
            </a:r>
            <a:r>
              <a:rPr lang="uk-UA" b="1" dirty="0" smtClean="0">
                <a:solidFill>
                  <a:srgbClr val="002060"/>
                </a:solidFill>
                <a:latin typeface="Monotype Corsiva" pitchFamily="66" charset="0"/>
              </a:rPr>
              <a:t>ворчі пошуки нових форм і засобів</a:t>
            </a:r>
          </a:p>
          <a:p>
            <a:pPr>
              <a:buNone/>
            </a:pPr>
            <a:r>
              <a:rPr lang="uk-UA" b="1" dirty="0" smtClean="0">
                <a:solidFill>
                  <a:srgbClr val="002060"/>
                </a:solidFill>
                <a:latin typeface="Monotype Corsiva" pitchFamily="66" charset="0"/>
              </a:rPr>
              <a:t> самовираження під впливом зарубіжних </a:t>
            </a:r>
          </a:p>
          <a:p>
            <a:pPr>
              <a:buNone/>
            </a:pPr>
            <a:r>
              <a:rPr lang="uk-UA" b="1" dirty="0" smtClean="0">
                <a:solidFill>
                  <a:srgbClr val="002060"/>
                </a:solidFill>
                <a:latin typeface="Monotype Corsiva" pitchFamily="66" charset="0"/>
              </a:rPr>
              <a:t>письменників;</a:t>
            </a:r>
          </a:p>
          <a:p>
            <a:pPr>
              <a:buFontTx/>
              <a:buChar char="-"/>
            </a:pPr>
            <a:r>
              <a:rPr lang="uk-UA" b="1" dirty="0" smtClean="0">
                <a:solidFill>
                  <a:srgbClr val="002060"/>
                </a:solidFill>
                <a:latin typeface="Monotype Corsiva" pitchFamily="66" charset="0"/>
              </a:rPr>
              <a:t>прорив з облоги соцреалізму, що призвів до </a:t>
            </a:r>
          </a:p>
          <a:p>
            <a:pPr>
              <a:buNone/>
            </a:pPr>
            <a:r>
              <a:rPr lang="uk-UA" b="1" dirty="0" smtClean="0">
                <a:solidFill>
                  <a:srgbClr val="002060"/>
                </a:solidFill>
                <a:latin typeface="Monotype Corsiva" pitchFamily="66" charset="0"/>
              </a:rPr>
              <a:t>звинувачень у формалізмі;</a:t>
            </a:r>
          </a:p>
          <a:p>
            <a:pPr>
              <a:buFontTx/>
              <a:buChar char="-"/>
            </a:pPr>
            <a:r>
              <a:rPr lang="uk-UA" b="1" dirty="0" smtClean="0">
                <a:solidFill>
                  <a:srgbClr val="002060"/>
                </a:solidFill>
                <a:latin typeface="Monotype Corsiva" pitchFamily="66" charset="0"/>
              </a:rPr>
              <a:t>одна з основних тем – тема свободи творчості,</a:t>
            </a:r>
          </a:p>
          <a:p>
            <a:pPr>
              <a:buNone/>
            </a:pPr>
            <a:r>
              <a:rPr lang="en-US" b="1" dirty="0" smtClean="0">
                <a:solidFill>
                  <a:srgbClr val="002060"/>
                </a:solidFill>
                <a:latin typeface="Monotype Corsiva" pitchFamily="66" charset="0"/>
                <a:cs typeface="Arial" charset="0"/>
              </a:rPr>
              <a:t>«</a:t>
            </a:r>
            <a:r>
              <a:rPr lang="uk-UA" b="1" dirty="0" smtClean="0">
                <a:solidFill>
                  <a:srgbClr val="002060"/>
                </a:solidFill>
                <a:latin typeface="Monotype Corsiva" pitchFamily="66" charset="0"/>
                <a:cs typeface="Arial" charset="0"/>
              </a:rPr>
              <a:t>простору для крил</a:t>
            </a:r>
            <a:r>
              <a:rPr lang="en-US" b="1" dirty="0" smtClean="0">
                <a:solidFill>
                  <a:srgbClr val="002060"/>
                </a:solidFill>
                <a:latin typeface="Monotype Corsiva" pitchFamily="66" charset="0"/>
                <a:cs typeface="Arial" charset="0"/>
              </a:rPr>
              <a:t>»</a:t>
            </a:r>
            <a:r>
              <a:rPr lang="uk-UA" b="1" dirty="0" smtClean="0">
                <a:solidFill>
                  <a:srgbClr val="002060"/>
                </a:solidFill>
                <a:latin typeface="Monotype Corsiva" pitchFamily="66" charset="0"/>
                <a:cs typeface="Arial" charset="0"/>
              </a:rPr>
              <a:t>.</a:t>
            </a:r>
            <a:endParaRPr lang="en-US" b="1" dirty="0" smtClean="0">
              <a:solidFill>
                <a:srgbClr val="002060"/>
              </a:solidFill>
              <a:latin typeface="Monotype Corsiva" pitchFamily="66" charset="0"/>
              <a:cs typeface="Arial" charset="0"/>
            </a:endParaRPr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http://elenaranko.ucoz.ru/_ld/0/7093753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629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Витязь молодої української поезії</a:t>
            </a:r>
            <a:endParaRPr lang="uk-UA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4286256"/>
            <a:ext cx="3929090" cy="2143140"/>
          </a:xfrm>
          <a:ln w="38100"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ctr">
              <a:buNone/>
            </a:pPr>
            <a:r>
              <a:rPr lang="uk-UA" sz="26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“Відстоював</a:t>
            </a:r>
            <a:r>
              <a:rPr lang="uk-UA" sz="2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не тільки право свободи творчості, а й право людини на гідність і </a:t>
            </a:r>
            <a:r>
              <a:rPr lang="uk-UA" sz="26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самоповагу.”</a:t>
            </a:r>
            <a:endParaRPr lang="uk-UA" sz="26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http://i1.poltava.pl.ua/opinion/1/9/content/khata_symonen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1500174"/>
            <a:ext cx="3810000" cy="28003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5143504" y="1714488"/>
            <a:ext cx="3543296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uk-U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4929190" y="4286256"/>
            <a:ext cx="3643338" cy="2143140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2200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Зупинись, подивись навколо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uk-UA" sz="2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Рідним запахом душу зігрій,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2200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Все</a:t>
            </a:r>
            <a:r>
              <a:rPr kumimoji="0" lang="uk-UA" sz="2200" i="1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знайоме, все рідне до болю,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uk-UA" sz="2200" i="1" baseline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Уклонися</a:t>
            </a:r>
            <a:r>
              <a:rPr lang="uk-UA" sz="2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хатині своїй.</a:t>
            </a:r>
            <a:endParaRPr kumimoji="0" lang="uk-UA" sz="2200" i="1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6" name="Picture 6" descr="http://ualit.org/wp-content/uploads/2013/10/photo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500174"/>
            <a:ext cx="3730222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uk-UA" dirty="0"/>
          </a:p>
        </p:txBody>
      </p:sp>
      <p:pic>
        <p:nvPicPr>
          <p:cNvPr id="28674" name="Picture 2" descr="http://agrobk.ru/wp-content/uploads/Ukr-jitnits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28676" name="Picture 4" descr="http://img0.liveinternet.ru/images/attach/c/7/94/719/94719734_f29a9cb77c6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571480"/>
            <a:ext cx="3228961" cy="41111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428728" y="4143380"/>
            <a:ext cx="6000792" cy="1928826"/>
          </a:xfrm>
          <a:prstGeom prst="rect">
            <a:avLst/>
          </a:prstGeom>
          <a:solidFill>
            <a:srgbClr val="CFC83D"/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Мати і Батьківщина злиті в одному священному образі. Про них ми співаємо сьогодні словами вірша </a:t>
            </a:r>
            <a:r>
              <a:rPr lang="uk-UA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“Лебеді</a:t>
            </a:r>
            <a:r>
              <a:rPr lang="uk-UA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материнства”</a:t>
            </a:r>
            <a:endParaRPr lang="uk-UA" sz="24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www.gazeta.lviv.ua/sites/default/files/news/uk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Журналістський тренінг</a:t>
            </a:r>
            <a:endParaRPr lang="uk-UA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http://comments.ua/img/2010122312484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1643050"/>
            <a:ext cx="4524375" cy="3667126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fotomova.com.ua/src/explanations/b/BYR4KVG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7101408"/>
          </a:xfrm>
          <a:prstGeom prst="rect">
            <a:avLst/>
          </a:prstGeom>
          <a:noFill/>
        </p:spPr>
      </p:pic>
      <p:sp>
        <p:nvSpPr>
          <p:cNvPr id="6147" name="Объект 2"/>
          <p:cNvSpPr>
            <a:spLocks noGrp="1"/>
          </p:cNvSpPr>
          <p:nvPr>
            <p:ph idx="1"/>
          </p:nvPr>
        </p:nvSpPr>
        <p:spPr>
          <a:xfrm>
            <a:off x="1979712" y="1412776"/>
            <a:ext cx="5328592" cy="4758730"/>
          </a:xfrm>
          <a:noFill/>
          <a:ln w="38100">
            <a:noFill/>
            <a:prstDash val="solid"/>
          </a:ln>
        </p:spPr>
        <p:txBody>
          <a:bodyPr anchor="ctr">
            <a:noAutofit/>
          </a:bodyPr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uk-UA" sz="2800" b="1" i="1" dirty="0" smtClean="0">
                <a:solidFill>
                  <a:srgbClr val="002060"/>
                </a:solidFill>
              </a:rPr>
              <a:t>Баба Віхола, сива Віхола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uk-UA" sz="2800" b="1" i="1" dirty="0" smtClean="0">
                <a:solidFill>
                  <a:srgbClr val="002060"/>
                </a:solidFill>
              </a:rPr>
              <a:t>На </a:t>
            </a:r>
            <a:r>
              <a:rPr lang="uk-UA" sz="2800" b="1" i="1" dirty="0" err="1" smtClean="0">
                <a:solidFill>
                  <a:srgbClr val="002060"/>
                </a:solidFill>
              </a:rPr>
              <a:t>метільній</a:t>
            </a:r>
            <a:r>
              <a:rPr lang="uk-UA" sz="2800" b="1" i="1" dirty="0" smtClean="0">
                <a:solidFill>
                  <a:srgbClr val="002060"/>
                </a:solidFill>
              </a:rPr>
              <a:t> мітлі приїхала.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uk-UA" sz="2800" b="1" i="1" dirty="0" smtClean="0">
                <a:solidFill>
                  <a:srgbClr val="002060"/>
                </a:solidFill>
              </a:rPr>
              <a:t>В двері стукала, селом вешталась: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uk-UA" sz="2800" b="1" i="1" dirty="0" smtClean="0">
                <a:solidFill>
                  <a:srgbClr val="002060"/>
                </a:solidFill>
              </a:rPr>
              <a:t>- Люди </a:t>
            </a:r>
            <a:r>
              <a:rPr lang="uk-UA" sz="2800" b="1" i="1" dirty="0" err="1" smtClean="0">
                <a:solidFill>
                  <a:srgbClr val="002060"/>
                </a:solidFill>
              </a:rPr>
              <a:t>добрії</a:t>
            </a:r>
            <a:r>
              <a:rPr lang="uk-UA" sz="2800" b="1" i="1" dirty="0" smtClean="0">
                <a:solidFill>
                  <a:srgbClr val="002060"/>
                </a:solidFill>
              </a:rPr>
              <a:t>, дайте решето!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uk-UA" sz="2800" b="1" i="1" dirty="0" smtClean="0">
                <a:solidFill>
                  <a:srgbClr val="002060"/>
                </a:solidFill>
              </a:rPr>
              <a:t>Ой просію я ж біле борошно,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uk-UA" sz="2800" b="1" i="1" dirty="0" smtClean="0">
                <a:solidFill>
                  <a:srgbClr val="002060"/>
                </a:solidFill>
              </a:rPr>
              <a:t>Бо в полях іще дуже порожньо.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uk-UA" sz="2800" b="1" i="1" dirty="0" smtClean="0">
                <a:solidFill>
                  <a:srgbClr val="002060"/>
                </a:solidFill>
              </a:rPr>
              <a:t>Сині пальчики – мерзне житечко.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uk-UA" sz="2800" b="1" i="1" dirty="0" smtClean="0">
                <a:solidFill>
                  <a:srgbClr val="002060"/>
                </a:solidFill>
              </a:rPr>
              <a:t>Полем їхала, в землю дихала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uk-UA" sz="2800" b="1" i="1" dirty="0" smtClean="0">
                <a:solidFill>
                  <a:srgbClr val="002060"/>
                </a:solidFill>
              </a:rPr>
              <a:t>Баба Віхола, сива Віхола…</a:t>
            </a:r>
            <a:endParaRPr lang="ru-RU" sz="2800" b="1" i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3.bp.blogspot.com/-rf3HHv5EVlY/Ttf0jtEk6jI/AAAAAAAAA8s/scfXI1r3tDY/s1600/winter_008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23"/>
          </a:xfrm>
          <a:prstGeom prst="rect">
            <a:avLst/>
          </a:prstGeom>
          <a:noFill/>
        </p:spPr>
      </p:pic>
      <p:sp>
        <p:nvSpPr>
          <p:cNvPr id="5123" name="Объект 2"/>
          <p:cNvSpPr>
            <a:spLocks noGrp="1"/>
          </p:cNvSpPr>
          <p:nvPr>
            <p:ph idx="1"/>
          </p:nvPr>
        </p:nvSpPr>
        <p:spPr>
          <a:xfrm>
            <a:off x="4644008" y="928670"/>
            <a:ext cx="4499992" cy="4880585"/>
          </a:xfrm>
          <a:solidFill>
            <a:srgbClr val="A6D9DE"/>
          </a:solidFill>
          <a:ln w="38100">
            <a:noFill/>
            <a:prstDash val="solid"/>
          </a:ln>
          <a:effectLst>
            <a:softEdge rad="127000"/>
          </a:effectLst>
        </p:spPr>
        <p:txBody>
          <a:bodyPr anchor="ctr">
            <a:normAutofit/>
          </a:bodyPr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uk-UA" sz="2400" b="1" i="1" dirty="0" smtClean="0">
                <a:solidFill>
                  <a:srgbClr val="002060"/>
                </a:solidFill>
              </a:rPr>
              <a:t>Сидить праля та й пряде – 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uk-UA" sz="2400" b="1" i="1" dirty="0" smtClean="0">
                <a:solidFill>
                  <a:srgbClr val="002060"/>
                </a:solidFill>
              </a:rPr>
              <a:t>Сніг іде – </a:t>
            </a:r>
            <a:r>
              <a:rPr lang="uk-UA" sz="2400" b="1" i="1" dirty="0" err="1" smtClean="0">
                <a:solidFill>
                  <a:srgbClr val="002060"/>
                </a:solidFill>
              </a:rPr>
              <a:t>іде</a:t>
            </a:r>
            <a:r>
              <a:rPr lang="uk-UA" sz="2400" b="1" i="1" dirty="0" smtClean="0">
                <a:solidFill>
                  <a:srgbClr val="002060"/>
                </a:solidFill>
              </a:rPr>
              <a:t> – </a:t>
            </a:r>
            <a:r>
              <a:rPr lang="uk-UA" sz="2400" b="1" i="1" dirty="0" err="1" smtClean="0">
                <a:solidFill>
                  <a:srgbClr val="002060"/>
                </a:solidFill>
              </a:rPr>
              <a:t>іде</a:t>
            </a:r>
            <a:r>
              <a:rPr lang="uk-UA" sz="2400" b="1" i="1" dirty="0" smtClean="0">
                <a:solidFill>
                  <a:srgbClr val="002060"/>
                </a:solidFill>
              </a:rPr>
              <a:t> – 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uk-UA" sz="2400" b="1" i="1" dirty="0" smtClean="0">
                <a:solidFill>
                  <a:srgbClr val="002060"/>
                </a:solidFill>
              </a:rPr>
              <a:t>Нитка рветься де – не – де – 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uk-UA" sz="2400" b="1" i="1" dirty="0" smtClean="0">
                <a:solidFill>
                  <a:srgbClr val="002060"/>
                </a:solidFill>
              </a:rPr>
              <a:t>А вона пряде й пряде.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uk-UA" sz="2400" b="1" i="1" dirty="0" smtClean="0">
                <a:solidFill>
                  <a:srgbClr val="002060"/>
                </a:solidFill>
              </a:rPr>
              <a:t>Вже напряла </a:t>
            </a:r>
            <a:r>
              <a:rPr lang="uk-UA" sz="2400" b="1" i="1" dirty="0" err="1" smtClean="0">
                <a:solidFill>
                  <a:srgbClr val="002060"/>
                </a:solidFill>
              </a:rPr>
              <a:t>хуртовин-</a:t>
            </a:r>
            <a:endParaRPr lang="uk-UA" sz="2400" b="1" i="1" dirty="0" smtClean="0">
              <a:solidFill>
                <a:srgbClr val="002060"/>
              </a:solidFill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uk-UA" sz="2400" b="1" i="1" dirty="0" smtClean="0">
                <a:solidFill>
                  <a:srgbClr val="002060"/>
                </a:solidFill>
              </a:rPr>
              <a:t>На сувої полотна,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uk-UA" sz="2400" b="1" i="1" dirty="0" smtClean="0">
                <a:solidFill>
                  <a:srgbClr val="002060"/>
                </a:solidFill>
              </a:rPr>
              <a:t>На завіску для вікна,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uk-UA" sz="2400" b="1" i="1" dirty="0" smtClean="0">
                <a:solidFill>
                  <a:srgbClr val="002060"/>
                </a:solidFill>
              </a:rPr>
              <a:t>На хустину й укривало – 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uk-UA" sz="2400" b="1" i="1" dirty="0" smtClean="0">
                <a:solidFill>
                  <a:srgbClr val="002060"/>
                </a:solidFill>
              </a:rPr>
              <a:t>Мало – </a:t>
            </a:r>
            <a:r>
              <a:rPr lang="uk-UA" sz="2400" b="1" i="1" dirty="0" err="1" smtClean="0">
                <a:solidFill>
                  <a:srgbClr val="002060"/>
                </a:solidFill>
              </a:rPr>
              <a:t>мало</a:t>
            </a:r>
            <a:r>
              <a:rPr lang="uk-UA" sz="2400" b="1" i="1" dirty="0" smtClean="0">
                <a:solidFill>
                  <a:srgbClr val="002060"/>
                </a:solidFill>
              </a:rPr>
              <a:t> – </a:t>
            </a:r>
            <a:r>
              <a:rPr lang="uk-UA" sz="2400" b="1" i="1" dirty="0" err="1" smtClean="0">
                <a:solidFill>
                  <a:srgbClr val="002060"/>
                </a:solidFill>
              </a:rPr>
              <a:t>мало</a:t>
            </a:r>
            <a:r>
              <a:rPr lang="uk-UA" sz="2400" b="1" i="1" dirty="0" smtClean="0">
                <a:solidFill>
                  <a:srgbClr val="002060"/>
                </a:solidFill>
              </a:rPr>
              <a:t> – </a:t>
            </a:r>
            <a:r>
              <a:rPr lang="uk-UA" sz="2400" b="1" i="1" dirty="0" err="1" smtClean="0">
                <a:solidFill>
                  <a:srgbClr val="002060"/>
                </a:solidFill>
              </a:rPr>
              <a:t>мало</a:t>
            </a:r>
            <a:r>
              <a:rPr lang="uk-UA" sz="2400" b="1" i="1" dirty="0" smtClean="0">
                <a:solidFill>
                  <a:srgbClr val="002060"/>
                </a:solidFill>
              </a:rPr>
              <a:t> – 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uk-UA" sz="2400" b="1" i="1" dirty="0" smtClean="0">
                <a:solidFill>
                  <a:srgbClr val="002060"/>
                </a:solidFill>
              </a:rPr>
              <a:t>А вона пряде й пряде…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dirty="0"/>
          </a:p>
        </p:txBody>
      </p:sp>
      <p:pic>
        <p:nvPicPr>
          <p:cNvPr id="41986" name="Picture 2" descr="http://static.diary.ru/userdir/5/5/8/7/558761/291316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692696"/>
            <a:ext cx="4139952" cy="53369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 decel="100000"/>
                                        <p:tgtEl>
                                          <p:spTgt spid="51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decel="100000" fill="hold"/>
                                        <p:tgtEl>
                                          <p:spTgt spid="512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decel="100000" fill="hold"/>
                                        <p:tgtEl>
                                          <p:spTgt spid="512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decel="100000" fill="hold"/>
                                        <p:tgtEl>
                                          <p:spTgt spid="512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 decel="100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00" decel="100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decel="100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decel="100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 decel="1000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decel="1000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decel="1000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decel="1000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" decel="1000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00" decel="1000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decel="1000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decel="1000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400" decel="1000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400" decel="1000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decel="1000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decel="1000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400" decel="1000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400" decel="1000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decel="1000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decel="1000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400" decel="100000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400" decel="1000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decel="1000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decel="1000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400" decel="100000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400" decel="100000" fill="hold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decel="100000" fill="hold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decel="100000" fill="hold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400" decel="100000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400" decel="100000" fill="hold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decel="100000" fill="hold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decel="100000" fill="hold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400" decel="100000"/>
                                        <p:tgtEl>
                                          <p:spTgt spid="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400" decel="100000" fill="hold"/>
                                        <p:tgtEl>
                                          <p:spTgt spid="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00" decel="100000" fill="hold"/>
                                        <p:tgtEl>
                                          <p:spTgt spid="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decel="100000" fill="hold"/>
                                        <p:tgtEl>
                                          <p:spTgt spid="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400" decel="100000"/>
                                        <p:tgtEl>
                                          <p:spTgt spid="5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400" decel="100000" fill="hold"/>
                                        <p:tgtEl>
                                          <p:spTgt spid="5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0" decel="100000" fill="hold"/>
                                        <p:tgtEl>
                                          <p:spTgt spid="5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decel="100000" fill="hold"/>
                                        <p:tgtEl>
                                          <p:spTgt spid="5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photo.carpathian-photo.com/2009-02/10/22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4048" y="1628800"/>
            <a:ext cx="3779912" cy="4725144"/>
          </a:xfrm>
          <a:solidFill>
            <a:srgbClr val="CCFF99"/>
          </a:solidFill>
          <a:ln w="57150">
            <a:noFill/>
            <a:prstDash val="dash"/>
          </a:ln>
          <a:effectLst>
            <a:softEdge rad="127000"/>
          </a:effectLst>
        </p:spPr>
        <p:txBody>
          <a:bodyPr anchor="ctr">
            <a:normAutofit fontScale="85000" lnSpcReduction="10000"/>
          </a:bodyPr>
          <a:lstStyle/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uk-UA" b="1" i="1" dirty="0" smtClean="0">
                <a:solidFill>
                  <a:srgbClr val="002060"/>
                </a:solidFill>
              </a:rPr>
              <a:t>Під маленькими ялинками</a:t>
            </a: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uk-UA" b="1" i="1" dirty="0" smtClean="0">
                <a:solidFill>
                  <a:srgbClr val="002060"/>
                </a:solidFill>
              </a:rPr>
              <a:t>У смарагдовій траві</a:t>
            </a: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uk-UA" b="1" i="1" smtClean="0">
                <a:solidFill>
                  <a:srgbClr val="002060"/>
                </a:solidFill>
              </a:rPr>
              <a:t>Літо виросло </a:t>
            </a:r>
            <a:r>
              <a:rPr lang="uk-UA" b="1" i="1" dirty="0" smtClean="0">
                <a:solidFill>
                  <a:srgbClr val="002060"/>
                </a:solidFill>
              </a:rPr>
              <a:t>суничками – </a:t>
            </a: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uk-UA" b="1" i="1" dirty="0" smtClean="0">
                <a:solidFill>
                  <a:srgbClr val="002060"/>
                </a:solidFill>
              </a:rPr>
              <a:t>То по одній, то по дві.</a:t>
            </a:r>
          </a:p>
          <a:p>
            <a:pPr marL="0" indent="0" algn="ctr" eaLnBrk="1" hangingPunct="1">
              <a:lnSpc>
                <a:spcPct val="90000"/>
              </a:lnSpc>
              <a:buFontTx/>
              <a:buNone/>
              <a:defRPr/>
            </a:pPr>
            <a:r>
              <a:rPr lang="uk-UA" b="1" i="1" dirty="0" smtClean="0">
                <a:solidFill>
                  <a:srgbClr val="002060"/>
                </a:solidFill>
              </a:rPr>
              <a:t>– Ой, сестричко-яличко,</a:t>
            </a: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uk-UA" b="1" i="1" dirty="0" smtClean="0">
                <a:solidFill>
                  <a:srgbClr val="002060"/>
                </a:solidFill>
              </a:rPr>
              <a:t>Ти не дряпай мені личко,</a:t>
            </a: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uk-UA" b="1" i="1" dirty="0" smtClean="0">
                <a:solidFill>
                  <a:srgbClr val="002060"/>
                </a:solidFill>
              </a:rPr>
              <a:t>Я суничок назбираю</a:t>
            </a: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uk-UA" b="1" i="1" dirty="0" smtClean="0">
                <a:solidFill>
                  <a:srgbClr val="002060"/>
                </a:solidFill>
              </a:rPr>
              <a:t>В жменьку мамі і собі! </a:t>
            </a:r>
            <a:endParaRPr lang="ru-RU" b="1" i="1" dirty="0" smtClean="0">
              <a:solidFill>
                <a:srgbClr val="002060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byology.ru/wp-content/uploads/2010/07/autum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23725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2699792" y="3140968"/>
            <a:ext cx="4752528" cy="3517850"/>
          </a:xfrm>
          <a:prstGeom prst="rect">
            <a:avLst/>
          </a:prstGeom>
          <a:solidFill>
            <a:srgbClr val="FFFF99">
              <a:alpha val="75685"/>
            </a:srgbClr>
          </a:solidFill>
          <a:ln w="38100">
            <a:noFill/>
            <a:prstDash val="dash"/>
            <a:miter lim="800000"/>
            <a:headEnd/>
            <a:tailEnd/>
          </a:ln>
          <a:effectLst>
            <a:softEdge rad="127000"/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Красива осінь вишиває клени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Червоним, жовтим,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Срібним, золотим. А листя просить: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Виший нас зеленим!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Ми ще </a:t>
            </a:r>
            <a:r>
              <a:rPr kumimoji="0" lang="uk-UA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побудем</a:t>
            </a: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ще не </a:t>
            </a:r>
            <a:r>
              <a:rPr kumimoji="0" lang="uk-UA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облетим</a:t>
            </a: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 листя просить: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Дай нам тої втіхи!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Сади прекрасні, роси – як вино.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Ворони п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’</a:t>
            </a:r>
            <a:r>
              <a:rPr kumimoji="0" lang="uk-UA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ють</a:t>
            </a: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надкльовані горіхи.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 що їм, чорним? Чорним все одно.</a:t>
            </a: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://img1.liveinternet.ru/images/attach/c/2/74/97/74097097_4269816_old_pap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143504" y="571480"/>
            <a:ext cx="3543296" cy="5554683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ru-RU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Задивляюсь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у </a:t>
            </a:r>
            <a:r>
              <a:rPr lang="ru-RU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твої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зіниці</a:t>
            </a:r>
            <a:endParaRPr lang="ru-RU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None/>
            </a:pPr>
            <a:r>
              <a:rPr lang="ru-RU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Голубі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тривожні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ніби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рань.</a:t>
            </a:r>
          </a:p>
          <a:p>
            <a:pPr>
              <a:lnSpc>
                <a:spcPct val="90000"/>
              </a:lnSpc>
              <a:buNone/>
            </a:pPr>
            <a:r>
              <a:rPr lang="ru-RU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Крежуть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них </a:t>
            </a:r>
            <a:r>
              <a:rPr lang="ru-RU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вогненні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блискавиці</a:t>
            </a:r>
            <a:endParaRPr lang="ru-RU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None/>
            </a:pPr>
            <a:r>
              <a:rPr lang="ru-RU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Бунтів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революцій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повстань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r">
              <a:buNone/>
            </a:pPr>
            <a:r>
              <a:rPr lang="uk-UA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В. Симоненко</a:t>
            </a:r>
            <a:endParaRPr lang="uk-UA" sz="28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http://cs607421.vk.me/v607421543/4e67/G5TnaCcbY5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28604"/>
            <a:ext cx="4314825" cy="57531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Шаблоны для создания презентаций Microsoft Office Power Point по биолог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428728" y="1000108"/>
            <a:ext cx="3275856" cy="864096"/>
          </a:xfrm>
          <a:prstGeom prst="rect">
            <a:avLst/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uk-UA" sz="2800" b="0" dirty="0" smtClean="0">
              <a:solidFill>
                <a:schemeClr val="tx2">
                  <a:lumMod val="10000"/>
                </a:schemeClr>
              </a:solidFill>
            </a:endParaRPr>
          </a:p>
          <a:p>
            <a:pPr lvl="0" algn="ctr"/>
            <a:r>
              <a:rPr lang="uk-UA" sz="2400" b="0" dirty="0" smtClean="0">
                <a:solidFill>
                  <a:schemeClr val="tx2">
                    <a:lumMod val="10000"/>
                  </a:schemeClr>
                </a:solidFill>
              </a:rPr>
              <a:t>Осанна Україні, її поетична візитка</a:t>
            </a:r>
            <a:r>
              <a:rPr lang="en-US" sz="2400" b="0" dirty="0" smtClean="0">
                <a:solidFill>
                  <a:schemeClr val="tx2">
                    <a:lumMod val="10000"/>
                  </a:schemeClr>
                </a:solidFill>
              </a:rPr>
              <a:t>.</a:t>
            </a:r>
            <a:endParaRPr lang="ru-RU" sz="2400" b="0" dirty="0" smtClean="0">
              <a:solidFill>
                <a:schemeClr val="tx2">
                  <a:lumMod val="10000"/>
                </a:schemeClr>
              </a:solidFill>
            </a:endParaRPr>
          </a:p>
          <a:p>
            <a:pPr algn="ctr"/>
            <a:endParaRPr lang="ru-RU" sz="28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2844" y="2071678"/>
            <a:ext cx="3104894" cy="1000132"/>
          </a:xfrm>
          <a:prstGeom prst="rect">
            <a:avLst/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2">
                    <a:lumMod val="10000"/>
                  </a:schemeClr>
                </a:solidFill>
              </a:rPr>
              <a:t>Глибоке проникнення в душу дитини.</a:t>
            </a:r>
            <a:endParaRPr lang="ru-RU" sz="24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00628" y="1000108"/>
            <a:ext cx="2664296" cy="864096"/>
          </a:xfrm>
          <a:prstGeom prst="rect">
            <a:avLst/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2">
                    <a:lumMod val="10000"/>
                  </a:schemeClr>
                </a:solidFill>
              </a:rPr>
              <a:t>Незнаний світ чудес.</a:t>
            </a:r>
            <a:endParaRPr lang="ru-RU" sz="24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14282" y="4000504"/>
            <a:ext cx="2664296" cy="864096"/>
          </a:xfrm>
          <a:prstGeom prst="rect">
            <a:avLst/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2">
                    <a:lumMod val="10000"/>
                  </a:schemeClr>
                </a:solidFill>
              </a:rPr>
              <a:t>Погляд у майбутнє.</a:t>
            </a:r>
            <a:endParaRPr lang="ru-RU" sz="24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71538" y="5000636"/>
            <a:ext cx="2664296" cy="864096"/>
          </a:xfrm>
          <a:prstGeom prst="rect">
            <a:avLst/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2">
                    <a:lumMod val="10000"/>
                  </a:schemeClr>
                </a:solidFill>
              </a:rPr>
              <a:t>Інтелектуальне багатство.</a:t>
            </a:r>
            <a:endParaRPr lang="ru-RU" sz="24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29058" y="5500702"/>
            <a:ext cx="2664296" cy="864096"/>
          </a:xfrm>
          <a:prstGeom prst="rect">
            <a:avLst/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2">
                    <a:lumMod val="10000"/>
                  </a:schemeClr>
                </a:solidFill>
              </a:rPr>
              <a:t>Заповіт нащадкам.</a:t>
            </a:r>
            <a:endParaRPr lang="ru-RU" sz="24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072198" y="4214818"/>
            <a:ext cx="2928958" cy="1071570"/>
          </a:xfrm>
          <a:prstGeom prst="rect">
            <a:avLst/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2">
                    <a:lumMod val="10000"/>
                  </a:schemeClr>
                </a:solidFill>
              </a:rPr>
              <a:t>Молитва – бажання жити за Божими законами.</a:t>
            </a:r>
            <a:endParaRPr lang="ru-RU" sz="24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143636" y="2143116"/>
            <a:ext cx="2664296" cy="864096"/>
          </a:xfrm>
          <a:prstGeom prst="rect">
            <a:avLst/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2">
                    <a:lumMod val="10000"/>
                  </a:schemeClr>
                </a:solidFill>
              </a:rPr>
              <a:t>Чаруюча краса слова.</a:t>
            </a:r>
            <a:endParaRPr lang="ru-RU" sz="24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714612" y="3143248"/>
            <a:ext cx="4536504" cy="864096"/>
          </a:xfrm>
          <a:prstGeom prst="rect">
            <a:avLst/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uk-UA" sz="2400" dirty="0" smtClean="0">
              <a:solidFill>
                <a:schemeClr val="tx2">
                  <a:lumMod val="10000"/>
                </a:schemeClr>
              </a:solidFill>
            </a:endParaRPr>
          </a:p>
          <a:p>
            <a:pPr lvl="0" algn="ctr"/>
            <a:r>
              <a:rPr lang="uk-UA" sz="2400" b="1" i="1" dirty="0" smtClean="0">
                <a:solidFill>
                  <a:schemeClr val="tx2">
                    <a:lumMod val="10000"/>
                  </a:schemeClr>
                </a:solidFill>
              </a:rPr>
              <a:t>Поезія Ліни Костенко – це...</a:t>
            </a:r>
            <a:endParaRPr lang="ru-RU" sz="2400" b="1" i="1" dirty="0" smtClean="0">
              <a:solidFill>
                <a:schemeClr val="tx2">
                  <a:lumMod val="10000"/>
                </a:schemeClr>
              </a:solidFill>
            </a:endParaRPr>
          </a:p>
          <a:p>
            <a:pPr algn="ctr"/>
            <a:endParaRPr lang="ru-RU" sz="4000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elenaranko.ucoz.ru/_ld/0/036575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629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210146"/>
          </a:xfrm>
          <a:solidFill>
            <a:srgbClr val="FFFF99">
              <a:alpha val="66000"/>
            </a:srgbClr>
          </a:solidFill>
          <a:ln w="38100">
            <a:noFill/>
            <a:prstDash val="dash"/>
          </a:ln>
          <a:effectLst>
            <a:softEdge rad="127000"/>
          </a:effectLst>
        </p:spPr>
        <p:txBody>
          <a:bodyPr>
            <a:normAutofit fontScale="90000"/>
          </a:bodyPr>
          <a:lstStyle/>
          <a:p>
            <a:pPr marL="342900" indent="-342900" algn="ctr" eaLnBrk="1" hangingPunct="1">
              <a:spcBef>
                <a:spcPct val="20000"/>
              </a:spcBef>
              <a:defRPr/>
            </a:pPr>
            <a:r>
              <a:rPr lang="uk-UA" sz="4000" kern="10" spc="720" dirty="0">
                <a:ln>
                  <a:solidFill>
                    <a:schemeClr val="accent1">
                      <a:lumMod val="25000"/>
                    </a:schemeClr>
                  </a:solidFill>
                </a:ln>
                <a:solidFill>
                  <a:srgbClr val="6633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+mn-lt"/>
                <a:ea typeface="+mn-ea"/>
                <a:cs typeface="Arial"/>
              </a:rPr>
              <a:t>Кодекс честі – </a:t>
            </a:r>
            <a:br>
              <a:rPr lang="uk-UA" sz="4000" kern="10" spc="720" dirty="0">
                <a:ln>
                  <a:solidFill>
                    <a:schemeClr val="accent1">
                      <a:lumMod val="25000"/>
                    </a:schemeClr>
                  </a:solidFill>
                </a:ln>
                <a:solidFill>
                  <a:srgbClr val="6633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+mn-lt"/>
                <a:ea typeface="+mn-ea"/>
                <a:cs typeface="Arial"/>
              </a:rPr>
            </a:br>
            <a:r>
              <a:rPr lang="uk-UA" sz="4000" kern="10" spc="720" dirty="0">
                <a:ln>
                  <a:solidFill>
                    <a:schemeClr val="accent1">
                      <a:lumMod val="25000"/>
                    </a:schemeClr>
                  </a:solidFill>
                </a:ln>
                <a:solidFill>
                  <a:srgbClr val="6633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+mn-lt"/>
                <a:ea typeface="+mn-ea"/>
                <a:cs typeface="Arial"/>
              </a:rPr>
              <a:t>заповідь нащадкам</a:t>
            </a:r>
            <a:endParaRPr lang="ru-RU" sz="4000" kern="10" spc="720" dirty="0">
              <a:ln>
                <a:solidFill>
                  <a:schemeClr val="accent1">
                    <a:lumMod val="25000"/>
                  </a:schemeClr>
                </a:solidFill>
              </a:ln>
              <a:solidFill>
                <a:srgbClr val="663300"/>
              </a:solidFill>
              <a:effectLst>
                <a:outerShdw dist="45791" dir="3378596" algn="ctr" rotWithShape="0">
                  <a:srgbClr val="4D4D4D">
                    <a:alpha val="79999"/>
                  </a:srgbClr>
                </a:outerShdw>
              </a:effectLst>
              <a:latin typeface="+mn-lt"/>
              <a:ea typeface="+mn-ea"/>
              <a:cs typeface="Arial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556792"/>
            <a:ext cx="8207375" cy="4968875"/>
          </a:xfrm>
          <a:solidFill>
            <a:srgbClr val="FFFF99">
              <a:alpha val="66000"/>
            </a:srgbClr>
          </a:solidFill>
          <a:ln w="38100">
            <a:noFill/>
            <a:prstDash val="dash"/>
          </a:ln>
          <a:effectLst>
            <a:softEdge rad="127000"/>
          </a:effectLst>
        </p:spPr>
        <p:txBody>
          <a:bodyPr/>
          <a:lstStyle/>
          <a:p>
            <a:pPr lvl="5" algn="ctr">
              <a:spcBef>
                <a:spcPts val="0"/>
              </a:spcBef>
              <a:buClr>
                <a:srgbClr val="FF3300"/>
              </a:buClr>
              <a:buFont typeface="Wingdings" pitchFamily="2" charset="2"/>
              <a:buChar char="v"/>
              <a:defRPr/>
            </a:pPr>
            <a:r>
              <a:rPr lang="uk-UA" sz="2400" b="1" dirty="0" smtClean="0">
                <a:solidFill>
                  <a:schemeClr val="accent5">
                    <a:lumMod val="50000"/>
                  </a:schemeClr>
                </a:solidFill>
              </a:rPr>
              <a:t>Зробити щось, лишити по собі,</a:t>
            </a:r>
          </a:p>
          <a:p>
            <a:pPr marL="57150" indent="0" algn="ctr" eaLnBrk="1" hangingPunct="1">
              <a:spcBef>
                <a:spcPts val="0"/>
              </a:spcBef>
              <a:buClr>
                <a:srgbClr val="FF3300"/>
              </a:buClr>
              <a:buFontTx/>
              <a:buNone/>
              <a:defRPr/>
            </a:pPr>
            <a:r>
              <a:rPr lang="uk-UA" sz="2400" b="1" dirty="0" smtClean="0">
                <a:solidFill>
                  <a:schemeClr val="accent5">
                    <a:lumMod val="50000"/>
                  </a:schemeClr>
                </a:solidFill>
              </a:rPr>
              <a:t>Щоб тільки неба очі голубі</a:t>
            </a:r>
          </a:p>
          <a:p>
            <a:pPr marL="57150" indent="0" algn="ctr" eaLnBrk="1" hangingPunct="1">
              <a:spcBef>
                <a:spcPts val="0"/>
              </a:spcBef>
              <a:buClr>
                <a:srgbClr val="FF3300"/>
              </a:buClr>
              <a:buFontTx/>
              <a:buNone/>
              <a:defRPr/>
            </a:pPr>
            <a:r>
              <a:rPr lang="uk-UA" sz="2400" b="1" dirty="0" smtClean="0">
                <a:solidFill>
                  <a:schemeClr val="accent5">
                    <a:lumMod val="50000"/>
                  </a:schemeClr>
                </a:solidFill>
              </a:rPr>
              <a:t>Цю землю завжди бачили в цвітінні...</a:t>
            </a:r>
          </a:p>
          <a:p>
            <a:pPr marL="57150" indent="0" algn="ctr" eaLnBrk="1" hangingPunct="1">
              <a:spcBef>
                <a:spcPts val="0"/>
              </a:spcBef>
              <a:buClr>
                <a:srgbClr val="FF3300"/>
              </a:buClr>
              <a:buFontTx/>
              <a:buNone/>
              <a:defRPr/>
            </a:pPr>
            <a:endParaRPr lang="uk-UA" sz="105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 eaLnBrk="1" hangingPunct="1">
              <a:spcBef>
                <a:spcPts val="0"/>
              </a:spcBef>
              <a:buClr>
                <a:srgbClr val="FF3300"/>
              </a:buClr>
              <a:buFont typeface="Wingdings" pitchFamily="2" charset="2"/>
              <a:buChar char="v"/>
              <a:defRPr/>
            </a:pPr>
            <a:r>
              <a:rPr lang="uk-UA" sz="2400" b="1" dirty="0" smtClean="0">
                <a:solidFill>
                  <a:schemeClr val="accent5">
                    <a:lumMod val="50000"/>
                  </a:schemeClr>
                </a:solidFill>
              </a:rPr>
              <a:t>Любіть травинку і тваринку,</a:t>
            </a:r>
          </a:p>
          <a:p>
            <a:pPr marL="57150" indent="0" algn="ctr" eaLnBrk="1" hangingPunct="1">
              <a:spcBef>
                <a:spcPts val="0"/>
              </a:spcBef>
              <a:buClr>
                <a:srgbClr val="FF3300"/>
              </a:buClr>
              <a:buFontTx/>
              <a:buNone/>
              <a:defRPr/>
            </a:pPr>
            <a:r>
              <a:rPr lang="uk-UA" sz="2400" b="1" dirty="0" smtClean="0">
                <a:solidFill>
                  <a:schemeClr val="accent5">
                    <a:lumMod val="50000"/>
                  </a:schemeClr>
                </a:solidFill>
              </a:rPr>
              <a:t>І сонце завтрашнього дня.</a:t>
            </a:r>
          </a:p>
          <a:p>
            <a:pPr marL="57150" indent="0" algn="ctr" eaLnBrk="1" hangingPunct="1">
              <a:spcBef>
                <a:spcPts val="0"/>
              </a:spcBef>
              <a:buClr>
                <a:srgbClr val="FF3300"/>
              </a:buClr>
              <a:buFontTx/>
              <a:buNone/>
              <a:defRPr/>
            </a:pPr>
            <a:endParaRPr lang="uk-UA" sz="105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 eaLnBrk="1" hangingPunct="1">
              <a:spcBef>
                <a:spcPts val="0"/>
              </a:spcBef>
              <a:buClr>
                <a:srgbClr val="FF3300"/>
              </a:buClr>
              <a:buFont typeface="Wingdings" pitchFamily="2" charset="2"/>
              <a:buChar char="v"/>
              <a:defRPr/>
            </a:pPr>
            <a:r>
              <a:rPr lang="uk-UA" sz="2400" b="1" dirty="0" smtClean="0">
                <a:solidFill>
                  <a:schemeClr val="accent5">
                    <a:lumMod val="50000"/>
                  </a:schemeClr>
                </a:solidFill>
              </a:rPr>
              <a:t>Є для серця </a:t>
            </a:r>
            <a:r>
              <a:rPr lang="uk-UA" sz="2400" b="1" dirty="0">
                <a:solidFill>
                  <a:schemeClr val="accent5">
                    <a:lumMod val="50000"/>
                  </a:schemeClr>
                </a:solidFill>
              </a:rPr>
              <a:t>така</a:t>
            </a:r>
            <a:r>
              <a:rPr lang="uk-UA" sz="2400" b="1" dirty="0" smtClean="0">
                <a:solidFill>
                  <a:schemeClr val="accent5">
                    <a:lumMod val="50000"/>
                  </a:schemeClr>
                </a:solidFill>
              </a:rPr>
              <a:t> покута:</a:t>
            </a:r>
          </a:p>
          <a:p>
            <a:pPr marL="57150" indent="0" algn="ctr" eaLnBrk="1" hangingPunct="1">
              <a:spcBef>
                <a:spcPts val="0"/>
              </a:spcBef>
              <a:buClr>
                <a:srgbClr val="FF3300"/>
              </a:buClr>
              <a:buFontTx/>
              <a:buNone/>
              <a:defRPr/>
            </a:pPr>
            <a:r>
              <a:rPr lang="uk-UA" sz="2400" b="1" dirty="0" smtClean="0">
                <a:solidFill>
                  <a:schemeClr val="accent5">
                    <a:lumMod val="50000"/>
                  </a:schemeClr>
                </a:solidFill>
              </a:rPr>
              <a:t>забувати скоріше зло.</a:t>
            </a:r>
          </a:p>
          <a:p>
            <a:pPr marL="57150" indent="0" algn="ctr" eaLnBrk="1" hangingPunct="1">
              <a:spcBef>
                <a:spcPts val="0"/>
              </a:spcBef>
              <a:buClr>
                <a:srgbClr val="FF3300"/>
              </a:buClr>
              <a:buFontTx/>
              <a:buNone/>
              <a:defRPr/>
            </a:pPr>
            <a:endParaRPr lang="uk-UA" sz="105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 eaLnBrk="1" hangingPunct="1">
              <a:spcBef>
                <a:spcPts val="0"/>
              </a:spcBef>
              <a:buClr>
                <a:srgbClr val="FF3300"/>
              </a:buClr>
              <a:buFont typeface="Wingdings" pitchFamily="2" charset="2"/>
              <a:buChar char="v"/>
              <a:defRPr/>
            </a:pPr>
            <a:r>
              <a:rPr lang="uk-UA" sz="2400" b="1" dirty="0" smtClean="0">
                <a:solidFill>
                  <a:schemeClr val="accent5">
                    <a:lumMod val="50000"/>
                  </a:schemeClr>
                </a:solidFill>
              </a:rPr>
              <a:t>Люди! Будьте взаємно красивими.</a:t>
            </a:r>
          </a:p>
          <a:p>
            <a:pPr marL="57150" indent="0" algn="ctr" eaLnBrk="1" hangingPunct="1">
              <a:spcBef>
                <a:spcPts val="0"/>
              </a:spcBef>
              <a:buClr>
                <a:srgbClr val="FF3300"/>
              </a:buClr>
              <a:buFontTx/>
              <a:buNone/>
              <a:defRPr/>
            </a:pPr>
            <a:endParaRPr lang="uk-UA" sz="105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 eaLnBrk="1" hangingPunct="1">
              <a:spcBef>
                <a:spcPts val="0"/>
              </a:spcBef>
              <a:buClr>
                <a:srgbClr val="FF3300"/>
              </a:buClr>
              <a:buFont typeface="Wingdings" pitchFamily="2" charset="2"/>
              <a:buChar char="v"/>
              <a:defRPr/>
            </a:pPr>
            <a:r>
              <a:rPr lang="uk-UA" sz="2400" b="1" dirty="0" smtClean="0">
                <a:solidFill>
                  <a:schemeClr val="accent5">
                    <a:lumMod val="50000"/>
                  </a:schemeClr>
                </a:solidFill>
              </a:rPr>
              <a:t>Єдине, що від нас іще залежить,-</a:t>
            </a:r>
          </a:p>
          <a:p>
            <a:pPr marL="57150" indent="0" algn="ctr" eaLnBrk="1" hangingPunct="1">
              <a:spcBef>
                <a:spcPts val="0"/>
              </a:spcBef>
              <a:buClr>
                <a:srgbClr val="FF3300"/>
              </a:buClr>
              <a:buFontTx/>
              <a:buNone/>
              <a:defRPr/>
            </a:pPr>
            <a:r>
              <a:rPr lang="uk-UA" sz="2400" b="1" dirty="0" smtClean="0">
                <a:solidFill>
                  <a:schemeClr val="accent5">
                    <a:lumMod val="50000"/>
                  </a:schemeClr>
                </a:solidFill>
              </a:rPr>
              <a:t>Принаймні вік прожити як належить.</a:t>
            </a:r>
          </a:p>
          <a:p>
            <a:pPr marL="57150" indent="0" algn="ctr" eaLnBrk="1" hangingPunct="1">
              <a:spcBef>
                <a:spcPts val="0"/>
              </a:spcBef>
              <a:buClr>
                <a:srgbClr val="FF3300"/>
              </a:buClr>
              <a:buFontTx/>
              <a:buNone/>
              <a:defRPr/>
            </a:pPr>
            <a:endParaRPr lang="uk-UA" sz="105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 eaLnBrk="1" hangingPunct="1">
              <a:spcBef>
                <a:spcPts val="0"/>
              </a:spcBef>
              <a:buClr>
                <a:srgbClr val="FF3300"/>
              </a:buClr>
              <a:buFont typeface="Wingdings" pitchFamily="2" charset="2"/>
              <a:buChar char="v"/>
              <a:defRPr/>
            </a:pPr>
            <a:r>
              <a:rPr lang="uk-UA" sz="2400" b="1" dirty="0" smtClean="0">
                <a:solidFill>
                  <a:schemeClr val="accent5">
                    <a:lumMod val="50000"/>
                  </a:schemeClr>
                </a:solidFill>
              </a:rPr>
              <a:t>Зрадити в житті державу – злочин!...</a:t>
            </a:r>
            <a:endParaRPr lang="ru-RU" sz="24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eaLnBrk="1" hangingPunct="1">
              <a:buClr>
                <a:srgbClr val="FF3300"/>
              </a:buClr>
              <a:buFont typeface="Times New Roman" pitchFamily="18" charset="0"/>
              <a:buNone/>
              <a:defRPr/>
            </a:pPr>
            <a:endParaRPr lang="ru-RU" b="1" dirty="0" smtClean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://img1.liveinternet.ru/images/attach/c/2/74/97/74097097_4269816_old_pap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86314" y="571480"/>
            <a:ext cx="3857652" cy="555468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uk-UA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 пізні. </a:t>
            </a:r>
          </a:p>
          <a:p>
            <a:pPr algn="ctr">
              <a:buNone/>
            </a:pPr>
            <a:r>
              <a:rPr lang="uk-UA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Найпізніші,</a:t>
            </a:r>
          </a:p>
          <a:p>
            <a:pPr algn="ctr">
              <a:buNone/>
            </a:pPr>
            <a:r>
              <a:rPr lang="uk-UA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що наросли з </a:t>
            </a:r>
          </a:p>
          <a:p>
            <a:pPr algn="ctr">
              <a:buNone/>
            </a:pPr>
            <a:r>
              <a:rPr lang="uk-UA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худеньких матерів</a:t>
            </a:r>
          </a:p>
          <a:p>
            <a:pPr algn="ctr">
              <a:buNone/>
            </a:pPr>
            <a:r>
              <a:rPr lang="uk-UA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саду порубанім.</a:t>
            </a:r>
          </a:p>
          <a:p>
            <a:pPr algn="ctr">
              <a:buNone/>
            </a:pPr>
            <a:r>
              <a:rPr lang="uk-UA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знаю: не для тиші</a:t>
            </a:r>
          </a:p>
          <a:p>
            <a:pPr algn="ctr">
              <a:buNone/>
            </a:pPr>
            <a:r>
              <a:rPr lang="uk-UA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Вулкани дивляться з-під </a:t>
            </a:r>
          </a:p>
          <a:p>
            <a:pPr algn="ctr">
              <a:buNone/>
            </a:pPr>
            <a:r>
              <a:rPr lang="uk-UA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наших юних брів.</a:t>
            </a:r>
          </a:p>
          <a:p>
            <a:pPr algn="r">
              <a:buNone/>
            </a:pPr>
            <a:r>
              <a:rPr lang="uk-UA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М.Вінграновський</a:t>
            </a:r>
            <a:endParaRPr lang="uk-UA" sz="28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http://3.bp.blogspot.com/-l1NbsAWZEnU/T2WnEswMH-I/AAAAAAAAAXo/VaRs1rUZlYU/s1600/%D0%BF%D0%BE%D1%80%D1%82%D1%80%D0%B5%D1%8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500042"/>
            <a:ext cx="4214842" cy="58687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 descr="http://img1.liveinternet.ru/images/attach/c/2/74/97/74097097_4269816_old_pap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29190" y="785794"/>
            <a:ext cx="3614734" cy="5411807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uk-UA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Півні кричать у мегафони мальв -</a:t>
            </a:r>
          </a:p>
          <a:p>
            <a:pPr algn="ctr">
              <a:buNone/>
            </a:pPr>
            <a:r>
              <a:rPr lang="uk-UA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Аж деренчить полив</a:t>
            </a:r>
            <a:r>
              <a:rPr lang="en-US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яний</a:t>
            </a:r>
            <a:r>
              <a:rPr lang="uk-UA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світанок…</a:t>
            </a:r>
          </a:p>
          <a:p>
            <a:pPr algn="ctr">
              <a:buNone/>
            </a:pPr>
            <a:r>
              <a:rPr lang="uk-UA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Мій рідний краю, зроду ти не мав</a:t>
            </a:r>
          </a:p>
          <a:p>
            <a:pPr algn="ctr">
              <a:buNone/>
            </a:pPr>
            <a:r>
              <a:rPr lang="uk-UA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Нейтральних барв - тих прісних</a:t>
            </a:r>
          </a:p>
          <a:p>
            <a:pPr algn="ctr">
              <a:buNone/>
            </a:pPr>
            <a:r>
              <a:rPr lang="uk-UA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пуританок.</a:t>
            </a:r>
          </a:p>
          <a:p>
            <a:pPr algn="r">
              <a:buNone/>
            </a:pPr>
            <a:r>
              <a:rPr lang="uk-UA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Л.Костенко</a:t>
            </a:r>
            <a:endParaRPr lang="ru-RU" sz="28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dirty="0"/>
          </a:p>
        </p:txBody>
      </p:sp>
      <p:pic>
        <p:nvPicPr>
          <p:cNvPr id="8194" name="Picture 2" descr="http://3.bp.blogspot.com/-oUTvGt_VweI/UCzwml1BIGI/AAAAAAAAABg/pkIHURp-6iU/s1600/image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642918"/>
            <a:ext cx="4429156" cy="5429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://player.myshared.ru/220426/data/images/img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85918" y="928670"/>
            <a:ext cx="5643602" cy="519749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Шістдесятництво зродилося як </a:t>
            </a:r>
          </a:p>
          <a:p>
            <a:pPr algn="ctr">
              <a:buNone/>
            </a:pPr>
            <a:r>
              <a:rPr lang="uk-UA" sz="4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спонтанний  рух за перебудову </a:t>
            </a:r>
          </a:p>
          <a:p>
            <a:pPr algn="ctr">
              <a:buNone/>
            </a:pPr>
            <a:r>
              <a:rPr lang="uk-UA" sz="4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суспільства на засадах, проголошених ХХ  з</a:t>
            </a:r>
            <a:r>
              <a:rPr lang="en-US" sz="4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4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їздом КПРС.</a:t>
            </a:r>
            <a:endParaRPr lang="ru-RU" sz="40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easyengl.ucoz.ru/_ld/121/0118318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i="1" dirty="0" smtClean="0">
                <a:latin typeface="Times New Roman" pitchFamily="18" charset="0"/>
                <a:cs typeface="Times New Roman" pitchFamily="18" charset="0"/>
              </a:rPr>
              <a:t>Історична довідка</a:t>
            </a:r>
            <a:endParaRPr lang="uk-UA" sz="5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uk-UA" sz="36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Шістдесятники – покоління творчої </a:t>
            </a:r>
          </a:p>
          <a:p>
            <a:pPr algn="ctr">
              <a:buNone/>
            </a:pPr>
            <a:r>
              <a:rPr lang="uk-UA" sz="36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молоді початку 60 – х рр. ХХ ст., </a:t>
            </a:r>
          </a:p>
          <a:p>
            <a:pPr algn="ctr">
              <a:buNone/>
            </a:pPr>
            <a:r>
              <a:rPr lang="uk-UA" sz="36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сформоване в період тимчасової </a:t>
            </a:r>
          </a:p>
          <a:p>
            <a:pPr algn="ctr">
              <a:buNone/>
            </a:pPr>
            <a:r>
              <a:rPr lang="uk-UA" sz="36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лібералізації суспільного життя СРСР у </a:t>
            </a:r>
          </a:p>
          <a:p>
            <a:pPr algn="ctr">
              <a:buNone/>
            </a:pPr>
            <a:r>
              <a:rPr lang="uk-UA" sz="36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1956-1964 рр.</a:t>
            </a:r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kolesnikovalud.ucoz.ru/_ph/4/1392640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Представники шістдесятництва:</a:t>
            </a:r>
            <a:endParaRPr lang="uk-UA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500174"/>
            <a:ext cx="7715304" cy="4786346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поети: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Д.Павличко, Л.Костенко, </a:t>
            </a:r>
          </a:p>
          <a:p>
            <a:pPr>
              <a:buNone/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В.Симоненко, І.Драч, Б.Олійник, </a:t>
            </a:r>
          </a:p>
          <a:p>
            <a:pPr>
              <a:buNone/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М.Вінграновський, В.Стус. І.Калинець;</a:t>
            </a:r>
          </a:p>
          <a:p>
            <a:pPr>
              <a:buFontTx/>
              <a:buChar char="-"/>
            </a:pP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прозаїки: </a:t>
            </a: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Гр.Тютюнник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Є.Гуцало, </a:t>
            </a:r>
          </a:p>
          <a:p>
            <a:pPr>
              <a:buNone/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В.Дрозд, Р.Іванчук, Р.Федорів, Н.</a:t>
            </a:r>
            <a:r>
              <a:rPr lang="uk-UA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Бічуя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FontTx/>
              <a:buChar char="-"/>
            </a:pP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літературні критики: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І.Світличний, </a:t>
            </a:r>
          </a:p>
          <a:p>
            <a:pPr>
              <a:buNone/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І.Дзюба, Є.Сверстюк, М.Коцюбинська.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propowerpoint.ru/wp-content/uploads/2014/04/Starinnaya_karta_prin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3047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401080" cy="1143000"/>
          </a:xfrm>
        </p:spPr>
        <p:txBody>
          <a:bodyPr>
            <a:normAutofit fontScale="90000"/>
          </a:bodyPr>
          <a:lstStyle/>
          <a:p>
            <a:r>
              <a:rPr lang="uk-UA" b="1" i="1" dirty="0" smtClean="0"/>
              <a:t>Культурно-історичні витоки 60-ків</a:t>
            </a:r>
            <a:endParaRPr lang="uk-UA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571612"/>
            <a:ext cx="8229600" cy="4525963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  <a:buNone/>
            </a:pPr>
            <a:r>
              <a:rPr lang="uk-UA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світова культура;</a:t>
            </a:r>
          </a:p>
          <a:p>
            <a:pPr>
              <a:lnSpc>
                <a:spcPct val="90000"/>
              </a:lnSpc>
              <a:buNone/>
            </a:pPr>
            <a:r>
              <a:rPr lang="uk-UA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українська література (як класична, так </a:t>
            </a:r>
          </a:p>
          <a:p>
            <a:pPr>
              <a:lnSpc>
                <a:spcPct val="90000"/>
              </a:lnSpc>
              <a:buNone/>
            </a:pPr>
            <a:r>
              <a:rPr lang="uk-UA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 доба Розстріляного Відродження);</a:t>
            </a:r>
          </a:p>
          <a:p>
            <a:pPr>
              <a:lnSpc>
                <a:spcPct val="90000"/>
              </a:lnSpc>
              <a:buNone/>
            </a:pPr>
            <a:r>
              <a:rPr lang="uk-UA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народна творчість;</a:t>
            </a:r>
          </a:p>
          <a:p>
            <a:pPr>
              <a:lnSpc>
                <a:spcPct val="90000"/>
              </a:lnSpc>
              <a:buNone/>
            </a:pPr>
            <a:r>
              <a:rPr lang="uk-UA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духовне зростання 60-ників – від </a:t>
            </a:r>
            <a:r>
              <a:rPr lang="uk-UA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“дітей</a:t>
            </a:r>
            <a:r>
              <a:rPr lang="uk-UA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війни”</a:t>
            </a:r>
            <a:r>
              <a:rPr lang="uk-UA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90000"/>
              </a:lnSpc>
              <a:buNone/>
            </a:pPr>
            <a:r>
              <a:rPr lang="uk-UA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 лицарів національного відродження; </a:t>
            </a:r>
          </a:p>
          <a:p>
            <a:pPr>
              <a:lnSpc>
                <a:spcPct val="90000"/>
              </a:lnSpc>
              <a:buNone/>
            </a:pPr>
            <a:r>
              <a:rPr lang="uk-UA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поступове звільнення від ілюзій щодо </a:t>
            </a:r>
          </a:p>
          <a:p>
            <a:pPr>
              <a:lnSpc>
                <a:spcPct val="90000"/>
              </a:lnSpc>
              <a:buNone/>
            </a:pPr>
            <a:r>
              <a:rPr lang="uk-UA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справедливості радянського ладу, поглиблення </a:t>
            </a:r>
          </a:p>
          <a:p>
            <a:pPr>
              <a:lnSpc>
                <a:spcPct val="90000"/>
              </a:lnSpc>
              <a:buNone/>
            </a:pPr>
            <a:r>
              <a:rPr lang="uk-UA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енергії протесту.</a:t>
            </a:r>
            <a:endParaRPr lang="ru-RU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tvoyrebenok.ru/images/presentation/literature/m/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628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Етнічні полюси шістдесятників</a:t>
            </a:r>
            <a:endParaRPr lang="uk-UA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500174"/>
            <a:ext cx="7686700" cy="3983047"/>
          </a:xfrm>
        </p:spPr>
        <p:txBody>
          <a:bodyPr/>
          <a:lstStyle/>
          <a:p>
            <a:pPr>
              <a:buNone/>
            </a:pPr>
            <a:r>
              <a:rPr lang="uk-UA" sz="3600" dirty="0">
                <a:solidFill>
                  <a:srgbClr val="002060"/>
                </a:solidFill>
              </a:rPr>
              <a:t>-</a:t>
            </a:r>
            <a:r>
              <a:rPr lang="uk-UA" sz="3600" b="1" dirty="0" smtClean="0">
                <a:solidFill>
                  <a:srgbClr val="002060"/>
                </a:solidFill>
              </a:rPr>
              <a:t> </a:t>
            </a:r>
            <a:r>
              <a:rPr lang="uk-UA" sz="3600" b="1" dirty="0" err="1" smtClean="0">
                <a:solidFill>
                  <a:srgbClr val="002060"/>
                </a:solidFill>
              </a:rPr>
              <a:t>дисиденство</a:t>
            </a:r>
            <a:r>
              <a:rPr lang="uk-UA" sz="3600" b="1" dirty="0" smtClean="0">
                <a:solidFill>
                  <a:srgbClr val="002060"/>
                </a:solidFill>
              </a:rPr>
              <a:t> </a:t>
            </a:r>
            <a:r>
              <a:rPr lang="uk-UA" sz="3600" i="1" dirty="0" smtClean="0">
                <a:solidFill>
                  <a:srgbClr val="002060"/>
                </a:solidFill>
              </a:rPr>
              <a:t>(відверта опозиція до </a:t>
            </a:r>
          </a:p>
          <a:p>
            <a:pPr>
              <a:buNone/>
            </a:pPr>
            <a:r>
              <a:rPr lang="uk-UA" sz="3600" i="1" dirty="0" smtClean="0">
                <a:solidFill>
                  <a:srgbClr val="002060"/>
                </a:solidFill>
              </a:rPr>
              <a:t>режиму) і конформізм;</a:t>
            </a:r>
          </a:p>
          <a:p>
            <a:pPr>
              <a:buFontTx/>
              <a:buChar char="-"/>
            </a:pPr>
            <a:r>
              <a:rPr lang="en-US" sz="3600" b="1" dirty="0" smtClean="0">
                <a:solidFill>
                  <a:srgbClr val="002060"/>
                </a:solidFill>
                <a:cs typeface="Arial" charset="0"/>
              </a:rPr>
              <a:t>«</a:t>
            </a:r>
            <a:r>
              <a:rPr lang="uk-UA" sz="3600" b="1" dirty="0" smtClean="0">
                <a:solidFill>
                  <a:srgbClr val="002060"/>
                </a:solidFill>
              </a:rPr>
              <a:t>внутрішня ізоляція</a:t>
            </a:r>
            <a:r>
              <a:rPr lang="en-US" sz="3600" b="1" dirty="0" smtClean="0">
                <a:solidFill>
                  <a:srgbClr val="002060"/>
                </a:solidFill>
                <a:cs typeface="Arial" charset="0"/>
              </a:rPr>
              <a:t>»</a:t>
            </a:r>
            <a:r>
              <a:rPr lang="uk-UA" sz="3600" b="1" dirty="0" smtClean="0">
                <a:solidFill>
                  <a:srgbClr val="002060"/>
                </a:solidFill>
              </a:rPr>
              <a:t> </a:t>
            </a:r>
            <a:r>
              <a:rPr lang="uk-UA" sz="3600" i="1" dirty="0" smtClean="0">
                <a:solidFill>
                  <a:srgbClr val="002060"/>
                </a:solidFill>
              </a:rPr>
              <a:t>(ізоляція у </a:t>
            </a:r>
          </a:p>
          <a:p>
            <a:pPr>
              <a:buNone/>
            </a:pPr>
            <a:r>
              <a:rPr lang="uk-UA" sz="3600" i="1" dirty="0" smtClean="0">
                <a:solidFill>
                  <a:srgbClr val="002060"/>
                </a:solidFill>
              </a:rPr>
              <a:t>власному внутрішньому світі).</a:t>
            </a:r>
            <a:endParaRPr lang="ru-RU" sz="3600" i="1" dirty="0" smtClean="0">
              <a:solidFill>
                <a:srgbClr val="002060"/>
              </a:solidFill>
            </a:endParaRP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740</Words>
  <Application>Microsoft Office PowerPoint</Application>
  <PresentationFormat>Экран (4:3)</PresentationFormat>
  <Paragraphs>147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Шістдесятники - спадкоємці "Розстріляного відродження" </vt:lpstr>
      <vt:lpstr>Слайд 2</vt:lpstr>
      <vt:lpstr>Слайд 3</vt:lpstr>
      <vt:lpstr>Слайд 4</vt:lpstr>
      <vt:lpstr>Слайд 5</vt:lpstr>
      <vt:lpstr>Історична довідка</vt:lpstr>
      <vt:lpstr>Представники шістдесятництва:</vt:lpstr>
      <vt:lpstr>Культурно-історичні витоки 60-ків</vt:lpstr>
      <vt:lpstr>Етнічні полюси шістдесятників</vt:lpstr>
      <vt:lpstr>Світоглядні засоби шістдесятників</vt:lpstr>
      <vt:lpstr>Слайд 11</vt:lpstr>
      <vt:lpstr>Шляхи розвитку</vt:lpstr>
      <vt:lpstr>Витязь молодої української поезії</vt:lpstr>
      <vt:lpstr>Слайд 14</vt:lpstr>
      <vt:lpstr>Журналістський тренінг</vt:lpstr>
      <vt:lpstr>Слайд 16</vt:lpstr>
      <vt:lpstr>Слайд 17</vt:lpstr>
      <vt:lpstr>Слайд 18</vt:lpstr>
      <vt:lpstr>Слайд 19</vt:lpstr>
      <vt:lpstr>Слайд 20</vt:lpstr>
      <vt:lpstr>Кодекс честі –  заповідь нащадкам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Шістдесятники - спадкоємці "Розстріляного відродження"</dc:title>
  <dc:creator>504</dc:creator>
  <cp:lastModifiedBy>504</cp:lastModifiedBy>
  <cp:revision>6</cp:revision>
  <dcterms:created xsi:type="dcterms:W3CDTF">2015-05-19T08:49:43Z</dcterms:created>
  <dcterms:modified xsi:type="dcterms:W3CDTF">2015-05-19T09:47:05Z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1026671</vt:lpwstr>
  </property>
  <property fmtid="{D5CDD505-2E9C-101B-9397-08002B2CF9AE}" name="NXPowerLiteVersion" pid="3">
    <vt:lpwstr>D4.1.4</vt:lpwstr>
  </property>
</Properties>
</file>