
<file path=[Content_Types].xml><?xml version="1.0" encoding="utf-8"?>
<Types xmlns="http://schemas.openxmlformats.org/package/2006/content-types">
  <Override ContentType="application/vnd.openxmlformats-officedocument.presentationml.slideMaster+xml" PartName="/ppt/slideMasters/slideMaster2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19.xml"/>
  <Default ContentType="image/png" Extension="png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8.xml"/>
  <Override ContentType="application/vnd.openxmlformats-officedocument.theme+xml" PartName="/ppt/theme/theme2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theme+xml" PartName="/ppt/theme/theme1.xml"/>
  <Default ContentType="image/jpeg" Extension="jpeg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16.xml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2.xml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10.xml"/>
  <Default ContentType="image/gif" Extension="gif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  <p:sldMasterId id="2147483720" r:id="rId2"/>
  </p:sldMasterIdLst>
  <p:sldIdLst>
    <p:sldId id="267" r:id="rId3"/>
    <p:sldId id="256" r:id="rId4"/>
    <p:sldId id="257" r:id="rId5"/>
    <p:sldId id="258" r:id="rId6"/>
    <p:sldId id="259" r:id="rId7"/>
    <p:sldId id="260" r:id="rId8"/>
    <p:sldId id="261" r:id="rId9"/>
    <p:sldId id="266" r:id="rId10"/>
    <p:sldId id="264" r:id="rId11"/>
    <p:sldId id="265" r:id="rId12"/>
    <p:sldId id="262" r:id="rId13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7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174F6C-0773-4CE7-BCF5-0B1C30A9C8C0}" type="datetimeFigureOut">
              <a:rPr lang="uk-UA" smtClean="0"/>
              <a:pPr/>
              <a:t>30.11.2015</a:t>
            </a:fld>
            <a:endParaRPr lang="uk-UA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546048-AE64-4869-8C28-7FEF51E69A71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174F6C-0773-4CE7-BCF5-0B1C30A9C8C0}" type="datetimeFigureOut">
              <a:rPr lang="uk-UA" smtClean="0"/>
              <a:pPr/>
              <a:t>30.11.2015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546048-AE64-4869-8C28-7FEF51E69A71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174F6C-0773-4CE7-BCF5-0B1C30A9C8C0}" type="datetimeFigureOut">
              <a:rPr lang="uk-UA" smtClean="0"/>
              <a:pPr/>
              <a:t>30.11.2015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546048-AE64-4869-8C28-7FEF51E69A71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174F6C-0773-4CE7-BCF5-0B1C30A9C8C0}" type="datetimeFigureOut">
              <a:rPr lang="uk-UA" smtClean="0"/>
              <a:pPr/>
              <a:t>30.11.2015</a:t>
            </a:fld>
            <a:endParaRPr lang="uk-UA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546048-AE64-4869-8C28-7FEF51E69A71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174F6C-0773-4CE7-BCF5-0B1C30A9C8C0}" type="datetimeFigureOut">
              <a:rPr lang="uk-UA" smtClean="0"/>
              <a:pPr/>
              <a:t>30.11.2015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546048-AE64-4869-8C28-7FEF51E69A71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174F6C-0773-4CE7-BCF5-0B1C30A9C8C0}" type="datetimeFigureOut">
              <a:rPr lang="uk-UA" smtClean="0"/>
              <a:pPr/>
              <a:t>30.11.2015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8E546048-AE64-4869-8C28-7FEF51E69A71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174F6C-0773-4CE7-BCF5-0B1C30A9C8C0}" type="datetimeFigureOut">
              <a:rPr lang="uk-UA" smtClean="0"/>
              <a:pPr/>
              <a:t>30.11.2015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546048-AE64-4869-8C28-7FEF51E69A71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174F6C-0773-4CE7-BCF5-0B1C30A9C8C0}" type="datetimeFigureOut">
              <a:rPr lang="uk-UA" smtClean="0"/>
              <a:pPr/>
              <a:t>30.11.2015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546048-AE64-4869-8C28-7FEF51E69A71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174F6C-0773-4CE7-BCF5-0B1C30A9C8C0}" type="datetimeFigureOut">
              <a:rPr lang="uk-UA" smtClean="0"/>
              <a:pPr/>
              <a:t>30.11.2015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546048-AE64-4869-8C28-7FEF51E69A71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174F6C-0773-4CE7-BCF5-0B1C30A9C8C0}" type="datetimeFigureOut">
              <a:rPr lang="uk-UA" smtClean="0"/>
              <a:pPr/>
              <a:t>30.11.2015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546048-AE64-4869-8C28-7FEF51E69A71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174F6C-0773-4CE7-BCF5-0B1C30A9C8C0}" type="datetimeFigureOut">
              <a:rPr lang="uk-UA" smtClean="0"/>
              <a:pPr/>
              <a:t>30.11.2015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546048-AE64-4869-8C28-7FEF51E69A71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174F6C-0773-4CE7-BCF5-0B1C30A9C8C0}" type="datetimeFigureOut">
              <a:rPr lang="uk-UA" smtClean="0"/>
              <a:pPr/>
              <a:t>30.11.2015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546048-AE64-4869-8C28-7FEF51E69A71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174F6C-0773-4CE7-BCF5-0B1C30A9C8C0}" type="datetimeFigureOut">
              <a:rPr lang="uk-UA" smtClean="0"/>
              <a:pPr/>
              <a:t>30.11.2015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546048-AE64-4869-8C28-7FEF51E69A71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174F6C-0773-4CE7-BCF5-0B1C30A9C8C0}" type="datetimeFigureOut">
              <a:rPr lang="uk-UA" smtClean="0"/>
              <a:pPr/>
              <a:t>30.11.2015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546048-AE64-4869-8C28-7FEF51E69A71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174F6C-0773-4CE7-BCF5-0B1C30A9C8C0}" type="datetimeFigureOut">
              <a:rPr lang="uk-UA" smtClean="0"/>
              <a:pPr/>
              <a:t>30.11.2015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546048-AE64-4869-8C28-7FEF51E69A71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174F6C-0773-4CE7-BCF5-0B1C30A9C8C0}" type="datetimeFigureOut">
              <a:rPr lang="uk-UA" smtClean="0"/>
              <a:pPr/>
              <a:t>30.11.2015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546048-AE64-4869-8C28-7FEF51E69A71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174F6C-0773-4CE7-BCF5-0B1C30A9C8C0}" type="datetimeFigureOut">
              <a:rPr lang="uk-UA" smtClean="0"/>
              <a:pPr/>
              <a:t>30.11.2015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546048-AE64-4869-8C28-7FEF51E69A71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174F6C-0773-4CE7-BCF5-0B1C30A9C8C0}" type="datetimeFigureOut">
              <a:rPr lang="uk-UA" smtClean="0"/>
              <a:pPr/>
              <a:t>30.11.2015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546048-AE64-4869-8C28-7FEF51E69A71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174F6C-0773-4CE7-BCF5-0B1C30A9C8C0}" type="datetimeFigureOut">
              <a:rPr lang="uk-UA" smtClean="0"/>
              <a:pPr/>
              <a:t>30.11.2015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546048-AE64-4869-8C28-7FEF51E69A71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174F6C-0773-4CE7-BCF5-0B1C30A9C8C0}" type="datetimeFigureOut">
              <a:rPr lang="uk-UA" smtClean="0"/>
              <a:pPr/>
              <a:t>30.11.2015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546048-AE64-4869-8C28-7FEF51E69A71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174F6C-0773-4CE7-BCF5-0B1C30A9C8C0}" type="datetimeFigureOut">
              <a:rPr lang="uk-UA" smtClean="0"/>
              <a:pPr/>
              <a:t>30.11.2015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546048-AE64-4869-8C28-7FEF51E69A71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174F6C-0773-4CE7-BCF5-0B1C30A9C8C0}" type="datetimeFigureOut">
              <a:rPr lang="uk-UA" smtClean="0"/>
              <a:pPr/>
              <a:t>30.11.2015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8E546048-AE64-4869-8C28-7FEF51E69A71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A5174F6C-0773-4CE7-BCF5-0B1C30A9C8C0}" type="datetimeFigureOut">
              <a:rPr lang="uk-UA" smtClean="0"/>
              <a:pPr/>
              <a:t>30.11.2015</a:t>
            </a:fld>
            <a:endParaRPr lang="uk-UA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8E546048-AE64-4869-8C28-7FEF51E69A71}" type="slidenum">
              <a:rPr lang="uk-UA" smtClean="0"/>
              <a:pPr/>
              <a:t>‹#›</a:t>
            </a:fld>
            <a:endParaRPr lang="uk-UA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A5174F6C-0773-4CE7-BCF5-0B1C30A9C8C0}" type="datetimeFigureOut">
              <a:rPr lang="uk-UA" smtClean="0"/>
              <a:pPr/>
              <a:t>30.11.2015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8E546048-AE64-4869-8C28-7FEF51E69A71}" type="slidenum">
              <a:rPr lang="uk-UA" smtClean="0"/>
              <a:pPr/>
              <a:t>‹#›</a:t>
            </a:fld>
            <a:endParaRPr lang="uk-UA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 ?><Relationships xmlns="http://schemas.openxmlformats.org/package/2006/relationships"><Relationship Id="rId3" Target="../media/image6.jpeg" Type="http://schemas.openxmlformats.org/officeDocument/2006/relationships/image"/><Relationship Id="rId2" Target="../media/image5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 ?><Relationships xmlns="http://schemas.openxmlformats.org/package/2006/relationships"><Relationship Id="rId2" Target="../media/image10.jpeg" Type="http://schemas.openxmlformats.org/officeDocument/2006/relationships/image"/><Relationship Id="rId1" Target="../slideLayouts/slideLayout13.xml" Type="http://schemas.openxmlformats.org/officeDocument/2006/relationships/slideLayout"/></Relationships>
</file>

<file path=ppt/slides/_rels/slide8.xml.rels><?xml version="1.0" encoding="UTF-8" standalone="yes" ?><Relationships xmlns="http://schemas.openxmlformats.org/package/2006/relationships"><Relationship Id="rId3" Target="../media/image11.jpeg" Type="http://schemas.openxmlformats.org/officeDocument/2006/relationships/image"/><Relationship Id="rId2" Target="../slideLayouts/slideLayout13.xml" Type="http://schemas.openxmlformats.org/officeDocument/2006/relationships/slideLayout"/><Relationship Id="rId1" Target="file:///G:\&#1082;&#1088;&#1077;&#1089;&#1083;&#1077;&#1085;&#1085;&#1103;\&#1082;&#1088;&#1077;&#1089;&#1083;&#1077;&#1085;&#1085;&#1103;%20&#1094;&#1077;%20&#1084;&#1086;&#1074;&#1072;%20&#1090;&#1077;&#1093;&#1085;&#1110;&#1082;&#1080;\&#1092;&#1110;&#1083;&#1100;&#1084;.avi" TargetMode="External" Type="http://schemas.openxmlformats.org/officeDocument/2006/relationships/video"/></Relationships>
</file>

<file path=ppt/slides/_rels/slide9.xml.rels><?xml version="1.0" encoding="UTF-8" standalone="yes" ?><Relationships xmlns="http://schemas.openxmlformats.org/package/2006/relationships"><Relationship Id="rId3" Target="../media/image13.jpeg" Type="http://schemas.openxmlformats.org/officeDocument/2006/relationships/image"/><Relationship Id="rId2" Target="../media/image12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 cstate="print">
            <a:extLst>
              <a:ext uri="{28A0092B-C50C-407E-A947-70E740481C1C}">
                <a14:useLocalDpi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="" xmlns:wpc="http://schemas.microsoft.com/office/word/2010/wordprocessingCanvas" xmlns:mc="http://schemas.openxmlformats.org/markup-compatibility/2006" xmlns:o="urn:schemas-microsoft-com:office:office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1323020" y="1323020"/>
            <a:ext cx="6858000" cy="4211960"/>
          </a:xfrm>
          <a:prstGeom prst="rect">
            <a:avLst/>
          </a:prstGeom>
          <a:noFill/>
        </p:spPr>
      </p:pic>
      <p:pic>
        <p:nvPicPr>
          <p:cNvPr id="5" name="Рисунок 4" descr="C:\Users\Pasha\AppData\Local\Microsoft\Windows\INetCache\Content.Word\20151127_114849.jpg"/>
          <p:cNvPicPr/>
          <p:nvPr/>
        </p:nvPicPr>
        <p:blipFill>
          <a:blip r:embed="rId3" cstate="print">
            <a:extLst>
              <a:ext uri="{28A0092B-C50C-407E-A947-70E740481C1C}">
                <a14:useLocalDpi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="" xmlns:wpc="http://schemas.microsoft.com/office/word/2010/wordprocessingCanvas" xmlns:mc="http://schemas.openxmlformats.org/markup-compatibility/2006" xmlns:o="urn:schemas-microsoft-com:office:office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3392996" y="1106996"/>
            <a:ext cx="6858000" cy="464400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4211960" y="692690"/>
          <a:ext cx="4932044" cy="5904666"/>
        </p:xfrm>
        <a:graphic>
          <a:graphicData uri="http://schemas.openxmlformats.org/drawingml/2006/table">
            <a:tbl>
              <a:tblPr/>
              <a:tblGrid>
                <a:gridCol w="330893"/>
                <a:gridCol w="198068"/>
                <a:gridCol w="345529"/>
                <a:gridCol w="463414"/>
                <a:gridCol w="198068"/>
                <a:gridCol w="357723"/>
                <a:gridCol w="198068"/>
                <a:gridCol w="357723"/>
                <a:gridCol w="463414"/>
                <a:gridCol w="463414"/>
                <a:gridCol w="463414"/>
                <a:gridCol w="463414"/>
                <a:gridCol w="286303"/>
                <a:gridCol w="342599"/>
              </a:tblGrid>
              <a:tr h="328037">
                <a:tc gridSpan="12"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700" dirty="0"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300" dirty="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  <a:endParaRPr lang="uk-UA" sz="70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174" marR="44174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700"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28037">
                <a:tc gridSpan="12"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700"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12065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700"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28037">
                <a:tc gridSpan="12"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700"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700"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28037">
                <a:tc gridSpan="12"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700"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700"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28037">
                <a:tc gridSpan="12"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700"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700"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28037">
                <a:tc gridSpan="9"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700"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300" dirty="0" smtClean="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   1</a:t>
                      </a:r>
                      <a:endParaRPr lang="uk-UA" sz="70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174" marR="44174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gridSpan="2"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3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174" marR="44174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700"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28037">
                <a:tc gridSpan="9"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700"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700"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28037">
                <a:tc gridSpan="5"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700" dirty="0"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300" dirty="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  <a:r>
                        <a:rPr lang="uk-UA" sz="1300" dirty="0">
                          <a:latin typeface="Calibri"/>
                          <a:ea typeface="Calibri"/>
                          <a:cs typeface="Times New Roman"/>
                        </a:rPr>
                        <a:t>           </a:t>
                      </a:r>
                      <a:endParaRPr lang="uk-UA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174" marR="44174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76200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700"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28037">
                <a:tc gridSpan="9"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700"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3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700"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28037">
                <a:tc gridSpan="8"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700" dirty="0"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3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174" marR="44174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3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700"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28037">
                <a:tc gridSpan="7"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700"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300" dirty="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4</a:t>
                      </a:r>
                      <a:r>
                        <a:rPr lang="uk-UA" sz="1300" dirty="0">
                          <a:latin typeface="Calibri"/>
                          <a:ea typeface="Calibri"/>
                          <a:cs typeface="Times New Roman"/>
                        </a:rPr>
                        <a:t>                                        </a:t>
                      </a:r>
                      <a:endParaRPr lang="uk-UA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174" marR="44174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3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28037">
                <a:tc gridSpan="2"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700"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300" dirty="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5</a:t>
                      </a:r>
                      <a:endParaRPr lang="uk-UA" sz="70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174" marR="44174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3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</a:tr>
              <a:tr h="328037">
                <a:tc gridSpan="9"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700"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3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</a:tr>
              <a:tr h="328037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300" dirty="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6</a:t>
                      </a:r>
                      <a:endParaRPr lang="uk-UA" sz="70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174" marR="44174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700" dirty="0"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</a:tr>
              <a:tr h="328037">
                <a:tc gridSpan="8"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700"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rowSpan="4"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3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174" marR="44174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700"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</a:tr>
              <a:tr h="328037">
                <a:tc gridSpan="8"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700"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700"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</a:tr>
              <a:tr h="328037">
                <a:tc gridSpan="8"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700"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700"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</a:tr>
              <a:tr h="328037">
                <a:tc gridSpan="8"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700"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700" dirty="0"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1196752"/>
            <a:ext cx="4211960" cy="52937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По вертикалі</a:t>
            </a: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:                                       </a:t>
            </a: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1</a:t>
            </a: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.Розріз який утворюється паралельними площинами.                 </a:t>
            </a: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2</a:t>
            </a: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.Розріз який утворюється уявним пересіканням деталі більш, ніж одною площиною.</a:t>
            </a:r>
            <a:endParaRPr kumimoji="0" lang="uk-UA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По горизонталі</a:t>
            </a: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:                                          </a:t>
            </a: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3</a:t>
            </a: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.Який елемент додається для позначення місця проходження уявної площини у складних розрізах. </a:t>
            </a: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4</a:t>
            </a: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.Яка площина уявно розсікає деталь у розрізах.                              </a:t>
            </a: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5</a:t>
            </a: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.Складний розріз утворений непаралельними площинами. </a:t>
            </a: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6</a:t>
            </a: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.Скільки площин можуть розсікати деталь у складних розрізах?</a:t>
            </a:r>
            <a:endParaRPr kumimoji="0" lang="uk-UA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547664" y="0"/>
            <a:ext cx="648072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uk-UA" sz="3200" b="1" i="1" dirty="0" smtClean="0">
                <a:solidFill>
                  <a:srgbClr val="C0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Кросворд «Складний розріз»</a:t>
            </a:r>
            <a:endParaRPr lang="uk-UA" sz="3200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C:\Users\User\Desktop\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528" y="620688"/>
            <a:ext cx="9152038" cy="36004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pPr algn="ctr"/>
            <a:endParaRPr lang="uk-UA" sz="9600" dirty="0" smtClean="0">
              <a:solidFill>
                <a:srgbClr val="FF0000"/>
              </a:solidFill>
            </a:endParaRPr>
          </a:p>
          <a:p>
            <a:pPr algn="ctr"/>
            <a:r>
              <a:rPr lang="uk-UA" sz="9600" dirty="0" err="1" smtClean="0">
                <a:solidFill>
                  <a:srgbClr val="FF0000"/>
                </a:solidFill>
              </a:rPr>
              <a:t>“Креслення</a:t>
            </a:r>
            <a:r>
              <a:rPr lang="uk-UA" sz="9600" dirty="0" smtClean="0">
                <a:solidFill>
                  <a:srgbClr val="FF0000"/>
                </a:solidFill>
              </a:rPr>
              <a:t>  - це мова </a:t>
            </a:r>
            <a:r>
              <a:rPr lang="uk-UA" sz="9600" dirty="0" err="1" smtClean="0">
                <a:solidFill>
                  <a:srgbClr val="FF0000"/>
                </a:solidFill>
              </a:rPr>
              <a:t>техніки”</a:t>
            </a:r>
            <a:endParaRPr lang="uk-UA" sz="9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49999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0"/>
            <a:ext cx="457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esktop\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84199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://disted.edu.vn.ua/media/images/lerom9/kreslennya/urok_9/09.gif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://disted.edu.vn.ua/media/images/lerom9/kreslennya/urok_9/10.gif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211960" y="1052736"/>
            <a:ext cx="493204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400" dirty="0" smtClean="0">
                <a:solidFill>
                  <a:schemeClr val="bg2">
                    <a:lumMod val="10000"/>
                  </a:schemeClr>
                </a:solidFill>
              </a:rPr>
              <a:t>Французький математик і громадський діяч, член Паризької академії наук, народився у 1746 році у місті Боні. Він здобув гуманітарну освіту, математику вивчав самостійно. Всесвітнє визнання здобув завдяки створенню сучасних методів проекційного креслення та його основи – нарисної геометрії. Проте, значно більшим внеском у математику стали його праці про рівняння різних поверхонь. Помер </a:t>
            </a:r>
            <a:r>
              <a:rPr lang="uk-UA" sz="2400" dirty="0" err="1" smtClean="0">
                <a:solidFill>
                  <a:schemeClr val="bg2">
                    <a:lumMod val="10000"/>
                  </a:schemeClr>
                </a:solidFill>
              </a:rPr>
              <a:t>Гаспар</a:t>
            </a:r>
            <a:r>
              <a:rPr lang="uk-UA" sz="2400" dirty="0" smtClean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uk-UA" sz="2400" dirty="0" err="1" smtClean="0">
                <a:solidFill>
                  <a:schemeClr val="bg2">
                    <a:lumMod val="10000"/>
                  </a:schemeClr>
                </a:solidFill>
              </a:rPr>
              <a:t>Монж</a:t>
            </a:r>
            <a:r>
              <a:rPr lang="uk-UA" sz="2400" dirty="0" smtClean="0">
                <a:solidFill>
                  <a:schemeClr val="bg2">
                    <a:lumMod val="10000"/>
                  </a:schemeClr>
                </a:solidFill>
              </a:rPr>
              <a:t> у 1818 році.</a:t>
            </a:r>
            <a:endParaRPr lang="uk-UA" sz="2400" dirty="0">
              <a:solidFill>
                <a:schemeClr val="bg2">
                  <a:lumMod val="10000"/>
                </a:schemeClr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556792"/>
            <a:ext cx="4032448" cy="40324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1907704" y="188640"/>
            <a:ext cx="482696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Гаспар</a:t>
            </a:r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Монж 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фільм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0" y="214338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 vol="80000" mute="1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51920" y="38784928"/>
            <a:ext cx="3113719" cy="3240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38512" y="0"/>
            <a:ext cx="9182512" cy="582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203</TotalTime>
  <Words>147</Words>
  <Application>Microsoft Office PowerPoint</Application>
  <PresentationFormat>Экран (4:3)</PresentationFormat>
  <Paragraphs>45</Paragraphs>
  <Slides>11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11</vt:i4>
      </vt:variant>
    </vt:vector>
  </HeadingPairs>
  <TitlesOfParts>
    <vt:vector size="13" baseType="lpstr">
      <vt:lpstr>Поток</vt:lpstr>
      <vt:lpstr>Апекс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18</cp:revision>
  <dcterms:created xsi:type="dcterms:W3CDTF">2015-11-21T09:33:59Z</dcterms:created>
  <dcterms:modified xsi:type="dcterms:W3CDTF">2015-11-30T08:22:54Z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1021504</vt:lpwstr>
  </property>
  <property fmtid="{D5CDD505-2E9C-101B-9397-08002B2CF9AE}" name="NXPowerLiteVersion" pid="3">
    <vt:lpwstr>D4.1.4</vt:lpwstr>
  </property>
</Properties>
</file>