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1" r:id="rId13"/>
    <p:sldId id="268" r:id="rId14"/>
    <p:sldId id="269" r:id="rId15"/>
    <p:sldId id="270" r:id="rId16"/>
    <p:sldId id="278" r:id="rId17"/>
    <p:sldId id="282" r:id="rId18"/>
    <p:sldId id="283" r:id="rId19"/>
    <p:sldId id="272" r:id="rId20"/>
    <p:sldId id="273" r:id="rId21"/>
    <p:sldId id="285" r:id="rId22"/>
    <p:sldId id="274" r:id="rId23"/>
    <p:sldId id="276" r:id="rId24"/>
    <p:sldId id="279" r:id="rId25"/>
    <p:sldId id="277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2C09"/>
    <a:srgbClr val="EFF5F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15" autoAdjust="0"/>
    <p:restoredTop sz="94660"/>
  </p:normalViewPr>
  <p:slideViewPr>
    <p:cSldViewPr snapToGrid="0">
      <p:cViewPr varScale="1">
        <p:scale>
          <a:sx n="37" d="100"/>
          <a:sy n="37" d="100"/>
        </p:scale>
        <p:origin x="-90" y="-7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5109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92802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75568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72548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446359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6150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0172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03319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1069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92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3089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693129-F750-4844-8970-A2519213DD7D}" type="datetimeFigureOut">
              <a:rPr lang="ru-RU" smtClean="0"/>
              <a:pPr/>
              <a:t>07.12.2015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7F5D0-400A-40D9-BB52-F5CFDBCF5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185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14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3" Target="../media/image1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16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18.jpeg" Type="http://schemas.openxmlformats.org/officeDocument/2006/relationships/image"/></Relationships>
</file>

<file path=ppt/slides/_rels/slide17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23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3" Target="../media/image3.gif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25.pn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9.png" Type="http://schemas.openxmlformats.org/officeDocument/2006/relationships/image"/><Relationship Id="rId4" Target="../media/image28.gif" Type="http://schemas.openxmlformats.org/officeDocument/2006/relationships/image"/></Relationships>
</file>

<file path=ppt/slides/_rels/slide23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Relationship Id="rId4" Target="../media/image32.jpeg" Type="http://schemas.openxmlformats.org/officeDocument/2006/relationships/image"/></Relationships>
</file>

<file path=ppt/slides/_rels/slide25.xml.rels><?xml version="1.0" encoding="UTF-8" standalone="yes" ?><Relationships xmlns="http://schemas.openxmlformats.org/package/2006/relationships"><Relationship Id="rId2" Target="../media/image3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9.pn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6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285233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0088" y="1592131"/>
            <a:ext cx="10218321" cy="2912962"/>
          </a:xfrm>
        </p:spPr>
        <p:txBody>
          <a:bodyPr>
            <a:noAutofit/>
          </a:bodyPr>
          <a:lstStyle/>
          <a:p>
            <a:r>
              <a:rPr lang="uk-UA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Шануймо рідну мову – духовного життя основу</a:t>
            </a:r>
            <a:endParaRPr lang="ru-RU" sz="7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663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44628562"/>
              </p:ext>
            </p:extLst>
          </p:nvPr>
        </p:nvGraphicFramePr>
        <p:xfrm>
          <a:off x="46463" y="1459797"/>
          <a:ext cx="12108374" cy="451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9400"/>
                <a:gridCol w="3799446"/>
                <a:gridCol w="2075401"/>
                <a:gridCol w="3414127"/>
              </a:tblGrid>
              <a:tr h="2226054">
                <a:tc>
                  <a:txBody>
                    <a:bodyPr/>
                    <a:lstStyle/>
                    <a:p>
                      <a:r>
                        <a:rPr lang="uk-UA" sz="32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Неозначено –</a:t>
                      </a:r>
                      <a:r>
                        <a:rPr lang="uk-UA" sz="32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особові 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дієслово у формі:</a:t>
                      </a:r>
                    </a:p>
                    <a:p>
                      <a:r>
                        <a:rPr lang="uk-UA" sz="2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3 </a:t>
                      </a:r>
                      <a:r>
                        <a:rPr lang="uk-UA" sz="2400" b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ос.мн</a:t>
                      </a:r>
                      <a:r>
                        <a:rPr lang="uk-UA" sz="2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теперішнього, майбутнього часу;</a:t>
                      </a:r>
                    </a:p>
                    <a:p>
                      <a:r>
                        <a:rPr lang="uk-UA" sz="2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мн.</a:t>
                      </a:r>
                      <a:r>
                        <a:rPr lang="uk-UA" sz="24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минулого часу ;</a:t>
                      </a:r>
                    </a:p>
                    <a:p>
                      <a:r>
                        <a:rPr lang="uk-UA" sz="24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мн. умовного способу</a:t>
                      </a:r>
                      <a:endParaRPr lang="ru-RU" sz="24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дію</a:t>
                      </a:r>
                      <a:r>
                        <a:rPr lang="uk-UA" sz="20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яку виконує невизначена особа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світі знають про</a:t>
                      </a:r>
                      <a:r>
                        <a:rPr lang="uk-UA" sz="28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нас, цінують і поважають нашу державу.</a:t>
                      </a:r>
                      <a:endParaRPr lang="ru-RU" sz="28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</a:tr>
              <a:tr h="1353651">
                <a:tc>
                  <a:txBody>
                    <a:bodyPr/>
                    <a:lstStyle/>
                    <a:p>
                      <a:r>
                        <a:rPr lang="uk-UA" sz="32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Узагальнено – особові</a:t>
                      </a:r>
                    </a:p>
                    <a:p>
                      <a:endParaRPr lang="ru-RU" sz="36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дієслово у формі 2 ос. </a:t>
                      </a:r>
                      <a:r>
                        <a:rPr lang="uk-UA" sz="240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</a:t>
                      </a:r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теперішнього чи майбутнього часу;</a:t>
                      </a:r>
                    </a:p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3 ос. </a:t>
                      </a:r>
                      <a:r>
                        <a:rPr lang="uk-UA" sz="240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</a:t>
                      </a:r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та мн. теперішнього майбутнього часу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0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дію, що може стосуватися  в будь-якої особи в будь-який момент часу</a:t>
                      </a:r>
                      <a:endParaRPr lang="ru-RU" sz="20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Вік живи – вік учись.</a:t>
                      </a:r>
                    </a:p>
                    <a:p>
                      <a:r>
                        <a:rPr lang="uk-UA" sz="28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Шануй, люби свій</a:t>
                      </a:r>
                      <a:r>
                        <a:rPr lang="uk-UA" sz="28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народ і його мову.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28680314"/>
              </p:ext>
            </p:extLst>
          </p:nvPr>
        </p:nvGraphicFramePr>
        <p:xfrm>
          <a:off x="46463" y="271077"/>
          <a:ext cx="12099073" cy="11887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797098"/>
                <a:gridCol w="3804424"/>
                <a:gridCol w="2096429"/>
                <a:gridCol w="3401122"/>
              </a:tblGrid>
              <a:tr h="944999">
                <a:tc>
                  <a:txBody>
                    <a:bodyPr/>
                    <a:lstStyle/>
                    <a:p>
                      <a:r>
                        <a:rPr lang="uk-UA" sz="40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Види</a:t>
                      </a:r>
                      <a:endParaRPr lang="ru-RU" sz="40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Спосіб вираження головного члена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</a:rPr>
                        <a:t>Що означає головний член речення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uk-UA" sz="5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Приклади </a:t>
                      </a:r>
                      <a:endParaRPr lang="ru-RU" sz="54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7475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18290730"/>
              </p:ext>
            </p:extLst>
          </p:nvPr>
        </p:nvGraphicFramePr>
        <p:xfrm>
          <a:off x="39029" y="1553845"/>
          <a:ext cx="12113941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7744"/>
                <a:gridCol w="4074145"/>
                <a:gridCol w="2076355"/>
                <a:gridCol w="3415697"/>
              </a:tblGrid>
              <a:tr h="33545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sz="3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Безособові</a:t>
                      </a:r>
                    </a:p>
                    <a:p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безособове дієслово;</a:t>
                      </a:r>
                    </a:p>
                    <a:p>
                      <a:r>
                        <a:rPr lang="uk-UA" sz="2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особове дієслово в значенні безособового;</a:t>
                      </a:r>
                    </a:p>
                    <a:p>
                      <a:r>
                        <a:rPr lang="uk-UA" sz="2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безособові</a:t>
                      </a:r>
                      <a:r>
                        <a:rPr lang="uk-UA" sz="24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форми на –но, </a:t>
                      </a:r>
                      <a:r>
                        <a:rPr kumimoji="0" lang="uk-UA" sz="2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–</a:t>
                      </a:r>
                      <a:r>
                        <a:rPr lang="uk-UA" sz="24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то;</a:t>
                      </a:r>
                    </a:p>
                    <a:p>
                      <a:r>
                        <a:rPr lang="uk-UA" sz="24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г) прислівник з допоміжним дієсловом або без нього;</a:t>
                      </a:r>
                    </a:p>
                    <a:p>
                      <a:r>
                        <a:rPr lang="uk-UA" sz="24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д) заперечні слова нема, не було, не буде </a:t>
                      </a:r>
                    </a:p>
                    <a:p>
                      <a:r>
                        <a:rPr lang="uk-UA" sz="24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е) інфінітив або інфінітив в поєднанні з прислівником присудковими словами треба, можна, час, слід, жаль</a:t>
                      </a:r>
                    </a:p>
                    <a:p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uk-UA" sz="20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дію або стан, які не мають виконавця чи носія або реалізуються незалежно від них</a:t>
                      </a:r>
                      <a:endParaRPr lang="ru-RU" sz="20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Тепліє на серці від почутого на чужині рідного слова</a:t>
                      </a:r>
                      <a:r>
                        <a:rPr lang="ru-RU" sz="2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uk-UA" sz="28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</a:t>
                      </a:r>
                      <a:r>
                        <a:rPr lang="uk-UA" sz="28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радісно стає тобі тоді.</a:t>
                      </a:r>
                    </a:p>
                    <a:p>
                      <a:r>
                        <a:rPr lang="uk-UA" sz="2800" b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Немає нічого кращого за рідну землю.</a:t>
                      </a:r>
                      <a:endParaRPr lang="uk-UA" sz="2800" b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88201942"/>
              </p:ext>
            </p:extLst>
          </p:nvPr>
        </p:nvGraphicFramePr>
        <p:xfrm>
          <a:off x="39029" y="365125"/>
          <a:ext cx="12113941" cy="11887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548054"/>
                <a:gridCol w="4061580"/>
                <a:gridCol w="2099005"/>
                <a:gridCol w="3405302"/>
              </a:tblGrid>
              <a:tr h="944999">
                <a:tc>
                  <a:txBody>
                    <a:bodyPr/>
                    <a:lstStyle/>
                    <a:p>
                      <a:r>
                        <a:rPr lang="uk-UA" sz="40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Види</a:t>
                      </a:r>
                      <a:endParaRPr lang="ru-RU" sz="40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Спосіб вираження головного члена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</a:rPr>
                        <a:t>Що означає головний член речення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uk-UA" sz="5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Приклади </a:t>
                      </a:r>
                      <a:endParaRPr lang="ru-RU" sz="54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20671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3693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286" y="-297"/>
            <a:ext cx="10833847" cy="1420306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Грайте тут. Вигравайте тільки в нас.</a:t>
            </a: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348727" y="1069360"/>
            <a:ext cx="1921137" cy="1293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348727" y="1217129"/>
            <a:ext cx="1921137" cy="1788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776831" y="1058603"/>
            <a:ext cx="3194124" cy="1075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776831" y="1184196"/>
            <a:ext cx="3194124" cy="3293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52" y="1720495"/>
            <a:ext cx="8880084" cy="4206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41460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4646" y="145145"/>
            <a:ext cx="11270431" cy="1268608"/>
          </a:xfrm>
        </p:spPr>
        <p:txBody>
          <a:bodyPr>
            <a:noAutofit/>
          </a:bodyPr>
          <a:lstStyle/>
          <a:p>
            <a:r>
              <a:rPr dirty="0" lang="uk-UA" smtClean="0" sz="54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Благодійний ярмарок. Дешево. Доступно. Купуйте тут.</a:t>
            </a:r>
            <a:endParaRPr dirty="0" lang="ru-RU" sz="5400">
              <a:solidFill>
                <a:srgbClr val="00206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44646" y="768531"/>
            <a:ext cx="6255030" cy="1091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7077632" y="748204"/>
            <a:ext cx="2212043" cy="20327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7077632" y="908247"/>
            <a:ext cx="2212043" cy="2180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44646" y="1686691"/>
            <a:ext cx="295477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44646" y="1529793"/>
            <a:ext cx="2954770" cy="172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739179" y="1561309"/>
            <a:ext cx="2356821" cy="92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3739179" y="1686691"/>
            <a:ext cx="235682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/>
          <a:srcRect b="6"/>
          <a:stretch/>
        </p:blipFill>
        <p:spPr>
          <a:xfrm>
            <a:off x="633354" y="1966048"/>
            <a:ext cx="4098663" cy="4891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0941" y="2037139"/>
            <a:ext cx="6776567" cy="4519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94032121"/>
      </p:ext>
    </p:extLst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id="10" nodeType="click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2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3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5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id="18" nodeType="click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1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3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4">
                      <p:stCondLst>
                        <p:cond delay="indefinite"/>
                      </p:stCondLst>
                      <p:childTnLst>
                        <p:par>
                          <p:cTn fill="hold" id="25">
                            <p:stCondLst>
                              <p:cond delay="0"/>
                            </p:stCondLst>
                            <p:childTnLst>
                              <p:par>
                                <p:cTn fill="hold" id="26" nodeType="click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8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10" presetSubtype="0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195" y="-162000"/>
            <a:ext cx="11963400" cy="221671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uk-UA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Шануймо рідне місто. </a:t>
            </a:r>
            <a:br>
              <a:rPr lang="uk-UA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Робімо усе добре для його процвітання.</a:t>
            </a: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28195" y="894774"/>
            <a:ext cx="2954770" cy="172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128195" y="1073697"/>
            <a:ext cx="2954770" cy="1722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135555" y="1712592"/>
            <a:ext cx="2026732" cy="3553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135555" y="1892811"/>
            <a:ext cx="2026732" cy="17023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195" y="2071537"/>
            <a:ext cx="5721337" cy="41479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0482" y="2216414"/>
            <a:ext cx="5715000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255355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638" y="128457"/>
            <a:ext cx="11489167" cy="2076861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Бережіть ліси від пожеж. Не дайте браконьєрам знищити фауну рідного краю. </a:t>
            </a: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318246" y="901045"/>
            <a:ext cx="2554045" cy="22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18247" y="772291"/>
            <a:ext cx="2554045" cy="22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764332" y="735161"/>
            <a:ext cx="2554045" cy="22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764332" y="898785"/>
            <a:ext cx="2554045" cy="22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160520" y="1494847"/>
            <a:ext cx="2554045" cy="22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160520" y="1687472"/>
            <a:ext cx="2554045" cy="226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5216" y="2269695"/>
            <a:ext cx="5134149" cy="3997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9013" y="2103811"/>
            <a:ext cx="6238875" cy="4019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82616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6" y="171825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620" y="322094"/>
            <a:ext cx="11811896" cy="3615205"/>
          </a:xfrm>
        </p:spPr>
        <p:txBody>
          <a:bodyPr>
            <a:noAutofit/>
          </a:bodyPr>
          <a:lstStyle/>
          <a:p>
            <a:r>
              <a:rPr dirty="0" lang="uk-UA" smtClean="0" sz="54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Поступайтеся місцем жінкам з дітьми.</a:t>
            </a:r>
            <a:br>
              <a:rPr dirty="0" lang="uk-UA" smtClean="0" sz="54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</a:br>
            <a:r>
              <a:rPr dirty="0" lang="uk-UA" smtClean="0" sz="54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Не розмовляйте з водієм під час руху транспорту.</a:t>
            </a:r>
            <a:r>
              <a:rPr dirty="0" lang="uk-UA" smtClean="0" sz="48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/>
            </a:r>
            <a:br>
              <a:rPr dirty="0" lang="uk-UA" smtClean="0" sz="4800">
                <a:solidFill>
                  <a:srgbClr val="00206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</a:br>
            <a:endParaRPr dirty="0" lang="ru-RU" sz="4800">
              <a:solidFill>
                <a:srgbClr val="00206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b="29" r="8"/>
          <a:stretch/>
        </p:blipFill>
        <p:spPr>
          <a:xfrm>
            <a:off x="138285" y="3368248"/>
            <a:ext cx="4733589" cy="2299596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5357" y="2601452"/>
            <a:ext cx="2557575" cy="3833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8050" y="3262855"/>
            <a:ext cx="3587122" cy="2739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1925496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" y="1"/>
            <a:ext cx="11854927" cy="1690688"/>
          </a:xfrm>
        </p:spPr>
        <p:txBody>
          <a:bodyPr>
            <a:noAutofit/>
          </a:bodyPr>
          <a:lstStyle/>
          <a:p>
            <a:r>
              <a:rPr lang="uk-UA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стійте на краю платформи.</a:t>
            </a:r>
            <a:br>
              <a:rPr lang="uk-UA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5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дозволяйте дітям ходити по коліях.</a:t>
            </a:r>
            <a:endParaRPr lang="ru-RU" sz="5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61" y="2710927"/>
            <a:ext cx="5343518" cy="3558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1040" y="2094155"/>
            <a:ext cx="5524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26850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6" y="-32613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60" y="365124"/>
            <a:ext cx="12295992" cy="3787327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Київ. Дніпро. Україна. Нічим і ніколи не замінити ці дорогі для кожного з нас святині.</a:t>
            </a:r>
            <a:b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Україно! Доки жити буду, доти відкриватиму тебе.</a:t>
            </a:r>
            <a:b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Люби свій край. Всю душу солов’їну і серця жар віддай йому в труді. Коли добре жити, то треба працю любити.</a:t>
            </a:r>
            <a:b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Вік живи – вік учись.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0474" y="3299056"/>
            <a:ext cx="5462028" cy="34086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80502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" y="0"/>
            <a:ext cx="1218247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7050"/>
            <a:ext cx="13180742" cy="3963505"/>
          </a:xfrm>
        </p:spPr>
        <p:txBody>
          <a:bodyPr>
            <a:noAutofit/>
          </a:bodyPr>
          <a:lstStyle/>
          <a:p>
            <a:r>
              <a:rPr lang="uk-UA" sz="115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Бліц - опитування</a:t>
            </a:r>
            <a:endParaRPr lang="ru-RU" sz="115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55" y="3308467"/>
            <a:ext cx="6829425" cy="27241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5240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567" y="-298"/>
            <a:ext cx="5889623" cy="5594273"/>
          </a:xfrm>
          <a:gradFill flip="none" rotWithShape="1">
            <a:gsLst>
              <a:gs pos="0">
                <a:schemeClr val="lt1">
                  <a:tint val="93000"/>
                  <a:satMod val="150000"/>
                  <a:shade val="98000"/>
                  <a:lumMod val="102000"/>
                </a:schemeClr>
              </a:gs>
              <a:gs pos="50000">
                <a:schemeClr val="lt1">
                  <a:tint val="98000"/>
                  <a:satMod val="130000"/>
                  <a:shade val="90000"/>
                  <a:lumMod val="103000"/>
                </a:schemeClr>
              </a:gs>
              <a:gs pos="100000">
                <a:schemeClr val="lt1">
                  <a:shade val="63000"/>
                  <a:satMod val="12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5"/>
          </a:lnRef>
          <a:fillRef idx="1003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Картка 1</a:t>
            </a:r>
          </a:p>
          <a:p>
            <a:r>
              <a:rPr lang="uk-UA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Рідний край. Дорога серцю земля батьків. Хіба можна її забути чи замінити? Стою на палубі пароплава й  думками лину до батьківської хати. На душі стає тепло і радісно. Таки правду кажуть: немає нічого дорожчого за рідний дім і батьків 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13526" y="0"/>
            <a:ext cx="6056554" cy="5593975"/>
          </a:xfrm>
        </p:spPr>
        <p:style>
          <a:lnRef idx="2">
            <a:schemeClr val="accent5"/>
          </a:lnRef>
          <a:fillRef idx="1003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algn="ctr"/>
            <a:r>
              <a:rPr lang="uk-UA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Картка 2 </a:t>
            </a:r>
          </a:p>
          <a:p>
            <a:r>
              <a:rPr lang="uk-UA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міряй усіх на свій аршин. Любіть життя, цінуйте кожну мить, робіть йому коштовні подарунки. Про нашу Україну знають у світі, з нами рахуються, нас поважають.</a:t>
            </a:r>
          </a:p>
          <a:p>
            <a:pPr marL="0" indent="0">
              <a:buNone/>
            </a:pPr>
            <a:r>
              <a:rPr lang="uk-UA" sz="3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Ользі сьогодні пощастило: її нагороджено почесною грамотою за перемогу в конкурсі.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530" y="3959213"/>
            <a:ext cx="6678719" cy="281482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4245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490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237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5601" y="383056"/>
            <a:ext cx="3845186" cy="5575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28" y="105390"/>
            <a:ext cx="4190972" cy="664721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9895" y="1468966"/>
            <a:ext cx="2792210" cy="39200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321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1802035" cy="1575742"/>
          </a:xfrm>
        </p:spPr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Пам’ятка – порада першокласнику «Як треба поводитися в школі?»</a:t>
            </a:r>
            <a:endParaRPr lang="ru-RU" sz="6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0" y="1815438"/>
            <a:ext cx="7971416" cy="5435215"/>
          </a:xfrm>
        </p:spPr>
        <p:txBody>
          <a:bodyPr>
            <a:noAutofit/>
          </a:bodyPr>
          <a:lstStyle/>
          <a:p>
            <a:r>
              <a:rPr lang="uk-UA" sz="3800" dirty="0" smtClean="0">
                <a:solidFill>
                  <a:srgbClr val="002060"/>
                </a:solidFill>
              </a:rPr>
              <a:t>Як треба сидіти на уроці?</a:t>
            </a:r>
          </a:p>
          <a:p>
            <a:r>
              <a:rPr lang="uk-UA" sz="3800" dirty="0" smtClean="0">
                <a:solidFill>
                  <a:srgbClr val="002060"/>
                </a:solidFill>
              </a:rPr>
              <a:t>Як потрібно слухати вчителя?</a:t>
            </a:r>
          </a:p>
          <a:p>
            <a:r>
              <a:rPr lang="uk-UA" sz="3800" dirty="0" smtClean="0">
                <a:solidFill>
                  <a:srgbClr val="002060"/>
                </a:solidFill>
              </a:rPr>
              <a:t>Як слід писати в зошиті?</a:t>
            </a:r>
          </a:p>
          <a:p>
            <a:r>
              <a:rPr lang="uk-UA" sz="3800" dirty="0" smtClean="0">
                <a:solidFill>
                  <a:srgbClr val="002060"/>
                </a:solidFill>
              </a:rPr>
              <a:t>Як необхідно поводитися                       на перерві?</a:t>
            </a:r>
          </a:p>
          <a:p>
            <a:r>
              <a:rPr lang="uk-UA" sz="3800" dirty="0" smtClean="0">
                <a:solidFill>
                  <a:srgbClr val="002060"/>
                </a:solidFill>
              </a:rPr>
              <a:t>Як треба ставитися до однокласників?</a:t>
            </a:r>
          </a:p>
          <a:p>
            <a:r>
              <a:rPr lang="uk-UA" sz="3800" dirty="0" smtClean="0">
                <a:solidFill>
                  <a:srgbClr val="002060"/>
                </a:solidFill>
              </a:rPr>
              <a:t>Як потрібно ставитися до вчителя?</a:t>
            </a:r>
            <a:endParaRPr lang="ru-RU" sz="3800" dirty="0">
              <a:solidFill>
                <a:srgbClr val="00206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0664" y="2996371"/>
            <a:ext cx="6201214" cy="30733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4446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8184" y="-191"/>
            <a:ext cx="12074563" cy="2334410"/>
          </a:xfrm>
        </p:spPr>
        <p:txBody>
          <a:bodyPr>
            <a:noAutofit/>
          </a:bodyPr>
          <a:lstStyle/>
          <a:p>
            <a:pPr algn="ctr"/>
            <a:r>
              <a:rPr lang="uk-UA" sz="8800" dirty="0" smtClean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Любіть життя, цінуйте кожну мить…</a:t>
            </a:r>
            <a:endParaRPr lang="ru-RU" sz="8800" dirty="0">
              <a:solidFill>
                <a:srgbClr val="00B0F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309" y="2221060"/>
            <a:ext cx="4762500" cy="4524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155" y="2535386"/>
            <a:ext cx="5753100" cy="3895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8350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0088" y="0"/>
            <a:ext cx="12412088" cy="70421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22146" y="1233844"/>
            <a:ext cx="860611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8800" dirty="0" smtClean="0">
                <a:solidFill>
                  <a:srgbClr val="5F2C0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за увагу</a:t>
            </a:r>
            <a:endParaRPr lang="ru-RU" sz="8800" dirty="0">
              <a:solidFill>
                <a:srgbClr val="5F2C0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9009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4245" y="398034"/>
            <a:ext cx="111449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 </a:t>
            </a: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 є простим? Мотивуйте власні міркування.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Яке </a:t>
            </a: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речення є двоскладним?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Яким </a:t>
            </a:r>
            <a:r>
              <a:rPr lang="uk-UA" sz="4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буває двоскладне речення за інтонаційним забарвленням?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4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641" y="3425190"/>
            <a:ext cx="4242953" cy="3432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01407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0"/>
            <a:ext cx="12182475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2962" y="-15124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Рідна мова!</a:t>
            </a:r>
            <a:endParaRPr lang="ru-RU" sz="6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2389" y="836538"/>
            <a:ext cx="1155253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Рідна мова. Рідне слово. Це – святі духовні цінності кожної людини й народу в цілому. За допомогою слова ми проникаємо в найпотаємніші думки й почуття, розкриваємо найсокровенніші порухи людської душі.</a:t>
            </a:r>
          </a:p>
          <a:p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Слово – найтонше доторкання до серця, а мова –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схованка мудрості й невмирущості народу, основа культури нації її найбільший скарб.</a:t>
            </a:r>
          </a:p>
          <a:p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Тож любіть її, шануйте, оберігайте від усього злого.</a:t>
            </a:r>
          </a:p>
          <a:p>
            <a:r>
              <a:rPr lang="uk-UA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Без мови немає народу, немає нації, немає нас.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77958" y="4829956"/>
            <a:ext cx="2569832" cy="20280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0661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416" y="-131618"/>
            <a:ext cx="11311025" cy="4735892"/>
          </a:xfrm>
        </p:spPr>
        <p:txBody>
          <a:bodyPr>
            <a:noAutofit/>
          </a:bodyPr>
          <a:lstStyle/>
          <a:p>
            <a:r>
              <a:rPr dirty="0" lang="uk-UA" smtClean="0" sz="8800">
                <a:solidFill>
                  <a:srgbClr val="0070C0"/>
                </a:solidFill>
                <a:latin charset="0" panose="02020603050405020304" pitchFamily="18" typeface="Times New Roman"/>
                <a:cs charset="0" panose="02020603050405020304" pitchFamily="18" typeface="Times New Roman"/>
              </a:rPr>
              <a:t>Типи односкладних речень вираження в них головного члена</a:t>
            </a:r>
            <a:endParaRPr dirty="0" lang="ru-RU" sz="8800">
              <a:solidFill>
                <a:srgbClr val="0070C0"/>
              </a:solidFill>
              <a:latin charset="0" panose="02020603050405020304" pitchFamily="18" typeface="Times New Roman"/>
              <a:cs charset="0" panose="02020603050405020304" pitchFamily="18" typeface="Times New Roman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tretch/>
        </p:blipFill>
        <p:spPr>
          <a:xfrm>
            <a:off x="7954607" y="3972259"/>
            <a:ext cx="3619500" cy="2495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61654892"/>
      </p:ext>
    </p:extLst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3112" y="153252"/>
            <a:ext cx="9034345" cy="2210807"/>
          </a:xfrm>
        </p:spPr>
        <p:txBody>
          <a:bodyPr>
            <a:noAutofit/>
          </a:bodyPr>
          <a:lstStyle/>
          <a:p>
            <a:r>
              <a:rPr lang="uk-UA" sz="16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Пам’ятка</a:t>
            </a:r>
            <a:endParaRPr lang="ru-RU" sz="16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1" y="2364059"/>
            <a:ext cx="6187184" cy="3736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8829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872" y="308732"/>
            <a:ext cx="10547195" cy="1593830"/>
          </a:xfrm>
        </p:spPr>
        <p:txBody>
          <a:bodyPr>
            <a:noAutofit/>
          </a:bodyPr>
          <a:lstStyle/>
          <a:p>
            <a:r>
              <a:rPr lang="uk-UA" sz="7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Студенти мають знати :</a:t>
            </a:r>
            <a:br>
              <a:rPr lang="uk-UA" sz="7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7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6478" y="1392343"/>
            <a:ext cx="93781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Wingdings" panose="05000000000000000000" pitchFamily="2" charset="2"/>
              <a:buChar char="v"/>
            </a:pPr>
            <a:r>
              <a:rPr lang="uk-UA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uk-UA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кі речення є односкладними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uk-UA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иди односкладних речень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uk-UA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феру вживання односкладних речень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4222" y="2327610"/>
            <a:ext cx="2792210" cy="392006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53833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94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757" y="119798"/>
            <a:ext cx="10515600" cy="1325563"/>
          </a:xfrm>
        </p:spPr>
        <p:txBody>
          <a:bodyPr>
            <a:normAutofit/>
          </a:bodyPr>
          <a:lstStyle/>
          <a:p>
            <a:r>
              <a:rPr lang="uk-UA" sz="7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Студенти мають уміти:</a:t>
            </a:r>
            <a:endParaRPr lang="ru-RU" sz="7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420" y="1565753"/>
            <a:ext cx="1145230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85800" indent="-685800">
              <a:buFont typeface="Wingdings" panose="05000000000000000000" pitchFamily="2" charset="2"/>
              <a:buChar char="v"/>
            </a:pPr>
            <a:r>
              <a:rPr lang="uk-UA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изначати види односкладних речень за вираженням головного члена</a:t>
            </a:r>
          </a:p>
          <a:p>
            <a:pPr marL="685800" indent="-685800">
              <a:buFont typeface="Wingdings" panose="05000000000000000000" pitchFamily="2" charset="2"/>
              <a:buChar char="v"/>
            </a:pPr>
            <a:r>
              <a:rPr lang="uk-UA" sz="4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4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живати односкладні речення в усному та писемному мовленні</a:t>
            </a:r>
            <a:endParaRPr lang="ru-RU" sz="4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9045" y="4031855"/>
            <a:ext cx="3427141" cy="2612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303481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8" y="-297"/>
            <a:ext cx="12180864" cy="68585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-115809"/>
            <a:ext cx="10515600" cy="809742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Види односкладних речень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86384888"/>
              </p:ext>
            </p:extLst>
          </p:nvPr>
        </p:nvGraphicFramePr>
        <p:xfrm>
          <a:off x="78832" y="660776"/>
          <a:ext cx="12034335" cy="59740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452495"/>
                <a:gridCol w="2709746"/>
                <a:gridCol w="2364059"/>
                <a:gridCol w="4508035"/>
              </a:tblGrid>
              <a:tr h="944999">
                <a:tc>
                  <a:txBody>
                    <a:bodyPr/>
                    <a:lstStyle/>
                    <a:p>
                      <a:r>
                        <a:rPr lang="uk-UA" sz="40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Види</a:t>
                      </a:r>
                      <a:endParaRPr lang="ru-RU" sz="40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Спосіб вираження головного члена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</a:rPr>
                        <a:t>Що означає головний член речення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rgbClr val="002060"/>
                          </a:solidFill>
                        </a:rPr>
                        <a:t>  </a:t>
                      </a:r>
                      <a:r>
                        <a:rPr lang="uk-UA" sz="5400" b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Приклади </a:t>
                      </a:r>
                      <a:endParaRPr lang="ru-RU" sz="5400" b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</a:tr>
              <a:tr h="1551626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r>
                        <a:rPr lang="uk-UA" sz="32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Називні</a:t>
                      </a:r>
                    </a:p>
                    <a:p>
                      <a:r>
                        <a:rPr lang="uk-UA" sz="20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(номінативні)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0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іменник або займенник у Н. в., іменне словосполучення 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стверджує наявність предметі</a:t>
                      </a:r>
                      <a:r>
                        <a:rPr lang="uk-UA" sz="2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чи явищ у реальній дійсності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Рідна мова …</a:t>
                      </a:r>
                    </a:p>
                    <a:p>
                      <a:r>
                        <a:rPr lang="uk-UA" sz="3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Рідне слово …</a:t>
                      </a:r>
                      <a:endParaRPr lang="ru-RU" sz="32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</a:tr>
              <a:tr h="2511229">
                <a:tc>
                  <a:txBody>
                    <a:bodyPr/>
                    <a:lstStyle/>
                    <a:p>
                      <a:endParaRPr lang="uk-UA" sz="280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uk-UA" sz="3200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Означено</a:t>
                      </a:r>
                      <a:r>
                        <a:rPr lang="uk-UA" sz="3200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 особові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дієслово у формі :</a:t>
                      </a:r>
                    </a:p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1 та 2</a:t>
                      </a:r>
                      <a:r>
                        <a:rPr lang="uk-UA" sz="2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ос. </a:t>
                      </a:r>
                      <a:r>
                        <a:rPr lang="uk-UA" sz="2400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</a:t>
                      </a:r>
                      <a:r>
                        <a:rPr lang="uk-UA" sz="2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й мн. теперішнього майбутнього часу;</a:t>
                      </a:r>
                    </a:p>
                    <a:p>
                      <a:r>
                        <a:rPr lang="uk-UA" sz="2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б) 2 ос. </a:t>
                      </a:r>
                      <a:r>
                        <a:rPr lang="uk-UA" sz="2400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</a:t>
                      </a:r>
                      <a:r>
                        <a:rPr lang="uk-UA" sz="240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та мн. наказового способу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r>
                        <a:rPr lang="uk-UA" sz="2400" dirty="0" smtClean="0">
                          <a:solidFill>
                            <a:srgbClr val="002060"/>
                          </a:solidFill>
                        </a:rPr>
                        <a:t>дію, яку виконує конкретна особа</a:t>
                      </a:r>
                      <a:endParaRPr lang="ru-RU" sz="24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Несу в серці своєму глибоку любов до рідного слова. </a:t>
                      </a:r>
                    </a:p>
                    <a:p>
                      <a:r>
                        <a:rPr lang="uk-UA" sz="320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Бережімо рідну мову</a:t>
                      </a:r>
                      <a:endParaRPr lang="ru-RU" sz="320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F5FB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27216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629</Words>
  <Application>Microsoft Office PowerPoint</Application>
  <PresentationFormat>Произвольный</PresentationFormat>
  <Paragraphs>95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Шануймо рідну мову – духовного життя основу</vt:lpstr>
      <vt:lpstr>Бліц - опитування</vt:lpstr>
      <vt:lpstr>Слайд 3</vt:lpstr>
      <vt:lpstr>Рідна мова!</vt:lpstr>
      <vt:lpstr>Типи односкладних речень вираження в них головного члена</vt:lpstr>
      <vt:lpstr>Пам’ятка</vt:lpstr>
      <vt:lpstr>Студенти мають знати : </vt:lpstr>
      <vt:lpstr>Студенти мають уміти:</vt:lpstr>
      <vt:lpstr>Види односкладних речень</vt:lpstr>
      <vt:lpstr>Слайд 10</vt:lpstr>
      <vt:lpstr>Слайд 11</vt:lpstr>
      <vt:lpstr>Слайд 12</vt:lpstr>
      <vt:lpstr>Грайте тут. Вигравайте тільки в нас.</vt:lpstr>
      <vt:lpstr>Благодійний ярмарок. Дешево. Доступно. Купуйте тут.</vt:lpstr>
      <vt:lpstr>Шануймо рідне місто.  Робімо усе добре для його процвітання.</vt:lpstr>
      <vt:lpstr>Бережіть ліси від пожеж. Не дайте браконьєрам знищити фауну рідного краю. </vt:lpstr>
      <vt:lpstr>Поступайтеся місцем жінкам з дітьми. Не розмовляйте з водієм під час руху транспорту. </vt:lpstr>
      <vt:lpstr>Не стійте на краю платформи. Не дозволяйте дітям ходити по коліях.</vt:lpstr>
      <vt:lpstr>- Київ. Дніпро. Україна. Нічим і ніколи не замінити ці дорогі для кожного з нас святині. - Україно! Доки жити буду, доти відкриватиму тебе. Люби свій край. Всю душу солов’їну і серця жар віддай йому в труді. Коли добре жити, то треба працю любити. Вік живи – вік учись.</vt:lpstr>
      <vt:lpstr>Слайд 20</vt:lpstr>
      <vt:lpstr>Слайд 21</vt:lpstr>
      <vt:lpstr>Слайд 22</vt:lpstr>
      <vt:lpstr>Пам’ятка – порада першокласнику «Як треба поводитися в школі?»</vt:lpstr>
      <vt:lpstr>Любіть життя, цінуйте кожну мить…</vt:lpstr>
      <vt:lpstr>Слайд 25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Шануймо рідну мову – духовного життя основу</dc:title>
  <dc:creator>Komp</dc:creator>
  <cp:lastModifiedBy>308</cp:lastModifiedBy>
  <cp:revision>46</cp:revision>
  <dcterms:created xsi:type="dcterms:W3CDTF">2015-10-22T15:30:41Z</dcterms:created>
  <dcterms:modified xsi:type="dcterms:W3CDTF">2015-12-07T11:28:58Z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1209213</vt:lpwstr>
  </property>
  <property fmtid="{D5CDD505-2E9C-101B-9397-08002B2CF9AE}" name="NXPowerLiteVersion" pid="3">
    <vt:lpwstr>D4.1.4</vt:lpwstr>
  </property>
</Properties>
</file>