
<file path=[Content_Types].xml><?xml version="1.0" encoding="utf-8"?>
<Types xmlns="http://schemas.openxmlformats.org/package/2006/content-types">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Layout+xml" PartName="/ppt/slideLayouts/slideLayout7.xml"/>
  <Override ContentType="application/vnd.openxmlformats-officedocument.presentationml.slideLayout+xml" PartName="/ppt/slideLayouts/slideLayout8.xml"/>
  <Default ContentType="image/png" Extension="png"/>
  <Override ContentType="application/vnd.openxmlformats-officedocument.presentationml.slideMaster+xml" PartName="/ppt/slideMasters/slideMaster1.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theme+xml" PartName="/ppt/theme/theme1.xml"/>
  <Default ContentType="image/jpeg" Extension="jpeg"/>
  <Override ContentType="application/vnd.openxmlformats-officedocument.presentationml.slideLayout+xml" PartName="/ppt/slideLayouts/slideLayout2.xml"/>
  <Override ContentType="application/vnd.openxmlformats-officedocument.presentationml.slideLayout+xml" PartName="/ppt/slideLayouts/slideLayout3.xml"/>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0.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9" r:id="rId4"/>
    <p:sldId id="271" r:id="rId5"/>
    <p:sldId id="269" r:id="rId6"/>
    <p:sldId id="261" r:id="rId7"/>
    <p:sldId id="265" r:id="rId8"/>
    <p:sldId id="264" r:id="rId9"/>
    <p:sldId id="266" r:id="rId10"/>
    <p:sldId id="267" r:id="rId11"/>
    <p:sldId id="272" r:id="rId12"/>
    <p:sldId id="270"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1402" y="-6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одзаголовок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8C9FEF00-8E05-4C9F-8995-B324C612ACEC}" type="datetimeFigureOut">
              <a:rPr lang="ru-RU" smtClean="0"/>
              <a:pPr/>
              <a:t>01.12.2014</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7" name="Прямая соединительная линия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Овал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Овал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Номер слайда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4FFD4870-54A4-4BE7-8237-DBD66681FF93}" type="slidenum">
              <a:rPr lang="ru-RU" smtClean="0"/>
              <a:pPr/>
              <a:t>‹#›</a:t>
            </a:fld>
            <a:endParaRPr lang="ru-RU"/>
          </a:p>
        </p:txBody>
      </p:sp>
      <p:sp>
        <p:nvSpPr>
          <p:cNvPr id="8" name="Заголовок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C9FEF00-8E05-4C9F-8995-B324C612ACEC}" type="datetimeFigureOut">
              <a:rPr lang="ru-RU" smtClean="0"/>
              <a:pPr/>
              <a:t>01.12.2014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FFD4870-54A4-4BE7-8237-DBD66681FF93}"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2"/>
      </p:bgRef>
    </p:bg>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Прямая соединительная линия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Овал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6915912" y="3009901"/>
            <a:ext cx="457200" cy="441325"/>
          </a:xfrm>
        </p:spPr>
        <p:txBody>
          <a:bodyPr/>
          <a:lstStyle/>
          <a:p>
            <a:fld id="{4FFD4870-54A4-4BE7-8237-DBD66681FF93}" type="slidenum">
              <a:rPr lang="ru-RU" smtClean="0"/>
              <a:pPr/>
              <a:t>‹#›</a:t>
            </a:fld>
            <a:endParaRPr lang="ru-RU"/>
          </a:p>
        </p:txBody>
      </p:sp>
      <p:sp>
        <p:nvSpPr>
          <p:cNvPr id="3" name="Вертикальный текст 2"/>
          <p:cNvSpPr>
            <a:spLocks noGrp="1"/>
          </p:cNvSpPr>
          <p:nvPr>
            <p:ph type="body" orient="vert" idx="1"/>
          </p:nvPr>
        </p:nvSpPr>
        <p:spPr>
          <a:xfrm>
            <a:off x="304800" y="304800"/>
            <a:ext cx="6553200" cy="5821366"/>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C9FEF00-8E05-4C9F-8995-B324C612ACEC}" type="datetimeFigureOut">
              <a:rPr lang="ru-RU" smtClean="0"/>
              <a:pPr/>
              <a:t>01.12.2014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2" name="Вертикальный заголовок 1"/>
          <p:cNvSpPr>
            <a:spLocks noGrp="1"/>
          </p:cNvSpPr>
          <p:nvPr>
            <p:ph type="title" orient="vert"/>
          </p:nvPr>
        </p:nvSpPr>
        <p:spPr>
          <a:xfrm>
            <a:off x="7391400" y="304801"/>
            <a:ext cx="1447800" cy="5851525"/>
          </a:xfrm>
        </p:spPr>
        <p:txBody>
          <a:bodyPr vert="eaVert"/>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3">
                    <a:shade val="75000"/>
                  </a:schemeClr>
                </a:solidFill>
              </a:defRPr>
            </a:lvl1p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8C9FEF00-8E05-4C9F-8995-B324C612ACEC}" type="datetimeFigureOut">
              <a:rPr lang="ru-RU" smtClean="0"/>
              <a:pPr/>
              <a:t>01.12.2014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4361688" y="1026372"/>
            <a:ext cx="457200" cy="441325"/>
          </a:xfrm>
        </p:spPr>
        <p:txBody>
          <a:bodyPr/>
          <a:lstStyle/>
          <a:p>
            <a:fld id="{4FFD4870-54A4-4BE7-8237-DBD66681FF93}" type="slidenum">
              <a:rPr lang="ru-RU" smtClean="0"/>
              <a:pPr/>
              <a:t>‹#›</a:t>
            </a:fld>
            <a:endParaRPr lang="ru-RU"/>
          </a:p>
        </p:txBody>
      </p:sp>
      <p:sp>
        <p:nvSpPr>
          <p:cNvPr id="8" name="Содержимое 7"/>
          <p:cNvSpPr>
            <a:spLocks noGrp="1"/>
          </p:cNvSpPr>
          <p:nvPr>
            <p:ph sz="quarter" idx="1"/>
          </p:nvPr>
        </p:nvSpPr>
        <p:spPr>
          <a:xfrm>
            <a:off x="301752" y="1527048"/>
            <a:ext cx="850392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3" name="Прямоугольник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Прямоугольник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Нижний колонтитул 4"/>
          <p:cNvSpPr>
            <a:spLocks noGrp="1"/>
          </p:cNvSpPr>
          <p:nvPr>
            <p:ph type="ftr" sz="quarter" idx="11"/>
          </p:nvPr>
        </p:nvSpPr>
        <p:spPr/>
        <p:txBody>
          <a:bodyPr/>
          <a:lstStyle/>
          <a:p>
            <a:endParaRPr lang="ru-RU"/>
          </a:p>
        </p:txBody>
      </p:sp>
      <p:sp>
        <p:nvSpPr>
          <p:cNvPr id="4" name="Дата 3"/>
          <p:cNvSpPr>
            <a:spLocks noGrp="1"/>
          </p:cNvSpPr>
          <p:nvPr>
            <p:ph type="dt" sz="half" idx="10"/>
          </p:nvPr>
        </p:nvSpPr>
        <p:spPr/>
        <p:txBody>
          <a:bodyPr/>
          <a:lstStyle/>
          <a:p>
            <a:fld id="{8C9FEF00-8E05-4C9F-8995-B324C612ACEC}" type="datetimeFigureOut">
              <a:rPr lang="ru-RU" smtClean="0"/>
              <a:pPr/>
              <a:t>01.12.2014</a:t>
            </a:fld>
            <a:endParaRPr lang="ru-RU"/>
          </a:p>
        </p:txBody>
      </p:sp>
      <p:sp>
        <p:nvSpPr>
          <p:cNvPr id="8" name="Прямая соединительная линия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Овал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4FFD4870-54A4-4BE7-8237-DBD66681FF93}" type="slidenum">
              <a:rPr lang="ru-RU" smtClean="0"/>
              <a:pPr/>
              <a:t>‹#›</a:t>
            </a:fld>
            <a:endParaRPr lang="ru-RU"/>
          </a:p>
        </p:txBody>
      </p:sp>
      <p:sp>
        <p:nvSpPr>
          <p:cNvPr id="2" name="Заголовок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758952"/>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a:xfrm>
            <a:off x="5791200" y="6409944"/>
            <a:ext cx="3044952" cy="365760"/>
          </a:xfrm>
        </p:spPr>
        <p:txBody>
          <a:bodyPr/>
          <a:lstStyle/>
          <a:p>
            <a:fld id="{8C9FEF00-8E05-4C9F-8995-B324C612ACEC}" type="datetimeFigureOut">
              <a:rPr lang="ru-RU" smtClean="0"/>
              <a:pPr/>
              <a:t>01.12.2014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FFD4870-54A4-4BE7-8237-DBD66681FF93}" type="slidenum">
              <a:rPr lang="ru-RU" smtClean="0"/>
              <a:pPr/>
              <a:t>‹#›</a:t>
            </a:fld>
            <a:endParaRPr lang="ru-RU"/>
          </a:p>
        </p:txBody>
      </p:sp>
      <p:sp>
        <p:nvSpPr>
          <p:cNvPr id="8" name="Прямая соединительная линия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Содержимое 9"/>
          <p:cNvSpPr>
            <a:spLocks noGrp="1"/>
          </p:cNvSpPr>
          <p:nvPr>
            <p:ph sz="half" idx="1"/>
          </p:nvPr>
        </p:nvSpPr>
        <p:spPr>
          <a:xfrm>
            <a:off x="301752"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Содержимое 11"/>
          <p:cNvSpPr>
            <a:spLocks noGrp="1"/>
          </p:cNvSpPr>
          <p:nvPr>
            <p:ph sz="half" idx="2"/>
          </p:nvPr>
        </p:nvSpPr>
        <p:spPr>
          <a:xfrm>
            <a:off x="4800600"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1">
        <a:schemeClr val="bg2"/>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Прямоугольник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Прямоугольник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Прямоугольник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8C9FEF00-8E05-4C9F-8995-B324C612ACEC}" type="datetimeFigureOut">
              <a:rPr lang="ru-RU" smtClean="0"/>
              <a:pPr/>
              <a:t>01.12.2014</a:t>
            </a:fld>
            <a:endParaRPr lang="ru-RU"/>
          </a:p>
        </p:txBody>
      </p:sp>
      <p:sp>
        <p:nvSpPr>
          <p:cNvPr id="8" name="Нижний колонтитул 7"/>
          <p:cNvSpPr>
            <a:spLocks noGrp="1"/>
          </p:cNvSpPr>
          <p:nvPr>
            <p:ph type="ftr" sz="quarter" idx="11"/>
          </p:nvPr>
        </p:nvSpPr>
        <p:spPr>
          <a:xfrm>
            <a:off x="304800" y="6409944"/>
            <a:ext cx="3581400" cy="365760"/>
          </a:xfrm>
        </p:spPr>
        <p:txBody>
          <a:bodyPr/>
          <a:lstStyle/>
          <a:p>
            <a:endParaRPr lang="ru-RU"/>
          </a:p>
        </p:txBody>
      </p:sp>
      <p:sp>
        <p:nvSpPr>
          <p:cNvPr id="15" name="Прямая соединительная линия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Содержимое 23"/>
          <p:cNvSpPr>
            <a:spLocks noGrp="1"/>
          </p:cNvSpPr>
          <p:nvPr>
            <p:ph sz="quarter" idx="2"/>
          </p:nvPr>
        </p:nvSpPr>
        <p:spPr>
          <a:xfrm>
            <a:off x="301752" y="2471383"/>
            <a:ext cx="4041648" cy="3818404"/>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Содержимое 25"/>
          <p:cNvSpPr>
            <a:spLocks noGrp="1"/>
          </p:cNvSpPr>
          <p:nvPr>
            <p:ph sz="quarter" idx="4"/>
          </p:nvPr>
        </p:nvSpPr>
        <p:spPr>
          <a:xfrm>
            <a:off x="4800600" y="2471383"/>
            <a:ext cx="4038600" cy="382219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Овал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Овал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Номер слайда 8"/>
          <p:cNvSpPr>
            <a:spLocks noGrp="1"/>
          </p:cNvSpPr>
          <p:nvPr>
            <p:ph type="sldNum" sz="quarter" idx="12"/>
          </p:nvPr>
        </p:nvSpPr>
        <p:spPr>
          <a:xfrm>
            <a:off x="4343400" y="1042416"/>
            <a:ext cx="457200" cy="441325"/>
          </a:xfrm>
        </p:spPr>
        <p:txBody>
          <a:bodyPr/>
          <a:lstStyle>
            <a:lvl1pPr algn="ctr">
              <a:defRPr/>
            </a:lvl1pPr>
          </a:lstStyle>
          <a:p>
            <a:fld id="{4FFD4870-54A4-4BE7-8237-DBD66681FF93}" type="slidenum">
              <a:rPr lang="ru-RU" smtClean="0"/>
              <a:pPr/>
              <a:t>‹#›</a:t>
            </a:fld>
            <a:endParaRPr lang="ru-RU"/>
          </a:p>
        </p:txBody>
      </p:sp>
      <p:sp>
        <p:nvSpPr>
          <p:cNvPr id="23" name="Заголовок 22"/>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8C9FEF00-8E05-4C9F-8995-B324C612ACEC}" type="datetimeFigureOut">
              <a:rPr lang="ru-RU" smtClean="0"/>
              <a:pPr/>
              <a:t>01.12.2014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a:xfrm>
            <a:off x="4343400" y="1036020"/>
            <a:ext cx="457200" cy="441325"/>
          </a:xfrm>
        </p:spPr>
        <p:txBody>
          <a:bodyPr/>
          <a:lstStyle/>
          <a:p>
            <a:fld id="{4FFD4870-54A4-4BE7-8237-DBD66681FF9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Прямоугольник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Прямоугольник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Дата 1"/>
          <p:cNvSpPr>
            <a:spLocks noGrp="1"/>
          </p:cNvSpPr>
          <p:nvPr>
            <p:ph type="dt" sz="half" idx="10"/>
          </p:nvPr>
        </p:nvSpPr>
        <p:spPr/>
        <p:txBody>
          <a:bodyPr/>
          <a:lstStyle/>
          <a:p>
            <a:fld id="{8C9FEF00-8E05-4C9F-8995-B324C612ACEC}" type="datetimeFigureOut">
              <a:rPr lang="ru-RU" smtClean="0"/>
              <a:pPr/>
              <a:t>01.12.2014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4267200" y="6324600"/>
            <a:ext cx="609600" cy="441324"/>
          </a:xfrm>
        </p:spPr>
        <p:txBody>
          <a:bodyPr/>
          <a:lstStyle>
            <a:lvl1pPr>
              <a:defRPr>
                <a:solidFill>
                  <a:srgbClr val="FFFFFF"/>
                </a:solidFill>
              </a:defRPr>
            </a:lvl1pPr>
          </a:lstStyle>
          <a:p>
            <a:fld id="{4FFD4870-54A4-4BE7-8237-DBD66681FF9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9" name="Прямоугольник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Прямоугольник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оугольник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рямая соединительная линия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Содержимое 19"/>
          <p:cNvSpPr>
            <a:spLocks noGrp="1"/>
          </p:cNvSpPr>
          <p:nvPr>
            <p:ph sz="quarter" idx="1"/>
          </p:nvPr>
        </p:nvSpPr>
        <p:spPr>
          <a:xfrm>
            <a:off x="3124200" y="685800"/>
            <a:ext cx="5638800" cy="5410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Овал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4FFD4870-54A4-4BE7-8237-DBD66681FF93}" type="slidenum">
              <a:rPr lang="ru-RU" smtClean="0"/>
              <a:pPr/>
              <a:t>‹#›</a:t>
            </a:fld>
            <a:endParaRPr lang="ru-RU"/>
          </a:p>
        </p:txBody>
      </p:sp>
      <p:sp>
        <p:nvSpPr>
          <p:cNvPr id="21" name="Прямоугольник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p:txBody>
          <a:bodyPr/>
          <a:lstStyle/>
          <a:p>
            <a:fld id="{8C9FEF00-8E05-4C9F-8995-B324C612ACEC}" type="datetimeFigureOut">
              <a:rPr lang="ru-RU" smtClean="0"/>
              <a:pPr/>
              <a:t>01.12.2014</a:t>
            </a:fld>
            <a:endParaRPr lang="ru-RU"/>
          </a:p>
        </p:txBody>
      </p:sp>
      <p:sp>
        <p:nvSpPr>
          <p:cNvPr id="6" name="Нижний колонтитул 5"/>
          <p:cNvSpPr>
            <a:spLocks noGrp="1"/>
          </p:cNvSpPr>
          <p:nvPr>
            <p:ph type="ftr" sz="quarter" idx="11"/>
          </p:nvPr>
        </p:nvSpPr>
        <p:spPr>
          <a:xfrm>
            <a:off x="301752" y="6410848"/>
            <a:ext cx="3383280" cy="365760"/>
          </a:xfrm>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1" name="Прямая соединительная линия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Прямоугольник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Прямоугольник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Овал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Овал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p>
            <a:fld id="{4FFD4870-54A4-4BE7-8237-DBD66681FF93}" type="slidenum">
              <a:rPr lang="ru-RU" smtClean="0"/>
              <a:pPr/>
              <a:t>‹#›</a:t>
            </a:fld>
            <a:endParaRPr lang="ru-RU"/>
          </a:p>
        </p:txBody>
      </p:sp>
      <p:sp>
        <p:nvSpPr>
          <p:cNvPr id="2" name="Заголовок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3000375" y="609600"/>
            <a:ext cx="5867400" cy="4267200"/>
          </a:xfrm>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22" name="Прямоугольник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a:xfrm>
            <a:off x="5788152" y="6404984"/>
            <a:ext cx="3044952" cy="365760"/>
          </a:xfrm>
        </p:spPr>
        <p:txBody>
          <a:bodyPr/>
          <a:lstStyle/>
          <a:p>
            <a:fld id="{8C9FEF00-8E05-4C9F-8995-B324C612ACEC}" type="datetimeFigureOut">
              <a:rPr lang="ru-RU" smtClean="0"/>
              <a:pPr/>
              <a:t>01.12.2014</a:t>
            </a:fld>
            <a:endParaRPr lang="ru-RU"/>
          </a:p>
        </p:txBody>
      </p:sp>
      <p:sp>
        <p:nvSpPr>
          <p:cNvPr id="6" name="Нижний колонтитул 5"/>
          <p:cNvSpPr>
            <a:spLocks noGrp="1"/>
          </p:cNvSpPr>
          <p:nvPr>
            <p:ph type="ftr" sz="quarter" idx="11"/>
          </p:nvPr>
        </p:nvSpPr>
        <p:spPr>
          <a:xfrm>
            <a:off x="301752" y="6410848"/>
            <a:ext cx="3584448" cy="365760"/>
          </a:xfrm>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Дата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8C9FEF00-8E05-4C9F-8995-B324C612ACEC}" type="datetimeFigureOut">
              <a:rPr lang="ru-RU" smtClean="0"/>
              <a:pPr/>
              <a:t>01.12.2014</a:t>
            </a:fld>
            <a:endParaRPr lang="ru-RU"/>
          </a:p>
        </p:txBody>
      </p:sp>
      <p:sp>
        <p:nvSpPr>
          <p:cNvPr id="3" name="Нижний колонтитул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ru-RU"/>
          </a:p>
        </p:txBody>
      </p:sp>
      <p:sp>
        <p:nvSpPr>
          <p:cNvPr id="8" name="Прямоугольник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Прямая соединительная линия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Овал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4FFD4870-54A4-4BE7-8237-DBD66681FF93}" type="slidenum">
              <a:rPr lang="ru-RU" smtClean="0"/>
              <a:pPr/>
              <a:t>‹#›</a:t>
            </a:fld>
            <a:endParaRPr lang="ru-RU"/>
          </a:p>
        </p:txBody>
      </p:sp>
      <p:sp>
        <p:nvSpPr>
          <p:cNvPr id="22" name="Заголовок 21"/>
          <p:cNvSpPr>
            <a:spLocks noGrp="1"/>
          </p:cNvSpPr>
          <p:nvPr>
            <p:ph type="title"/>
          </p:nvPr>
        </p:nvSpPr>
        <p:spPr>
          <a:xfrm>
            <a:off x="301752" y="228600"/>
            <a:ext cx="8534400" cy="758952"/>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arget="../media/image13.jpeg" Type="http://schemas.openxmlformats.org/officeDocument/2006/relationships/image"/><Relationship Id="rId1" Target="../slideLayouts/slideLayout2.xml" Type="http://schemas.openxmlformats.org/officeDocument/2006/relationships/slideLayout"/></Relationships>
</file>

<file path=ppt/slides/_rels/slide11.xml.rels><?xml version="1.0" encoding="UTF-8" standalone="yes" ?><Relationships xmlns="http://schemas.openxmlformats.org/package/2006/relationships"><Relationship Id="rId3" Target="../media/image15.jpeg" Type="http://schemas.openxmlformats.org/officeDocument/2006/relationships/image"/><Relationship Id="rId2" Target="../media/image14.jpeg" Type="http://schemas.openxmlformats.org/officeDocument/2006/relationships/image"/><Relationship Id="rId1" Target="../slideLayouts/slideLayout6.xml" Type="http://schemas.openxmlformats.org/officeDocument/2006/relationships/slideLayout"/></Relationships>
</file>

<file path=ppt/slides/_rels/slide12.xml.rels><?xml version="1.0" encoding="UTF-8" standalone="yes" ?><Relationships xmlns="http://schemas.openxmlformats.org/package/2006/relationships"><Relationship Id="rId3" Target="../media/image17.jpeg" Type="http://schemas.openxmlformats.org/officeDocument/2006/relationships/image"/><Relationship Id="rId2" Target="../media/image16.jpeg" Type="http://schemas.openxmlformats.org/officeDocument/2006/relationships/image"/><Relationship Id="rId1" Target="../slideLayouts/slideLayout6.xml" Type="http://schemas.openxmlformats.org/officeDocument/2006/relationships/slideLayout"/></Relationships>
</file>

<file path=ppt/slides/_rels/slide2.xml.rels><?xml version="1.0" encoding="UTF-8" standalone="yes" ?><Relationships xmlns="http://schemas.openxmlformats.org/package/2006/relationships"><Relationship Id="rId2" Target="../media/image3.jpeg" Type="http://schemas.openxmlformats.org/officeDocument/2006/relationships/image"/><Relationship Id="rId1" Target="../slideLayouts/slideLayout6.xml" Type="http://schemas.openxmlformats.org/officeDocument/2006/relationships/slideLayout"/></Relationships>
</file>

<file path=ppt/slides/_rels/slide3.xml.rels><?xml version="1.0" encoding="UTF-8" standalone="yes" ?><Relationships xmlns="http://schemas.openxmlformats.org/package/2006/relationships"><Relationship Id="rId3" Target="../media/image5.jpeg" Type="http://schemas.openxmlformats.org/officeDocument/2006/relationships/image"/><Relationship Id="rId2" Target="../media/image4.jpeg" Type="http://schemas.openxmlformats.org/officeDocument/2006/relationships/image"/><Relationship Id="rId1" Target="../slideLayouts/slideLayout6.xml" Type="http://schemas.openxmlformats.org/officeDocument/2006/relationships/slideLayout"/></Relationships>
</file>

<file path=ppt/slides/_rels/slide4.xml.rels><?xml version="1.0" encoding="UTF-8" standalone="yes" ?><Relationships xmlns="http://schemas.openxmlformats.org/package/2006/relationships"><Relationship Id="rId2" Target="../media/image6.jpeg" Type="http://schemas.openxmlformats.org/officeDocument/2006/relationships/image"/><Relationship Id="rId1" Target="../slideLayouts/slideLayout6.xml" Type="http://schemas.openxmlformats.org/officeDocument/2006/relationships/slideLayout"/></Relationships>
</file>

<file path=ppt/slides/_rels/slide5.xml.rels><?xml version="1.0" encoding="UTF-8" standalone="yes" ?><Relationships xmlns="http://schemas.openxmlformats.org/package/2006/relationships"><Relationship Id="rId2" Target="../media/image7.jpeg" Type="http://schemas.openxmlformats.org/officeDocument/2006/relationships/image"/><Relationship Id="rId1" Target="../slideLayouts/slideLayout6.xml" Type="http://schemas.openxmlformats.org/officeDocument/2006/relationships/slideLayout"/></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arget="../media/image10.jpeg" Type="http://schemas.openxmlformats.org/officeDocument/2006/relationships/image"/><Relationship Id="rId1" Target="../slideLayouts/slideLayout2.xml" Type="http://schemas.openxmlformats.org/officeDocument/2006/relationships/slideLayout"/></Relationships>
</file>

<file path=ppt/slides/_rels/slide9.xml.rels><?xml version="1.0" encoding="UTF-8" standalone="yes" ?><Relationships xmlns="http://schemas.openxmlformats.org/package/2006/relationships"><Relationship Id="rId3" Target="../media/image12.jpeg" Type="http://schemas.openxmlformats.org/officeDocument/2006/relationships/image"/><Relationship Id="rId2" Target="../media/image11.jpeg" Type="http://schemas.openxmlformats.org/officeDocument/2006/relationships/image"/><Relationship Id="rId1" Target="../slideLayouts/slideLayout4.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571736" y="4714884"/>
            <a:ext cx="6400800" cy="1752600"/>
          </a:xfrm>
        </p:spPr>
        <p:txBody>
          <a:bodyPr/>
          <a:lstStyle/>
          <a:p>
            <a:r>
              <a:rPr lang="en-US" dirty="0" smtClean="0"/>
              <a:t> </a:t>
            </a:r>
            <a:endParaRPr lang="ru-RU" dirty="0"/>
          </a:p>
        </p:txBody>
      </p:sp>
      <p:sp>
        <p:nvSpPr>
          <p:cNvPr id="2" name="Заголовок 1"/>
          <p:cNvSpPr>
            <a:spLocks noGrp="1"/>
          </p:cNvSpPr>
          <p:nvPr>
            <p:ph type="ctrTitle"/>
          </p:nvPr>
        </p:nvSpPr>
        <p:spPr/>
        <p:txBody>
          <a:bodyPr/>
          <a:lstStyle/>
          <a:p>
            <a:r>
              <a:rPr lang="en-US" dirty="0" smtClean="0"/>
              <a:t>MILLING MACHINES</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Special milling machines</a:t>
            </a:r>
            <a:endParaRPr lang="ru-RU" dirty="0"/>
          </a:p>
        </p:txBody>
      </p:sp>
      <p:sp>
        <p:nvSpPr>
          <p:cNvPr id="3" name="Содержимое 2"/>
          <p:cNvSpPr>
            <a:spLocks noGrp="1"/>
          </p:cNvSpPr>
          <p:nvPr>
            <p:ph sz="quarter" idx="1"/>
          </p:nvPr>
        </p:nvSpPr>
        <p:spPr/>
        <p:txBody>
          <a:bodyPr/>
          <a:lstStyle/>
          <a:p>
            <a:r>
              <a:rPr lang="en-US" sz="2800" dirty="0" smtClean="0">
                <a:solidFill>
                  <a:schemeClr val="accent5">
                    <a:lumMod val="75000"/>
                  </a:schemeClr>
                </a:solidFill>
                <a:latin typeface="Times New Roman" pitchFamily="18" charset="0"/>
                <a:ea typeface="Calibri" pitchFamily="34" charset="0"/>
                <a:cs typeface="Times New Roman" pitchFamily="18" charset="0"/>
              </a:rPr>
              <a:t>Copy </a:t>
            </a:r>
            <a:r>
              <a:rPr lang="en-US" sz="2800" dirty="0" smtClean="0">
                <a:solidFill>
                  <a:schemeClr val="accent5">
                    <a:lumMod val="75000"/>
                  </a:schemeClr>
                </a:solidFill>
                <a:latin typeface="Times New Roman" pitchFamily="18" charset="0"/>
                <a:ea typeface="Calibri" pitchFamily="34" charset="0"/>
                <a:cs typeface="Times New Roman" pitchFamily="18" charset="0"/>
              </a:rPr>
              <a:t>milling</a:t>
            </a:r>
            <a:endParaRPr lang="ru-RU" dirty="0">
              <a:solidFill>
                <a:schemeClr val="accent5">
                  <a:lumMod val="75000"/>
                </a:schemeClr>
              </a:solidFill>
            </a:endParaRPr>
          </a:p>
        </p:txBody>
      </p:sp>
      <p:pic>
        <p:nvPicPr>
          <p:cNvPr id="21506" name="Picture 2"/>
          <p:cNvPicPr>
            <a:picLocks noChangeAspect="1" noChangeArrowheads="1"/>
          </p:cNvPicPr>
          <p:nvPr/>
        </p:nvPicPr>
        <p:blipFill>
          <a:blip r:embed="rId2"/>
          <a:srcRect/>
          <a:stretch>
            <a:fillRect/>
          </a:stretch>
        </p:blipFill>
        <p:spPr bwMode="auto">
          <a:xfrm>
            <a:off x="3143240" y="1785926"/>
            <a:ext cx="3643338" cy="4457491"/>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Machines with PNC</a:t>
            </a:r>
            <a:endParaRPr lang="ru-RU" dirty="0">
              <a:solidFill>
                <a:schemeClr val="accent1"/>
              </a:solidFill>
            </a:endParaRPr>
          </a:p>
        </p:txBody>
      </p:sp>
      <p:sp>
        <p:nvSpPr>
          <p:cNvPr id="27649" name="Rectangle 1"/>
          <p:cNvSpPr>
            <a:spLocks noChangeArrowheads="1"/>
          </p:cNvSpPr>
          <p:nvPr/>
        </p:nvSpPr>
        <p:spPr bwMode="auto">
          <a:xfrm>
            <a:off x="142844" y="1571612"/>
            <a:ext cx="8858312"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Recently even more often machines of an old sample are succeeded by machines with PNC (program numerical   control) because they are more productive and demand smaller number of the service personnel.</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7651" name="Picture 3"/>
          <p:cNvPicPr>
            <a:picLocks noChangeAspect="1" noChangeArrowheads="1"/>
          </p:cNvPicPr>
          <p:nvPr/>
        </p:nvPicPr>
        <p:blipFill>
          <a:blip r:embed="rId2"/>
          <a:srcRect/>
          <a:stretch>
            <a:fillRect/>
          </a:stretch>
        </p:blipFill>
        <p:spPr bwMode="auto">
          <a:xfrm>
            <a:off x="4929190" y="2428868"/>
            <a:ext cx="3589204" cy="3948124"/>
          </a:xfrm>
          <a:prstGeom prst="rect">
            <a:avLst/>
          </a:prstGeom>
          <a:noFill/>
          <a:ln w="9525">
            <a:noFill/>
            <a:miter lim="800000"/>
            <a:headEnd/>
            <a:tailEnd/>
          </a:ln>
          <a:effectLst/>
        </p:spPr>
      </p:pic>
      <p:pic>
        <p:nvPicPr>
          <p:cNvPr id="27652" name="Picture 4"/>
          <p:cNvPicPr>
            <a:picLocks noChangeAspect="1" noChangeArrowheads="1"/>
          </p:cNvPicPr>
          <p:nvPr/>
        </p:nvPicPr>
        <p:blipFill>
          <a:blip r:embed="rId3"/>
          <a:srcRect/>
          <a:stretch>
            <a:fillRect/>
          </a:stretch>
        </p:blipFill>
        <p:spPr bwMode="auto">
          <a:xfrm>
            <a:off x="357158" y="2357430"/>
            <a:ext cx="3714776" cy="4029041"/>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571480"/>
            <a:ext cx="8534400" cy="758952"/>
          </a:xfrm>
        </p:spPr>
        <p:txBody>
          <a:bodyPr>
            <a:normAutofit fontScale="90000"/>
          </a:bodyPr>
          <a:lstStyle/>
          <a:p>
            <a:r>
              <a:rPr lang="en-US" dirty="0" smtClean="0">
                <a:solidFill>
                  <a:schemeClr val="accent1"/>
                </a:solidFill>
              </a:rPr>
              <a:t>Interesting facts</a:t>
            </a:r>
            <a:r>
              <a:rPr lang="ru-RU" dirty="0" smtClean="0"/>
              <a:t/>
            </a:r>
            <a:br>
              <a:rPr lang="ru-RU" dirty="0" smtClean="0"/>
            </a:br>
            <a:endParaRPr lang="ru-RU" dirty="0"/>
          </a:p>
        </p:txBody>
      </p:sp>
      <p:sp>
        <p:nvSpPr>
          <p:cNvPr id="26625" name="Rectangle 1"/>
          <p:cNvSpPr>
            <a:spLocks noChangeArrowheads="1"/>
          </p:cNvSpPr>
          <p:nvPr/>
        </p:nvSpPr>
        <p:spPr bwMode="auto">
          <a:xfrm>
            <a:off x="142844" y="1500174"/>
            <a:ext cx="8858312"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For the first time milling was open in China in 1668. Then, to process a volume detail, it was established on the stone base, and two mills attached to a beam so that they could rotate.</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In Europe milling appeared at 17-18 a century as milling demanded a strong bed of the machine with exact bearings, and radial-stop bearings were invented by Leonardo </a:t>
            </a:r>
            <a:r>
              <a:rPr kumimoji="0" lang="en-US" sz="16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da</a:t>
            </a:r>
            <a:r>
              <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Vinci.</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6626" name="Picture 2"/>
          <p:cNvPicPr>
            <a:picLocks noChangeAspect="1" noChangeArrowheads="1"/>
          </p:cNvPicPr>
          <p:nvPr/>
        </p:nvPicPr>
        <p:blipFill>
          <a:blip r:embed="rId2"/>
          <a:srcRect/>
          <a:stretch>
            <a:fillRect/>
          </a:stretch>
        </p:blipFill>
        <p:spPr bwMode="auto">
          <a:xfrm>
            <a:off x="4714876" y="2571744"/>
            <a:ext cx="3000396" cy="3600475"/>
          </a:xfrm>
          <a:prstGeom prst="rect">
            <a:avLst/>
          </a:prstGeom>
          <a:noFill/>
          <a:ln w="9525">
            <a:noFill/>
            <a:miter lim="800000"/>
            <a:headEnd/>
            <a:tailEnd/>
          </a:ln>
          <a:effectLst/>
        </p:spPr>
      </p:pic>
      <p:pic>
        <p:nvPicPr>
          <p:cNvPr id="26628" name="Picture 4" descr="Личный токарь Петра Великого"/>
          <p:cNvPicPr>
            <a:picLocks noChangeAspect="1" noChangeArrowheads="1"/>
          </p:cNvPicPr>
          <p:nvPr/>
        </p:nvPicPr>
        <p:blipFill>
          <a:blip r:embed="rId3"/>
          <a:srcRect/>
          <a:stretch>
            <a:fillRect/>
          </a:stretch>
        </p:blipFill>
        <p:spPr bwMode="auto">
          <a:xfrm>
            <a:off x="785786" y="2571744"/>
            <a:ext cx="2786082" cy="3596261"/>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Purpose of milling machines</a:t>
            </a:r>
            <a:endParaRPr lang="ru-RU" dirty="0"/>
          </a:p>
        </p:txBody>
      </p:sp>
      <p:sp>
        <p:nvSpPr>
          <p:cNvPr id="1025" name="Rectangle 1"/>
          <p:cNvSpPr>
            <a:spLocks noChangeArrowheads="1"/>
          </p:cNvSpPr>
          <p:nvPr/>
        </p:nvSpPr>
        <p:spPr bwMode="auto">
          <a:xfrm>
            <a:off x="142844" y="1571612"/>
            <a:ext cx="8858312"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Milling machines are intended for processing of external and internal flat, shaped surfaces, ledges, grooves, straight lines and screw flutes, </a:t>
            </a:r>
            <a:r>
              <a:rPr kumimoji="0" lang="en-US" sz="16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sl</a:t>
            </a: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a:t>
            </a:r>
            <a:r>
              <a:rPr kumimoji="0" lang="en-US" sz="16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ts</a:t>
            </a:r>
            <a:r>
              <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on shaft, cutting of cogwheels etc. Management can be manual, automated or to be carried out by means of system of PNC.</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srcRect/>
          <a:stretch>
            <a:fillRect/>
          </a:stretch>
        </p:blipFill>
        <p:spPr bwMode="auto">
          <a:xfrm>
            <a:off x="214282" y="2357430"/>
            <a:ext cx="8715436" cy="4000528"/>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History of milling machines</a:t>
            </a:r>
            <a:endParaRPr lang="ru-RU" dirty="0"/>
          </a:p>
        </p:txBody>
      </p:sp>
      <p:sp>
        <p:nvSpPr>
          <p:cNvPr id="16385" name="Rectangle 1"/>
          <p:cNvSpPr>
            <a:spLocks noChangeArrowheads="1"/>
          </p:cNvSpPr>
          <p:nvPr/>
        </p:nvSpPr>
        <p:spPr bwMode="auto">
          <a:xfrm>
            <a:off x="285688" y="1428736"/>
            <a:ext cx="8858312"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the beginning of the XIX century there were technologies which allowed to design industrial milling machines. Englishman </a:t>
            </a: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Е</a:t>
            </a:r>
            <a:r>
              <a:rPr kumimoji="0" lang="en-US" sz="16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li</a:t>
            </a:r>
            <a:r>
              <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Whitney the first introduced the principle of milling (which it was invented long before it) in production and in 1818 constructed Whitney's machine. This mechanism was used at small-arms factory in </a:t>
            </a:r>
            <a:r>
              <a:rPr kumimoji="0" lang="en-US" sz="16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Whitnevill</a:t>
            </a:r>
            <a:r>
              <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in the USA. The machine had wooden parts and rough appearance, however worked long - only grandsons of the engineer replaced this machine with the updated versions.</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6386" name="Picture 2"/>
          <p:cNvPicPr>
            <a:picLocks noChangeAspect="1" noChangeArrowheads="1"/>
          </p:cNvPicPr>
          <p:nvPr/>
        </p:nvPicPr>
        <p:blipFill>
          <a:blip r:embed="rId2"/>
          <a:srcRect/>
          <a:stretch>
            <a:fillRect/>
          </a:stretch>
        </p:blipFill>
        <p:spPr bwMode="auto">
          <a:xfrm>
            <a:off x="357158" y="2857496"/>
            <a:ext cx="4286280" cy="3214710"/>
          </a:xfrm>
          <a:prstGeom prst="rect">
            <a:avLst/>
          </a:prstGeom>
          <a:noFill/>
          <a:ln w="9525">
            <a:noFill/>
            <a:miter lim="800000"/>
            <a:headEnd/>
            <a:tailEnd/>
          </a:ln>
          <a:effectLst/>
        </p:spPr>
      </p:pic>
      <p:pic>
        <p:nvPicPr>
          <p:cNvPr id="16387" name="Picture 3"/>
          <p:cNvPicPr>
            <a:picLocks noChangeAspect="1" noChangeArrowheads="1"/>
          </p:cNvPicPr>
          <p:nvPr/>
        </p:nvPicPr>
        <p:blipFill>
          <a:blip r:embed="rId3"/>
          <a:srcRect/>
          <a:stretch>
            <a:fillRect/>
          </a:stretch>
        </p:blipFill>
        <p:spPr bwMode="auto">
          <a:xfrm>
            <a:off x="4786314" y="2714620"/>
            <a:ext cx="3905256" cy="3567117"/>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Main parts</a:t>
            </a:r>
            <a:endParaRPr lang="ru-RU" dirty="0">
              <a:solidFill>
                <a:schemeClr val="accent1"/>
              </a:solidFill>
            </a:endParaRPr>
          </a:p>
        </p:txBody>
      </p:sp>
      <p:pic>
        <p:nvPicPr>
          <p:cNvPr id="25602" name="Picture 2"/>
          <p:cNvPicPr>
            <a:picLocks noChangeAspect="1" noChangeArrowheads="1"/>
          </p:cNvPicPr>
          <p:nvPr/>
        </p:nvPicPr>
        <p:blipFill>
          <a:blip r:embed="rId2"/>
          <a:srcRect/>
          <a:stretch>
            <a:fillRect/>
          </a:stretch>
        </p:blipFill>
        <p:spPr bwMode="auto">
          <a:xfrm>
            <a:off x="214282" y="1643050"/>
            <a:ext cx="4357718" cy="4730628"/>
          </a:xfrm>
          <a:prstGeom prst="rect">
            <a:avLst/>
          </a:prstGeom>
          <a:noFill/>
          <a:ln w="9525">
            <a:noFill/>
            <a:miter lim="800000"/>
            <a:headEnd/>
            <a:tailEnd/>
          </a:ln>
          <a:effectLst/>
        </p:spPr>
      </p:pic>
      <p:sp>
        <p:nvSpPr>
          <p:cNvPr id="25603" name="Rectangle 3"/>
          <p:cNvSpPr>
            <a:spLocks noChangeArrowheads="1"/>
          </p:cNvSpPr>
          <p:nvPr/>
        </p:nvSpPr>
        <p:spPr bwMode="auto">
          <a:xfrm>
            <a:off x="4500562" y="1643050"/>
            <a:ext cx="4357718"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On a base plate of the machine 1 the bed 2 in which the box of speeds 4 settles down is placed. The box of speeds serves for change of frequency of rotation of the spindle 7 located in a spindle head 6. On the machine the rotary spindle head which allows 5 to establish by rotation of a square a spindle as vertically, perpendicular to a table of the machine, and at an angle to 45°, determined by a scale, both in one, and in other party is used. On directing beds in the vertical direction the console 10 in which the box of giving 11 allowing to establish a preset value of speed of movement of preparation is placed can move. On horizontal sending to the console a cross sled 12 and a longitudinal table 9 is located. </a:t>
            </a:r>
            <a:endParaRPr kumimoji="0" lang="en-US"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1000108"/>
            <a:ext cx="8534400" cy="500066"/>
          </a:xfrm>
        </p:spPr>
        <p:txBody>
          <a:bodyPr>
            <a:normAutofit fontScale="90000"/>
          </a:bodyPr>
          <a:lstStyle/>
          <a:p>
            <a:r>
              <a:rPr lang="en-US" dirty="0" smtClean="0">
                <a:solidFill>
                  <a:schemeClr val="accent1"/>
                </a:solidFill>
              </a:rPr>
              <a:t>The cutting tool </a:t>
            </a:r>
            <a:r>
              <a:rPr lang="ru-RU" dirty="0" smtClean="0"/>
              <a:t/>
            </a:r>
            <a:br>
              <a:rPr lang="ru-RU" dirty="0" smtClean="0"/>
            </a:br>
            <a:endParaRPr lang="ru-RU" dirty="0"/>
          </a:p>
        </p:txBody>
      </p:sp>
      <p:sp>
        <p:nvSpPr>
          <p:cNvPr id="22529" name="Rectangle 1"/>
          <p:cNvSpPr>
            <a:spLocks noChangeArrowheads="1"/>
          </p:cNvSpPr>
          <p:nvPr/>
        </p:nvSpPr>
        <p:spPr bwMode="auto">
          <a:xfrm>
            <a:off x="142844" y="1500174"/>
            <a:ext cx="885831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In the milling machine the mill is the round device with a series of edges on its circle. Angles, slots, gear teeth and cuts can be made by using various shapes of cutters.</a:t>
            </a:r>
            <a:endParaRPr kumimoji="0" lang="en-US"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2530" name="Picture 2"/>
          <p:cNvPicPr>
            <a:picLocks noChangeAspect="1" noChangeArrowheads="1"/>
          </p:cNvPicPr>
          <p:nvPr/>
        </p:nvPicPr>
        <p:blipFill>
          <a:blip r:embed="rId2"/>
          <a:srcRect/>
          <a:stretch>
            <a:fillRect/>
          </a:stretch>
        </p:blipFill>
        <p:spPr bwMode="auto">
          <a:xfrm>
            <a:off x="214281" y="2071678"/>
            <a:ext cx="8671665" cy="4214842"/>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722313" y="533400"/>
            <a:ext cx="7772400" cy="1038212"/>
          </a:xfrm>
        </p:spPr>
        <p:txBody>
          <a:bodyPr/>
          <a:lstStyle/>
          <a:p>
            <a:r>
              <a:rPr lang="en-US" dirty="0" smtClean="0"/>
              <a:t>Types of milling machines</a:t>
            </a:r>
            <a:endParaRPr lang="ru-RU" dirty="0"/>
          </a:p>
        </p:txBody>
      </p:sp>
      <p:sp>
        <p:nvSpPr>
          <p:cNvPr id="17409" name="Rectangle 1"/>
          <p:cNvSpPr>
            <a:spLocks noGrp="1" noChangeArrowheads="1"/>
          </p:cNvSpPr>
          <p:nvPr>
            <p:ph type="body" idx="1"/>
          </p:nvPr>
        </p:nvSpPr>
        <p:spPr bwMode="auto">
          <a:xfrm>
            <a:off x="142845" y="2857496"/>
            <a:ext cx="8858312"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algn="l" fontAlgn="base">
              <a:spcBef>
                <a:spcPct val="0"/>
              </a:spcBef>
              <a:spcAft>
                <a:spcPct val="0"/>
              </a:spcAft>
              <a:buClrTx/>
              <a:buSzTx/>
              <a:buFont typeface="+mj-lt"/>
              <a:buAutoNum type="arabicPeriod"/>
            </a:pPr>
            <a:r>
              <a:rPr lang="en-US" sz="3600" b="0" cap="none" dirty="0" smtClean="0">
                <a:solidFill>
                  <a:schemeClr val="accent1"/>
                </a:solidFill>
                <a:latin typeface="Times New Roman" pitchFamily="18" charset="0"/>
                <a:ea typeface="Calibri" pitchFamily="34" charset="0"/>
                <a:cs typeface="Times New Roman" pitchFamily="18" charset="0"/>
              </a:rPr>
              <a:t>Universal </a:t>
            </a:r>
            <a:r>
              <a:rPr lang="en-US" sz="3600" b="0" cap="none" dirty="0" smtClean="0">
                <a:solidFill>
                  <a:schemeClr val="accent1"/>
                </a:solidFill>
                <a:latin typeface="Times New Roman" pitchFamily="18" charset="0"/>
                <a:ea typeface="Calibri" pitchFamily="34" charset="0"/>
                <a:cs typeface="Times New Roman" pitchFamily="18" charset="0"/>
              </a:rPr>
              <a:t>milling </a:t>
            </a:r>
            <a:r>
              <a:rPr lang="en-US" sz="3600" b="0" cap="none" dirty="0" smtClean="0">
                <a:solidFill>
                  <a:schemeClr val="accent1"/>
                </a:solidFill>
                <a:latin typeface="Times New Roman" pitchFamily="18" charset="0"/>
                <a:ea typeface="Calibri" pitchFamily="34" charset="0"/>
                <a:cs typeface="Times New Roman" pitchFamily="18" charset="0"/>
              </a:rPr>
              <a:t>machines.</a:t>
            </a:r>
          </a:p>
          <a:p>
            <a:pPr marL="342900" indent="-342900" algn="l" fontAlgn="base">
              <a:spcBef>
                <a:spcPct val="0"/>
              </a:spcBef>
              <a:spcAft>
                <a:spcPct val="0"/>
              </a:spcAft>
              <a:buClrTx/>
              <a:buSzTx/>
            </a:pPr>
            <a:r>
              <a:rPr lang="en-US" sz="3600" b="0" cap="none" dirty="0" smtClean="0">
                <a:solidFill>
                  <a:schemeClr val="accent1"/>
                </a:solidFill>
                <a:latin typeface="Times New Roman" pitchFamily="18" charset="0"/>
                <a:ea typeface="Calibri" pitchFamily="34" charset="0"/>
                <a:cs typeface="Times New Roman" pitchFamily="18" charset="0"/>
              </a:rPr>
              <a:t> </a:t>
            </a:r>
            <a:endParaRPr kumimoji="0" lang="ru-RU" sz="3600" b="0" i="0" u="none" strike="noStrike" cap="none" normalizeH="0" baseline="0" dirty="0" smtClean="0">
              <a:ln>
                <a:noFill/>
              </a:ln>
              <a:solidFill>
                <a:schemeClr val="accent1"/>
              </a:solidFill>
              <a:effectLst/>
              <a:latin typeface="Times New Roman" pitchFamily="18" charset="0"/>
              <a:cs typeface="Times New Roman" pitchFamily="18" charset="0"/>
            </a:endParaRPr>
          </a:p>
          <a:p>
            <a:pPr marL="342900" indent="-342900" algn="l" eaLnBrk="0" fontAlgn="base" hangingPunct="0">
              <a:spcBef>
                <a:spcPct val="0"/>
              </a:spcBef>
              <a:spcAft>
                <a:spcPct val="0"/>
              </a:spcAft>
              <a:buClrTx/>
              <a:buSzTx/>
            </a:pPr>
            <a:r>
              <a:rPr lang="en-US" sz="3600" b="0" cap="none" dirty="0" smtClean="0">
                <a:solidFill>
                  <a:schemeClr val="accent1"/>
                </a:solidFill>
                <a:latin typeface="Times New Roman" pitchFamily="18" charset="0"/>
                <a:ea typeface="Calibri" pitchFamily="34" charset="0"/>
                <a:cs typeface="Times New Roman" pitchFamily="18" charset="0"/>
              </a:rPr>
              <a:t>2.Special </a:t>
            </a:r>
            <a:r>
              <a:rPr lang="en-US" sz="3600" b="0" cap="none" dirty="0" smtClean="0">
                <a:solidFill>
                  <a:schemeClr val="accent1"/>
                </a:solidFill>
                <a:latin typeface="Times New Roman" pitchFamily="18" charset="0"/>
                <a:ea typeface="Calibri" pitchFamily="34" charset="0"/>
                <a:cs typeface="Times New Roman" pitchFamily="18" charset="0"/>
              </a:rPr>
              <a:t>milling machines.</a:t>
            </a:r>
            <a:endParaRPr kumimoji="0" lang="en-US" sz="3600" b="0" i="0" u="none" strike="noStrike" cap="none" normalizeH="0" baseline="0" dirty="0" smtClean="0">
              <a:ln>
                <a:noFill/>
              </a:ln>
              <a:solidFill>
                <a:schemeClr val="accent1"/>
              </a:solidFill>
              <a:effectLst/>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Universal milling machines</a:t>
            </a:r>
            <a:endParaRPr lang="ru-RU" dirty="0">
              <a:solidFill>
                <a:schemeClr val="accent1"/>
              </a:solidFill>
            </a:endParaRPr>
          </a:p>
        </p:txBody>
      </p:sp>
      <p:sp>
        <p:nvSpPr>
          <p:cNvPr id="3" name="Содержимое 2"/>
          <p:cNvSpPr>
            <a:spLocks noGrp="1"/>
          </p:cNvSpPr>
          <p:nvPr>
            <p:ph sz="half" idx="1"/>
          </p:nvPr>
        </p:nvSpPr>
        <p:spPr/>
        <p:txBody>
          <a:bodyPr/>
          <a:lstStyle/>
          <a:p>
            <a:r>
              <a:rPr lang="en-US" sz="2800" dirty="0" smtClean="0">
                <a:solidFill>
                  <a:schemeClr val="accent5">
                    <a:lumMod val="75000"/>
                  </a:schemeClr>
                </a:solidFill>
                <a:latin typeface="Times New Roman" pitchFamily="18" charset="0"/>
                <a:ea typeface="Calibri" pitchFamily="34" charset="0"/>
                <a:cs typeface="Times New Roman" pitchFamily="18" charset="0"/>
              </a:rPr>
              <a:t>Vertically </a:t>
            </a:r>
            <a:r>
              <a:rPr lang="en-US" sz="2800" dirty="0" smtClean="0">
                <a:solidFill>
                  <a:schemeClr val="accent5">
                    <a:lumMod val="75000"/>
                  </a:schemeClr>
                </a:solidFill>
                <a:latin typeface="Times New Roman" pitchFamily="18" charset="0"/>
                <a:ea typeface="Calibri" pitchFamily="34" charset="0"/>
                <a:cs typeface="Times New Roman" pitchFamily="18" charset="0"/>
              </a:rPr>
              <a:t>milling</a:t>
            </a:r>
          </a:p>
          <a:p>
            <a:endParaRPr lang="en-US" sz="2800" dirty="0" smtClean="0">
              <a:solidFill>
                <a:schemeClr val="accent5">
                  <a:lumMod val="75000"/>
                </a:schemeClr>
              </a:solidFill>
              <a:latin typeface="Times New Roman" pitchFamily="18" charset="0"/>
              <a:ea typeface="Calibri" pitchFamily="34" charset="0"/>
              <a:cs typeface="Times New Roman" pitchFamily="18" charset="0"/>
            </a:endParaRPr>
          </a:p>
          <a:p>
            <a:endParaRPr lang="ru-RU" dirty="0"/>
          </a:p>
        </p:txBody>
      </p:sp>
      <p:sp>
        <p:nvSpPr>
          <p:cNvPr id="4" name="Содержимое 3"/>
          <p:cNvSpPr>
            <a:spLocks noGrp="1"/>
          </p:cNvSpPr>
          <p:nvPr>
            <p:ph sz="half" idx="2"/>
          </p:nvPr>
        </p:nvSpPr>
        <p:spPr/>
        <p:txBody>
          <a:bodyPr/>
          <a:lstStyle/>
          <a:p>
            <a:r>
              <a:rPr lang="en-US" dirty="0" smtClean="0">
                <a:solidFill>
                  <a:schemeClr val="accent5">
                    <a:lumMod val="75000"/>
                  </a:schemeClr>
                </a:solidFill>
              </a:rPr>
              <a:t>Horizontally </a:t>
            </a:r>
            <a:r>
              <a:rPr lang="en-US" dirty="0" smtClean="0">
                <a:solidFill>
                  <a:schemeClr val="accent5">
                    <a:lumMod val="75000"/>
                  </a:schemeClr>
                </a:solidFill>
              </a:rPr>
              <a:t>milling</a:t>
            </a:r>
          </a:p>
          <a:p>
            <a:endParaRPr lang="en-US" dirty="0" smtClean="0">
              <a:solidFill>
                <a:schemeClr val="accent5">
                  <a:lumMod val="75000"/>
                </a:schemeClr>
              </a:solidFill>
            </a:endParaRPr>
          </a:p>
          <a:p>
            <a:endParaRPr lang="ru-RU" dirty="0"/>
          </a:p>
        </p:txBody>
      </p:sp>
      <p:pic>
        <p:nvPicPr>
          <p:cNvPr id="5" name="Содержимое 3" descr="3563749.jpg"/>
          <p:cNvPicPr>
            <a:picLocks noChangeAspect="1"/>
          </p:cNvPicPr>
          <p:nvPr/>
        </p:nvPicPr>
        <p:blipFill>
          <a:blip r:embed="rId2"/>
          <a:stretch>
            <a:fillRect/>
          </a:stretch>
        </p:blipFill>
        <p:spPr>
          <a:xfrm>
            <a:off x="642910" y="1857364"/>
            <a:ext cx="3285434" cy="4500594"/>
          </a:xfrm>
          <a:prstGeom prst="rect">
            <a:avLst/>
          </a:prstGeom>
        </p:spPr>
      </p:pic>
      <p:pic>
        <p:nvPicPr>
          <p:cNvPr id="6" name="Содержимое 3" descr="2-frezernyij-stanok.jpg"/>
          <p:cNvPicPr>
            <a:picLocks noChangeAspect="1"/>
          </p:cNvPicPr>
          <p:nvPr/>
        </p:nvPicPr>
        <p:blipFill>
          <a:blip r:embed="rId3"/>
          <a:stretch>
            <a:fillRect/>
          </a:stretch>
        </p:blipFill>
        <p:spPr>
          <a:xfrm>
            <a:off x="5143504" y="1857364"/>
            <a:ext cx="3357587" cy="450059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3600" dirty="0" smtClean="0">
                <a:solidFill>
                  <a:schemeClr val="accent1"/>
                </a:solidFill>
              </a:rPr>
              <a:t>Universal milling machines</a:t>
            </a:r>
            <a:endParaRPr lang="ru-RU" dirty="0">
              <a:solidFill>
                <a:schemeClr val="accent5">
                  <a:lumMod val="75000"/>
                </a:schemeClr>
              </a:solidFill>
            </a:endParaRPr>
          </a:p>
        </p:txBody>
      </p:sp>
      <p:sp>
        <p:nvSpPr>
          <p:cNvPr id="7" name="Содержимое 6"/>
          <p:cNvSpPr>
            <a:spLocks noGrp="1"/>
          </p:cNvSpPr>
          <p:nvPr>
            <p:ph sz="quarter" idx="1"/>
          </p:nvPr>
        </p:nvSpPr>
        <p:spPr/>
        <p:txBody>
          <a:bodyPr/>
          <a:lstStyle/>
          <a:p>
            <a:r>
              <a:rPr lang="en-US" sz="2800" dirty="0" smtClean="0">
                <a:solidFill>
                  <a:schemeClr val="accent5">
                    <a:lumMod val="75000"/>
                  </a:schemeClr>
                </a:solidFill>
                <a:latin typeface="Times New Roman" pitchFamily="18" charset="0"/>
                <a:ea typeface="Calibri" pitchFamily="34" charset="0"/>
                <a:cs typeface="Times New Roman" pitchFamily="18" charset="0"/>
              </a:rPr>
              <a:t>Longitudinally milling</a:t>
            </a:r>
            <a:endParaRPr lang="ru-RU" dirty="0"/>
          </a:p>
        </p:txBody>
      </p:sp>
      <p:pic>
        <p:nvPicPr>
          <p:cNvPr id="19458" name="Picture 2"/>
          <p:cNvPicPr>
            <a:picLocks noChangeAspect="1" noChangeArrowheads="1"/>
          </p:cNvPicPr>
          <p:nvPr/>
        </p:nvPicPr>
        <p:blipFill>
          <a:blip r:embed="rId2"/>
          <a:srcRect/>
          <a:stretch>
            <a:fillRect/>
          </a:stretch>
        </p:blipFill>
        <p:spPr bwMode="auto">
          <a:xfrm>
            <a:off x="1071538" y="2143116"/>
            <a:ext cx="7143750" cy="41910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Special milling </a:t>
            </a:r>
            <a:r>
              <a:rPr lang="en-US" dirty="0" smtClean="0">
                <a:solidFill>
                  <a:schemeClr val="accent1"/>
                </a:solidFill>
              </a:rPr>
              <a:t>machines</a:t>
            </a:r>
            <a:endParaRPr lang="ru-RU" dirty="0"/>
          </a:p>
        </p:txBody>
      </p:sp>
      <p:sp>
        <p:nvSpPr>
          <p:cNvPr id="3" name="Содержимое 2"/>
          <p:cNvSpPr>
            <a:spLocks noGrp="1"/>
          </p:cNvSpPr>
          <p:nvPr>
            <p:ph sz="half" idx="1"/>
          </p:nvPr>
        </p:nvSpPr>
        <p:spPr/>
        <p:txBody>
          <a:bodyPr/>
          <a:lstStyle/>
          <a:p>
            <a:r>
              <a:rPr lang="en-US" dirty="0" err="1" smtClean="0">
                <a:solidFill>
                  <a:schemeClr val="accent5">
                    <a:lumMod val="75000"/>
                  </a:schemeClr>
                </a:solidFill>
              </a:rPr>
              <a:t>Splined</a:t>
            </a:r>
            <a:r>
              <a:rPr lang="en-US" dirty="0" smtClean="0">
                <a:solidFill>
                  <a:schemeClr val="accent5">
                    <a:lumMod val="75000"/>
                  </a:schemeClr>
                </a:solidFill>
              </a:rPr>
              <a:t> </a:t>
            </a:r>
            <a:r>
              <a:rPr lang="en-US" dirty="0" smtClean="0">
                <a:solidFill>
                  <a:schemeClr val="accent5">
                    <a:lumMod val="75000"/>
                  </a:schemeClr>
                </a:solidFill>
              </a:rPr>
              <a:t>milling</a:t>
            </a:r>
            <a:endParaRPr lang="ru-RU" dirty="0">
              <a:solidFill>
                <a:schemeClr val="accent5">
                  <a:lumMod val="75000"/>
                </a:schemeClr>
              </a:solidFill>
            </a:endParaRPr>
          </a:p>
        </p:txBody>
      </p:sp>
      <p:sp>
        <p:nvSpPr>
          <p:cNvPr id="4" name="Содержимое 3"/>
          <p:cNvSpPr>
            <a:spLocks noGrp="1"/>
          </p:cNvSpPr>
          <p:nvPr>
            <p:ph sz="half" idx="2"/>
          </p:nvPr>
        </p:nvSpPr>
        <p:spPr/>
        <p:txBody>
          <a:bodyPr/>
          <a:lstStyle/>
          <a:p>
            <a:r>
              <a:rPr lang="en-US" dirty="0" smtClean="0">
                <a:solidFill>
                  <a:schemeClr val="accent5">
                    <a:lumMod val="75000"/>
                  </a:schemeClr>
                </a:solidFill>
              </a:rPr>
              <a:t>Rotary </a:t>
            </a:r>
            <a:r>
              <a:rPr lang="en-US" dirty="0" smtClean="0">
                <a:solidFill>
                  <a:schemeClr val="accent5">
                    <a:lumMod val="75000"/>
                  </a:schemeClr>
                </a:solidFill>
              </a:rPr>
              <a:t>milling</a:t>
            </a:r>
            <a:endParaRPr lang="ru-RU" dirty="0">
              <a:solidFill>
                <a:schemeClr val="accent5">
                  <a:lumMod val="75000"/>
                </a:schemeClr>
              </a:solidFill>
            </a:endParaRPr>
          </a:p>
        </p:txBody>
      </p:sp>
      <p:pic>
        <p:nvPicPr>
          <p:cNvPr id="20482" name="Picture 2"/>
          <p:cNvPicPr>
            <a:picLocks noChangeAspect="1" noChangeArrowheads="1"/>
          </p:cNvPicPr>
          <p:nvPr/>
        </p:nvPicPr>
        <p:blipFill>
          <a:blip r:embed="rId2"/>
          <a:srcRect/>
          <a:stretch>
            <a:fillRect/>
          </a:stretch>
        </p:blipFill>
        <p:spPr bwMode="auto">
          <a:xfrm>
            <a:off x="571471" y="1857364"/>
            <a:ext cx="3786215" cy="4286280"/>
          </a:xfrm>
          <a:prstGeom prst="rect">
            <a:avLst/>
          </a:prstGeom>
          <a:noFill/>
          <a:ln w="9525">
            <a:noFill/>
            <a:miter lim="800000"/>
            <a:headEnd/>
            <a:tailEnd/>
          </a:ln>
          <a:effectLst/>
        </p:spPr>
      </p:pic>
      <p:pic>
        <p:nvPicPr>
          <p:cNvPr id="20483" name="Picture 3"/>
          <p:cNvPicPr>
            <a:picLocks noChangeAspect="1" noChangeArrowheads="1"/>
          </p:cNvPicPr>
          <p:nvPr/>
        </p:nvPicPr>
        <p:blipFill>
          <a:blip r:embed="rId3"/>
          <a:srcRect/>
          <a:stretch>
            <a:fillRect/>
          </a:stretch>
        </p:blipFill>
        <p:spPr bwMode="auto">
          <a:xfrm>
            <a:off x="5072066" y="1857364"/>
            <a:ext cx="3027034" cy="4286280"/>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фициальная">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Официальная">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428</TotalTime>
  <Words>493</Words>
  <Application>Microsoft Office PowerPoint</Application>
  <PresentationFormat>Экран (4:3)</PresentationFormat>
  <Paragraphs>29</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Официальная</vt:lpstr>
      <vt:lpstr>MILLING MACHINES</vt:lpstr>
      <vt:lpstr>Purpose of milling machines</vt:lpstr>
      <vt:lpstr>History of milling machines</vt:lpstr>
      <vt:lpstr>Main parts</vt:lpstr>
      <vt:lpstr>The cutting tool  </vt:lpstr>
      <vt:lpstr>Types of milling machines</vt:lpstr>
      <vt:lpstr>Universal milling machines</vt:lpstr>
      <vt:lpstr>Universal milling machines</vt:lpstr>
      <vt:lpstr>Special milling machines</vt:lpstr>
      <vt:lpstr>Special milling machines</vt:lpstr>
      <vt:lpstr>Machines with PNC</vt:lpstr>
      <vt:lpstr>Interesting facts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User</cp:lastModifiedBy>
  <cp:revision>40</cp:revision>
  <dcterms:created xsi:type="dcterms:W3CDTF">2014-11-30T20:27:32Z</dcterms:created>
  <dcterms:modified xsi:type="dcterms:W3CDTF">2014-12-01T22:06:13Z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429244</vt:lpwstr>
  </property>
  <property fmtid="{D5CDD505-2E9C-101B-9397-08002B2CF9AE}" name="NXPowerLiteVersion" pid="3">
    <vt:lpwstr>D4.1.4</vt:lpwstr>
  </property>
</Properties>
</file>