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256" r:id="rId3"/>
    <p:sldId id="257" r:id="rId4"/>
    <p:sldId id="261" r:id="rId5"/>
    <p:sldId id="258" r:id="rId6"/>
    <p:sldId id="259" r:id="rId7"/>
    <p:sldId id="260" r:id="rId8"/>
    <p:sldId id="282" r:id="rId9"/>
    <p:sldId id="262" r:id="rId10"/>
    <p:sldId id="266" r:id="rId11"/>
    <p:sldId id="267" r:id="rId12"/>
    <p:sldId id="268" r:id="rId13"/>
    <p:sldId id="271" r:id="rId14"/>
    <p:sldId id="269" r:id="rId15"/>
    <p:sldId id="272" r:id="rId16"/>
    <p:sldId id="284" r:id="rId17"/>
    <p:sldId id="280" r:id="rId18"/>
    <p:sldId id="270" r:id="rId19"/>
    <p:sldId id="273" r:id="rId20"/>
    <p:sldId id="274" r:id="rId21"/>
    <p:sldId id="275" r:id="rId22"/>
    <p:sldId id="276" r:id="rId23"/>
    <p:sldId id="277" r:id="rId24"/>
    <p:sldId id="279" r:id="rId25"/>
    <p:sldId id="285" r:id="rId26"/>
    <p:sldId id="281" r:id="rId27"/>
    <p:sldId id="278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25E5076-3810-47DD-B79F-674D7AD40C01}" styleName="Темный стиль 1 —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-528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9CBF1-9DA6-4A1F-80F8-896E1AC38EFF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8C4F5-EBD8-471A-AD45-9FF96B044D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505919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9CBF1-9DA6-4A1F-80F8-896E1AC38EFF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8C4F5-EBD8-471A-AD45-9FF96B044D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00360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9CBF1-9DA6-4A1F-80F8-896E1AC38EFF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8C4F5-EBD8-471A-AD45-9FF96B044D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1119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9CBF1-9DA6-4A1F-80F8-896E1AC38EFF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8C4F5-EBD8-471A-AD45-9FF96B044D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042025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9CBF1-9DA6-4A1F-80F8-896E1AC38EFF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8C4F5-EBD8-471A-AD45-9FF96B044D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21232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9CBF1-9DA6-4A1F-80F8-896E1AC38EFF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8C4F5-EBD8-471A-AD45-9FF96B044D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25431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9CBF1-9DA6-4A1F-80F8-896E1AC38EFF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8C4F5-EBD8-471A-AD45-9FF96B044D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36909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9CBF1-9DA6-4A1F-80F8-896E1AC38EFF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8C4F5-EBD8-471A-AD45-9FF96B044D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349938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9CBF1-9DA6-4A1F-80F8-896E1AC38EFF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8C4F5-EBD8-471A-AD45-9FF96B044D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11022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9CBF1-9DA6-4A1F-80F8-896E1AC38EFF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8C4F5-EBD8-471A-AD45-9FF96B044D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707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9CBF1-9DA6-4A1F-80F8-896E1AC38EFF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8C4F5-EBD8-471A-AD45-9FF96B044D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307525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19CBF1-9DA6-4A1F-80F8-896E1AC38EFF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8C4F5-EBD8-471A-AD45-9FF96B044D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93444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">
              <a:srgbClr val="FFFF00"/>
            </a:gs>
            <a:gs pos="30000">
              <a:srgbClr val="00B0F0"/>
            </a:gs>
            <a:gs pos="77000">
              <a:srgbClr val="FFFF00"/>
            </a:gs>
            <a:gs pos="100000">
              <a:schemeClr val="accent1">
                <a:lumMod val="30000"/>
                <a:lumOff val="70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b="1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5575" y="366713"/>
            <a:ext cx="10058400" cy="628650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xmlns="" val="3446286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4000">
              <a:srgbClr val="FFFF00"/>
            </a:gs>
            <a:gs pos="66000">
              <a:schemeClr val="accent1">
                <a:lumMod val="45000"/>
                <a:lumOff val="55000"/>
              </a:schemeClr>
            </a:gs>
            <a:gs pos="96000">
              <a:schemeClr val="accent1">
                <a:lumMod val="30000"/>
                <a:lumOff val="7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15965"/>
            <a:ext cx="10515600" cy="972062"/>
          </a:xfrm>
        </p:spPr>
        <p:txBody>
          <a:bodyPr/>
          <a:lstStyle/>
          <a:p>
            <a:r>
              <a:rPr lang="uk-UA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Опис масиву</a:t>
            </a:r>
            <a:endParaRPr lang="ru-RU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35510"/>
            <a:ext cx="10515600" cy="525042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оператор </a:t>
            </a:r>
            <a:r>
              <a:rPr lang="uk-UA" b="1" dirty="0" err="1">
                <a:solidFill>
                  <a:srgbClr val="FF0000"/>
                </a:solidFill>
                <a:latin typeface="Bookman Old Style" panose="02050604050505020204" pitchFamily="18" charset="0"/>
              </a:rPr>
              <a:t>type</a:t>
            </a:r>
            <a:r>
              <a:rPr lang="uk-UA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 </a:t>
            </a:r>
          </a:p>
          <a:p>
            <a:pPr marL="0" indent="0">
              <a:buNone/>
            </a:pPr>
            <a:r>
              <a:rPr lang="en-US" b="1" dirty="0" smtClean="0"/>
              <a:t>T</a:t>
            </a:r>
            <a:r>
              <a:rPr lang="uk-UA" b="1" dirty="0" err="1" smtClean="0"/>
              <a:t>ype</a:t>
            </a:r>
            <a:endParaRPr lang="uk-UA" b="1" dirty="0" smtClean="0"/>
          </a:p>
          <a:p>
            <a:pPr marL="0" indent="0">
              <a:buNone/>
            </a:pPr>
            <a:r>
              <a:rPr lang="uk-UA" dirty="0" err="1" smtClean="0"/>
              <a:t>Ім’я_Типу</a:t>
            </a:r>
            <a:r>
              <a:rPr lang="uk-UA" dirty="0" smtClean="0"/>
              <a:t> </a:t>
            </a:r>
            <a:r>
              <a:rPr lang="uk-UA" dirty="0"/>
              <a:t>= </a:t>
            </a:r>
            <a:r>
              <a:rPr lang="uk-UA" b="1" dirty="0" err="1"/>
              <a:t>array</a:t>
            </a:r>
            <a:r>
              <a:rPr lang="uk-UA" dirty="0"/>
              <a:t> [</a:t>
            </a:r>
            <a:r>
              <a:rPr lang="uk-UA" dirty="0" err="1" smtClean="0"/>
              <a:t>тип_індексу</a:t>
            </a:r>
            <a:r>
              <a:rPr lang="uk-UA" dirty="0" smtClean="0"/>
              <a:t>] </a:t>
            </a:r>
            <a:r>
              <a:rPr lang="uk-UA" b="1" dirty="0" err="1"/>
              <a:t>of</a:t>
            </a:r>
            <a:r>
              <a:rPr lang="uk-UA" dirty="0"/>
              <a:t> </a:t>
            </a:r>
            <a:r>
              <a:rPr lang="uk-UA" dirty="0" err="1"/>
              <a:t>тип_компонентів</a:t>
            </a:r>
            <a:r>
              <a:rPr lang="uk-UA" dirty="0"/>
              <a:t>;</a:t>
            </a:r>
            <a:endParaRPr lang="ru-RU" dirty="0"/>
          </a:p>
          <a:p>
            <a:pPr marL="0" indent="0">
              <a:buNone/>
            </a:pPr>
            <a:endParaRPr lang="uk-UA" b="1" dirty="0" smtClean="0"/>
          </a:p>
          <a:p>
            <a:pPr marL="0" indent="5562600">
              <a:buNone/>
            </a:pPr>
            <a:r>
              <a:rPr lang="en-US" b="1" dirty="0" smtClean="0"/>
              <a:t>T</a:t>
            </a:r>
            <a:r>
              <a:rPr lang="uk-UA" b="1" dirty="0" err="1" smtClean="0"/>
              <a:t>ype</a:t>
            </a:r>
            <a:endParaRPr lang="uk-UA" b="1" dirty="0" smtClean="0"/>
          </a:p>
          <a:p>
            <a:pPr marL="0" indent="5562600">
              <a:buNone/>
            </a:pPr>
            <a:r>
              <a:rPr lang="uk-UA" dirty="0" err="1" smtClean="0"/>
              <a:t>massiv</a:t>
            </a:r>
            <a:r>
              <a:rPr lang="uk-UA" dirty="0" smtClean="0"/>
              <a:t> </a:t>
            </a:r>
            <a:r>
              <a:rPr lang="uk-UA" dirty="0"/>
              <a:t>= </a:t>
            </a:r>
            <a:r>
              <a:rPr lang="uk-UA" dirty="0" err="1"/>
              <a:t>array</a:t>
            </a:r>
            <a:r>
              <a:rPr lang="uk-UA" dirty="0"/>
              <a:t> [0 .. </a:t>
            </a:r>
            <a:r>
              <a:rPr lang="uk-UA" dirty="0" smtClean="0"/>
              <a:t>12</a:t>
            </a:r>
            <a:r>
              <a:rPr lang="uk-UA" dirty="0"/>
              <a:t>]  </a:t>
            </a:r>
            <a:r>
              <a:rPr lang="uk-UA" b="1" dirty="0" err="1"/>
              <a:t>of</a:t>
            </a:r>
            <a:r>
              <a:rPr lang="uk-UA" dirty="0"/>
              <a:t> </a:t>
            </a:r>
            <a:r>
              <a:rPr lang="uk-UA" dirty="0" err="1" smtClean="0"/>
              <a:t>real</a:t>
            </a:r>
            <a:r>
              <a:rPr lang="uk-UA" dirty="0" smtClean="0"/>
              <a:t>;</a:t>
            </a:r>
          </a:p>
          <a:p>
            <a:pPr marL="0" indent="5562600">
              <a:buNone/>
            </a:pPr>
            <a:r>
              <a:rPr lang="uk-UA" dirty="0" err="1" smtClean="0"/>
              <a:t>dabc</a:t>
            </a:r>
            <a:r>
              <a:rPr lang="uk-UA" dirty="0" smtClean="0"/>
              <a:t> </a:t>
            </a:r>
            <a:r>
              <a:rPr lang="uk-UA" dirty="0"/>
              <a:t>= </a:t>
            </a:r>
            <a:r>
              <a:rPr lang="uk-UA" dirty="0" err="1"/>
              <a:t>array</a:t>
            </a:r>
            <a:r>
              <a:rPr lang="uk-UA" dirty="0"/>
              <a:t> [- 3 .. 6] </a:t>
            </a:r>
            <a:r>
              <a:rPr lang="uk-UA" b="1" dirty="0" err="1"/>
              <a:t>of</a:t>
            </a:r>
            <a:r>
              <a:rPr lang="uk-UA" dirty="0"/>
              <a:t> </a:t>
            </a:r>
            <a:r>
              <a:rPr lang="uk-UA" dirty="0" err="1" smtClean="0"/>
              <a:t>integer</a:t>
            </a:r>
            <a:r>
              <a:rPr lang="uk-UA" dirty="0" smtClean="0"/>
              <a:t>;</a:t>
            </a:r>
          </a:p>
          <a:p>
            <a:pPr marL="0" indent="5562600">
              <a:buNone/>
            </a:pPr>
            <a:r>
              <a:rPr lang="en-US" b="1" dirty="0" smtClean="0"/>
              <a:t>V</a:t>
            </a:r>
            <a:r>
              <a:rPr lang="uk-UA" b="1" dirty="0" err="1" smtClean="0"/>
              <a:t>ar</a:t>
            </a:r>
            <a:endParaRPr lang="uk-UA" b="1" dirty="0" smtClean="0"/>
          </a:p>
          <a:p>
            <a:pPr marL="0" indent="5562600">
              <a:buNone/>
            </a:pPr>
            <a:r>
              <a:rPr lang="uk-UA" dirty="0" smtClean="0"/>
              <a:t>x</a:t>
            </a:r>
            <a:r>
              <a:rPr lang="uk-UA" dirty="0"/>
              <a:t>, y: </a:t>
            </a:r>
            <a:r>
              <a:rPr lang="uk-UA" dirty="0" err="1" smtClean="0"/>
              <a:t>massiv</a:t>
            </a:r>
            <a:r>
              <a:rPr lang="uk-UA" dirty="0" smtClean="0"/>
              <a:t>;</a:t>
            </a:r>
          </a:p>
          <a:p>
            <a:pPr marL="0" indent="5562600">
              <a:buNone/>
            </a:pPr>
            <a:r>
              <a:rPr lang="uk-UA" dirty="0" smtClean="0"/>
              <a:t>z</a:t>
            </a:r>
            <a:r>
              <a:rPr lang="uk-UA" dirty="0"/>
              <a:t>: </a:t>
            </a:r>
            <a:r>
              <a:rPr lang="uk-UA" dirty="0" err="1"/>
              <a:t>dabc</a:t>
            </a:r>
            <a:r>
              <a:rPr lang="uk-UA" dirty="0" smtClean="0"/>
              <a:t>;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336309"/>
            <a:ext cx="5359400" cy="3349626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8145105">
            <a:off x="9625451" y="-1934648"/>
            <a:ext cx="1674318" cy="52491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92888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 shadeToTitle="1">
        <a:gradFill flip="none" rotWithShape="1">
          <a:gsLst>
            <a:gs pos="9000">
              <a:schemeClr val="accent1">
                <a:lumMod val="40000"/>
                <a:lumOff val="60000"/>
              </a:schemeClr>
            </a:gs>
            <a:gs pos="24000">
              <a:srgbClr val="FFFF00"/>
            </a:gs>
            <a:gs pos="66000">
              <a:schemeClr val="accent1">
                <a:lumMod val="45000"/>
                <a:lumOff val="55000"/>
              </a:schemeClr>
            </a:gs>
            <a:gs pos="94000">
              <a:srgbClr val="00B0F0"/>
            </a:gs>
          </a:gsLst>
          <a:path path="shape">
            <a:fillToRect b="50000" l="50000" r="50000" t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14746"/>
          </a:xfrm>
        </p:spPr>
        <p:txBody>
          <a:bodyPr/>
          <a:lstStyle/>
          <a:p>
            <a:r>
              <a:rPr b="1" dirty="0" lang="uk-UA" smtClean="0">
                <a:solidFill>
                  <a:srgbClr val="002060"/>
                </a:solidFill>
                <a:latin charset="0" panose="02050604050505020204" pitchFamily="18" typeface="Bookman Old Style"/>
              </a:rPr>
              <a:t>опис масивів за допомогою </a:t>
            </a:r>
            <a:r>
              <a:rPr b="1" dirty="0" err="1" lang="en-US">
                <a:solidFill>
                  <a:srgbClr val="002060"/>
                </a:solidFill>
                <a:latin charset="0" panose="02050604050505020204" pitchFamily="18" typeface="Bookman Old Style"/>
              </a:rPr>
              <a:t>Var</a:t>
            </a:r>
            <a:endParaRPr b="1" dirty="0" lang="ru-RU">
              <a:solidFill>
                <a:srgbClr val="002060"/>
              </a:solidFill>
              <a:latin charset="0" panose="02050604050505020204" pitchFamily="18" typeface="Bookman Old Style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76516"/>
            <a:ext cx="10515600" cy="4984955"/>
          </a:xfrm>
        </p:spPr>
        <p:txBody>
          <a:bodyPr>
            <a:normAutofit/>
          </a:bodyPr>
          <a:lstStyle/>
          <a:p>
            <a:pPr indent="0" marL="0">
              <a:buNone/>
            </a:pPr>
            <a:r>
              <a:rPr b="1" dirty="0" lang="uk-UA" smtClean="0"/>
              <a:t>			</a:t>
            </a:r>
            <a:r>
              <a:rPr b="1" dirty="0" err="1" lang="uk-UA" smtClean="0"/>
              <a:t>var</a:t>
            </a:r>
            <a:r>
              <a:rPr dirty="0" lang="uk-UA" smtClean="0"/>
              <a:t> </a:t>
            </a:r>
          </a:p>
          <a:p>
            <a:pPr indent="0" marL="0">
              <a:buNone/>
            </a:pPr>
            <a:r>
              <a:rPr dirty="0" lang="uk-UA" smtClean="0"/>
              <a:t>			змінна</a:t>
            </a:r>
            <a:r>
              <a:rPr dirty="0" lang="uk-UA"/>
              <a:t>: </a:t>
            </a:r>
            <a:r>
              <a:rPr b="1" dirty="0" err="1" lang="uk-UA"/>
              <a:t>array</a:t>
            </a:r>
            <a:r>
              <a:rPr dirty="0" lang="uk-UA"/>
              <a:t> [</a:t>
            </a:r>
            <a:r>
              <a:rPr dirty="0" err="1" lang="uk-UA" smtClean="0"/>
              <a:t>тип_індексу</a:t>
            </a:r>
            <a:r>
              <a:rPr dirty="0" lang="uk-UA" smtClean="0"/>
              <a:t>] </a:t>
            </a:r>
            <a:r>
              <a:rPr b="1" dirty="0" err="1" lang="uk-UA"/>
              <a:t>of</a:t>
            </a:r>
            <a:r>
              <a:rPr dirty="0" lang="uk-UA"/>
              <a:t> т</a:t>
            </a:r>
            <a:r>
              <a:rPr dirty="0" lang="ru-RU"/>
              <a:t>и</a:t>
            </a:r>
            <a:r>
              <a:rPr dirty="0" err="1" lang="uk-UA"/>
              <a:t>п_змінних</a:t>
            </a:r>
            <a:r>
              <a:rPr dirty="0" lang="uk-UA"/>
              <a:t>;</a:t>
            </a:r>
            <a:br>
              <a:rPr dirty="0" lang="uk-UA"/>
            </a:br>
            <a:endParaRPr dirty="0" lang="uk-UA" smtClean="0"/>
          </a:p>
          <a:p>
            <a:pPr indent="6096000" marL="0">
              <a:buNone/>
            </a:pPr>
            <a:endParaRPr dirty="0" i="1" lang="uk-UA" smtClean="0">
              <a:latin charset="0" panose="02050604050505020204" pitchFamily="18" typeface="Bookman Old Style"/>
            </a:endParaRPr>
          </a:p>
          <a:p>
            <a:pPr indent="6096000" marL="0">
              <a:buNone/>
            </a:pPr>
            <a:r>
              <a:rPr dirty="0" i="1" lang="uk-UA" smtClean="0">
                <a:latin charset="0" panose="02050604050505020204" pitchFamily="18" typeface="Bookman Old Style"/>
              </a:rPr>
              <a:t>Наприклад</a:t>
            </a:r>
            <a:r>
              <a:rPr dirty="0" lang="uk-UA" smtClean="0"/>
              <a:t>:</a:t>
            </a:r>
          </a:p>
          <a:p>
            <a:pPr indent="6096000" marL="0">
              <a:buNone/>
            </a:pPr>
            <a:r>
              <a:rPr b="1" dirty="0" lang="en-US" smtClean="0"/>
              <a:t>V</a:t>
            </a:r>
            <a:r>
              <a:rPr b="1" dirty="0" err="1" lang="uk-UA" smtClean="0"/>
              <a:t>ar</a:t>
            </a:r>
            <a:endParaRPr b="1" dirty="0" lang="uk-UA" smtClean="0"/>
          </a:p>
          <a:p>
            <a:pPr indent="6096000" marL="0">
              <a:buNone/>
            </a:pPr>
            <a:r>
              <a:rPr dirty="0" lang="uk-UA" smtClean="0"/>
              <a:t>z</a:t>
            </a:r>
            <a:r>
              <a:rPr dirty="0" lang="uk-UA"/>
              <a:t>, x: </a:t>
            </a:r>
            <a:r>
              <a:rPr b="1" dirty="0" err="1" lang="uk-UA"/>
              <a:t>array</a:t>
            </a:r>
            <a:r>
              <a:rPr dirty="0" lang="uk-UA"/>
              <a:t> [1 .. 25] </a:t>
            </a:r>
            <a:r>
              <a:rPr b="1" dirty="0" err="1" lang="uk-UA"/>
              <a:t>of</a:t>
            </a:r>
            <a:r>
              <a:rPr dirty="0" lang="uk-UA"/>
              <a:t> </a:t>
            </a:r>
            <a:r>
              <a:rPr dirty="0" err="1" lang="uk-UA" smtClean="0"/>
              <a:t>word</a:t>
            </a:r>
            <a:r>
              <a:rPr dirty="0" lang="uk-UA" smtClean="0"/>
              <a:t>;</a:t>
            </a:r>
          </a:p>
          <a:p>
            <a:pPr indent="6096000" marL="0">
              <a:buNone/>
            </a:pPr>
            <a:r>
              <a:rPr dirty="0" lang="uk-UA" smtClean="0"/>
              <a:t>g</a:t>
            </a:r>
            <a:r>
              <a:rPr dirty="0" lang="uk-UA"/>
              <a:t>: </a:t>
            </a:r>
            <a:r>
              <a:rPr b="1" dirty="0" err="1" lang="uk-UA"/>
              <a:t>array</a:t>
            </a:r>
            <a:r>
              <a:rPr dirty="0" lang="uk-UA"/>
              <a:t> [- 3 .. 7] </a:t>
            </a:r>
            <a:r>
              <a:rPr b="1" dirty="0" err="1" lang="uk-UA"/>
              <a:t>of</a:t>
            </a:r>
            <a:r>
              <a:rPr dirty="0" lang="uk-UA"/>
              <a:t> </a:t>
            </a:r>
            <a:r>
              <a:rPr dirty="0" err="1" lang="uk-UA"/>
              <a:t>real</a:t>
            </a:r>
            <a:r>
              <a:rPr dirty="0" lang="uk-UA"/>
              <a:t>;</a:t>
            </a:r>
            <a:br>
              <a:rPr dirty="0" lang="uk-UA"/>
            </a:br>
            <a:endParaRPr dirty="0"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9"/>
          <a:stretch/>
        </p:blipFill>
        <p:spPr>
          <a:xfrm>
            <a:off x="139700" y="965201"/>
            <a:ext cx="3352800" cy="5765800"/>
          </a:xfrm>
          <a:prstGeom prst="rect">
            <a:avLst/>
          </a:prstGeom>
          <a:ln>
            <a:noFill/>
          </a:ln>
          <a:effectLst>
            <a:outerShdw algn="tl" blurRad="190500" rotWithShape="0">
              <a:srgbClr val="000000">
                <a:alpha val="70000"/>
              </a:srgbClr>
            </a:outerShdw>
            <a:softEdge rad="1270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201345"/>
            <a:ext cx="13254263" cy="72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2859338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flip="none" rotWithShape="1">
          <a:gsLst>
            <a:gs pos="21000">
              <a:schemeClr val="accent1">
                <a:lumMod val="60000"/>
                <a:lumOff val="40000"/>
              </a:schemeClr>
            </a:gs>
            <a:gs pos="43000">
              <a:srgbClr val="00B0F0"/>
            </a:gs>
            <a:gs pos="80000">
              <a:srgbClr val="FFFF00"/>
            </a:gs>
          </a:gsLst>
          <a:path path="circle">
            <a:fillToRect b="180000" l="50000" r="50000" t="-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/>
        </p:blipFill>
        <p:spPr>
          <a:xfrm>
            <a:off x="8699500" y="365125"/>
            <a:ext cx="3327400" cy="62865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b="1" dirty="0" lang="uk-UA" smtClean="0" sz="3600">
                <a:solidFill>
                  <a:srgbClr val="002060"/>
                </a:solidFill>
                <a:latin charset="0" panose="02050604050505020204" pitchFamily="18" typeface="Bookman Old Style"/>
              </a:rPr>
              <a:t>попередньо </a:t>
            </a:r>
            <a:r>
              <a:rPr b="1" dirty="0" lang="uk-UA" sz="3600">
                <a:solidFill>
                  <a:srgbClr val="002060"/>
                </a:solidFill>
                <a:latin charset="0" panose="02050604050505020204" pitchFamily="18" typeface="Bookman Old Style"/>
              </a:rPr>
              <a:t>визначені </a:t>
            </a:r>
            <a:r>
              <a:rPr b="1" dirty="0" lang="uk-UA" smtClean="0" sz="3600">
                <a:solidFill>
                  <a:srgbClr val="002060"/>
                </a:solidFill>
                <a:latin charset="0" panose="02050604050505020204" pitchFamily="18" typeface="Bookman Old Style"/>
              </a:rPr>
              <a:t/>
            </a:r>
            <a:br>
              <a:rPr b="1" dirty="0" lang="uk-UA" smtClean="0" sz="3600">
                <a:solidFill>
                  <a:srgbClr val="002060"/>
                </a:solidFill>
                <a:latin charset="0" panose="02050604050505020204" pitchFamily="18" typeface="Bookman Old Style"/>
              </a:rPr>
            </a:br>
            <a:r>
              <a:rPr b="1" dirty="0" lang="uk-UA" smtClean="0" sz="3600">
                <a:solidFill>
                  <a:srgbClr val="002060"/>
                </a:solidFill>
                <a:latin charset="0" panose="02050604050505020204" pitchFamily="18" typeface="Bookman Old Style"/>
              </a:rPr>
              <a:t>константи</a:t>
            </a:r>
            <a:endParaRPr b="1" dirty="0" lang="ru-RU" sz="3600">
              <a:solidFill>
                <a:srgbClr val="002060"/>
              </a:solidFill>
              <a:latin charset="0" panose="02050604050505020204" pitchFamily="18" typeface="Bookman Old Style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812800" marL="0">
              <a:buNone/>
            </a:pPr>
            <a:r>
              <a:rPr b="1" dirty="0" lang="uk-UA" smtClean="0" sz="3600"/>
              <a:t>		</a:t>
            </a:r>
            <a:r>
              <a:rPr b="1" dirty="0" lang="en-US" smtClean="0" sz="3600"/>
              <a:t>C</a:t>
            </a:r>
            <a:r>
              <a:rPr b="1" dirty="0" err="1" lang="uk-UA" smtClean="0" sz="3600"/>
              <a:t>onst</a:t>
            </a:r>
            <a:endParaRPr b="1" dirty="0" lang="en-US" smtClean="0" sz="3600"/>
          </a:p>
          <a:p>
            <a:pPr indent="812800" marL="0">
              <a:buNone/>
            </a:pPr>
            <a:r>
              <a:rPr dirty="0" lang="uk-UA" smtClean="0" sz="3600"/>
              <a:t>		n </a:t>
            </a:r>
            <a:r>
              <a:rPr dirty="0" lang="uk-UA" sz="3600"/>
              <a:t>= </a:t>
            </a:r>
            <a:r>
              <a:rPr dirty="0" lang="uk-UA" smtClean="0" sz="3600"/>
              <a:t>10;</a:t>
            </a:r>
            <a:endParaRPr dirty="0" lang="en-US" smtClean="0" sz="3600"/>
          </a:p>
          <a:p>
            <a:pPr indent="812800" marL="0">
              <a:buNone/>
            </a:pPr>
            <a:r>
              <a:rPr dirty="0" lang="uk-UA" smtClean="0" sz="3600"/>
              <a:t>		m </a:t>
            </a:r>
            <a:r>
              <a:rPr dirty="0" lang="uk-UA" sz="3600"/>
              <a:t>= </a:t>
            </a:r>
            <a:r>
              <a:rPr dirty="0" lang="uk-UA" smtClean="0" sz="3600"/>
              <a:t>12;</a:t>
            </a:r>
            <a:endParaRPr dirty="0" lang="en-US" smtClean="0" sz="3600"/>
          </a:p>
          <a:p>
            <a:pPr indent="812800" marL="0">
              <a:buNone/>
            </a:pPr>
            <a:endParaRPr b="1" dirty="0" lang="uk-UA" smtClean="0" sz="3600"/>
          </a:p>
          <a:p>
            <a:pPr indent="812800" marL="0">
              <a:buNone/>
            </a:pPr>
            <a:r>
              <a:rPr b="1" dirty="0" lang="uk-UA" smtClean="0" sz="3600"/>
              <a:t>		</a:t>
            </a:r>
            <a:r>
              <a:rPr b="1" dirty="0" lang="en-US" smtClean="0" sz="3600"/>
              <a:t>V</a:t>
            </a:r>
            <a:r>
              <a:rPr b="1" dirty="0" err="1" lang="uk-UA" smtClean="0" sz="3600"/>
              <a:t>ar</a:t>
            </a:r>
            <a:endParaRPr b="1" dirty="0" lang="en-US" smtClean="0" sz="3600"/>
          </a:p>
          <a:p>
            <a:pPr indent="812800" marL="0">
              <a:buNone/>
            </a:pPr>
            <a:r>
              <a:rPr dirty="0" lang="uk-UA" smtClean="0" sz="3600"/>
              <a:t>		a</a:t>
            </a:r>
            <a:r>
              <a:rPr dirty="0" lang="uk-UA" sz="3600"/>
              <a:t>: </a:t>
            </a:r>
            <a:r>
              <a:rPr b="1" dirty="0" err="1" lang="uk-UA" sz="3600"/>
              <a:t>array</a:t>
            </a:r>
            <a:r>
              <a:rPr dirty="0" lang="uk-UA" sz="3600"/>
              <a:t> [1 .. n] </a:t>
            </a:r>
            <a:r>
              <a:rPr b="1" dirty="0" err="1" lang="uk-UA" sz="3600"/>
              <a:t>of</a:t>
            </a:r>
            <a:r>
              <a:rPr dirty="0" lang="uk-UA" sz="3600"/>
              <a:t> </a:t>
            </a:r>
            <a:r>
              <a:rPr dirty="0" err="1" lang="uk-UA" smtClean="0" sz="3600"/>
              <a:t>real</a:t>
            </a:r>
            <a:r>
              <a:rPr dirty="0" lang="uk-UA" smtClean="0" sz="3600"/>
              <a:t>;</a:t>
            </a:r>
            <a:endParaRPr dirty="0" lang="en-US" smtClean="0" sz="3600"/>
          </a:p>
          <a:p>
            <a:pPr indent="812800" marL="0">
              <a:buNone/>
            </a:pPr>
            <a:r>
              <a:rPr dirty="0" lang="uk-UA" smtClean="0" sz="3600"/>
              <a:t>		b</a:t>
            </a:r>
            <a:r>
              <a:rPr dirty="0" lang="uk-UA" sz="3600"/>
              <a:t>: </a:t>
            </a:r>
            <a:r>
              <a:rPr b="1" dirty="0" err="1" lang="uk-UA" sz="3600"/>
              <a:t>array</a:t>
            </a:r>
            <a:r>
              <a:rPr dirty="0" lang="uk-UA" sz="3600"/>
              <a:t> [0..m] </a:t>
            </a:r>
            <a:r>
              <a:rPr b="1" dirty="0" err="1" lang="uk-UA" sz="3600"/>
              <a:t>of</a:t>
            </a:r>
            <a:r>
              <a:rPr dirty="0" lang="uk-UA" sz="3600"/>
              <a:t> </a:t>
            </a:r>
            <a:r>
              <a:rPr dirty="0" err="1" lang="uk-UA" sz="3600"/>
              <a:t>byte</a:t>
            </a:r>
            <a:r>
              <a:rPr dirty="0" lang="uk-UA" smtClean="0" sz="3600"/>
              <a:t>;</a:t>
            </a:r>
            <a:endParaRPr dirty="0" lang="ru-RU" sz="360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466602">
            <a:off x="-493486" y="1123107"/>
            <a:ext cx="1681315" cy="65715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575152549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7000">
              <a:srgbClr val="00B0F0"/>
            </a:gs>
            <a:gs pos="62000">
              <a:srgbClr val="FFFF00"/>
            </a:gs>
            <a:gs pos="100000">
              <a:schemeClr val="accent1">
                <a:lumMod val="40000"/>
                <a:lumOff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429000"/>
            <a:ext cx="5242560" cy="32766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Інструкція оголошення масиву з одночасною його ініціалізацією в загальному вигляді виглядає так:</a:t>
            </a:r>
            <a:r>
              <a:rPr lang="ru-RU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/>
            </a:r>
            <a:br>
              <a:rPr lang="ru-RU" b="1" dirty="0">
                <a:solidFill>
                  <a:srgbClr val="002060"/>
                </a:solidFill>
                <a:latin typeface="Bookman Old Style" panose="020506040505050202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8712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3000" b="1" dirty="0" smtClean="0"/>
              <a:t>Ім'я </a:t>
            </a:r>
            <a:r>
              <a:rPr lang="uk-UA" sz="3000" b="1" dirty="0"/>
              <a:t>:</a:t>
            </a:r>
            <a:r>
              <a:rPr lang="uk-UA" sz="3000" b="1" dirty="0" err="1"/>
              <a:t>array</a:t>
            </a:r>
            <a:r>
              <a:rPr lang="uk-UA" sz="3000" b="1" dirty="0"/>
              <a:t> [нижній індекс. .</a:t>
            </a:r>
            <a:r>
              <a:rPr lang="uk-UA" sz="3000" dirty="0"/>
              <a:t> </a:t>
            </a:r>
            <a:r>
              <a:rPr lang="uk-UA" sz="3000" b="1" dirty="0"/>
              <a:t>верхній індекс] </a:t>
            </a:r>
            <a:r>
              <a:rPr lang="uk-UA" sz="3000" b="1" dirty="0" err="1"/>
              <a:t>of</a:t>
            </a:r>
            <a:r>
              <a:rPr lang="uk-UA" sz="3000" b="1" dirty="0"/>
              <a:t> тип = (список);</a:t>
            </a:r>
            <a:endParaRPr lang="ru-RU" sz="3000" dirty="0"/>
          </a:p>
          <a:p>
            <a:pPr marL="0" indent="0">
              <a:buNone/>
            </a:pPr>
            <a:r>
              <a:rPr lang="uk-UA" sz="3000" dirty="0" smtClean="0"/>
              <a:t>де </a:t>
            </a:r>
          </a:p>
          <a:p>
            <a:r>
              <a:rPr lang="uk-UA" sz="3000" dirty="0" smtClean="0"/>
              <a:t>список </a:t>
            </a:r>
            <a:r>
              <a:rPr lang="uk-UA" sz="3000" dirty="0"/>
              <a:t>- розділені комами значення елементів масиву. </a:t>
            </a:r>
            <a:endParaRPr lang="uk-UA" sz="3000" dirty="0" smtClean="0"/>
          </a:p>
          <a:p>
            <a:pPr marL="3492500" indent="101600">
              <a:buNone/>
            </a:pPr>
            <a:r>
              <a:rPr lang="uk-UA" sz="3600" dirty="0" smtClean="0"/>
              <a:t>		</a:t>
            </a:r>
            <a:r>
              <a:rPr lang="uk-UA" sz="3600" i="1" dirty="0" smtClean="0">
                <a:latin typeface="Bookman Old Style" panose="02050604050505020204" pitchFamily="18" charset="0"/>
              </a:rPr>
              <a:t>Наприклад</a:t>
            </a:r>
            <a:r>
              <a:rPr lang="uk-UA" sz="3600" dirty="0"/>
              <a:t>:</a:t>
            </a:r>
            <a:endParaRPr lang="ru-RU" sz="3600" dirty="0"/>
          </a:p>
          <a:p>
            <a:pPr marL="4406900" lvl="2" indent="101600"/>
            <a:r>
              <a:rPr lang="uk-UA" sz="2800" dirty="0"/>
              <a:t>а: </a:t>
            </a:r>
            <a:r>
              <a:rPr lang="uk-UA" sz="2800" dirty="0" err="1"/>
              <a:t>array</a:t>
            </a:r>
            <a:r>
              <a:rPr lang="uk-UA" sz="2800" dirty="0"/>
              <a:t>[10] </a:t>
            </a:r>
            <a:r>
              <a:rPr lang="uk-UA" sz="2800" dirty="0" err="1"/>
              <a:t>of</a:t>
            </a:r>
            <a:r>
              <a:rPr lang="uk-UA" sz="2800" dirty="0"/>
              <a:t> </a:t>
            </a:r>
            <a:r>
              <a:rPr lang="uk-UA" sz="2800" dirty="0" err="1"/>
              <a:t>integer</a:t>
            </a:r>
            <a:r>
              <a:rPr lang="uk-UA" sz="2800" dirty="0"/>
              <a:t> = (0,0,0,0,0,0,0,0,0,0);</a:t>
            </a:r>
            <a:endParaRPr lang="ru-RU" sz="2800" dirty="0"/>
          </a:p>
          <a:p>
            <a:pPr marL="4406900" lvl="2" indent="101600"/>
            <a:r>
              <a:rPr lang="uk-UA" sz="2800" dirty="0" err="1"/>
              <a:t>Team</a:t>
            </a:r>
            <a:r>
              <a:rPr lang="uk-UA" sz="2800" dirty="0"/>
              <a:t>: </a:t>
            </a:r>
            <a:r>
              <a:rPr lang="uk-UA" sz="2800" dirty="0" err="1"/>
              <a:t>array</a:t>
            </a:r>
            <a:r>
              <a:rPr lang="uk-UA" sz="2800" dirty="0"/>
              <a:t>[1..5] </a:t>
            </a:r>
            <a:r>
              <a:rPr lang="uk-UA" sz="2800" dirty="0" err="1"/>
              <a:t>of</a:t>
            </a:r>
            <a:r>
              <a:rPr lang="uk-UA" sz="2800" dirty="0"/>
              <a:t> </a:t>
            </a:r>
            <a:r>
              <a:rPr lang="uk-UA" sz="2800" dirty="0" err="1"/>
              <a:t>String</a:t>
            </a:r>
            <a:r>
              <a:rPr lang="uk-UA" sz="2800" dirty="0"/>
              <a:t>[10]= (</a:t>
            </a:r>
            <a:r>
              <a:rPr lang="uk-UA" sz="2800" dirty="0" smtClean="0"/>
              <a:t>'</a:t>
            </a:r>
            <a:r>
              <a:rPr lang="uk-UA" sz="2800" dirty="0" err="1" smtClean="0"/>
              <a:t>Зен</a:t>
            </a:r>
            <a:r>
              <a:rPr lang="uk-UA" sz="2800" dirty="0" err="1"/>
              <a:t>і</a:t>
            </a:r>
            <a:r>
              <a:rPr lang="uk-UA" sz="2800" dirty="0" err="1" smtClean="0"/>
              <a:t>т</a:t>
            </a:r>
            <a:r>
              <a:rPr lang="uk-UA" sz="2800" dirty="0" err="1"/>
              <a:t>','Динамо','Спартак','Ротор','СКА</a:t>
            </a:r>
            <a:r>
              <a:rPr lang="uk-UA" sz="2800" dirty="0"/>
              <a:t>');</a:t>
            </a:r>
            <a:endParaRPr lang="ru-RU" sz="2800" dirty="0"/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660468">
            <a:off x="6301978" y="6147410"/>
            <a:ext cx="6600328" cy="1116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51484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flip="none" rotWithShape="1">
          <a:gsLst>
            <a:gs pos="9000">
              <a:srgbClr val="00B0F0"/>
            </a:gs>
            <a:gs pos="62000">
              <a:srgbClr val="FFFF00"/>
            </a:gs>
            <a:gs pos="87000">
              <a:schemeClr val="accent1">
                <a:lumMod val="40000"/>
                <a:lumOff val="60000"/>
              </a:schemeClr>
            </a:gs>
          </a:gsLst>
          <a:path path="shape">
            <a:fillToRect b="50000" l="50000" r="50000" t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4"/>
          <a:stretch/>
        </p:blipFill>
        <p:spPr>
          <a:xfrm>
            <a:off x="1006929" y="4241800"/>
            <a:ext cx="8813800" cy="2514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b="1" dirty="0" lang="uk-UA" smtClean="0" sz="4800">
                <a:solidFill>
                  <a:srgbClr val="002060"/>
                </a:solidFill>
                <a:latin charset="0" panose="02050604050505020204" pitchFamily="18" typeface="Bookman Old Style"/>
              </a:rPr>
              <a:t>способи генерації </a:t>
            </a:r>
            <a:r>
              <a:rPr b="1" dirty="0" lang="uk-UA" sz="4800">
                <a:solidFill>
                  <a:srgbClr val="002060"/>
                </a:solidFill>
                <a:latin charset="0" panose="02050604050505020204" pitchFamily="18" typeface="Bookman Old Style"/>
              </a:rPr>
              <a:t>масивів</a:t>
            </a:r>
            <a:endParaRPr b="1" dirty="0" i="1" lang="ru-RU" sz="4800">
              <a:solidFill>
                <a:srgbClr val="002060"/>
              </a:solidFill>
              <a:latin charset="0" panose="02050604050505020204" pitchFamily="18" typeface="Bookman Old Style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73200"/>
            <a:ext cx="10515600" cy="4703763"/>
          </a:xfrm>
        </p:spPr>
        <p:txBody>
          <a:bodyPr/>
          <a:lstStyle/>
          <a:p>
            <a:pPr indent="0" marL="0">
              <a:lnSpc>
                <a:spcPct val="100000"/>
              </a:lnSpc>
              <a:spcBef>
                <a:spcPts val="0"/>
              </a:spcBef>
              <a:buNone/>
            </a:pPr>
            <a:r>
              <a:rPr b="1" dirty="0" lang="uk-UA" sz="3600">
                <a:solidFill>
                  <a:srgbClr val="002060"/>
                </a:solidFill>
                <a:latin charset="0" panose="02050604050505020204" pitchFamily="18" typeface="Bookman Old Style"/>
              </a:rPr>
              <a:t>• введення даних з клавіатури,</a:t>
            </a:r>
            <a:br>
              <a:rPr b="1" dirty="0" lang="uk-UA" sz="3600">
                <a:solidFill>
                  <a:srgbClr val="002060"/>
                </a:solidFill>
                <a:latin charset="0" panose="02050604050505020204" pitchFamily="18" typeface="Bookman Old Style"/>
              </a:rPr>
            </a:br>
            <a:r>
              <a:rPr b="1" dirty="0" lang="uk-UA" sz="3600">
                <a:solidFill>
                  <a:srgbClr val="002060"/>
                </a:solidFill>
                <a:latin charset="0" panose="02050604050505020204" pitchFamily="18" typeface="Bookman Old Style"/>
              </a:rPr>
              <a:t>• формування значень через генератор випадкових чисел,</a:t>
            </a:r>
            <a:br>
              <a:rPr b="1" dirty="0" lang="uk-UA" sz="3600">
                <a:solidFill>
                  <a:srgbClr val="002060"/>
                </a:solidFill>
                <a:latin charset="0" panose="02050604050505020204" pitchFamily="18" typeface="Bookman Old Style"/>
              </a:rPr>
            </a:br>
            <a:r>
              <a:rPr b="1" dirty="0" lang="uk-UA" sz="3600">
                <a:solidFill>
                  <a:srgbClr val="002060"/>
                </a:solidFill>
                <a:latin charset="0" panose="02050604050505020204" pitchFamily="18" typeface="Bookman Old Style"/>
              </a:rPr>
              <a:t>• обчислення значень за формулою,</a:t>
            </a:r>
            <a:br>
              <a:rPr b="1" dirty="0" lang="uk-UA" sz="3600">
                <a:solidFill>
                  <a:srgbClr val="002060"/>
                </a:solidFill>
                <a:latin charset="0" panose="02050604050505020204" pitchFamily="18" typeface="Bookman Old Style"/>
              </a:rPr>
            </a:br>
            <a:r>
              <a:rPr b="1" dirty="0" lang="uk-UA" sz="3600">
                <a:solidFill>
                  <a:srgbClr val="002060"/>
                </a:solidFill>
                <a:latin charset="0" panose="02050604050505020204" pitchFamily="18" typeface="Bookman Old Style"/>
              </a:rPr>
              <a:t>• введення даних з файлу.</a:t>
            </a:r>
            <a:endParaRPr b="1" dirty="0" lang="ru-RU" sz="3600">
              <a:solidFill>
                <a:srgbClr val="002060"/>
              </a:solidFill>
              <a:latin charset="0" panose="02050604050505020204" pitchFamily="18" typeface="Bookman Old Style"/>
            </a:endParaRPr>
          </a:p>
          <a:p>
            <a:pPr indent="0" marL="0">
              <a:buNone/>
            </a:pPr>
            <a:endParaRPr dirty="0"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4764" y="184868"/>
            <a:ext cx="1535529" cy="65715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508274743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>
          <a:gsLst>
            <a:gs pos="26000">
              <a:srgbClr val="00B0F0"/>
            </a:gs>
            <a:gs pos="57000">
              <a:srgbClr val="FFFF00"/>
            </a:gs>
            <a:gs pos="93000">
              <a:schemeClr val="accent1">
                <a:lumMod val="40000"/>
                <a:lumOff val="60000"/>
              </a:schemeClr>
            </a:gs>
          </a:gsLst>
          <a:path path="shape">
            <a:fillToRect b="50000" l="50000" r="50000" t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861" y="155507"/>
            <a:ext cx="10515600" cy="1325563"/>
          </a:xfrm>
        </p:spPr>
        <p:txBody>
          <a:bodyPr/>
          <a:lstStyle/>
          <a:p>
            <a:pPr algn="ctr"/>
            <a:r>
              <a:rPr b="1" dirty="0" lang="uk-UA">
                <a:solidFill>
                  <a:srgbClr val="002060"/>
                </a:solidFill>
                <a:latin charset="0" panose="02050604050505020204" pitchFamily="18" typeface="Bookman Old Style"/>
              </a:rPr>
              <a:t>Введення-виведення елементів масиву</a:t>
            </a:r>
            <a:endParaRPr dirty="0" lang="ru-RU">
              <a:solidFill>
                <a:srgbClr val="002060"/>
              </a:solidFill>
              <a:latin charset="0" panose="02050604050505020204" pitchFamily="18" typeface="Bookman Old Style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81070"/>
            <a:ext cx="10515600" cy="4695893"/>
          </a:xfrm>
        </p:spPr>
        <p:txBody>
          <a:bodyPr>
            <a:normAutofit/>
          </a:bodyPr>
          <a:lstStyle/>
          <a:p>
            <a:pPr indent="0" marL="0">
              <a:buNone/>
            </a:pPr>
            <a:r>
              <a:rPr b="1" dirty="0" lang="uk-UA" smtClean="0">
                <a:solidFill>
                  <a:srgbClr val="002060"/>
                </a:solidFill>
                <a:latin charset="0" panose="02050604050505020204" pitchFamily="18" typeface="Bookman Old Style"/>
              </a:rPr>
              <a:t>Алгоритм введення масиву X з використанням циклу з передумовою</a:t>
            </a:r>
            <a:endParaRPr b="1" dirty="0" lang="en-US" smtClean="0">
              <a:solidFill>
                <a:srgbClr val="002060"/>
              </a:solidFill>
              <a:latin charset="0" panose="02050604050505020204" pitchFamily="18" typeface="Bookman Old Style"/>
            </a:endParaRPr>
          </a:p>
          <a:p>
            <a:pPr indent="0" marL="0">
              <a:buNone/>
            </a:pPr>
            <a:endParaRPr dirty="0"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cstate="print"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2"/>
          <a:stretch/>
        </p:blipFill>
        <p:spPr>
          <a:xfrm>
            <a:off x="249720" y="2487612"/>
            <a:ext cx="2661260" cy="423897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cstate="print" r:embed="rId3"/>
          <a:stretch>
            <a:fillRect/>
          </a:stretch>
        </p:blipFill>
        <p:spPr>
          <a:xfrm>
            <a:off x="7357414" y="2182953"/>
            <a:ext cx="4121253" cy="329212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228051" y="5573798"/>
            <a:ext cx="836382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 lang="ru-RU" sz="2800">
                <a:solidFill>
                  <a:srgbClr val="002060"/>
                </a:solidFill>
                <a:latin charset="0" panose="02050604050505020204" pitchFamily="18" typeface="Bookman Old Style"/>
              </a:rPr>
              <a:t>Алгоритм </a:t>
            </a:r>
            <a:r>
              <a:rPr b="1" dirty="0" err="1" lang="ru-RU" sz="2800">
                <a:solidFill>
                  <a:srgbClr val="002060"/>
                </a:solidFill>
                <a:latin charset="0" panose="02050604050505020204" pitchFamily="18" typeface="Bookman Old Style"/>
              </a:rPr>
              <a:t>введення</a:t>
            </a:r>
            <a:r>
              <a:rPr b="1" dirty="0" lang="ru-RU" sz="2800">
                <a:solidFill>
                  <a:srgbClr val="002060"/>
                </a:solidFill>
                <a:latin charset="0" panose="02050604050505020204" pitchFamily="18" typeface="Bookman Old Style"/>
              </a:rPr>
              <a:t> </a:t>
            </a:r>
            <a:r>
              <a:rPr b="1" dirty="0" err="1" lang="ru-RU" sz="2800">
                <a:solidFill>
                  <a:srgbClr val="002060"/>
                </a:solidFill>
                <a:latin charset="0" panose="02050604050505020204" pitchFamily="18" typeface="Bookman Old Style"/>
              </a:rPr>
              <a:t>масиву</a:t>
            </a:r>
            <a:r>
              <a:rPr b="1" dirty="0" lang="ru-RU" sz="2800">
                <a:solidFill>
                  <a:srgbClr val="002060"/>
                </a:solidFill>
                <a:latin charset="0" panose="02050604050505020204" pitchFamily="18" typeface="Bookman Old Style"/>
              </a:rPr>
              <a:t> X з 			</a:t>
            </a:r>
            <a:r>
              <a:rPr b="1" dirty="0" err="1" lang="ru-RU" sz="2800">
                <a:solidFill>
                  <a:srgbClr val="002060"/>
                </a:solidFill>
                <a:latin charset="0" panose="02050604050505020204" pitchFamily="18" typeface="Bookman Old Style"/>
              </a:rPr>
              <a:t>використанням</a:t>
            </a:r>
            <a:r>
              <a:rPr b="1" dirty="0" lang="ru-RU" sz="2800">
                <a:solidFill>
                  <a:srgbClr val="002060"/>
                </a:solidFill>
                <a:latin charset="0" panose="02050604050505020204" pitchFamily="18" typeface="Bookman Old Style"/>
              </a:rPr>
              <a:t> блоку </a:t>
            </a:r>
            <a:r>
              <a:rPr b="1" dirty="0" err="1" lang="ru-RU" sz="2800">
                <a:solidFill>
                  <a:srgbClr val="002060"/>
                </a:solidFill>
                <a:latin charset="0" panose="02050604050505020204" pitchFamily="18" typeface="Bookman Old Style"/>
              </a:rPr>
              <a:t>модифікації</a:t>
            </a:r>
            <a:endParaRPr dirty="0" lang="ru-RU" sz="280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cstate="print"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20975" y="2731714"/>
            <a:ext cx="4236439" cy="2647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401465847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000">
              <a:srgbClr val="00B0F0"/>
            </a:gs>
            <a:gs pos="47000">
              <a:srgbClr val="FFFF00"/>
            </a:gs>
            <a:gs pos="87000">
              <a:srgbClr val="00B0F0"/>
            </a:gs>
            <a:gs pos="97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9726" y="365125"/>
            <a:ext cx="6434354" cy="6379624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lnSpc>
                <a:spcPct val="120000"/>
              </a:lnSpc>
              <a:spcBef>
                <a:spcPts val="0"/>
              </a:spcBef>
              <a:buAutoNum type="arabicPeriod"/>
            </a:pPr>
            <a:r>
              <a:rPr lang="ru-RU" sz="3200" b="1" dirty="0" err="1" smtClean="0">
                <a:solidFill>
                  <a:srgbClr val="FF0000"/>
                </a:solidFill>
                <a:latin typeface="Bookman Old Style" panose="02050604050505020204" pitchFamily="18" charset="0"/>
              </a:rPr>
              <a:t>Заповнення</a:t>
            </a:r>
            <a:r>
              <a:rPr lang="ru-RU" sz="32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 </a:t>
            </a:r>
            <a:r>
              <a:rPr lang="ru-RU" sz="3200" b="1" dirty="0" err="1">
                <a:solidFill>
                  <a:srgbClr val="FF0000"/>
                </a:solidFill>
                <a:latin typeface="Bookman Old Style" panose="02050604050505020204" pitchFamily="18" charset="0"/>
              </a:rPr>
              <a:t>масиву</a:t>
            </a:r>
            <a:r>
              <a:rPr lang="ru-RU" sz="32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 в </a:t>
            </a:r>
            <a:r>
              <a:rPr lang="ru-RU" sz="3200" b="1" dirty="0" err="1">
                <a:solidFill>
                  <a:srgbClr val="FF0000"/>
                </a:solidFill>
                <a:latin typeface="Bookman Old Style" panose="02050604050505020204" pitchFamily="18" charset="0"/>
              </a:rPr>
              <a:t>діалозі</a:t>
            </a:r>
            <a:r>
              <a:rPr lang="ru-RU" sz="32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 з </a:t>
            </a:r>
            <a:r>
              <a:rPr lang="ru-RU" sz="3200" b="1" dirty="0" err="1" smtClean="0">
                <a:solidFill>
                  <a:srgbClr val="FF0000"/>
                </a:solidFill>
                <a:latin typeface="Bookman Old Style" panose="02050604050505020204" pitchFamily="18" charset="0"/>
              </a:rPr>
              <a:t>користувачем</a:t>
            </a:r>
            <a:endParaRPr lang="ru-RU" sz="3200" b="1" dirty="0" smtClean="0">
              <a:solidFill>
                <a:srgbClr val="FF0000"/>
              </a:solidFill>
              <a:latin typeface="Bookman Old Style" panose="020506040505050202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3200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for </a:t>
            </a:r>
            <a:r>
              <a:rPr lang="en-US" sz="32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i: = 1 to n do</a:t>
            </a:r>
            <a:endParaRPr lang="ru-RU" sz="3200" b="1" dirty="0">
              <a:solidFill>
                <a:srgbClr val="FF0000"/>
              </a:solidFill>
              <a:latin typeface="Bookman Old Style" panose="020506040505050202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32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begin</a:t>
            </a:r>
            <a:endParaRPr lang="ru-RU" sz="3200" b="1" dirty="0">
              <a:solidFill>
                <a:srgbClr val="FF0000"/>
              </a:solidFill>
              <a:latin typeface="Bookman Old Style" panose="020506040505050202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3200" b="1" dirty="0" err="1">
                <a:solidFill>
                  <a:srgbClr val="FF0000"/>
                </a:solidFill>
                <a:latin typeface="Bookman Old Style" panose="02050604050505020204" pitchFamily="18" charset="0"/>
              </a:rPr>
              <a:t>writeln</a:t>
            </a:r>
            <a:r>
              <a:rPr lang="en-US" sz="32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 (‘</a:t>
            </a:r>
            <a:r>
              <a:rPr lang="ru-RU" sz="3200" b="1" dirty="0" err="1">
                <a:solidFill>
                  <a:srgbClr val="FF0000"/>
                </a:solidFill>
                <a:latin typeface="Bookman Old Style" panose="02050604050505020204" pitchFamily="18" charset="0"/>
              </a:rPr>
              <a:t>введіть</a:t>
            </a:r>
            <a:r>
              <a:rPr lang="ru-RU" sz="32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 </a:t>
            </a:r>
            <a:r>
              <a:rPr lang="en-US" sz="32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’, </a:t>
            </a:r>
            <a:r>
              <a:rPr lang="en-US" sz="3200" b="1" dirty="0" err="1">
                <a:solidFill>
                  <a:srgbClr val="FF0000"/>
                </a:solidFill>
                <a:latin typeface="Bookman Old Style" panose="02050604050505020204" pitchFamily="18" charset="0"/>
              </a:rPr>
              <a:t>i</a:t>
            </a:r>
            <a:r>
              <a:rPr lang="en-US" sz="32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, ‘</a:t>
            </a:r>
            <a:r>
              <a:rPr lang="ru-RU" sz="3200" b="1" dirty="0" err="1">
                <a:solidFill>
                  <a:srgbClr val="FF0000"/>
                </a:solidFill>
                <a:latin typeface="Bookman Old Style" panose="02050604050505020204" pitchFamily="18" charset="0"/>
              </a:rPr>
              <a:t>елемент</a:t>
            </a:r>
            <a:r>
              <a:rPr lang="ru-RU" sz="32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 </a:t>
            </a:r>
            <a:r>
              <a:rPr lang="ru-RU" sz="3200" b="1" dirty="0" err="1">
                <a:solidFill>
                  <a:srgbClr val="FF0000"/>
                </a:solidFill>
                <a:latin typeface="Bookman Old Style" panose="02050604050505020204" pitchFamily="18" charset="0"/>
              </a:rPr>
              <a:t>масиву</a:t>
            </a:r>
            <a:r>
              <a:rPr lang="en-US" sz="32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’);</a:t>
            </a:r>
            <a:endParaRPr lang="ru-RU" sz="3200" b="1" dirty="0">
              <a:solidFill>
                <a:srgbClr val="FF0000"/>
              </a:solidFill>
              <a:latin typeface="Bookman Old Style" panose="020506040505050202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200" b="1" dirty="0" err="1">
                <a:solidFill>
                  <a:srgbClr val="FF0000"/>
                </a:solidFill>
                <a:latin typeface="Bookman Old Style" panose="02050604050505020204" pitchFamily="18" charset="0"/>
              </a:rPr>
              <a:t>readln</a:t>
            </a:r>
            <a:r>
              <a:rPr lang="ru-RU" sz="32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 (А[i]);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200" b="1" dirty="0" err="1">
                <a:solidFill>
                  <a:srgbClr val="FF0000"/>
                </a:solidFill>
                <a:latin typeface="Bookman Old Style" panose="02050604050505020204" pitchFamily="18" charset="0"/>
              </a:rPr>
              <a:t>end</a:t>
            </a:r>
            <a:r>
              <a:rPr lang="ru-RU" sz="32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3200" b="1" dirty="0" smtClean="0">
              <a:latin typeface="Bookman Old Style" panose="020506040505050202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2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2. </a:t>
            </a:r>
            <a:r>
              <a:rPr lang="ru-RU" sz="3200" b="1" dirty="0" err="1">
                <a:solidFill>
                  <a:srgbClr val="002060"/>
                </a:solidFill>
                <a:latin typeface="Bookman Old Style" panose="02050604050505020204" pitchFamily="18" charset="0"/>
              </a:rPr>
              <a:t>Формування</a:t>
            </a:r>
            <a:r>
              <a:rPr lang="ru-RU" sz="32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 </a:t>
            </a:r>
            <a:r>
              <a:rPr lang="ru-RU" sz="3200" b="1" dirty="0" err="1">
                <a:solidFill>
                  <a:srgbClr val="002060"/>
                </a:solidFill>
                <a:latin typeface="Bookman Old Style" panose="02050604050505020204" pitchFamily="18" charset="0"/>
              </a:rPr>
              <a:t>масиву</a:t>
            </a:r>
            <a:r>
              <a:rPr lang="ru-RU" sz="32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,  </a:t>
            </a:r>
            <a:r>
              <a:rPr lang="ru-RU" sz="3200" b="1" dirty="0" err="1">
                <a:solidFill>
                  <a:srgbClr val="002060"/>
                </a:solidFill>
                <a:latin typeface="Bookman Old Style" panose="02050604050505020204" pitchFamily="18" charset="0"/>
              </a:rPr>
              <a:t>значення</a:t>
            </a:r>
            <a:r>
              <a:rPr lang="ru-RU" sz="32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 </a:t>
            </a:r>
            <a:r>
              <a:rPr lang="ru-RU" sz="3200" b="1" dirty="0" err="1">
                <a:solidFill>
                  <a:srgbClr val="002060"/>
                </a:solidFill>
                <a:latin typeface="Bookman Old Style" panose="02050604050505020204" pitchFamily="18" charset="0"/>
              </a:rPr>
              <a:t>елементів</a:t>
            </a:r>
            <a:r>
              <a:rPr lang="ru-RU" sz="32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 </a:t>
            </a:r>
            <a:r>
              <a:rPr lang="ru-RU" sz="3200" b="1" dirty="0" err="1">
                <a:solidFill>
                  <a:srgbClr val="002060"/>
                </a:solidFill>
                <a:latin typeface="Bookman Old Style" panose="02050604050505020204" pitchFamily="18" charset="0"/>
              </a:rPr>
              <a:t>якого</a:t>
            </a:r>
            <a:r>
              <a:rPr lang="ru-RU" sz="32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  <a:latin typeface="Bookman Old Style" panose="02050604050505020204" pitchFamily="18" charset="0"/>
              </a:rPr>
              <a:t>підлеглі</a:t>
            </a:r>
            <a:r>
              <a:rPr lang="ru-RU" sz="32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  <a:latin typeface="Bookman Old Style" panose="02050604050505020204" pitchFamily="18" charset="0"/>
              </a:rPr>
              <a:t>якомусь</a:t>
            </a:r>
            <a:r>
              <a:rPr lang="ru-RU" sz="32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 </a:t>
            </a:r>
            <a:r>
              <a:rPr lang="ru-RU" sz="32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правилу.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32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for i: = 1 to n do</a:t>
            </a:r>
            <a:endParaRPr lang="ru-RU" sz="32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2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А[</a:t>
            </a:r>
            <a:r>
              <a:rPr lang="en-US" sz="3200" b="1" dirty="0" err="1">
                <a:solidFill>
                  <a:srgbClr val="002060"/>
                </a:solidFill>
                <a:latin typeface="Bookman Old Style" panose="02050604050505020204" pitchFamily="18" charset="0"/>
              </a:rPr>
              <a:t>i</a:t>
            </a:r>
            <a:r>
              <a:rPr lang="ru-RU" sz="32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]: = </a:t>
            </a:r>
            <a:r>
              <a:rPr lang="en-US" sz="3200" b="1" dirty="0" err="1">
                <a:solidFill>
                  <a:srgbClr val="002060"/>
                </a:solidFill>
                <a:latin typeface="Bookman Old Style" panose="02050604050505020204" pitchFamily="18" charset="0"/>
              </a:rPr>
              <a:t>i</a:t>
            </a:r>
            <a:r>
              <a:rPr lang="ru-RU" sz="32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b="1" dirty="0" smtClean="0">
              <a:latin typeface="Bookman Old Style" panose="02050604050505020204" pitchFamily="18" charset="0"/>
            </a:endParaRP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316910" y="184783"/>
            <a:ext cx="5746459" cy="6149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8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3. </a:t>
            </a:r>
            <a:r>
              <a:rPr lang="ru-RU" sz="2800" b="1" dirty="0" err="1">
                <a:solidFill>
                  <a:srgbClr val="002060"/>
                </a:solidFill>
                <a:latin typeface="Bookman Old Style" panose="02050604050505020204" pitchFamily="18" charset="0"/>
              </a:rPr>
              <a:t>Заповнення</a:t>
            </a:r>
            <a:r>
              <a:rPr lang="ru-RU" sz="28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 </a:t>
            </a:r>
            <a:r>
              <a:rPr lang="ru-RU" sz="2800" b="1" dirty="0" err="1">
                <a:solidFill>
                  <a:srgbClr val="002060"/>
                </a:solidFill>
                <a:latin typeface="Bookman Old Style" panose="02050604050505020204" pitchFamily="18" charset="0"/>
              </a:rPr>
              <a:t>масиву</a:t>
            </a:r>
            <a:r>
              <a:rPr lang="ru-RU" sz="28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 з </a:t>
            </a:r>
            <a:r>
              <a:rPr lang="ru-RU" sz="2800" b="1" dirty="0" err="1">
                <a:solidFill>
                  <a:srgbClr val="002060"/>
                </a:solidFill>
                <a:latin typeface="Bookman Old Style" panose="02050604050505020204" pitchFamily="18" charset="0"/>
              </a:rPr>
              <a:t>використанням</a:t>
            </a:r>
            <a:r>
              <a:rPr lang="ru-RU" sz="28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 датчика </a:t>
            </a:r>
            <a:r>
              <a:rPr lang="ru-RU" sz="2800" b="1" dirty="0" err="1">
                <a:solidFill>
                  <a:srgbClr val="002060"/>
                </a:solidFill>
                <a:latin typeface="Bookman Old Style" panose="02050604050505020204" pitchFamily="18" charset="0"/>
              </a:rPr>
              <a:t>випадкових</a:t>
            </a:r>
            <a:r>
              <a:rPr lang="ru-RU" sz="28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 чисел. </a:t>
            </a:r>
            <a:endParaRPr lang="ru-RU" sz="2800" b="1" dirty="0" smtClean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>
              <a:lnSpc>
                <a:spcPct val="120000"/>
              </a:lnSpc>
            </a:pPr>
            <a:r>
              <a:rPr lang="en-US" sz="28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for </a:t>
            </a:r>
            <a:r>
              <a:rPr lang="en-US" sz="28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i: = 1 to n do</a:t>
            </a:r>
            <a:endParaRPr lang="ru-RU" sz="28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28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А[i]: = </a:t>
            </a:r>
            <a:r>
              <a:rPr lang="ru-RU" sz="2800" b="1" dirty="0" err="1">
                <a:solidFill>
                  <a:srgbClr val="002060"/>
                </a:solidFill>
                <a:latin typeface="Bookman Old Style" panose="02050604050505020204" pitchFamily="18" charset="0"/>
              </a:rPr>
              <a:t>random</a:t>
            </a:r>
            <a:r>
              <a:rPr lang="ru-RU" sz="28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 (17);</a:t>
            </a:r>
          </a:p>
          <a:p>
            <a:pPr>
              <a:lnSpc>
                <a:spcPct val="120000"/>
              </a:lnSpc>
            </a:pPr>
            <a:r>
              <a:rPr lang="ru-RU" sz="2000" b="1" dirty="0">
                <a:latin typeface="Bookman Old Style" panose="02050604050505020204" pitchFamily="18" charset="0"/>
              </a:rPr>
              <a:t> </a:t>
            </a:r>
          </a:p>
          <a:p>
            <a:pPr>
              <a:lnSpc>
                <a:spcPct val="120000"/>
              </a:lnSpc>
            </a:pPr>
            <a:r>
              <a:rPr lang="ru-RU" sz="24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4. </a:t>
            </a:r>
            <a:r>
              <a:rPr lang="ru-RU" sz="2400" b="1" dirty="0" err="1">
                <a:solidFill>
                  <a:srgbClr val="FF0000"/>
                </a:solidFill>
                <a:latin typeface="Bookman Old Style" panose="02050604050505020204" pitchFamily="18" charset="0"/>
              </a:rPr>
              <a:t>Завдання</a:t>
            </a:r>
            <a:r>
              <a:rPr lang="ru-RU" sz="24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 </a:t>
            </a:r>
            <a:r>
              <a:rPr lang="ru-RU" sz="2400" b="1" dirty="0" err="1">
                <a:solidFill>
                  <a:srgbClr val="FF0000"/>
                </a:solidFill>
                <a:latin typeface="Bookman Old Style" panose="02050604050505020204" pitchFamily="18" charset="0"/>
              </a:rPr>
              <a:t>значень</a:t>
            </a:r>
            <a:r>
              <a:rPr lang="ru-RU" sz="24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 при </a:t>
            </a:r>
            <a:r>
              <a:rPr lang="ru-RU" sz="2400" b="1" dirty="0" err="1">
                <a:solidFill>
                  <a:srgbClr val="FF0000"/>
                </a:solidFill>
                <a:latin typeface="Bookman Old Style" panose="02050604050505020204" pitchFamily="18" charset="0"/>
              </a:rPr>
              <a:t>описі</a:t>
            </a:r>
            <a:r>
              <a:rPr lang="ru-RU" sz="24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. </a:t>
            </a:r>
          </a:p>
          <a:p>
            <a:pPr>
              <a:lnSpc>
                <a:spcPct val="120000"/>
              </a:lnSpc>
            </a:pPr>
            <a:r>
              <a:rPr lang="en-US" sz="2400" b="1" dirty="0" err="1">
                <a:solidFill>
                  <a:srgbClr val="FF0000"/>
                </a:solidFill>
                <a:latin typeface="Bookman Old Style" panose="02050604050505020204" pitchFamily="18" charset="0"/>
              </a:rPr>
              <a:t>Const</a:t>
            </a:r>
            <a:r>
              <a:rPr lang="en-US" sz="24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 n = 8;</a:t>
            </a:r>
            <a:endParaRPr lang="ru-RU" sz="2400" b="1" dirty="0">
              <a:solidFill>
                <a:srgbClr val="FF0000"/>
              </a:solidFill>
              <a:latin typeface="Bookman Old Style" panose="02050604050505020204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24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а</a:t>
            </a:r>
            <a:r>
              <a:rPr lang="en-US" sz="24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: array [1 .. n] of byte = (2, 2, 3, 4, 5, 2, 7, 6);</a:t>
            </a:r>
            <a:endParaRPr lang="ru-RU" sz="2400" b="1" dirty="0">
              <a:solidFill>
                <a:srgbClr val="FF0000"/>
              </a:solidFill>
              <a:latin typeface="Bookman Old Style" panose="02050604050505020204" pitchFamily="18" charset="0"/>
            </a:endParaRPr>
          </a:p>
          <a:p>
            <a:pPr>
              <a:lnSpc>
                <a:spcPct val="120000"/>
              </a:lnSpc>
            </a:pPr>
            <a:r>
              <a:rPr lang="en-US" sz="2400" b="1" dirty="0" err="1" smtClean="0">
                <a:solidFill>
                  <a:srgbClr val="FF0000"/>
                </a:solidFill>
                <a:latin typeface="Bookman Old Style" panose="02050604050505020204" pitchFamily="18" charset="0"/>
              </a:rPr>
              <a:t>Const</a:t>
            </a:r>
            <a:endParaRPr lang="ru-RU" sz="2400" b="1" dirty="0">
              <a:solidFill>
                <a:srgbClr val="FF0000"/>
              </a:solidFill>
              <a:latin typeface="Bookman Old Style" panose="02050604050505020204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24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а</a:t>
            </a:r>
            <a:r>
              <a:rPr lang="en-US" sz="24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: array [1 .. 10] of byte = (3, 2, 15, 7, 4, </a:t>
            </a:r>
            <a:r>
              <a:rPr lang="ru-RU" sz="24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8, 12, 0, 9, 10);</a:t>
            </a:r>
          </a:p>
        </p:txBody>
      </p:sp>
    </p:spTree>
    <p:extLst>
      <p:ext uri="{BB962C8B-B14F-4D97-AF65-F5344CB8AC3E}">
        <p14:creationId xmlns:p14="http://schemas.microsoft.com/office/powerpoint/2010/main" xmlns="" val="273127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>
          <a:gsLst>
            <a:gs pos="26000">
              <a:srgbClr val="00B0F0"/>
            </a:gs>
            <a:gs pos="57000">
              <a:srgbClr val="FFFF00"/>
            </a:gs>
            <a:gs pos="93000">
              <a:schemeClr val="accent1">
                <a:lumMod val="40000"/>
                <a:lumOff val="60000"/>
              </a:schemeClr>
            </a:gs>
          </a:gsLst>
          <a:path path="shape">
            <a:fillToRect b="50000" l="50000" r="50000" t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/>
        </p:blipFill>
        <p:spPr>
          <a:xfrm>
            <a:off x="2227933" y="5130800"/>
            <a:ext cx="8240617" cy="172720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b="1" dirty="0" lang="en-US" sz="3600">
                <a:solidFill>
                  <a:srgbClr val="002060"/>
                </a:solidFill>
                <a:latin charset="0" panose="02050604050505020204" pitchFamily="18" typeface="Bookman Old Style"/>
              </a:rPr>
              <a:t/>
            </a:r>
            <a:br>
              <a:rPr b="1" dirty="0" lang="en-US" sz="3600">
                <a:solidFill>
                  <a:srgbClr val="002060"/>
                </a:solidFill>
                <a:latin charset="0" panose="02050604050505020204" pitchFamily="18" typeface="Bookman Old Style"/>
              </a:rPr>
            </a:br>
            <a:endParaRPr dirty="0" lang="ru-RU" sz="3600">
              <a:solidFill>
                <a:srgbClr val="002060"/>
              </a:solidFill>
              <a:latin charset="0" panose="02050604050505020204" pitchFamily="18" typeface="Bookman Old Style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81070"/>
            <a:ext cx="10515600" cy="4695893"/>
          </a:xfrm>
        </p:spPr>
        <p:txBody>
          <a:bodyPr>
            <a:normAutofit fontScale="92500" lnSpcReduction="10000"/>
          </a:bodyPr>
          <a:lstStyle/>
          <a:p>
            <a:pPr indent="0" marL="0">
              <a:buNone/>
            </a:pPr>
            <a:r>
              <a:rPr b="1" dirty="0" lang="uk-UA">
                <a:solidFill>
                  <a:srgbClr val="002060"/>
                </a:solidFill>
                <a:latin charset="0" panose="02050604050505020204" pitchFamily="18" typeface="Bookman Old Style"/>
              </a:rPr>
              <a:t>Алгоритм введення масиву X з використанням циклу з </a:t>
            </a:r>
            <a:r>
              <a:rPr b="1" dirty="0" lang="uk-UA" smtClean="0">
                <a:solidFill>
                  <a:srgbClr val="002060"/>
                </a:solidFill>
                <a:latin charset="0" panose="02050604050505020204" pitchFamily="18" typeface="Bookman Old Style"/>
              </a:rPr>
              <a:t>передумовою</a:t>
            </a:r>
            <a:endParaRPr b="1" dirty="0" lang="en-US" smtClean="0">
              <a:solidFill>
                <a:srgbClr val="002060"/>
              </a:solidFill>
              <a:latin charset="0" panose="02050604050505020204" pitchFamily="18" typeface="Bookman Old Style"/>
            </a:endParaRPr>
          </a:p>
          <a:p>
            <a:pPr indent="0" marL="0">
              <a:buNone/>
            </a:pPr>
            <a:r>
              <a:rPr b="1" dirty="0" err="1" lang="uk-UA" smtClean="0"/>
              <a:t>var</a:t>
            </a:r>
            <a:r>
              <a:rPr dirty="0" lang="uk-UA" smtClean="0"/>
              <a:t> </a:t>
            </a:r>
            <a:r>
              <a:rPr dirty="0" lang="uk-UA"/>
              <a:t>x: </a:t>
            </a:r>
            <a:r>
              <a:rPr b="1" dirty="0" err="1" lang="uk-UA"/>
              <a:t>array</a:t>
            </a:r>
            <a:r>
              <a:rPr dirty="0" lang="uk-UA"/>
              <a:t> [1 .. </a:t>
            </a:r>
            <a:r>
              <a:rPr dirty="0" lang="uk-UA" smtClean="0"/>
              <a:t>10] </a:t>
            </a:r>
            <a:r>
              <a:rPr b="1" dirty="0" err="1" lang="uk-UA"/>
              <a:t>of</a:t>
            </a:r>
            <a:r>
              <a:rPr dirty="0" lang="uk-UA"/>
              <a:t> </a:t>
            </a:r>
            <a:r>
              <a:rPr dirty="0" err="1" lang="uk-UA"/>
              <a:t>real</a:t>
            </a:r>
            <a:r>
              <a:rPr dirty="0" lang="uk-UA"/>
              <a:t>;</a:t>
            </a:r>
            <a:br>
              <a:rPr dirty="0" lang="uk-UA"/>
            </a:br>
            <a:r>
              <a:rPr dirty="0" lang="uk-UA"/>
              <a:t>i, n: </a:t>
            </a:r>
            <a:r>
              <a:rPr dirty="0" err="1" lang="uk-UA"/>
              <a:t>integer</a:t>
            </a:r>
            <a:r>
              <a:rPr dirty="0" lang="uk-UA"/>
              <a:t>;</a:t>
            </a:r>
            <a:br>
              <a:rPr dirty="0" lang="uk-UA"/>
            </a:br>
            <a:r>
              <a:rPr b="1" dirty="0" err="1" lang="uk-UA"/>
              <a:t>begin</a:t>
            </a:r>
            <a:r>
              <a:rPr dirty="0" lang="uk-UA"/>
              <a:t/>
            </a:r>
            <a:br>
              <a:rPr dirty="0" lang="uk-UA"/>
            </a:br>
            <a:r>
              <a:rPr b="1" dirty="0" err="1" lang="uk-UA"/>
              <a:t>writeln</a:t>
            </a:r>
            <a:r>
              <a:rPr dirty="0" lang="uk-UA"/>
              <a:t> ('введіть розмір масиву');</a:t>
            </a:r>
            <a:br>
              <a:rPr dirty="0" lang="uk-UA"/>
            </a:br>
            <a:r>
              <a:rPr b="1" dirty="0" err="1" lang="uk-UA"/>
              <a:t>readln</a:t>
            </a:r>
            <a:r>
              <a:rPr dirty="0" lang="uk-UA"/>
              <a:t> (N);</a:t>
            </a:r>
            <a:br>
              <a:rPr dirty="0" lang="uk-UA"/>
            </a:br>
            <a:r>
              <a:rPr dirty="0" lang="uk-UA"/>
              <a:t>i: = 1;</a:t>
            </a:r>
            <a:br>
              <a:rPr dirty="0" lang="uk-UA"/>
            </a:br>
            <a:r>
              <a:rPr b="1" dirty="0" err="1" lang="uk-UA"/>
              <a:t>while</a:t>
            </a:r>
            <a:r>
              <a:rPr dirty="0" lang="uk-UA"/>
              <a:t> (i &lt;= N) </a:t>
            </a:r>
            <a:r>
              <a:rPr dirty="0" err="1" lang="uk-UA"/>
              <a:t>do</a:t>
            </a:r>
            <a:r>
              <a:rPr dirty="0" lang="uk-UA"/>
              <a:t/>
            </a:r>
            <a:br>
              <a:rPr dirty="0" lang="uk-UA"/>
            </a:br>
            <a:r>
              <a:rPr b="1" dirty="0" err="1" lang="uk-UA"/>
              <a:t>begin</a:t>
            </a:r>
            <a:r>
              <a:rPr dirty="0" lang="uk-UA"/>
              <a:t/>
            </a:r>
            <a:br>
              <a:rPr dirty="0" lang="uk-UA"/>
            </a:br>
            <a:r>
              <a:rPr b="1" dirty="0" err="1" lang="uk-UA"/>
              <a:t>write</a:t>
            </a:r>
            <a:r>
              <a:rPr dirty="0" lang="uk-UA"/>
              <a:t> ('x (', i, ') ='); </a:t>
            </a:r>
            <a:r>
              <a:rPr b="1" dirty="0" err="1" lang="uk-UA"/>
              <a:t>readln</a:t>
            </a:r>
            <a:r>
              <a:rPr dirty="0" lang="uk-UA"/>
              <a:t> (x [i]);</a:t>
            </a:r>
            <a:br>
              <a:rPr dirty="0" lang="uk-UA"/>
            </a:br>
            <a:r>
              <a:rPr dirty="0" lang="uk-UA"/>
              <a:t>i: = i +1</a:t>
            </a:r>
            <a:br>
              <a:rPr dirty="0" lang="uk-UA"/>
            </a:br>
            <a:r>
              <a:rPr b="1" dirty="0" err="1" lang="uk-UA"/>
              <a:t>end</a:t>
            </a:r>
            <a:r>
              <a:rPr b="1" dirty="0" lang="uk-UA"/>
              <a:t>; </a:t>
            </a:r>
            <a:r>
              <a:rPr b="1" dirty="0" err="1" lang="uk-UA"/>
              <a:t>end</a:t>
            </a:r>
            <a:r>
              <a:rPr b="1" dirty="0" lang="uk-UA"/>
              <a:t>;</a:t>
            </a:r>
            <a:r>
              <a:rPr dirty="0" lang="uk-UA"/>
              <a:t/>
            </a:r>
            <a:br>
              <a:rPr dirty="0" lang="uk-UA"/>
            </a:br>
            <a:endParaRPr b="1" dirty="0" lang="ru-RU">
              <a:solidFill>
                <a:srgbClr val="002060"/>
              </a:solidFill>
              <a:latin charset="0" panose="02050604050505020204" pitchFamily="18" typeface="Bookman Old Style"/>
            </a:endParaRPr>
          </a:p>
          <a:p>
            <a:endParaRPr dirty="0"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cstate="print"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2"/>
          <a:stretch/>
        </p:blipFill>
        <p:spPr>
          <a:xfrm>
            <a:off x="9173387" y="1819613"/>
            <a:ext cx="2865856" cy="4564859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973822" y="155507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kern="1200"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b="1" dirty="0" lang="uk-UA" smtClean="0">
                <a:solidFill>
                  <a:srgbClr val="FF0000"/>
                </a:solidFill>
                <a:latin charset="0" panose="02050604050505020204" pitchFamily="18" typeface="Bookman Old Style"/>
              </a:rPr>
              <a:t>Організація введення-виведення в консольних додатках</a:t>
            </a:r>
            <a:endParaRPr dirty="0" lang="ru-RU">
              <a:solidFill>
                <a:srgbClr val="FF0000"/>
              </a:solidFill>
              <a:latin charset="0" panose="02050604050505020204" pitchFamily="18" typeface="Bookman Old Style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6164947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flip="none" rotWithShape="1">
          <a:gsLst>
            <a:gs pos="37172">
              <a:srgbClr val="C3ED38"/>
            </a:gs>
            <a:gs pos="5000">
              <a:srgbClr val="00B0F0"/>
            </a:gs>
            <a:gs pos="44000">
              <a:srgbClr val="FFFF00"/>
            </a:gs>
            <a:gs pos="79000">
              <a:schemeClr val="accent1">
                <a:lumMod val="40000"/>
                <a:lumOff val="6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b="1" dirty="0" lang="ru-RU">
                <a:solidFill>
                  <a:srgbClr val="002060"/>
                </a:solidFill>
                <a:latin charset="0" panose="02050604050505020204" pitchFamily="18" typeface="Bookman Old Style"/>
              </a:rPr>
              <a:t>Алгоритм </a:t>
            </a:r>
            <a:r>
              <a:rPr b="1" dirty="0" err="1" lang="ru-RU">
                <a:solidFill>
                  <a:srgbClr val="002060"/>
                </a:solidFill>
                <a:latin charset="0" panose="02050604050505020204" pitchFamily="18" typeface="Bookman Old Style"/>
              </a:rPr>
              <a:t>введення</a:t>
            </a:r>
            <a:r>
              <a:rPr b="1" dirty="0" lang="ru-RU">
                <a:solidFill>
                  <a:srgbClr val="002060"/>
                </a:solidFill>
                <a:latin charset="0" panose="02050604050505020204" pitchFamily="18" typeface="Bookman Old Style"/>
              </a:rPr>
              <a:t> </a:t>
            </a:r>
            <a:r>
              <a:rPr b="1" dirty="0" err="1" lang="ru-RU">
                <a:solidFill>
                  <a:srgbClr val="002060"/>
                </a:solidFill>
                <a:latin charset="0" panose="02050604050505020204" pitchFamily="18" typeface="Bookman Old Style"/>
              </a:rPr>
              <a:t>масиву</a:t>
            </a:r>
            <a:r>
              <a:rPr b="1" dirty="0" lang="ru-RU">
                <a:solidFill>
                  <a:srgbClr val="002060"/>
                </a:solidFill>
                <a:latin charset="0" panose="02050604050505020204" pitchFamily="18" typeface="Bookman Old Style"/>
              </a:rPr>
              <a:t> X з 			</a:t>
            </a:r>
            <a:r>
              <a:rPr b="1" dirty="0" err="1" lang="ru-RU">
                <a:solidFill>
                  <a:srgbClr val="002060"/>
                </a:solidFill>
                <a:latin charset="0" panose="02050604050505020204" pitchFamily="18" typeface="Bookman Old Style"/>
              </a:rPr>
              <a:t>використанням</a:t>
            </a:r>
            <a:r>
              <a:rPr b="1" dirty="0" lang="ru-RU">
                <a:solidFill>
                  <a:srgbClr val="002060"/>
                </a:solidFill>
                <a:latin charset="0" panose="02050604050505020204" pitchFamily="18" typeface="Bookman Old Style"/>
              </a:rPr>
              <a:t> блоку </a:t>
            </a:r>
            <a:r>
              <a:rPr b="1" dirty="0" err="1" lang="ru-RU">
                <a:solidFill>
                  <a:srgbClr val="002060"/>
                </a:solidFill>
                <a:latin charset="0" panose="02050604050505020204" pitchFamily="18" typeface="Bookman Old Style"/>
              </a:rPr>
              <a:t>модифікації</a:t>
            </a:r>
            <a:endParaRPr dirty="0" lang="ru-RU">
              <a:solidFill>
                <a:srgbClr val="002060"/>
              </a:solidFill>
              <a:latin charset="0" panose="02050604050505020204" pitchFamily="18" typeface="Bookman Old Style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7029" y="1825624"/>
            <a:ext cx="10816771" cy="4879976"/>
          </a:xfrm>
        </p:spPr>
        <p:txBody>
          <a:bodyPr numCol="1">
            <a:normAutofit/>
          </a:bodyPr>
          <a:lstStyle/>
          <a:p>
            <a:pPr indent="0" marL="0">
              <a:buNone/>
            </a:pPr>
            <a:r>
              <a:rPr b="1" dirty="0" lang="ru-RU" smtClean="0" sz="3600">
                <a:solidFill>
                  <a:srgbClr val="002060"/>
                </a:solidFill>
                <a:latin charset="0" panose="02050604050505020204" pitchFamily="18" typeface="Bookman Old Style"/>
              </a:rPr>
              <a:t>		</a:t>
            </a:r>
            <a:r>
              <a:rPr b="1" dirty="0" err="1" lang="uk-UA" smtClean="0" sz="3500"/>
              <a:t>var</a:t>
            </a:r>
            <a:r>
              <a:rPr dirty="0" lang="uk-UA" sz="3500"/>
              <a:t/>
            </a:r>
            <a:br>
              <a:rPr dirty="0" lang="uk-UA" sz="3500"/>
            </a:br>
            <a:r>
              <a:rPr dirty="0" lang="uk-UA" smtClean="0" sz="3500"/>
              <a:t>		x</a:t>
            </a:r>
            <a:r>
              <a:rPr dirty="0" lang="uk-UA" sz="3500"/>
              <a:t>: </a:t>
            </a:r>
            <a:r>
              <a:rPr b="1" dirty="0" err="1" lang="uk-UA" sz="3500"/>
              <a:t>array</a:t>
            </a:r>
            <a:r>
              <a:rPr dirty="0" lang="uk-UA" sz="3500"/>
              <a:t> [1 .. </a:t>
            </a:r>
            <a:r>
              <a:rPr dirty="0" lang="uk-UA" smtClean="0" sz="3500"/>
              <a:t>100</a:t>
            </a:r>
            <a:r>
              <a:rPr dirty="0" lang="uk-UA" sz="3500"/>
              <a:t>] </a:t>
            </a:r>
            <a:r>
              <a:rPr b="1" dirty="0" err="1" lang="uk-UA" sz="3500"/>
              <a:t>of</a:t>
            </a:r>
            <a:r>
              <a:rPr dirty="0" lang="uk-UA" sz="3500"/>
              <a:t> </a:t>
            </a:r>
            <a:r>
              <a:rPr dirty="0" err="1" lang="uk-UA" sz="3500"/>
              <a:t>real</a:t>
            </a:r>
            <a:r>
              <a:rPr dirty="0" lang="uk-UA" sz="3500"/>
              <a:t>;</a:t>
            </a:r>
            <a:br>
              <a:rPr dirty="0" lang="uk-UA" sz="3500"/>
            </a:br>
            <a:r>
              <a:rPr dirty="0" lang="uk-UA" smtClean="0" sz="3500"/>
              <a:t>		i</a:t>
            </a:r>
            <a:r>
              <a:rPr dirty="0" lang="uk-UA" sz="3500"/>
              <a:t>, n: </a:t>
            </a:r>
            <a:r>
              <a:rPr dirty="0" err="1" lang="uk-UA" sz="3500"/>
              <a:t>integer</a:t>
            </a:r>
            <a:r>
              <a:rPr dirty="0" lang="uk-UA" sz="3500"/>
              <a:t>;</a:t>
            </a:r>
            <a:br>
              <a:rPr dirty="0" lang="uk-UA" sz="3500"/>
            </a:br>
            <a:r>
              <a:rPr dirty="0" lang="uk-UA" smtClean="0" sz="3500"/>
              <a:t>		</a:t>
            </a:r>
            <a:r>
              <a:rPr b="1" dirty="0" err="1" lang="uk-UA" smtClean="0" sz="3500"/>
              <a:t>begin</a:t>
            </a:r>
            <a:r>
              <a:rPr dirty="0" lang="uk-UA" sz="3500"/>
              <a:t/>
            </a:r>
            <a:br>
              <a:rPr dirty="0" lang="uk-UA" sz="3500"/>
            </a:br>
            <a:r>
              <a:rPr dirty="0" lang="uk-UA" smtClean="0" sz="3500"/>
              <a:t>		</a:t>
            </a:r>
            <a:r>
              <a:rPr b="1" dirty="0" err="1" lang="uk-UA" smtClean="0" sz="3500"/>
              <a:t>readln</a:t>
            </a:r>
            <a:r>
              <a:rPr dirty="0" lang="uk-UA" smtClean="0" sz="3500"/>
              <a:t> </a:t>
            </a:r>
            <a:r>
              <a:rPr dirty="0" lang="uk-UA" sz="3500"/>
              <a:t>(N);</a:t>
            </a:r>
            <a:br>
              <a:rPr dirty="0" lang="uk-UA" sz="3500"/>
            </a:br>
            <a:r>
              <a:rPr dirty="0" lang="uk-UA" smtClean="0" sz="3500"/>
              <a:t>		</a:t>
            </a:r>
            <a:r>
              <a:rPr b="1" dirty="0" err="1" lang="uk-UA" smtClean="0" sz="3500"/>
              <a:t>for</a:t>
            </a:r>
            <a:r>
              <a:rPr dirty="0" lang="uk-UA" smtClean="0" sz="3500"/>
              <a:t> </a:t>
            </a:r>
            <a:r>
              <a:rPr dirty="0" lang="uk-UA" sz="3500"/>
              <a:t>i</a:t>
            </a:r>
            <a:r>
              <a:rPr dirty="0" lang="uk-UA" smtClean="0" sz="3500"/>
              <a:t>:= </a:t>
            </a:r>
            <a:r>
              <a:rPr dirty="0" lang="uk-UA" sz="3500"/>
              <a:t>1 </a:t>
            </a:r>
            <a:r>
              <a:rPr b="1" dirty="0" err="1" lang="uk-UA" sz="3500"/>
              <a:t>to</a:t>
            </a:r>
            <a:r>
              <a:rPr dirty="0" lang="uk-UA" sz="3500"/>
              <a:t> N </a:t>
            </a:r>
            <a:r>
              <a:rPr b="1" dirty="0" err="1" lang="uk-UA" sz="3500"/>
              <a:t>do</a:t>
            </a:r>
            <a:r>
              <a:rPr dirty="0" lang="uk-UA" sz="3500"/>
              <a:t/>
            </a:r>
            <a:br>
              <a:rPr dirty="0" lang="uk-UA" sz="3500"/>
            </a:br>
            <a:r>
              <a:rPr dirty="0" lang="uk-UA" smtClean="0" sz="3500"/>
              <a:t>		</a:t>
            </a:r>
            <a:r>
              <a:rPr b="1" dirty="0" err="1" lang="uk-UA" smtClean="0" sz="3500"/>
              <a:t>begin</a:t>
            </a:r>
            <a:r>
              <a:rPr dirty="0" lang="uk-UA" sz="3500"/>
              <a:t/>
            </a:r>
            <a:br>
              <a:rPr dirty="0" lang="uk-UA" sz="3500"/>
            </a:br>
            <a:r>
              <a:rPr dirty="0" lang="uk-UA" smtClean="0" sz="3500"/>
              <a:t>		</a:t>
            </a:r>
            <a:r>
              <a:rPr b="1" dirty="0" err="1" lang="uk-UA" smtClean="0" sz="3500"/>
              <a:t>write</a:t>
            </a:r>
            <a:r>
              <a:rPr dirty="0" lang="uk-UA" smtClean="0" sz="3500"/>
              <a:t> </a:t>
            </a:r>
            <a:r>
              <a:rPr dirty="0" lang="uk-UA" sz="3500"/>
              <a:t>('x (', i, ') ='); </a:t>
            </a:r>
            <a:r>
              <a:rPr b="1" dirty="0" err="1" lang="uk-UA" sz="3500"/>
              <a:t>readln</a:t>
            </a:r>
            <a:r>
              <a:rPr dirty="0" lang="uk-UA" sz="3500"/>
              <a:t> (</a:t>
            </a:r>
            <a:r>
              <a:rPr dirty="0" lang="uk-UA" smtClean="0" sz="3500"/>
              <a:t>x[i])</a:t>
            </a:r>
            <a:r>
              <a:rPr dirty="0" lang="uk-UA" sz="3500"/>
              <a:t/>
            </a:r>
            <a:br>
              <a:rPr dirty="0" lang="uk-UA" sz="3500"/>
            </a:br>
            <a:r>
              <a:rPr dirty="0" lang="uk-UA" smtClean="0" sz="3500"/>
              <a:t>		</a:t>
            </a:r>
            <a:r>
              <a:rPr b="1" dirty="0" err="1" lang="uk-UA" smtClean="0" sz="3500"/>
              <a:t>end</a:t>
            </a:r>
            <a:r>
              <a:rPr dirty="0" lang="uk-UA" smtClean="0" sz="3500"/>
              <a:t>;</a:t>
            </a:r>
            <a:endParaRPr dirty="0"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cstate="print"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25"/>
          <a:stretch/>
        </p:blipFill>
        <p:spPr>
          <a:xfrm>
            <a:off x="7924800" y="3207657"/>
            <a:ext cx="4122057" cy="329126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4"/>
          <a:stretch/>
        </p:blipFill>
        <p:spPr>
          <a:xfrm>
            <a:off x="0" y="822120"/>
            <a:ext cx="2458065" cy="59222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27605490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7172">
              <a:srgbClr val="C3ED38"/>
            </a:gs>
            <a:gs pos="5000">
              <a:srgbClr val="00B0F0"/>
            </a:gs>
            <a:gs pos="44000">
              <a:srgbClr val="FFFF00"/>
            </a:gs>
            <a:gs pos="79000">
              <a:schemeClr val="accent1">
                <a:lumMod val="40000"/>
                <a:lumOff val="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latin typeface="Bookman Old Style" panose="02050604050505020204" pitchFamily="18" charset="0"/>
              </a:rPr>
              <a:t>Виведення</a:t>
            </a:r>
            <a:r>
              <a:rPr lang="ru-RU" b="1" dirty="0" smtClean="0">
                <a:latin typeface="Bookman Old Style" panose="02050604050505020204" pitchFamily="18" charset="0"/>
              </a:rPr>
              <a:t> </a:t>
            </a:r>
            <a:r>
              <a:rPr lang="ru-RU" b="1" dirty="0" err="1" smtClean="0">
                <a:latin typeface="Bookman Old Style" panose="02050604050505020204" pitchFamily="18" charset="0"/>
              </a:rPr>
              <a:t>даних</a:t>
            </a:r>
            <a:r>
              <a:rPr lang="ru-RU" b="1" dirty="0" smtClean="0">
                <a:latin typeface="Bookman Old Style" panose="02050604050505020204" pitchFamily="18" charset="0"/>
              </a:rPr>
              <a:t> за </a:t>
            </a:r>
            <a:br>
              <a:rPr lang="ru-RU" b="1" dirty="0" smtClean="0">
                <a:latin typeface="Bookman Old Style" panose="02050604050505020204" pitchFamily="18" charset="0"/>
              </a:rPr>
            </a:br>
            <a:r>
              <a:rPr lang="ru-RU" b="1" dirty="0" err="1" smtClean="0">
                <a:latin typeface="Bookman Old Style" panose="02050604050505020204" pitchFamily="18" charset="0"/>
              </a:rPr>
              <a:t>допомогою</a:t>
            </a:r>
            <a:r>
              <a:rPr lang="ru-RU" b="1" dirty="0" smtClean="0">
                <a:latin typeface="Bookman Old Style" panose="02050604050505020204" pitchFamily="18" charset="0"/>
              </a:rPr>
              <a:t> циклу </a:t>
            </a:r>
            <a:r>
              <a:rPr lang="en-US" b="1" dirty="0" err="1" smtClean="0">
                <a:latin typeface="Bookman Old Style" panose="02050604050505020204" pitchFamily="18" charset="0"/>
              </a:rPr>
              <a:t>for..do</a:t>
            </a:r>
            <a:endParaRPr lang="ru-RU" b="1" dirty="0"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3900" y="192291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uk-UA" sz="3600" b="1" dirty="0" err="1"/>
              <a:t>for</a:t>
            </a:r>
            <a:r>
              <a:rPr lang="uk-UA" sz="3600" dirty="0"/>
              <a:t> i: = 1 </a:t>
            </a:r>
            <a:r>
              <a:rPr lang="uk-UA" sz="3600" b="1" dirty="0" err="1"/>
              <a:t>to</a:t>
            </a:r>
            <a:r>
              <a:rPr lang="uk-UA" sz="3600" dirty="0"/>
              <a:t> n </a:t>
            </a:r>
            <a:r>
              <a:rPr lang="uk-UA" sz="3600" b="1" dirty="0" err="1"/>
              <a:t>do</a:t>
            </a:r>
            <a:endParaRPr lang="ru-RU" sz="3600" dirty="0"/>
          </a:p>
          <a:p>
            <a:pPr marL="0" indent="0">
              <a:buNone/>
            </a:pPr>
            <a:r>
              <a:rPr lang="uk-UA" sz="3600" b="1" dirty="0" err="1"/>
              <a:t>writeln</a:t>
            </a:r>
            <a:r>
              <a:rPr lang="uk-UA" sz="3600" dirty="0"/>
              <a:t> ('a (', i, ') =', a [i]: 6: 2);</a:t>
            </a:r>
            <a:endParaRPr lang="ru-RU" sz="3600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42199" y="2456765"/>
            <a:ext cx="5278755" cy="328363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711" y="3117850"/>
            <a:ext cx="6843890" cy="38496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293831">
            <a:off x="6273372" y="50405"/>
            <a:ext cx="6600328" cy="1116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14806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6000">
              <a:srgbClr val="F4F824"/>
            </a:gs>
            <a:gs pos="90157">
              <a:srgbClr val="C0D8EF"/>
            </a:gs>
            <a:gs pos="0">
              <a:srgbClr val="FFFF00">
                <a:alpha val="60000"/>
              </a:srgbClr>
            </a:gs>
            <a:gs pos="58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33820" y="1406014"/>
            <a:ext cx="7409940" cy="4631214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  <a:effectLst>
            <a:softEdge rad="546100"/>
          </a:effectLst>
          <a:scene3d>
            <a:camera prst="orthographicFront"/>
            <a:lightRig rig="threePt" dir="t"/>
          </a:scene3d>
          <a:sp3d prstMaterial="powder"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b="1" i="1" spc="15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Масиви. </a:t>
            </a:r>
            <a:br>
              <a:rPr lang="uk-UA" b="1" i="1" spc="15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</a:br>
            <a:r>
              <a:rPr lang="uk-UA" b="1" i="1" spc="15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Одновимірні масиви</a:t>
            </a:r>
            <a:endParaRPr lang="ru-RU" b="1" i="1" spc="15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2718841"/>
          </a:xfrm>
        </p:spPr>
        <p:txBody>
          <a:bodyPr>
            <a:normAutofit/>
          </a:bodyPr>
          <a:lstStyle/>
          <a:p>
            <a:endParaRPr lang="ru-RU" sz="2800" b="1" i="1" dirty="0">
              <a:solidFill>
                <a:srgbClr val="00B0F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634596">
            <a:off x="-228210" y="6263388"/>
            <a:ext cx="6600328" cy="94550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828032">
            <a:off x="82860" y="-843241"/>
            <a:ext cx="12830952" cy="2247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12143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7172">
              <a:srgbClr val="C3ED38"/>
            </a:gs>
            <a:gs pos="5000">
              <a:srgbClr val="00B0F0"/>
            </a:gs>
            <a:gs pos="44000">
              <a:srgbClr val="FFFF00"/>
            </a:gs>
            <a:gs pos="79000">
              <a:schemeClr val="accent1">
                <a:lumMod val="40000"/>
                <a:lumOff val="6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Організація </a:t>
            </a:r>
            <a:r>
              <a:rPr lang="uk-UA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введення</a:t>
            </a:r>
            <a:br>
              <a:rPr lang="uk-UA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</a:br>
            <a:r>
              <a:rPr lang="uk-UA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-виведення у </a:t>
            </a:r>
            <a:r>
              <a:rPr lang="uk-UA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візуальних додатках</a:t>
            </a:r>
            <a:endParaRPr lang="ru-RU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03237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uk-UA" dirty="0" smtClean="0"/>
              <a:t>масив </a:t>
            </a:r>
            <a:r>
              <a:rPr lang="uk-UA" dirty="0"/>
              <a:t>дійсних </a:t>
            </a:r>
            <a:r>
              <a:rPr lang="uk-UA" dirty="0" smtClean="0"/>
              <a:t>чисел </a:t>
            </a:r>
            <a:r>
              <a:rPr lang="uk-UA" dirty="0"/>
              <a:t>a = (1.1, 2.2, 3.3, 4.4, 5.5, 6.6, 7.7, 8.8</a:t>
            </a:r>
            <a:r>
              <a:rPr lang="uk-UA" dirty="0" smtClean="0"/>
              <a:t>)</a:t>
            </a:r>
            <a:endParaRPr lang="en-US" dirty="0" smtClean="0"/>
          </a:p>
          <a:p>
            <a:pPr marL="0" indent="0">
              <a:buNone/>
            </a:pPr>
            <a:r>
              <a:rPr lang="en-US" b="1" dirty="0"/>
              <a:t>procedure TForm1.Button1Click(Sender: </a:t>
            </a:r>
            <a:r>
              <a:rPr lang="en-US" b="1" dirty="0" err="1"/>
              <a:t>TObject</a:t>
            </a:r>
            <a:r>
              <a:rPr lang="en-US" b="1" dirty="0"/>
              <a:t>);</a:t>
            </a:r>
          </a:p>
          <a:p>
            <a:pPr marL="0" indent="0">
              <a:buNone/>
            </a:pPr>
            <a:r>
              <a:rPr lang="en-US" b="1" dirty="0" err="1"/>
              <a:t>var</a:t>
            </a:r>
            <a:endParaRPr lang="en-US" b="1" dirty="0"/>
          </a:p>
          <a:p>
            <a:pPr marL="0" indent="0">
              <a:buNone/>
            </a:pPr>
            <a:r>
              <a:rPr lang="en-US" dirty="0" smtClean="0"/>
              <a:t>a</a:t>
            </a:r>
            <a:r>
              <a:rPr lang="en-US" dirty="0"/>
              <a:t>: array [1 .. 8] of real = (1.1, 2.2, 3.3, 4.4, 5.5, 6.6, 7.7, 8.8);</a:t>
            </a:r>
          </a:p>
          <a:p>
            <a:pPr marL="0" indent="0">
              <a:buNone/>
            </a:pPr>
            <a:r>
              <a:rPr lang="en-US" dirty="0"/>
              <a:t>i: integer;</a:t>
            </a:r>
          </a:p>
          <a:p>
            <a:pPr marL="0" indent="0">
              <a:buNone/>
            </a:pPr>
            <a:r>
              <a:rPr lang="en-US" dirty="0" smtClean="0"/>
              <a:t>n</a:t>
            </a:r>
            <a:r>
              <a:rPr lang="en-US" dirty="0"/>
              <a:t>: integer = 8;</a:t>
            </a:r>
          </a:p>
          <a:p>
            <a:pPr marL="0" indent="0">
              <a:buNone/>
            </a:pPr>
            <a:r>
              <a:rPr lang="en-US" b="1" dirty="0" smtClean="0"/>
              <a:t>begin</a:t>
            </a:r>
            <a:endParaRPr lang="en-US" b="1" dirty="0"/>
          </a:p>
          <a:p>
            <a:pPr marL="0" indent="0">
              <a:buNone/>
            </a:pPr>
            <a:r>
              <a:rPr lang="en-US" dirty="0"/>
              <a:t>Edit1.Text:= ' ';</a:t>
            </a:r>
          </a:p>
          <a:p>
            <a:pPr marL="0" indent="0">
              <a:buNone/>
            </a:pPr>
            <a:r>
              <a:rPr lang="en-US" b="1" dirty="0" smtClean="0"/>
              <a:t>for</a:t>
            </a:r>
            <a:r>
              <a:rPr lang="en-US" dirty="0" smtClean="0"/>
              <a:t> </a:t>
            </a:r>
            <a:r>
              <a:rPr lang="en-US" dirty="0"/>
              <a:t>i:= 1 </a:t>
            </a:r>
            <a:r>
              <a:rPr lang="en-US" b="1" dirty="0"/>
              <a:t>to</a:t>
            </a:r>
            <a:r>
              <a:rPr lang="en-US" dirty="0"/>
              <a:t> n </a:t>
            </a:r>
            <a:r>
              <a:rPr lang="en-US" b="1" dirty="0"/>
              <a:t>do</a:t>
            </a:r>
          </a:p>
          <a:p>
            <a:pPr marL="0" indent="0">
              <a:buNone/>
            </a:pPr>
            <a:r>
              <a:rPr lang="en-US" dirty="0" smtClean="0"/>
              <a:t>Edit1.Text</a:t>
            </a:r>
            <a:r>
              <a:rPr lang="en-US" dirty="0"/>
              <a:t>:= Edit1.Text + </a:t>
            </a:r>
            <a:r>
              <a:rPr lang="en-US" dirty="0" err="1"/>
              <a:t>FloatToStr</a:t>
            </a:r>
            <a:r>
              <a:rPr lang="en-US" dirty="0"/>
              <a:t>(a [</a:t>
            </a:r>
            <a:r>
              <a:rPr lang="en-US" dirty="0" err="1"/>
              <a:t>i</a:t>
            </a:r>
            <a:r>
              <a:rPr lang="en-US" dirty="0"/>
              <a:t>]) + ' ';</a:t>
            </a:r>
          </a:p>
          <a:p>
            <a:pPr marL="0" indent="0">
              <a:buNone/>
            </a:pPr>
            <a:r>
              <a:rPr lang="en-US" dirty="0"/>
              <a:t>       </a:t>
            </a:r>
            <a:r>
              <a:rPr lang="en-US" b="1" dirty="0"/>
              <a:t>end</a:t>
            </a:r>
            <a:r>
              <a:rPr lang="en-US" dirty="0"/>
              <a:t>;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39624" y="3378200"/>
            <a:ext cx="5052376" cy="375126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429275">
            <a:off x="10668360" y="-971448"/>
            <a:ext cx="1322574" cy="45744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055729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C3ED38"/>
            </a:gs>
            <a:gs pos="9000">
              <a:srgbClr val="00B0F0"/>
            </a:gs>
            <a:gs pos="72000">
              <a:srgbClr val="FFFF00"/>
            </a:gs>
            <a:gs pos="93000">
              <a:schemeClr val="accent1">
                <a:lumMod val="40000"/>
                <a:lumOff val="60000"/>
              </a:schemeClr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30629" y="6014061"/>
            <a:ext cx="12322629" cy="111638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9900" y="288925"/>
            <a:ext cx="10515600" cy="790575"/>
          </a:xfrm>
        </p:spPr>
        <p:txBody>
          <a:bodyPr/>
          <a:lstStyle/>
          <a:p>
            <a:r>
              <a:rPr lang="uk-UA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Виведення </a:t>
            </a:r>
            <a:r>
              <a:rPr lang="uk-UA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масиву</a:t>
            </a:r>
            <a:endParaRPr lang="ru-RU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2100" y="1079500"/>
            <a:ext cx="11061700" cy="50974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b="1" dirty="0" err="1"/>
              <a:t>procedure</a:t>
            </a:r>
            <a:r>
              <a:rPr lang="uk-UA" b="1" dirty="0"/>
              <a:t> TForm1. Button1Click (</a:t>
            </a:r>
            <a:r>
              <a:rPr lang="uk-UA" b="1" dirty="0" err="1"/>
              <a:t>Sender</a:t>
            </a:r>
            <a:r>
              <a:rPr lang="uk-UA" b="1" dirty="0"/>
              <a:t>: </a:t>
            </a:r>
            <a:r>
              <a:rPr lang="uk-UA" b="1" dirty="0" err="1"/>
              <a:t>TObject</a:t>
            </a:r>
            <a:r>
              <a:rPr lang="uk-UA" b="1" dirty="0"/>
              <a:t>);</a:t>
            </a:r>
            <a:br>
              <a:rPr lang="uk-UA" b="1" dirty="0"/>
            </a:br>
            <a:r>
              <a:rPr lang="uk-UA" b="1" dirty="0" err="1"/>
              <a:t>var</a:t>
            </a:r>
            <a:r>
              <a:rPr lang="uk-UA" dirty="0"/>
              <a:t> i, n: </a:t>
            </a:r>
            <a:r>
              <a:rPr lang="uk-UA" dirty="0" err="1"/>
              <a:t>byte</a:t>
            </a:r>
            <a:r>
              <a:rPr lang="uk-UA" dirty="0"/>
              <a:t>; </a:t>
            </a:r>
            <a:endParaRPr lang="ru-RU" dirty="0"/>
          </a:p>
          <a:p>
            <a:pPr marL="0" indent="0">
              <a:buNone/>
            </a:pPr>
            <a:r>
              <a:rPr lang="uk-UA" dirty="0"/>
              <a:t>X: </a:t>
            </a:r>
            <a:r>
              <a:rPr lang="uk-UA" b="1" dirty="0" err="1"/>
              <a:t>array</a:t>
            </a:r>
            <a:r>
              <a:rPr lang="uk-UA" dirty="0"/>
              <a:t> [1 .. 20] </a:t>
            </a:r>
            <a:r>
              <a:rPr lang="uk-UA" b="1" dirty="0" err="1"/>
              <a:t>of</a:t>
            </a:r>
            <a:r>
              <a:rPr lang="uk-UA" dirty="0"/>
              <a:t> </a:t>
            </a:r>
            <a:r>
              <a:rPr lang="uk-UA" dirty="0" err="1"/>
              <a:t>real</a:t>
            </a:r>
            <a:r>
              <a:rPr lang="uk-UA" dirty="0"/>
              <a:t>;</a:t>
            </a:r>
            <a:br>
              <a:rPr lang="uk-UA" dirty="0"/>
            </a:br>
            <a:r>
              <a:rPr lang="uk-UA" b="1" dirty="0" err="1"/>
              <a:t>begin</a:t>
            </a: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>n</a:t>
            </a:r>
            <a:r>
              <a:rPr lang="uk-UA" dirty="0"/>
              <a:t>: = </a:t>
            </a:r>
            <a:r>
              <a:rPr lang="uk-UA" dirty="0" err="1"/>
              <a:t>StrToInt</a:t>
            </a:r>
            <a:r>
              <a:rPr lang="uk-UA" dirty="0"/>
              <a:t> (</a:t>
            </a:r>
            <a:r>
              <a:rPr lang="uk-UA" dirty="0" err="1" smtClean="0"/>
              <a:t>InputBox</a:t>
            </a:r>
            <a:r>
              <a:rPr lang="uk-UA" dirty="0" smtClean="0"/>
              <a:t>("</a:t>
            </a:r>
            <a:r>
              <a:rPr lang="uk-UA" dirty="0"/>
              <a:t>Введення елементів масиву ',' n = ','7'));</a:t>
            </a:r>
            <a:br>
              <a:rPr lang="uk-UA" dirty="0"/>
            </a:br>
            <a:r>
              <a:rPr lang="uk-UA" b="1" dirty="0" err="1"/>
              <a:t>for</a:t>
            </a:r>
            <a:r>
              <a:rPr lang="uk-UA" dirty="0"/>
              <a:t> i</a:t>
            </a:r>
            <a:r>
              <a:rPr lang="uk-UA" dirty="0" smtClean="0"/>
              <a:t>:= </a:t>
            </a:r>
            <a:r>
              <a:rPr lang="uk-UA" dirty="0"/>
              <a:t>1 </a:t>
            </a:r>
            <a:r>
              <a:rPr lang="uk-UA" b="1" dirty="0" err="1"/>
              <a:t>to</a:t>
            </a:r>
            <a:r>
              <a:rPr lang="uk-UA" dirty="0"/>
              <a:t> n </a:t>
            </a:r>
            <a:r>
              <a:rPr lang="uk-UA" b="1" dirty="0" err="1"/>
              <a:t>do</a:t>
            </a:r>
            <a:r>
              <a:rPr lang="uk-UA" dirty="0"/>
              <a:t> </a:t>
            </a:r>
            <a:endParaRPr lang="uk-UA" dirty="0" smtClean="0"/>
          </a:p>
          <a:p>
            <a:pPr marL="0" indent="0">
              <a:buNone/>
            </a:pPr>
            <a:r>
              <a:rPr lang="uk-UA" dirty="0" smtClean="0"/>
              <a:t>X </a:t>
            </a:r>
            <a:r>
              <a:rPr lang="uk-UA" dirty="0"/>
              <a:t>[i]: = </a:t>
            </a:r>
            <a:r>
              <a:rPr lang="uk-UA" dirty="0" err="1"/>
              <a:t>StrToFloat</a:t>
            </a:r>
            <a:r>
              <a:rPr lang="uk-UA" dirty="0"/>
              <a:t> (</a:t>
            </a:r>
            <a:r>
              <a:rPr lang="uk-UA" dirty="0" err="1" smtClean="0"/>
              <a:t>InputBox</a:t>
            </a:r>
            <a:r>
              <a:rPr lang="uk-UA" dirty="0" smtClean="0"/>
              <a:t>("</a:t>
            </a:r>
            <a:r>
              <a:rPr lang="uk-UA" dirty="0"/>
              <a:t>Введення елементів масиву ',</a:t>
            </a:r>
            <a:br>
              <a:rPr lang="uk-UA" dirty="0"/>
            </a:br>
            <a:r>
              <a:rPr lang="uk-UA" dirty="0"/>
              <a:t>'Введіть' + </a:t>
            </a:r>
            <a:r>
              <a:rPr lang="uk-UA" dirty="0" err="1" smtClean="0"/>
              <a:t>IntToStr</a:t>
            </a:r>
            <a:r>
              <a:rPr lang="uk-UA" dirty="0" smtClean="0"/>
              <a:t>(i</a:t>
            </a:r>
            <a:r>
              <a:rPr lang="uk-UA" dirty="0"/>
              <a:t>) + 'елемент', '0,00'));</a:t>
            </a:r>
            <a:br>
              <a:rPr lang="uk-UA" dirty="0"/>
            </a:br>
            <a:r>
              <a:rPr lang="uk-UA" b="1" dirty="0" err="1"/>
              <a:t>for</a:t>
            </a:r>
            <a:r>
              <a:rPr lang="uk-UA" dirty="0"/>
              <a:t> i: = 1 </a:t>
            </a:r>
            <a:r>
              <a:rPr lang="uk-UA" b="1" dirty="0" err="1"/>
              <a:t>to</a:t>
            </a:r>
            <a:r>
              <a:rPr lang="uk-UA" dirty="0"/>
              <a:t> n </a:t>
            </a:r>
            <a:r>
              <a:rPr lang="uk-UA" b="1" dirty="0" err="1"/>
              <a:t>do</a:t>
            </a:r>
            <a:r>
              <a:rPr lang="uk-UA" dirty="0"/>
              <a:t/>
            </a:r>
            <a:br>
              <a:rPr lang="uk-UA" dirty="0"/>
            </a:br>
            <a:r>
              <a:rPr lang="uk-UA" dirty="0" err="1"/>
              <a:t>MessageDlg</a:t>
            </a:r>
            <a:r>
              <a:rPr lang="uk-UA" dirty="0"/>
              <a:t> ('X [' + </a:t>
            </a:r>
            <a:r>
              <a:rPr lang="uk-UA" dirty="0" err="1"/>
              <a:t>IntToStr</a:t>
            </a:r>
            <a:r>
              <a:rPr lang="uk-UA" dirty="0"/>
              <a:t> (i) + '] =' + </a:t>
            </a:r>
            <a:r>
              <a:rPr lang="uk-UA" dirty="0" err="1"/>
              <a:t>FloatToStr</a:t>
            </a:r>
            <a:r>
              <a:rPr lang="uk-UA" dirty="0"/>
              <a:t>(X [i]),</a:t>
            </a:r>
            <a:br>
              <a:rPr lang="uk-UA" dirty="0"/>
            </a:br>
            <a:r>
              <a:rPr lang="uk-UA" dirty="0" err="1"/>
              <a:t>MtInformation</a:t>
            </a:r>
            <a:r>
              <a:rPr lang="uk-UA" dirty="0"/>
              <a:t>, [</a:t>
            </a:r>
            <a:r>
              <a:rPr lang="uk-UA" dirty="0" err="1"/>
              <a:t>mbOk</a:t>
            </a:r>
            <a:r>
              <a:rPr lang="uk-UA" dirty="0"/>
              <a:t>], 0)</a:t>
            </a:r>
            <a:endParaRPr lang="ru-RU" dirty="0"/>
          </a:p>
          <a:p>
            <a:pPr marL="0" indent="0">
              <a:buNone/>
            </a:pPr>
            <a:r>
              <a:rPr lang="uk-UA" b="1" dirty="0" err="1" smtClean="0"/>
              <a:t>end</a:t>
            </a:r>
            <a:r>
              <a:rPr lang="uk-UA" dirty="0"/>
              <a:t>;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10889" y="684212"/>
            <a:ext cx="3909711" cy="14887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135620" y="2335570"/>
            <a:ext cx="3471933" cy="132203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741844" y="4194959"/>
            <a:ext cx="2145356" cy="1982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30798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C3ED38"/>
            </a:gs>
            <a:gs pos="9000">
              <a:srgbClr val="00B0F0"/>
            </a:gs>
            <a:gs pos="72000">
              <a:srgbClr val="FFFF00"/>
            </a:gs>
            <a:gs pos="75000">
              <a:schemeClr val="accent1">
                <a:lumMod val="40000"/>
                <a:lumOff val="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2600" y="365125"/>
            <a:ext cx="11277600" cy="1460500"/>
          </a:xfrm>
        </p:spPr>
        <p:txBody>
          <a:bodyPr>
            <a:noAutofit/>
          </a:bodyPr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Приклад. Дано </a:t>
            </a:r>
            <a:r>
              <a:rPr lang="uk-UA" sz="28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масив X, що складається з n елементів. Знайти суму елементів цього масиву. </a:t>
            </a:r>
            <a:r>
              <a:rPr lang="uk-UA" sz="28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Змінній </a:t>
            </a:r>
            <a:r>
              <a:rPr lang="uk-UA" sz="28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S присвоюється значення, рівне нулю, потім послідовно підсумовуються елементи масиву X</a:t>
            </a:r>
            <a:endParaRPr lang="ru-RU" sz="28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sz="3600" dirty="0"/>
              <a:t>s</a:t>
            </a:r>
            <a:r>
              <a:rPr lang="uk-UA" sz="3600" dirty="0" smtClean="0"/>
              <a:t>:= </a:t>
            </a:r>
            <a:r>
              <a:rPr lang="uk-UA" sz="3600" dirty="0"/>
              <a:t>0;</a:t>
            </a:r>
            <a:br>
              <a:rPr lang="uk-UA" sz="3600" dirty="0"/>
            </a:br>
            <a:r>
              <a:rPr lang="uk-UA" sz="3600" b="1" dirty="0" err="1"/>
              <a:t>for</a:t>
            </a:r>
            <a:r>
              <a:rPr lang="uk-UA" sz="3600" dirty="0"/>
              <a:t> i</a:t>
            </a:r>
            <a:r>
              <a:rPr lang="uk-UA" sz="3600" dirty="0" smtClean="0"/>
              <a:t>:= </a:t>
            </a:r>
            <a:r>
              <a:rPr lang="uk-UA" sz="3600" dirty="0"/>
              <a:t>1 </a:t>
            </a:r>
            <a:r>
              <a:rPr lang="uk-UA" sz="3600" b="1" dirty="0" err="1"/>
              <a:t>to</a:t>
            </a:r>
            <a:r>
              <a:rPr lang="uk-UA" sz="3600" dirty="0"/>
              <a:t> n </a:t>
            </a:r>
            <a:r>
              <a:rPr lang="uk-UA" sz="3600" b="1" dirty="0" err="1"/>
              <a:t>do</a:t>
            </a:r>
            <a:r>
              <a:rPr lang="uk-UA" sz="3600" dirty="0"/>
              <a:t/>
            </a:r>
            <a:br>
              <a:rPr lang="uk-UA" sz="3600" dirty="0"/>
            </a:br>
            <a:r>
              <a:rPr lang="uk-UA" sz="3600" dirty="0"/>
              <a:t>s</a:t>
            </a:r>
            <a:r>
              <a:rPr lang="uk-UA" sz="3600" dirty="0" smtClean="0"/>
              <a:t>:= </a:t>
            </a:r>
            <a:r>
              <a:rPr lang="uk-UA" sz="3600" dirty="0"/>
              <a:t>s + x [i];</a:t>
            </a:r>
            <a:br>
              <a:rPr lang="uk-UA" sz="3600" dirty="0"/>
            </a:br>
            <a:r>
              <a:rPr lang="uk-UA" sz="3600" b="1" dirty="0" err="1"/>
              <a:t>writeln</a:t>
            </a:r>
            <a:r>
              <a:rPr lang="uk-UA" sz="3600" dirty="0"/>
              <a:t> ('s =', s: 7: 3);</a:t>
            </a:r>
            <a:endParaRPr lang="ru-RU" sz="3600" dirty="0"/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95532" y="3843338"/>
            <a:ext cx="5359400" cy="30146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524674">
            <a:off x="-358058" y="3530260"/>
            <a:ext cx="1681315" cy="42593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67550" y="2574132"/>
            <a:ext cx="512445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4026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26000">
              <a:srgbClr val="C3ED38">
                <a:alpha val="86000"/>
              </a:srgbClr>
            </a:gs>
            <a:gs pos="8000">
              <a:srgbClr val="00B0F0"/>
            </a:gs>
            <a:gs pos="72000">
              <a:srgbClr val="FFFF00"/>
            </a:gs>
            <a:gs pos="100000">
              <a:schemeClr val="accent1">
                <a:lumMod val="40000"/>
                <a:lumOff val="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100" y="365125"/>
            <a:ext cx="11734800" cy="1325563"/>
          </a:xfrm>
        </p:spPr>
        <p:txBody>
          <a:bodyPr>
            <a:noAutofit/>
          </a:bodyPr>
          <a:lstStyle/>
          <a:p>
            <a:r>
              <a:rPr lang="uk-UA" sz="28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Приклад. </a:t>
            </a:r>
            <a:r>
              <a:rPr lang="uk-UA" sz="28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Знайдемо добуток елементів масиву X. Рішення завдання зводиться до того, що значення змінної Р, в яку попередньо була записана одиниця, послідовно множиться на значення i-го елемента масиву. </a:t>
            </a:r>
            <a:endParaRPr lang="ru-RU" sz="28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6600" y="1966598"/>
            <a:ext cx="10515600" cy="4519928"/>
          </a:xfrm>
        </p:spPr>
        <p:txBody>
          <a:bodyPr/>
          <a:lstStyle/>
          <a:p>
            <a:pPr marL="0" indent="0">
              <a:buNone/>
            </a:pPr>
            <a:r>
              <a:rPr lang="en-US" sz="3600" b="1" dirty="0"/>
              <a:t>for</a:t>
            </a:r>
            <a:r>
              <a:rPr lang="en-US" sz="3600" dirty="0"/>
              <a:t> i:=1 </a:t>
            </a:r>
            <a:r>
              <a:rPr lang="en-US" sz="3600" b="1" dirty="0"/>
              <a:t>to</a:t>
            </a:r>
            <a:r>
              <a:rPr lang="en-US" sz="3600" dirty="0"/>
              <a:t> 10 </a:t>
            </a:r>
            <a:r>
              <a:rPr lang="en-US" sz="3600" b="1" dirty="0"/>
              <a:t>do</a:t>
            </a:r>
            <a:endParaRPr lang="ru-RU" sz="3600" b="1" dirty="0"/>
          </a:p>
          <a:p>
            <a:pPr marL="0" indent="0">
              <a:buNone/>
            </a:pPr>
            <a:r>
              <a:rPr lang="en-US" sz="3600" b="1" dirty="0" smtClean="0"/>
              <a:t>begin</a:t>
            </a:r>
            <a:endParaRPr lang="ru-RU" sz="3600" b="1" dirty="0"/>
          </a:p>
          <a:p>
            <a:pPr marL="0" indent="0">
              <a:buNone/>
            </a:pPr>
            <a:r>
              <a:rPr lang="en-US" sz="3600" dirty="0" smtClean="0"/>
              <a:t>p</a:t>
            </a:r>
            <a:r>
              <a:rPr lang="en-US" sz="3600" dirty="0"/>
              <a:t>:=p*x[i];</a:t>
            </a:r>
            <a:endParaRPr lang="ru-RU" sz="3600" dirty="0"/>
          </a:p>
          <a:p>
            <a:pPr marL="0" indent="0">
              <a:buNone/>
            </a:pPr>
            <a:r>
              <a:rPr lang="en-US" sz="3600" dirty="0" smtClean="0"/>
              <a:t>memo1.Lines.Add</a:t>
            </a:r>
            <a:r>
              <a:rPr lang="en-US" sz="3600" dirty="0"/>
              <a:t>('x['+</a:t>
            </a:r>
            <a:r>
              <a:rPr lang="en-US" sz="3600" dirty="0" err="1"/>
              <a:t>inttostr</a:t>
            </a:r>
            <a:r>
              <a:rPr lang="en-US" sz="3600" dirty="0"/>
              <a:t>(</a:t>
            </a:r>
            <a:r>
              <a:rPr lang="en-US" sz="3600" dirty="0" err="1"/>
              <a:t>i</a:t>
            </a:r>
            <a:r>
              <a:rPr lang="en-US" sz="3600" dirty="0" smtClean="0"/>
              <a:t>)+']</a:t>
            </a:r>
            <a:endParaRPr lang="ru-RU" sz="3600" dirty="0" smtClean="0"/>
          </a:p>
          <a:p>
            <a:pPr marL="0" indent="0">
              <a:buNone/>
            </a:pPr>
            <a:r>
              <a:rPr lang="ru-RU" sz="3600" dirty="0"/>
              <a:t> </a:t>
            </a:r>
            <a:r>
              <a:rPr lang="ru-RU" sz="3600" dirty="0" smtClean="0"/>
              <a:t>                                 </a:t>
            </a:r>
            <a:r>
              <a:rPr lang="en-US" sz="3600" dirty="0" smtClean="0"/>
              <a:t>='+</a:t>
            </a:r>
            <a:r>
              <a:rPr lang="en-US" sz="3600" dirty="0" err="1"/>
              <a:t>inttostr</a:t>
            </a:r>
            <a:r>
              <a:rPr lang="en-US" sz="3600" dirty="0"/>
              <a:t>(x[</a:t>
            </a:r>
            <a:r>
              <a:rPr lang="en-US" sz="3600" dirty="0" err="1"/>
              <a:t>i</a:t>
            </a:r>
            <a:r>
              <a:rPr lang="en-US" sz="3600" dirty="0"/>
              <a:t>]));</a:t>
            </a:r>
            <a:endParaRPr lang="ru-RU" sz="3600" dirty="0"/>
          </a:p>
          <a:p>
            <a:pPr marL="0" indent="0">
              <a:buNone/>
            </a:pPr>
            <a:r>
              <a:rPr lang="en-US" sz="3600" dirty="0"/>
              <a:t>   </a:t>
            </a:r>
            <a:r>
              <a:rPr lang="en-US" sz="3600" b="1" dirty="0"/>
              <a:t>end</a:t>
            </a:r>
            <a:r>
              <a:rPr lang="en-US" sz="3600" dirty="0"/>
              <a:t>;</a:t>
            </a:r>
            <a:endParaRPr lang="ru-RU" sz="3600" dirty="0"/>
          </a:p>
          <a:p>
            <a:pPr marL="0" indent="0">
              <a:buNone/>
            </a:pPr>
            <a:r>
              <a:rPr lang="en-US" sz="3600" dirty="0"/>
              <a:t>  label1.caption:=’</a:t>
            </a:r>
            <a:r>
              <a:rPr lang="en-US" sz="3600" dirty="0" err="1"/>
              <a:t>Добуток</a:t>
            </a:r>
            <a:r>
              <a:rPr lang="uk-UA" sz="3600" dirty="0"/>
              <a:t> елементів</a:t>
            </a:r>
            <a:r>
              <a:rPr lang="en-US" sz="3600" dirty="0"/>
              <a:t>=’</a:t>
            </a:r>
            <a:r>
              <a:rPr lang="uk-UA" sz="3600" dirty="0"/>
              <a:t>+</a:t>
            </a:r>
            <a:r>
              <a:rPr lang="en-US" sz="3600" dirty="0" err="1"/>
              <a:t>inttostr</a:t>
            </a:r>
            <a:r>
              <a:rPr lang="en-US" sz="3600" dirty="0"/>
              <a:t>(p)  ;</a:t>
            </a:r>
            <a:endParaRPr lang="ru-RU" sz="3600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55333">
            <a:off x="-790247" y="6299809"/>
            <a:ext cx="6600328" cy="111638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2375" y="1966598"/>
            <a:ext cx="461962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71878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gradFill flip="none" rotWithShape="1">
          <a:gsLst>
            <a:gs pos="12000">
              <a:srgbClr val="00B0F0"/>
            </a:gs>
            <a:gs pos="39000">
              <a:srgbClr val="FFFF00"/>
            </a:gs>
            <a:gs pos="84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Закріплення матеріалу</a:t>
            </a:r>
            <a:endParaRPr lang="ru-RU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7689" y="1432334"/>
            <a:ext cx="11296621" cy="435133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uk-UA" sz="3600" b="1" dirty="0" smtClean="0">
                <a:latin typeface="Bookman Old Style" panose="02050604050505020204" pitchFamily="18" charset="0"/>
              </a:rPr>
              <a:t>1 </a:t>
            </a:r>
            <a:r>
              <a:rPr lang="uk-UA" sz="3600" b="1" dirty="0">
                <a:latin typeface="Bookman Old Style" panose="02050604050505020204" pitchFamily="18" charset="0"/>
              </a:rPr>
              <a:t>стіл </a:t>
            </a:r>
            <a:r>
              <a:rPr lang="uk-UA" sz="3600" dirty="0">
                <a:latin typeface="Bookman Old Style" panose="02050604050505020204" pitchFamily="18" charset="0"/>
              </a:rPr>
              <a:t>– виведення даних за допомогою </a:t>
            </a:r>
            <a:r>
              <a:rPr lang="en-US" sz="3600" dirty="0" smtClean="0">
                <a:latin typeface="Bookman Old Style" panose="02050604050505020204" pitchFamily="18" charset="0"/>
              </a:rPr>
              <a:t>									</a:t>
            </a:r>
            <a:r>
              <a:rPr lang="uk-UA" sz="3600" b="1" dirty="0" smtClean="0">
                <a:latin typeface="Bookman Old Style" panose="02050604050505020204" pitchFamily="18" charset="0"/>
              </a:rPr>
              <a:t>компонента </a:t>
            </a:r>
            <a:r>
              <a:rPr lang="en-US" sz="3600" b="1" dirty="0">
                <a:latin typeface="Bookman Old Style" panose="02050604050505020204" pitchFamily="18" charset="0"/>
              </a:rPr>
              <a:t>Label</a:t>
            </a:r>
            <a:endParaRPr lang="ru-RU" sz="3600" b="1" dirty="0">
              <a:latin typeface="Bookman Old Style" panose="02050604050505020204" pitchFamily="18" charset="0"/>
            </a:endParaRPr>
          </a:p>
          <a:p>
            <a:pPr marL="0" indent="0">
              <a:buNone/>
            </a:pPr>
            <a:r>
              <a:rPr lang="uk-UA" sz="3600" b="1" dirty="0" smtClean="0">
                <a:latin typeface="Bookman Old Style" panose="02050604050505020204" pitchFamily="18" charset="0"/>
              </a:rPr>
              <a:t>2 </a:t>
            </a:r>
            <a:r>
              <a:rPr lang="uk-UA" sz="3600" b="1" dirty="0">
                <a:latin typeface="Bookman Old Style" panose="02050604050505020204" pitchFamily="18" charset="0"/>
              </a:rPr>
              <a:t>стіл</a:t>
            </a:r>
            <a:r>
              <a:rPr lang="uk-UA" sz="3600" dirty="0">
                <a:latin typeface="Bookman Old Style" panose="02050604050505020204" pitchFamily="18" charset="0"/>
              </a:rPr>
              <a:t> – виведення даних </a:t>
            </a:r>
            <a:r>
              <a:rPr lang="ru-RU" sz="3600" dirty="0">
                <a:latin typeface="Bookman Old Style" panose="02050604050505020204" pitchFamily="18" charset="0"/>
              </a:rPr>
              <a:t>за </a:t>
            </a:r>
            <a:r>
              <a:rPr lang="ru-RU" sz="3600" dirty="0" err="1">
                <a:latin typeface="Bookman Old Style" panose="02050604050505020204" pitchFamily="18" charset="0"/>
              </a:rPr>
              <a:t>допомогою</a:t>
            </a:r>
            <a:r>
              <a:rPr lang="ru-RU" sz="3600" dirty="0">
                <a:latin typeface="Bookman Old Style" panose="02050604050505020204" pitchFamily="18" charset="0"/>
              </a:rPr>
              <a:t> </a:t>
            </a:r>
            <a:r>
              <a:rPr lang="en-US" sz="3600" dirty="0" smtClean="0">
                <a:latin typeface="Bookman Old Style" panose="02050604050505020204" pitchFamily="18" charset="0"/>
              </a:rPr>
              <a:t>									</a:t>
            </a:r>
            <a:r>
              <a:rPr lang="ru-RU" sz="3600" b="1" dirty="0" smtClean="0">
                <a:latin typeface="Bookman Old Style" panose="02050604050505020204" pitchFamily="18" charset="0"/>
              </a:rPr>
              <a:t>компонента </a:t>
            </a:r>
            <a:r>
              <a:rPr lang="en-US" sz="3600" b="1" dirty="0">
                <a:latin typeface="Bookman Old Style" panose="02050604050505020204" pitchFamily="18" charset="0"/>
              </a:rPr>
              <a:t>Memo</a:t>
            </a:r>
            <a:endParaRPr lang="ru-RU" sz="3600" b="1" dirty="0">
              <a:latin typeface="Bookman Old Style" panose="02050604050505020204" pitchFamily="18" charset="0"/>
            </a:endParaRPr>
          </a:p>
          <a:p>
            <a:pPr marL="0" indent="0">
              <a:buNone/>
            </a:pPr>
            <a:r>
              <a:rPr lang="ru-RU" sz="3600" b="1" dirty="0" smtClean="0">
                <a:latin typeface="Bookman Old Style" panose="02050604050505020204" pitchFamily="18" charset="0"/>
              </a:rPr>
              <a:t>3 </a:t>
            </a:r>
            <a:r>
              <a:rPr lang="ru-RU" sz="3600" b="1" dirty="0" err="1">
                <a:latin typeface="Bookman Old Style" panose="02050604050505020204" pitchFamily="18" charset="0"/>
              </a:rPr>
              <a:t>стіл</a:t>
            </a:r>
            <a:r>
              <a:rPr lang="ru-RU" sz="3600" b="1" dirty="0">
                <a:latin typeface="Bookman Old Style" panose="02050604050505020204" pitchFamily="18" charset="0"/>
              </a:rPr>
              <a:t> </a:t>
            </a:r>
            <a:r>
              <a:rPr lang="ru-RU" sz="3600" dirty="0">
                <a:latin typeface="Bookman Old Style" panose="02050604050505020204" pitchFamily="18" charset="0"/>
              </a:rPr>
              <a:t>– вив</a:t>
            </a:r>
            <a:r>
              <a:rPr lang="uk-UA" sz="3600" dirty="0">
                <a:latin typeface="Bookman Old Style" panose="02050604050505020204" pitchFamily="18" charset="0"/>
              </a:rPr>
              <a:t>е</a:t>
            </a:r>
            <a:r>
              <a:rPr lang="ru-RU" sz="3600" dirty="0" err="1">
                <a:latin typeface="Bookman Old Style" panose="02050604050505020204" pitchFamily="18" charset="0"/>
              </a:rPr>
              <a:t>дення</a:t>
            </a:r>
            <a:r>
              <a:rPr lang="ru-RU" sz="3600" dirty="0">
                <a:latin typeface="Bookman Old Style" panose="02050604050505020204" pitchFamily="18" charset="0"/>
              </a:rPr>
              <a:t> </a:t>
            </a:r>
            <a:r>
              <a:rPr lang="uk-UA" sz="3600" dirty="0">
                <a:latin typeface="Bookman Old Style" panose="02050604050505020204" pitchFamily="18" charset="0"/>
              </a:rPr>
              <a:t>даних </a:t>
            </a:r>
            <a:r>
              <a:rPr lang="en-US" sz="3600" b="1" dirty="0" err="1" smtClean="0">
                <a:latin typeface="Bookman Old Style" panose="02050604050505020204" pitchFamily="18" charset="0"/>
              </a:rPr>
              <a:t>MessageDlg</a:t>
            </a:r>
            <a:endParaRPr lang="ru-RU" sz="3600" b="1" dirty="0">
              <a:latin typeface="Bookman Old Style" panose="02050604050505020204" pitchFamily="18" charset="0"/>
            </a:endParaRPr>
          </a:p>
          <a:p>
            <a:pPr marL="0" indent="0">
              <a:buNone/>
            </a:pPr>
            <a:r>
              <a:rPr lang="ru-RU" sz="3600" b="1" dirty="0" smtClean="0">
                <a:latin typeface="Bookman Old Style" panose="02050604050505020204" pitchFamily="18" charset="0"/>
              </a:rPr>
              <a:t>4 </a:t>
            </a:r>
            <a:r>
              <a:rPr lang="ru-RU" sz="3600" b="1" dirty="0" err="1">
                <a:latin typeface="Bookman Old Style" panose="02050604050505020204" pitchFamily="18" charset="0"/>
              </a:rPr>
              <a:t>стіл</a:t>
            </a:r>
            <a:r>
              <a:rPr lang="ru-RU" sz="3600" b="1" dirty="0">
                <a:latin typeface="Bookman Old Style" panose="02050604050505020204" pitchFamily="18" charset="0"/>
              </a:rPr>
              <a:t> </a:t>
            </a:r>
            <a:r>
              <a:rPr lang="ru-RU" sz="3600" dirty="0">
                <a:latin typeface="Bookman Old Style" panose="02050604050505020204" pitchFamily="18" charset="0"/>
              </a:rPr>
              <a:t>– </a:t>
            </a:r>
            <a:r>
              <a:rPr lang="uk-UA" sz="3600" dirty="0">
                <a:latin typeface="Bookman Old Style" panose="02050604050505020204" pitchFamily="18" charset="0"/>
              </a:rPr>
              <a:t>виведення даних в </a:t>
            </a:r>
            <a:r>
              <a:rPr lang="uk-UA" sz="3600" b="1" dirty="0" smtClean="0">
                <a:latin typeface="Bookman Old Style" panose="02050604050505020204" pitchFamily="18" charset="0"/>
              </a:rPr>
              <a:t>консольному режимі</a:t>
            </a:r>
          </a:p>
          <a:p>
            <a:pPr marL="0" indent="0">
              <a:buNone/>
            </a:pPr>
            <a:r>
              <a:rPr lang="uk-UA" sz="3600" b="1" dirty="0" smtClean="0">
                <a:latin typeface="Bookman Old Style" panose="02050604050505020204" pitchFamily="18" charset="0"/>
              </a:rPr>
              <a:t>5 </a:t>
            </a:r>
            <a:r>
              <a:rPr lang="uk-UA" sz="3600" b="1" dirty="0">
                <a:latin typeface="Bookman Old Style" panose="02050604050505020204" pitchFamily="18" charset="0"/>
              </a:rPr>
              <a:t>стіл </a:t>
            </a:r>
            <a:r>
              <a:rPr lang="uk-UA" sz="3600" dirty="0">
                <a:latin typeface="Bookman Old Style" panose="02050604050505020204" pitchFamily="18" charset="0"/>
              </a:rPr>
              <a:t>– виведення даних за допомогою </a:t>
            </a:r>
            <a:r>
              <a:rPr lang="en-US" sz="3600" dirty="0" smtClean="0">
                <a:latin typeface="Bookman Old Style" panose="02050604050505020204" pitchFamily="18" charset="0"/>
              </a:rPr>
              <a:t>									</a:t>
            </a:r>
            <a:r>
              <a:rPr lang="uk-UA" sz="3600" b="1" dirty="0" smtClean="0">
                <a:latin typeface="Bookman Old Style" panose="02050604050505020204" pitchFamily="18" charset="0"/>
              </a:rPr>
              <a:t>компонента </a:t>
            </a:r>
            <a:r>
              <a:rPr lang="en-US" sz="3600" b="1" dirty="0" smtClean="0">
                <a:latin typeface="Bookman Old Style" panose="02050604050505020204" pitchFamily="18" charset="0"/>
              </a:rPr>
              <a:t>Edit</a:t>
            </a:r>
            <a:endParaRPr lang="ru-RU" sz="3600" b="1" dirty="0">
              <a:latin typeface="Bookman Old Style" panose="02050604050505020204" pitchFamily="18" charset="0"/>
            </a:endParaRPr>
          </a:p>
          <a:p>
            <a:pPr marL="0" indent="0">
              <a:buNone/>
            </a:pPr>
            <a:endParaRPr lang="uk-UA" dirty="0">
              <a:latin typeface="Bookman Old Style" panose="02050604050505020204" pitchFamily="18" charset="0"/>
            </a:endParaRPr>
          </a:p>
          <a:p>
            <a:pPr marL="0" indent="0">
              <a:buNone/>
            </a:pPr>
            <a:endParaRPr lang="ru-RU" dirty="0">
              <a:latin typeface="Bookman Old Style" panose="02050604050505020204" pitchFamily="18" charset="0"/>
            </a:endParaRPr>
          </a:p>
          <a:p>
            <a:endParaRPr lang="ru-RU" dirty="0"/>
          </a:p>
        </p:txBody>
      </p:sp>
      <p:sp>
        <p:nvSpPr>
          <p:cNvPr id="9" name="Полилиния 8"/>
          <p:cNvSpPr/>
          <p:nvPr/>
        </p:nvSpPr>
        <p:spPr>
          <a:xfrm>
            <a:off x="189361" y="2711150"/>
            <a:ext cx="275461" cy="1064652"/>
          </a:xfrm>
          <a:custGeom>
            <a:avLst/>
            <a:gdLst>
              <a:gd name="connsiteX0" fmla="*/ 275461 w 275461"/>
              <a:gd name="connsiteY0" fmla="*/ 0 h 1064652"/>
              <a:gd name="connsiteX1" fmla="*/ 158 w 275461"/>
              <a:gd name="connsiteY1" fmla="*/ 285135 h 1064652"/>
              <a:gd name="connsiteX2" fmla="*/ 236132 w 275461"/>
              <a:gd name="connsiteY2" fmla="*/ 983226 h 1064652"/>
              <a:gd name="connsiteX3" fmla="*/ 265629 w 275461"/>
              <a:gd name="connsiteY3" fmla="*/ 1022555 h 1064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5461" h="1064652">
                <a:moveTo>
                  <a:pt x="275461" y="0"/>
                </a:moveTo>
                <a:cubicBezTo>
                  <a:pt x="141087" y="60632"/>
                  <a:pt x="6713" y="121264"/>
                  <a:pt x="158" y="285135"/>
                </a:cubicBezTo>
                <a:cubicBezTo>
                  <a:pt x="-6397" y="449006"/>
                  <a:pt x="191887" y="860323"/>
                  <a:pt x="236132" y="983226"/>
                </a:cubicBezTo>
                <a:cubicBezTo>
                  <a:pt x="280377" y="1106129"/>
                  <a:pt x="273003" y="1064342"/>
                  <a:pt x="265629" y="1022555"/>
                </a:cubicBezTo>
              </a:path>
            </a:pathLst>
          </a:custGeom>
          <a:noFill/>
          <a:ln w="41275" cmpd="sng">
            <a:solidFill>
              <a:srgbClr val="002060"/>
            </a:solidFill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лилиния 9"/>
          <p:cNvSpPr/>
          <p:nvPr/>
        </p:nvSpPr>
        <p:spPr>
          <a:xfrm>
            <a:off x="309958" y="1737650"/>
            <a:ext cx="275461" cy="1064652"/>
          </a:xfrm>
          <a:custGeom>
            <a:avLst/>
            <a:gdLst>
              <a:gd name="connsiteX0" fmla="*/ 275461 w 275461"/>
              <a:gd name="connsiteY0" fmla="*/ 0 h 1064652"/>
              <a:gd name="connsiteX1" fmla="*/ 158 w 275461"/>
              <a:gd name="connsiteY1" fmla="*/ 285135 h 1064652"/>
              <a:gd name="connsiteX2" fmla="*/ 236132 w 275461"/>
              <a:gd name="connsiteY2" fmla="*/ 983226 h 1064652"/>
              <a:gd name="connsiteX3" fmla="*/ 265629 w 275461"/>
              <a:gd name="connsiteY3" fmla="*/ 1022555 h 1064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5461" h="1064652">
                <a:moveTo>
                  <a:pt x="275461" y="0"/>
                </a:moveTo>
                <a:cubicBezTo>
                  <a:pt x="141087" y="60632"/>
                  <a:pt x="6713" y="121264"/>
                  <a:pt x="158" y="285135"/>
                </a:cubicBezTo>
                <a:cubicBezTo>
                  <a:pt x="-6397" y="449006"/>
                  <a:pt x="191887" y="860323"/>
                  <a:pt x="236132" y="983226"/>
                </a:cubicBezTo>
                <a:cubicBezTo>
                  <a:pt x="280377" y="1106129"/>
                  <a:pt x="273003" y="1064342"/>
                  <a:pt x="265629" y="1022555"/>
                </a:cubicBezTo>
              </a:path>
            </a:pathLst>
          </a:custGeom>
          <a:noFill/>
          <a:ln w="41275" cmpd="sng">
            <a:solidFill>
              <a:srgbClr val="002060"/>
            </a:solidFill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246251" y="3733713"/>
            <a:ext cx="275461" cy="589936"/>
          </a:xfrm>
          <a:custGeom>
            <a:avLst/>
            <a:gdLst>
              <a:gd name="connsiteX0" fmla="*/ 275461 w 275461"/>
              <a:gd name="connsiteY0" fmla="*/ 0 h 1064652"/>
              <a:gd name="connsiteX1" fmla="*/ 158 w 275461"/>
              <a:gd name="connsiteY1" fmla="*/ 285135 h 1064652"/>
              <a:gd name="connsiteX2" fmla="*/ 236132 w 275461"/>
              <a:gd name="connsiteY2" fmla="*/ 983226 h 1064652"/>
              <a:gd name="connsiteX3" fmla="*/ 265629 w 275461"/>
              <a:gd name="connsiteY3" fmla="*/ 1022555 h 1064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5461" h="1064652">
                <a:moveTo>
                  <a:pt x="275461" y="0"/>
                </a:moveTo>
                <a:cubicBezTo>
                  <a:pt x="141087" y="60632"/>
                  <a:pt x="6713" y="121264"/>
                  <a:pt x="158" y="285135"/>
                </a:cubicBezTo>
                <a:cubicBezTo>
                  <a:pt x="-6397" y="449006"/>
                  <a:pt x="191887" y="860323"/>
                  <a:pt x="236132" y="983226"/>
                </a:cubicBezTo>
                <a:cubicBezTo>
                  <a:pt x="280377" y="1106129"/>
                  <a:pt x="273003" y="1064342"/>
                  <a:pt x="265629" y="1022555"/>
                </a:cubicBezTo>
              </a:path>
            </a:pathLst>
          </a:custGeom>
          <a:noFill/>
          <a:ln w="41275" cmpd="sng">
            <a:solidFill>
              <a:srgbClr val="002060"/>
            </a:solidFill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олилиния 11"/>
          <p:cNvSpPr/>
          <p:nvPr/>
        </p:nvSpPr>
        <p:spPr>
          <a:xfrm>
            <a:off x="248877" y="4388943"/>
            <a:ext cx="275461" cy="636539"/>
          </a:xfrm>
          <a:custGeom>
            <a:avLst/>
            <a:gdLst>
              <a:gd name="connsiteX0" fmla="*/ 275461 w 275461"/>
              <a:gd name="connsiteY0" fmla="*/ 0 h 1064652"/>
              <a:gd name="connsiteX1" fmla="*/ 158 w 275461"/>
              <a:gd name="connsiteY1" fmla="*/ 285135 h 1064652"/>
              <a:gd name="connsiteX2" fmla="*/ 236132 w 275461"/>
              <a:gd name="connsiteY2" fmla="*/ 983226 h 1064652"/>
              <a:gd name="connsiteX3" fmla="*/ 265629 w 275461"/>
              <a:gd name="connsiteY3" fmla="*/ 1022555 h 1064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5461" h="1064652">
                <a:moveTo>
                  <a:pt x="275461" y="0"/>
                </a:moveTo>
                <a:cubicBezTo>
                  <a:pt x="141087" y="60632"/>
                  <a:pt x="6713" y="121264"/>
                  <a:pt x="158" y="285135"/>
                </a:cubicBezTo>
                <a:cubicBezTo>
                  <a:pt x="-6397" y="449006"/>
                  <a:pt x="191887" y="860323"/>
                  <a:pt x="236132" y="983226"/>
                </a:cubicBezTo>
                <a:cubicBezTo>
                  <a:pt x="280377" y="1106129"/>
                  <a:pt x="273003" y="1064342"/>
                  <a:pt x="265629" y="1022555"/>
                </a:cubicBezTo>
              </a:path>
            </a:pathLst>
          </a:custGeom>
          <a:noFill/>
          <a:ln w="41275" cmpd="sng">
            <a:solidFill>
              <a:srgbClr val="002060"/>
            </a:solidFill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олилиния 12"/>
          <p:cNvSpPr/>
          <p:nvPr/>
        </p:nvSpPr>
        <p:spPr>
          <a:xfrm>
            <a:off x="0" y="1521197"/>
            <a:ext cx="447698" cy="3463758"/>
          </a:xfrm>
          <a:custGeom>
            <a:avLst/>
            <a:gdLst>
              <a:gd name="connsiteX0" fmla="*/ 297800 w 371872"/>
              <a:gd name="connsiteY0" fmla="*/ 3463758 h 3463758"/>
              <a:gd name="connsiteX1" fmla="*/ 22497 w 371872"/>
              <a:gd name="connsiteY1" fmla="*/ 1910261 h 3463758"/>
              <a:gd name="connsiteX2" fmla="*/ 51993 w 371872"/>
              <a:gd name="connsiteY2" fmla="*/ 858209 h 3463758"/>
              <a:gd name="connsiteX3" fmla="*/ 337129 w 371872"/>
              <a:gd name="connsiteY3" fmla="*/ 81461 h 3463758"/>
              <a:gd name="connsiteX4" fmla="*/ 356793 w 371872"/>
              <a:gd name="connsiteY4" fmla="*/ 61797 h 3463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1872" h="3463758">
                <a:moveTo>
                  <a:pt x="297800" y="3463758"/>
                </a:moveTo>
                <a:cubicBezTo>
                  <a:pt x="180632" y="2904138"/>
                  <a:pt x="63465" y="2344519"/>
                  <a:pt x="22497" y="1910261"/>
                </a:cubicBezTo>
                <a:cubicBezTo>
                  <a:pt x="-18471" y="1476003"/>
                  <a:pt x="-446" y="1163009"/>
                  <a:pt x="51993" y="858209"/>
                </a:cubicBezTo>
                <a:cubicBezTo>
                  <a:pt x="104432" y="553409"/>
                  <a:pt x="286329" y="214196"/>
                  <a:pt x="337129" y="81461"/>
                </a:cubicBezTo>
                <a:cubicBezTo>
                  <a:pt x="387929" y="-51274"/>
                  <a:pt x="372361" y="5261"/>
                  <a:pt x="356793" y="61797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838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rgbClr val="C3ED38"/>
            </a:gs>
            <a:gs pos="45000">
              <a:srgbClr val="00B0F0"/>
            </a:gs>
            <a:gs pos="78000">
              <a:srgbClr val="FFFF00"/>
            </a:gs>
            <a:gs pos="86341">
              <a:srgbClr val="E2ED68"/>
            </a:gs>
            <a:gs pos="97000">
              <a:schemeClr val="accent1">
                <a:lumMod val="40000"/>
                <a:lumOff val="60000"/>
              </a:scheme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{</a:t>
            </a:r>
            <a:r>
              <a:rPr lang="uk-UA" sz="36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Описати індекс масиву та задати і</a:t>
            </a:r>
            <a:r>
              <a:rPr lang="en-US" sz="36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’</a:t>
            </a:r>
            <a:r>
              <a:rPr lang="uk-UA" sz="3600" b="1" dirty="0" err="1" smtClean="0">
                <a:solidFill>
                  <a:srgbClr val="002060"/>
                </a:solidFill>
                <a:latin typeface="Bookman Old Style" panose="02050604050505020204" pitchFamily="18" charset="0"/>
              </a:rPr>
              <a:t>мя</a:t>
            </a:r>
            <a:r>
              <a:rPr lang="uk-UA" sz="36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 масиву </a:t>
            </a:r>
            <a:r>
              <a:rPr lang="en-US" sz="36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}</a:t>
            </a:r>
            <a:endParaRPr lang="uk-UA" sz="3600" b="1" dirty="0" smtClean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0" indent="0">
              <a:buNone/>
            </a:pPr>
            <a:endParaRPr lang="en-US" sz="3600" b="1" dirty="0" smtClean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0" indent="0" algn="ctr">
              <a:buNone/>
            </a:pPr>
            <a:r>
              <a:rPr lang="en-US" sz="36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{</a:t>
            </a:r>
            <a:r>
              <a:rPr lang="uk-UA" sz="36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Передбачити введення і-го елемента з клавіатури</a:t>
            </a:r>
            <a:r>
              <a:rPr lang="en-US" sz="36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}</a:t>
            </a:r>
            <a:endParaRPr lang="en-US" sz="3600" b="1" dirty="0" smtClean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0" indent="0">
              <a:buNone/>
            </a:pPr>
            <a:endParaRPr lang="uk-UA" sz="3600" b="1" dirty="0" smtClean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0" indent="0" algn="ctr">
              <a:buNone/>
            </a:pPr>
            <a:r>
              <a:rPr lang="en-US" sz="36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{</a:t>
            </a:r>
            <a:r>
              <a:rPr lang="uk-UA" sz="36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Основний код програми</a:t>
            </a:r>
            <a:r>
              <a:rPr lang="en-US" sz="36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}</a:t>
            </a:r>
            <a:endParaRPr lang="uk-UA" sz="3600" b="1" dirty="0" smtClean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0" indent="0">
              <a:buNone/>
            </a:pPr>
            <a:endParaRPr lang="uk-UA" sz="3600" b="1" dirty="0" smtClean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0" indent="0" algn="ctr">
              <a:buNone/>
            </a:pPr>
            <a:r>
              <a:rPr lang="en-US" sz="36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{</a:t>
            </a:r>
            <a:r>
              <a:rPr lang="uk-UA" sz="36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Вивести елементи масиву згідно завдання</a:t>
            </a:r>
            <a:r>
              <a:rPr lang="en-US" sz="36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}</a:t>
            </a:r>
            <a:endParaRPr lang="uk-UA" sz="3600" b="1" dirty="0" smtClean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0" indent="0">
              <a:buNone/>
            </a:pPr>
            <a:endParaRPr lang="uk-UA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773541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5000">
              <a:srgbClr val="00B0F0"/>
            </a:gs>
            <a:gs pos="51000">
              <a:schemeClr val="accent1">
                <a:lumMod val="45000"/>
                <a:lumOff val="55000"/>
              </a:schemeClr>
            </a:gs>
            <a:gs pos="81000">
              <a:srgbClr val="FFFF00"/>
            </a:gs>
            <a:gs pos="96000">
              <a:schemeClr val="accent1">
                <a:lumMod val="30000"/>
                <a:lumOff val="70000"/>
              </a:schemeClr>
            </a:gs>
          </a:gsLst>
          <a:path path="rect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88491"/>
            <a:ext cx="10515600" cy="943896"/>
          </a:xfrm>
        </p:spPr>
        <p:txBody>
          <a:bodyPr/>
          <a:lstStyle/>
          <a:p>
            <a:pPr algn="ctr"/>
            <a:r>
              <a:rPr lang="uk-UA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Короткі підсумки</a:t>
            </a:r>
            <a:endParaRPr lang="ru-RU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6477" y="934065"/>
            <a:ext cx="11720052" cy="5633883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uk-UA" i="1" dirty="0" smtClean="0">
                <a:latin typeface="Bookman Old Style" panose="02050604050505020204" pitchFamily="18" charset="0"/>
              </a:rPr>
              <a:t>структурований тип даних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uk-UA" dirty="0" smtClean="0">
                <a:latin typeface="Bookman Old Style" panose="02050604050505020204" pitchFamily="18" charset="0"/>
              </a:rPr>
              <a:t>мають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uk-UA" b="1" i="1" dirty="0" smtClean="0">
                <a:latin typeface="Bookman Old Style" panose="02050604050505020204" pitchFamily="18" charset="0"/>
              </a:rPr>
              <a:t>однакові імена</a:t>
            </a:r>
            <a:r>
              <a:rPr lang="uk-UA" i="1" dirty="0" smtClean="0">
                <a:latin typeface="Bookman Old Style" panose="02050604050505020204" pitchFamily="18" charset="0"/>
              </a:rPr>
              <a:t>, </a:t>
            </a:r>
            <a:r>
              <a:rPr lang="uk-UA" b="1" i="1" dirty="0">
                <a:latin typeface="Bookman Old Style" panose="02050604050505020204" pitchFamily="18" charset="0"/>
              </a:rPr>
              <a:t>тип</a:t>
            </a:r>
            <a:r>
              <a:rPr lang="uk-UA" i="1" dirty="0">
                <a:latin typeface="Bookman Old Style" panose="02050604050505020204" pitchFamily="18" charset="0"/>
              </a:rPr>
              <a:t> і розташовуються в пам'яті </a:t>
            </a:r>
            <a:r>
              <a:rPr lang="uk-UA" i="1" dirty="0" smtClean="0">
                <a:latin typeface="Bookman Old Style" panose="02050604050505020204" pitchFamily="18" charset="0"/>
              </a:rPr>
              <a:t>послідовно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uk-UA" dirty="0" smtClean="0">
                <a:latin typeface="Bookman Old Style" panose="02050604050505020204" pitchFamily="18" charset="0"/>
              </a:rPr>
              <a:t> характеризуються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uk-UA" b="1" i="1" dirty="0" smtClean="0">
                <a:latin typeface="Bookman Old Style" panose="02050604050505020204" pitchFamily="18" charset="0"/>
              </a:rPr>
              <a:t>індексами</a:t>
            </a:r>
            <a:r>
              <a:rPr lang="uk-UA" i="1" dirty="0">
                <a:latin typeface="Bookman Old Style" panose="02050604050505020204" pitchFamily="18" charset="0"/>
              </a:rPr>
              <a:t>, </a:t>
            </a:r>
            <a:r>
              <a:rPr lang="uk-UA" b="1" i="1" dirty="0">
                <a:latin typeface="Bookman Old Style" panose="02050604050505020204" pitchFamily="18" charset="0"/>
              </a:rPr>
              <a:t>значеннями</a:t>
            </a:r>
            <a:r>
              <a:rPr lang="uk-UA" i="1" dirty="0">
                <a:latin typeface="Bookman Old Style" panose="02050604050505020204" pitchFamily="18" charset="0"/>
              </a:rPr>
              <a:t> і </a:t>
            </a:r>
            <a:r>
              <a:rPr lang="uk-UA" b="1" i="1" dirty="0">
                <a:latin typeface="Bookman Old Style" panose="02050604050505020204" pitchFamily="18" charset="0"/>
              </a:rPr>
              <a:t>адресується </a:t>
            </a:r>
            <a:r>
              <a:rPr lang="uk-UA" b="1" i="1" dirty="0" smtClean="0">
                <a:latin typeface="Bookman Old Style" panose="02050604050505020204" pitchFamily="18" charset="0"/>
              </a:rPr>
              <a:t>пам'яттю</a:t>
            </a:r>
            <a:r>
              <a:rPr lang="uk-UA" i="1" dirty="0" smtClean="0">
                <a:latin typeface="Bookman Old Style" panose="02050604050505020204" pitchFamily="18" charset="0"/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uk-UA" b="1" dirty="0" smtClean="0">
                <a:latin typeface="Bookman Old Style" panose="02050604050505020204" pitchFamily="18" charset="0"/>
              </a:rPr>
              <a:t>Ініціалізація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uk-UA" i="1" dirty="0" smtClean="0">
                <a:latin typeface="Bookman Old Style" panose="02050604050505020204" pitchFamily="18" charset="0"/>
              </a:rPr>
              <a:t>присвоєння початкових значень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uk-UA" i="1" dirty="0" smtClean="0">
                <a:latin typeface="Bookman Old Style" panose="02050604050505020204" pitchFamily="18" charset="0"/>
              </a:rPr>
              <a:t>використовується генерація масивів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uk-UA" i="1" dirty="0" smtClean="0">
                <a:latin typeface="Bookman Old Style" panose="02050604050505020204" pitchFamily="18" charset="0"/>
              </a:rPr>
              <a:t>не </a:t>
            </a:r>
            <a:r>
              <a:rPr lang="uk-UA" i="1" dirty="0">
                <a:latin typeface="Bookman Old Style" panose="02050604050505020204" pitchFamily="18" charset="0"/>
              </a:rPr>
              <a:t>можна виконати операцію </a:t>
            </a:r>
            <a:r>
              <a:rPr lang="uk-UA" b="1" i="1" dirty="0">
                <a:latin typeface="Bookman Old Style" panose="02050604050505020204" pitchFamily="18" charset="0"/>
              </a:rPr>
              <a:t>прямого </a:t>
            </a:r>
            <a:r>
              <a:rPr lang="uk-UA" b="1" i="1" dirty="0" smtClean="0">
                <a:latin typeface="Bookman Old Style" panose="02050604050505020204" pitchFamily="18" charset="0"/>
              </a:rPr>
              <a:t>присвоювання</a:t>
            </a:r>
            <a:endParaRPr lang="uk-UA" b="1" i="1" dirty="0">
              <a:latin typeface="Bookman Old Style" panose="020506040505050202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uk-UA" b="1" dirty="0" smtClean="0">
                <a:latin typeface="Bookman Old Style" panose="02050604050505020204" pitchFamily="18" charset="0"/>
              </a:rPr>
              <a:t>Адресація </a:t>
            </a:r>
            <a:r>
              <a:rPr lang="uk-UA" dirty="0" smtClean="0">
                <a:latin typeface="Bookman Old Style" panose="02050604050505020204" pitchFamily="18" charset="0"/>
              </a:rPr>
              <a:t>здійснюється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uk-UA" i="1" dirty="0" smtClean="0">
                <a:latin typeface="Bookman Old Style" panose="02050604050505020204" pitchFamily="18" charset="0"/>
              </a:rPr>
              <a:t>за </a:t>
            </a:r>
            <a:r>
              <a:rPr lang="uk-UA" i="1" dirty="0">
                <a:latin typeface="Bookman Old Style" panose="02050604050505020204" pitchFamily="18" charset="0"/>
              </a:rPr>
              <a:t>допомогою </a:t>
            </a:r>
            <a:r>
              <a:rPr lang="uk-UA" b="1" i="1" dirty="0">
                <a:latin typeface="Bookman Old Style" panose="02050604050505020204" pitchFamily="18" charset="0"/>
              </a:rPr>
              <a:t>індексованого імені</a:t>
            </a:r>
            <a:r>
              <a:rPr lang="uk-UA" i="1" dirty="0">
                <a:latin typeface="Bookman Old Style" panose="02050604050505020204" pitchFamily="18" charset="0"/>
              </a:rPr>
              <a:t>.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uk-UA" i="1" dirty="0" smtClean="0">
                <a:latin typeface="Bookman Old Style" panose="02050604050505020204" pitchFamily="18" charset="0"/>
              </a:rPr>
              <a:t>використовуються </a:t>
            </a:r>
            <a:r>
              <a:rPr lang="uk-UA" i="1" dirty="0">
                <a:latin typeface="Bookman Old Style" panose="02050604050505020204" pitchFamily="18" charset="0"/>
              </a:rPr>
              <a:t>для вирішення прикладних </a:t>
            </a:r>
            <a:r>
              <a:rPr lang="uk-UA" i="1" dirty="0" smtClean="0">
                <a:latin typeface="Bookman Old Style" panose="02050604050505020204" pitchFamily="18" charset="0"/>
              </a:rPr>
              <a:t>завдань</a:t>
            </a:r>
            <a:endParaRPr lang="ru-RU" i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2760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5000">
              <a:srgbClr val="00B0F0"/>
            </a:gs>
            <a:gs pos="51000">
              <a:schemeClr val="accent1">
                <a:lumMod val="45000"/>
                <a:lumOff val="55000"/>
              </a:schemeClr>
            </a:gs>
            <a:gs pos="81000">
              <a:srgbClr val="FFFF00"/>
            </a:gs>
            <a:gs pos="96000">
              <a:schemeClr val="accent1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ДОМАШНЄ ЗАВДАННЯ</a:t>
            </a:r>
            <a:endParaRPr lang="ru-RU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uk-UA" b="1" dirty="0" err="1" smtClean="0">
                <a:latin typeface="Bookman Old Style" panose="02050604050505020204" pitchFamily="18" charset="0"/>
              </a:rPr>
              <a:t>СВ:Розглянути</a:t>
            </a:r>
            <a:r>
              <a:rPr lang="uk-UA" b="1" dirty="0" smtClean="0">
                <a:latin typeface="Bookman Old Style" panose="02050604050505020204" pitchFamily="18" charset="0"/>
              </a:rPr>
              <a:t> компонент </a:t>
            </a:r>
            <a:r>
              <a:rPr lang="en-US" b="1" dirty="0" smtClean="0">
                <a:latin typeface="Bookman Old Style" panose="02050604050505020204" pitchFamily="18" charset="0"/>
              </a:rPr>
              <a:t>String Grid</a:t>
            </a:r>
            <a:r>
              <a:rPr lang="uk-UA" b="1" dirty="0" smtClean="0">
                <a:latin typeface="Bookman Old Style" panose="02050604050505020204" pitchFamily="18" charset="0"/>
              </a:rPr>
              <a:t> (властивості)</a:t>
            </a:r>
            <a:endParaRPr lang="en-US" b="1" dirty="0" smtClean="0">
              <a:latin typeface="Bookman Old Style" panose="02050604050505020204" pitchFamily="18" charset="0"/>
            </a:endParaRPr>
          </a:p>
          <a:p>
            <a:pPr marL="0" indent="0">
              <a:buNone/>
            </a:pPr>
            <a:r>
              <a:rPr lang="uk-UA" b="1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Високий рівень</a:t>
            </a:r>
          </a:p>
          <a:p>
            <a:pPr marL="0" indent="0">
              <a:buNone/>
            </a:pPr>
            <a:r>
              <a:rPr lang="uk-UA" dirty="0">
                <a:latin typeface="Bookman Old Style" panose="02050604050505020204" pitchFamily="18" charset="0"/>
              </a:rPr>
              <a:t>Знайти суму позитивних елементів послідовності d1, d2, ..., d40, розташованих до першого нульового елемента, замінити цією сумою мінімальний елемент масиву.</a:t>
            </a:r>
            <a:endParaRPr lang="uk-UA" b="1" dirty="0" smtClean="0">
              <a:solidFill>
                <a:srgbClr val="FFC000"/>
              </a:solidFill>
              <a:latin typeface="Bookman Old Style" panose="02050604050505020204" pitchFamily="18" charset="0"/>
            </a:endParaRPr>
          </a:p>
          <a:p>
            <a:pPr marL="0" indent="0" algn="ctr">
              <a:buNone/>
            </a:pPr>
            <a:r>
              <a:rPr lang="uk-UA" b="1" dirty="0" smtClean="0">
                <a:solidFill>
                  <a:srgbClr val="FFC000"/>
                </a:solidFill>
                <a:latin typeface="Bookman Old Style" panose="02050604050505020204" pitchFamily="18" charset="0"/>
              </a:rPr>
              <a:t>Середній рівень</a:t>
            </a:r>
          </a:p>
          <a:p>
            <a:pPr marL="0" indent="0">
              <a:buNone/>
            </a:pPr>
            <a:r>
              <a:rPr lang="uk-UA" dirty="0">
                <a:latin typeface="Bookman Old Style" panose="02050604050505020204" pitchFamily="18" charset="0"/>
              </a:rPr>
              <a:t>Дано масив А, що складається з k цілих чисел. Записати всі негативні елементи масиву A в масив B.</a:t>
            </a:r>
            <a:endParaRPr lang="uk-UA" b="1" dirty="0">
              <a:solidFill>
                <a:srgbClr val="FF0000"/>
              </a:solidFill>
              <a:latin typeface="Bookman Old Style" panose="02050604050505020204" pitchFamily="18" charset="0"/>
            </a:endParaRPr>
          </a:p>
          <a:p>
            <a:pPr marL="0" indent="0" algn="r">
              <a:buNone/>
            </a:pPr>
            <a:r>
              <a:rPr lang="uk-UA" b="1" dirty="0" smtClean="0">
                <a:solidFill>
                  <a:srgbClr val="00B050"/>
                </a:solidFill>
                <a:latin typeface="Bookman Old Style" panose="02050604050505020204" pitchFamily="18" charset="0"/>
              </a:rPr>
              <a:t>Достатній рівень</a:t>
            </a:r>
          </a:p>
          <a:p>
            <a:pPr marL="0" indent="0">
              <a:buNone/>
            </a:pPr>
            <a:r>
              <a:rPr lang="ru-RU" dirty="0">
                <a:latin typeface="Bookman Old Style" panose="02050604050505020204" pitchFamily="18" charset="0"/>
              </a:rPr>
              <a:t>В </a:t>
            </a:r>
            <a:r>
              <a:rPr lang="ru-RU" dirty="0" err="1">
                <a:latin typeface="Bookman Old Style" panose="02050604050505020204" pitchFamily="18" charset="0"/>
              </a:rPr>
              <a:t>масиві</a:t>
            </a:r>
            <a:r>
              <a:rPr lang="ru-RU" dirty="0">
                <a:latin typeface="Bookman Old Style" panose="02050604050505020204" pitchFamily="18" charset="0"/>
              </a:rPr>
              <a:t> а</a:t>
            </a:r>
            <a:r>
              <a:rPr lang="ru-RU" baseline="-25000" dirty="0">
                <a:latin typeface="Bookman Old Style" panose="02050604050505020204" pitchFamily="18" charset="0"/>
              </a:rPr>
              <a:t>1</a:t>
            </a:r>
            <a:r>
              <a:rPr lang="ru-RU" dirty="0">
                <a:latin typeface="Bookman Old Style" panose="02050604050505020204" pitchFamily="18" charset="0"/>
              </a:rPr>
              <a:t>, а</a:t>
            </a:r>
            <a:r>
              <a:rPr lang="ru-RU" baseline="-25000" dirty="0">
                <a:latin typeface="Bookman Old Style" panose="02050604050505020204" pitchFamily="18" charset="0"/>
              </a:rPr>
              <a:t>2</a:t>
            </a:r>
            <a:r>
              <a:rPr lang="ru-RU" dirty="0">
                <a:latin typeface="Bookman Old Style" panose="02050604050505020204" pitchFamily="18" charset="0"/>
              </a:rPr>
              <a:t>, ..., а</a:t>
            </a:r>
            <a:r>
              <a:rPr lang="ru-RU" baseline="-25000" dirty="0">
                <a:latin typeface="Bookman Old Style" panose="02050604050505020204" pitchFamily="18" charset="0"/>
              </a:rPr>
              <a:t>50</a:t>
            </a:r>
            <a:r>
              <a:rPr lang="ru-RU" dirty="0">
                <a:latin typeface="Bookman Old Style" panose="02050604050505020204" pitchFamily="18" charset="0"/>
              </a:rPr>
              <a:t> </a:t>
            </a:r>
            <a:r>
              <a:rPr lang="uk-UA" dirty="0">
                <a:latin typeface="Bookman Old Style" panose="02050604050505020204" pitchFamily="18" charset="0"/>
              </a:rPr>
              <a:t>визначити</a:t>
            </a:r>
            <a:r>
              <a:rPr lang="ru-RU" dirty="0">
                <a:latin typeface="Bookman Old Style" panose="02050604050505020204" pitchFamily="18" charset="0"/>
              </a:rPr>
              <a:t> к</a:t>
            </a:r>
            <a:r>
              <a:rPr lang="uk-UA" dirty="0">
                <a:latin typeface="Bookman Old Style" panose="02050604050505020204" pitchFamily="18" charset="0"/>
              </a:rPr>
              <a:t>і</a:t>
            </a:r>
            <a:r>
              <a:rPr lang="ru-RU" dirty="0">
                <a:latin typeface="Bookman Old Style" panose="02050604050505020204" pitchFamily="18" charset="0"/>
              </a:rPr>
              <a:t>ль</a:t>
            </a:r>
            <a:r>
              <a:rPr lang="uk-UA" dirty="0">
                <a:latin typeface="Bookman Old Style" panose="02050604050505020204" pitchFamily="18" charset="0"/>
              </a:rPr>
              <a:t>кість</a:t>
            </a:r>
            <a:r>
              <a:rPr lang="ru-RU" dirty="0">
                <a:latin typeface="Bookman Old Style" panose="02050604050505020204" pitchFamily="18" charset="0"/>
              </a:rPr>
              <a:t> </a:t>
            </a:r>
            <a:r>
              <a:rPr lang="ru-RU" dirty="0" err="1">
                <a:latin typeface="Bookman Old Style" panose="02050604050505020204" pitchFamily="18" charset="0"/>
              </a:rPr>
              <a:t>нул</a:t>
            </a:r>
            <a:r>
              <a:rPr lang="uk-UA" dirty="0" err="1">
                <a:latin typeface="Bookman Old Style" panose="02050604050505020204" pitchFamily="18" charset="0"/>
              </a:rPr>
              <a:t>ів</a:t>
            </a:r>
            <a:r>
              <a:rPr lang="ru-RU" dirty="0">
                <a:latin typeface="Bookman Old Style" panose="02050604050505020204" pitchFamily="18" charset="0"/>
              </a:rPr>
              <a:t>. </a:t>
            </a:r>
          </a:p>
          <a:p>
            <a:pPr marL="0" indent="0">
              <a:buNone/>
            </a:pPr>
            <a:endParaRPr lang="ru-RU" b="1" dirty="0">
              <a:solidFill>
                <a:srgbClr val="00B05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1239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3000">
              <a:srgbClr val="FFFF00"/>
            </a:gs>
            <a:gs pos="43000">
              <a:schemeClr val="accent1">
                <a:lumMod val="45000"/>
                <a:lumOff val="55000"/>
              </a:schemeClr>
            </a:gs>
            <a:gs pos="59000">
              <a:schemeClr val="accent1">
                <a:lumMod val="45000"/>
                <a:lumOff val="55000"/>
              </a:schemeClr>
            </a:gs>
            <a:gs pos="6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3496" y="5191432"/>
            <a:ext cx="10638504" cy="16665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9301" y="286468"/>
            <a:ext cx="9190705" cy="952398"/>
          </a:xfrm>
        </p:spPr>
        <p:txBody>
          <a:bodyPr>
            <a:normAutofit/>
          </a:bodyPr>
          <a:lstStyle/>
          <a:p>
            <a:r>
              <a:rPr lang="uk-UA" sz="4800" b="1" dirty="0" smtClean="0">
                <a:solidFill>
                  <a:srgbClr val="00B0F0"/>
                </a:solidFill>
                <a:latin typeface="Bookman Old Style" panose="02050604050505020204" pitchFamily="18" charset="0"/>
              </a:rPr>
              <a:t>План заняття</a:t>
            </a:r>
            <a:endParaRPr lang="ru-RU" sz="4800" b="1" dirty="0">
              <a:solidFill>
                <a:srgbClr val="00B0F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9301" y="1238866"/>
            <a:ext cx="9554497" cy="4351338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uk-UA" sz="36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Загальні відомості про масиви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uk-UA" sz="36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Опис </a:t>
            </a:r>
            <a:r>
              <a:rPr lang="uk-UA" sz="36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масивів</a:t>
            </a:r>
            <a:endParaRPr lang="ru-RU" sz="36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uk-UA" sz="36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Генерація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uk-UA" sz="36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Введення-виведення </a:t>
            </a:r>
            <a:r>
              <a:rPr lang="uk-UA" sz="36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елементів масиву</a:t>
            </a:r>
            <a:endParaRPr lang="ru-RU" sz="36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0" lvl="0" indent="0">
              <a:buNone/>
            </a:pPr>
            <a:r>
              <a:rPr lang="uk-UA" sz="36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Приклад. Обчислення </a:t>
            </a:r>
            <a:r>
              <a:rPr lang="uk-UA" sz="36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суми і добутку елементів масиву</a:t>
            </a:r>
            <a:endParaRPr lang="ru-RU" sz="36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28769"/>
            <a:ext cx="1681315" cy="65715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700775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flip="none" rotWithShape="1">
          <a:gsLst>
            <a:gs pos="97000">
              <a:srgbClr val="FFFF00"/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49000">
              <a:srgbClr val="B8D4ED"/>
            </a:gs>
            <a:gs pos="10000">
              <a:schemeClr val="accent1">
                <a:lumMod val="30000"/>
                <a:lumOff val="7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0092916"/>
              </p:ext>
            </p:extLst>
          </p:nvPr>
        </p:nvGraphicFramePr>
        <p:xfrm>
          <a:off x="101599" y="4535496"/>
          <a:ext cx="10515603" cy="1483995"/>
        </p:xfrm>
        <a:graphic>
          <a:graphicData uri="http://schemas.openxmlformats.org/drawingml/2006/table">
            <a:tbl>
              <a:tblPr bandRow="1" firstCol="1" firstRow="1">
                <a:tableStyleId>{5C22544A-7EE6-4342-B048-85BDC9FD1C3A}</a:tableStyleId>
              </a:tblPr>
              <a:tblGrid>
                <a:gridCol w="1502229"/>
                <a:gridCol w="1502229"/>
                <a:gridCol w="1502229"/>
                <a:gridCol w="1502229"/>
                <a:gridCol w="1502229"/>
                <a:gridCol w="1502229"/>
                <a:gridCol w="1502229"/>
              </a:tblGrid>
              <a:tr h="431984">
                <a:tc gridSpan="7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b="1" dirty="0" err="1" lang="ru-RU" sz="2800">
                          <a:solidFill>
                            <a:srgbClr val="002060"/>
                          </a:solidFill>
                          <a:effectLst/>
                          <a:latin charset="0" panose="02050604050505020204" pitchFamily="18" typeface="Bookman Old Style"/>
                        </a:rPr>
                        <a:t>Елемент</a:t>
                      </a:r>
                      <a:r>
                        <a:rPr b="1" dirty="0" lang="uk-UA" sz="2800">
                          <a:solidFill>
                            <a:srgbClr val="002060"/>
                          </a:solidFill>
                          <a:effectLst/>
                          <a:latin charset="0" panose="02050604050505020204" pitchFamily="18" typeface="Bookman Old Style"/>
                        </a:rPr>
                        <a:t>и</a:t>
                      </a:r>
                      <a:r>
                        <a:rPr b="1" dirty="0" lang="ru-RU" sz="2800">
                          <a:solidFill>
                            <a:srgbClr val="002060"/>
                          </a:solidFill>
                          <a:effectLst/>
                          <a:latin charset="0" panose="02050604050505020204" pitchFamily="18" typeface="Bookman Old Style"/>
                        </a:rPr>
                        <a:t> </a:t>
                      </a:r>
                      <a:r>
                        <a:rPr b="1" dirty="0" err="1" lang="ru-RU" sz="2800">
                          <a:solidFill>
                            <a:srgbClr val="002060"/>
                          </a:solidFill>
                          <a:effectLst/>
                          <a:latin charset="0" panose="02050604050505020204" pitchFamily="18" typeface="Bookman Old Style"/>
                        </a:rPr>
                        <a:t>масив</a:t>
                      </a:r>
                      <a:r>
                        <a:rPr b="1" dirty="0" lang="uk-UA" sz="2800">
                          <a:solidFill>
                            <a:srgbClr val="002060"/>
                          </a:solidFill>
                          <a:effectLst/>
                          <a:latin charset="0" panose="02050604050505020204" pitchFamily="18" typeface="Bookman Old Style"/>
                        </a:rPr>
                        <a:t>у</a:t>
                      </a:r>
                      <a:endParaRPr b="1" dirty="0" lang="ru-RU" sz="2800">
                        <a:solidFill>
                          <a:srgbClr val="002060"/>
                        </a:solidFill>
                        <a:effectLst/>
                        <a:latin charset="0" panose="02050604050505020204" pitchFamily="18" typeface="Bookman Old Style"/>
                        <a:ea charset="0" panose="020F0502020204030204" pitchFamily="34" typeface="Calibri"/>
                        <a:cs charset="0" panose="02020603050405020304" pitchFamily="18" typeface="Times New Roman"/>
                      </a:endParaRPr>
                    </a:p>
                  </a:txBody>
                  <a:tcPr marB="19050" marL="19050" marR="19050" marT="19050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90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b="1" dirty="0" lang="ru-RU" sz="2800">
                          <a:effectLst/>
                          <a:latin charset="0" panose="02050604050505020204" pitchFamily="18" typeface="Bookman Old Style"/>
                        </a:rPr>
                        <a:t>1</a:t>
                      </a:r>
                      <a:endParaRPr b="1" dirty="0" lang="ru-RU" sz="2800">
                        <a:effectLst/>
                        <a:latin charset="0" panose="02050604050505020204" pitchFamily="18" typeface="Bookman Old Style"/>
                        <a:ea charset="0" panose="020F0502020204030204" pitchFamily="34" typeface="Calibri"/>
                        <a:cs charset="0" panose="02020603050405020304" pitchFamily="18" typeface="Times New Roman"/>
                      </a:endParaRPr>
                    </a:p>
                  </a:txBody>
                  <a:tcPr marB="19050" marL="19050" marR="19050" marT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b="1" dirty="0" lang="ru-RU" sz="2800">
                          <a:effectLst/>
                          <a:latin charset="0" panose="02050604050505020204" pitchFamily="18" typeface="Bookman Old Style"/>
                        </a:rPr>
                        <a:t>2</a:t>
                      </a:r>
                      <a:endParaRPr b="1" dirty="0" lang="ru-RU" sz="2800">
                        <a:effectLst/>
                        <a:latin charset="0" panose="02050604050505020204" pitchFamily="18" typeface="Bookman Old Style"/>
                        <a:ea charset="0" panose="020F0502020204030204" pitchFamily="34" typeface="Calibri"/>
                        <a:cs charset="0" panose="02020603050405020304" pitchFamily="18" typeface="Times New Roman"/>
                      </a:endParaRPr>
                    </a:p>
                  </a:txBody>
                  <a:tcPr marB="19050" marL="19050" marR="19050" marT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b="1" dirty="0" lang="ru-RU" sz="2800">
                          <a:effectLst/>
                          <a:latin charset="0" panose="02050604050505020204" pitchFamily="18" typeface="Bookman Old Style"/>
                        </a:rPr>
                        <a:t>3</a:t>
                      </a:r>
                      <a:endParaRPr b="1" dirty="0" lang="ru-RU" sz="2800">
                        <a:effectLst/>
                        <a:latin charset="0" panose="02050604050505020204" pitchFamily="18" typeface="Bookman Old Style"/>
                        <a:ea charset="0" panose="020F0502020204030204" pitchFamily="34" typeface="Calibri"/>
                        <a:cs charset="0" panose="02020603050405020304" pitchFamily="18" typeface="Times New Roman"/>
                      </a:endParaRPr>
                    </a:p>
                  </a:txBody>
                  <a:tcPr marB="19050" marL="19050" marR="19050" marT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b="1" dirty="0" lang="ru-RU" sz="2800">
                          <a:effectLst/>
                          <a:latin charset="0" panose="02050604050505020204" pitchFamily="18" typeface="Bookman Old Style"/>
                        </a:rPr>
                        <a:t>4</a:t>
                      </a:r>
                      <a:endParaRPr b="1" dirty="0" lang="ru-RU" sz="2800">
                        <a:effectLst/>
                        <a:latin charset="0" panose="02050604050505020204" pitchFamily="18" typeface="Bookman Old Style"/>
                        <a:ea charset="0" panose="020F0502020204030204" pitchFamily="34" typeface="Calibri"/>
                        <a:cs charset="0" panose="02020603050405020304" pitchFamily="18" typeface="Times New Roman"/>
                      </a:endParaRPr>
                    </a:p>
                  </a:txBody>
                  <a:tcPr marB="19050" marL="19050" marR="19050" marT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b="1" dirty="0" lang="ru-RU" sz="2800">
                          <a:effectLst/>
                          <a:latin charset="0" panose="02050604050505020204" pitchFamily="18" typeface="Bookman Old Style"/>
                        </a:rPr>
                        <a:t>5</a:t>
                      </a:r>
                      <a:endParaRPr b="1" dirty="0" lang="ru-RU" sz="2800">
                        <a:effectLst/>
                        <a:latin charset="0" panose="02050604050505020204" pitchFamily="18" typeface="Bookman Old Style"/>
                        <a:ea charset="0" panose="020F0502020204030204" pitchFamily="34" typeface="Calibri"/>
                        <a:cs charset="0" panose="02020603050405020304" pitchFamily="18" typeface="Times New Roman"/>
                      </a:endParaRPr>
                    </a:p>
                  </a:txBody>
                  <a:tcPr marB="19050" marL="19050" marR="19050" marT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b="1" dirty="0" lang="ru-RU" sz="2800">
                          <a:effectLst/>
                          <a:latin charset="0" panose="02050604050505020204" pitchFamily="18" typeface="Bookman Old Style"/>
                        </a:rPr>
                        <a:t>6</a:t>
                      </a:r>
                      <a:endParaRPr b="1" dirty="0" lang="ru-RU" sz="2800">
                        <a:effectLst/>
                        <a:latin charset="0" panose="02050604050505020204" pitchFamily="18" typeface="Bookman Old Style"/>
                        <a:ea charset="0" panose="020F0502020204030204" pitchFamily="34" typeface="Calibri"/>
                        <a:cs charset="0" panose="02020603050405020304" pitchFamily="18" typeface="Times New Roman"/>
                      </a:endParaRPr>
                    </a:p>
                  </a:txBody>
                  <a:tcPr marB="19050" marL="19050" marR="19050" marT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b="1" lang="ru-RU" sz="2800">
                          <a:effectLst/>
                          <a:latin charset="0" panose="02050604050505020204" pitchFamily="18" typeface="Bookman Old Style"/>
                        </a:rPr>
                        <a:t>7</a:t>
                      </a:r>
                      <a:endParaRPr b="1" lang="ru-RU" sz="2800">
                        <a:effectLst/>
                        <a:latin charset="0" panose="02050604050505020204" pitchFamily="18" typeface="Bookman Old Style"/>
                        <a:ea charset="0" panose="020F0502020204030204" pitchFamily="34" typeface="Calibri"/>
                        <a:cs charset="0" panose="02020603050405020304" pitchFamily="18" typeface="Times New Roman"/>
                      </a:endParaRPr>
                    </a:p>
                  </a:txBody>
                  <a:tcPr marB="19050" marL="19050" marR="19050" marT="19050"/>
                </a:tc>
              </a:tr>
              <a:tr h="4590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b="1" lang="ru-RU" sz="2800">
                          <a:effectLst/>
                          <a:latin charset="0" panose="02050604050505020204" pitchFamily="18" typeface="Bookman Old Style"/>
                        </a:rPr>
                        <a:t>-1.5</a:t>
                      </a:r>
                      <a:endParaRPr b="1" lang="ru-RU" sz="2800">
                        <a:effectLst/>
                        <a:latin charset="0" panose="02050604050505020204" pitchFamily="18" typeface="Bookman Old Style"/>
                        <a:ea charset="0" panose="020F0502020204030204" pitchFamily="34" typeface="Calibri"/>
                        <a:cs charset="0" panose="02020603050405020304" pitchFamily="18" typeface="Times New Roman"/>
                      </a:endParaRPr>
                    </a:p>
                  </a:txBody>
                  <a:tcPr marB="19050" marL="19050" marR="19050" marT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b="1" dirty="0" lang="ru-RU" sz="2800">
                          <a:effectLst/>
                          <a:latin charset="0" panose="02050604050505020204" pitchFamily="18" typeface="Bookman Old Style"/>
                        </a:rPr>
                        <a:t>-3.913</a:t>
                      </a:r>
                      <a:endParaRPr b="1" dirty="0" lang="ru-RU" sz="2800">
                        <a:effectLst/>
                        <a:latin charset="0" panose="02050604050505020204" pitchFamily="18" typeface="Bookman Old Style"/>
                        <a:ea charset="0" panose="020F0502020204030204" pitchFamily="34" typeface="Calibri"/>
                        <a:cs charset="0" panose="02020603050405020304" pitchFamily="18" typeface="Times New Roman"/>
                      </a:endParaRPr>
                    </a:p>
                  </a:txBody>
                  <a:tcPr marB="19050" marL="19050" marR="19050" marT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b="1" dirty="0" lang="ru-RU" sz="2800">
                          <a:effectLst/>
                          <a:latin charset="0" panose="02050604050505020204" pitchFamily="18" typeface="Bookman Old Style"/>
                        </a:rPr>
                        <a:t>13.672</a:t>
                      </a:r>
                      <a:endParaRPr b="1" dirty="0" lang="ru-RU" sz="2800">
                        <a:effectLst/>
                        <a:latin charset="0" panose="02050604050505020204" pitchFamily="18" typeface="Bookman Old Style"/>
                        <a:ea charset="0" panose="020F0502020204030204" pitchFamily="34" typeface="Calibri"/>
                        <a:cs charset="0" panose="02020603050405020304" pitchFamily="18" typeface="Times New Roman"/>
                      </a:endParaRPr>
                    </a:p>
                  </a:txBody>
                  <a:tcPr marB="19050" marL="19050" marR="19050" marT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b="1" dirty="0" lang="ru-RU" sz="2800">
                          <a:effectLst/>
                          <a:latin charset="0" panose="02050604050505020204" pitchFamily="18" typeface="Bookman Old Style"/>
                        </a:rPr>
                        <a:t>-1.56</a:t>
                      </a:r>
                      <a:endParaRPr b="1" dirty="0" lang="ru-RU" sz="2800">
                        <a:effectLst/>
                        <a:latin charset="0" panose="02050604050505020204" pitchFamily="18" typeface="Bookman Old Style"/>
                        <a:ea charset="0" panose="020F0502020204030204" pitchFamily="34" typeface="Calibri"/>
                        <a:cs charset="0" panose="02020603050405020304" pitchFamily="18" typeface="Times New Roman"/>
                      </a:endParaRPr>
                    </a:p>
                  </a:txBody>
                  <a:tcPr marB="19050" marL="19050" marR="19050" marT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b="1" dirty="0" lang="ru-RU" sz="2800">
                          <a:effectLst/>
                          <a:latin charset="0" panose="02050604050505020204" pitchFamily="18" typeface="Bookman Old Style"/>
                        </a:rPr>
                        <a:t>45.89</a:t>
                      </a:r>
                      <a:endParaRPr b="1" dirty="0" lang="ru-RU" sz="2800">
                        <a:effectLst/>
                        <a:latin charset="0" panose="02050604050505020204" pitchFamily="18" typeface="Bookman Old Style"/>
                        <a:ea charset="0" panose="020F0502020204030204" pitchFamily="34" typeface="Calibri"/>
                        <a:cs charset="0" panose="02020603050405020304" pitchFamily="18" typeface="Times New Roman"/>
                      </a:endParaRPr>
                    </a:p>
                  </a:txBody>
                  <a:tcPr marB="19050" marL="19050" marR="19050" marT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b="1" dirty="0" lang="ru-RU" sz="2800">
                          <a:effectLst/>
                          <a:latin charset="0" panose="02050604050505020204" pitchFamily="18" typeface="Bookman Old Style"/>
                        </a:rPr>
                        <a:t>4.008</a:t>
                      </a:r>
                      <a:endParaRPr b="1" dirty="0" lang="ru-RU" sz="2800">
                        <a:effectLst/>
                        <a:latin charset="0" panose="02050604050505020204" pitchFamily="18" typeface="Bookman Old Style"/>
                        <a:ea charset="0" panose="020F0502020204030204" pitchFamily="34" typeface="Calibri"/>
                        <a:cs charset="0" panose="02020603050405020304" pitchFamily="18" typeface="Times New Roman"/>
                      </a:endParaRPr>
                    </a:p>
                  </a:txBody>
                  <a:tcPr marB="19050" marL="19050" marR="19050" marT="1905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b="1" dirty="0" lang="ru-RU" sz="2800">
                          <a:effectLst/>
                          <a:latin charset="0" panose="02050604050505020204" pitchFamily="18" typeface="Bookman Old Style"/>
                        </a:rPr>
                        <a:t>-3.61</a:t>
                      </a:r>
                      <a:endParaRPr b="1" dirty="0" lang="ru-RU" sz="2800">
                        <a:effectLst/>
                        <a:latin charset="0" panose="02050604050505020204" pitchFamily="18" typeface="Bookman Old Style"/>
                        <a:ea charset="0" panose="020F0502020204030204" pitchFamily="34" typeface="Calibri"/>
                        <a:cs charset="0" panose="02020603050405020304" pitchFamily="18" typeface="Times New Roman"/>
                      </a:endParaRPr>
                    </a:p>
                  </a:txBody>
                  <a:tcPr marB="19050" marL="19050" marR="19050" marT="19050"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dirty="0" lang="ru-RU"/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469081" y="1732648"/>
            <a:ext cx="859234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l" fontAlgn="base" rtl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1pPr>
            <a:lvl2pPr algn="l" fontAlgn="base" marL="457200" rtl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2pPr>
            <a:lvl3pPr algn="l" fontAlgn="base" marL="914400" rtl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3pPr>
            <a:lvl4pPr algn="l" fontAlgn="base" marL="1371600" rtl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4pPr>
            <a:lvl5pPr algn="l" fontAlgn="base" marL="1828800" rtl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5pPr>
            <a:lvl6pPr algn="l" defTabSz="914400" eaLnBrk="1" hangingPunct="1" latinLnBrk="0" marL="2286000" rtl="0"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6pPr>
            <a:lvl7pPr algn="l" defTabSz="914400" eaLnBrk="1" hangingPunct="1" latinLnBrk="0" marL="2743200" rtl="0"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7pPr>
            <a:lvl8pPr algn="l" defTabSz="914400" eaLnBrk="1" hangingPunct="1" latinLnBrk="0" marL="3200400" rtl="0"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8pPr>
            <a:lvl9pPr algn="l" defTabSz="914400" eaLnBrk="1" hangingPunct="1" latinLnBrk="0" marL="3657600" rtl="0"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altLang="ru-RU" b="1" dirty="0" err="1" lang="ru-RU" smtClean="0" sz="3600">
                <a:solidFill>
                  <a:srgbClr val="002060"/>
                </a:solidFill>
                <a:latin charset="0" panose="02050604050505020204" pitchFamily="18" typeface="Bookman Old Style"/>
              </a:rPr>
              <a:t>Масив</a:t>
            </a:r>
            <a:r>
              <a:rPr altLang="ru-RU" b="1" dirty="0" lang="ru-RU" smtClean="0" sz="3600">
                <a:solidFill>
                  <a:srgbClr val="002060"/>
                </a:solidFill>
                <a:latin charset="0" panose="02050604050505020204" pitchFamily="18" typeface="Bookman Old Style"/>
              </a:rPr>
              <a:t> </a:t>
            </a:r>
            <a:r>
              <a:rPr altLang="ru-RU" b="1" dirty="0" err="1" lang="ru-RU" smtClean="0" sz="3600">
                <a:solidFill>
                  <a:srgbClr val="002060"/>
                </a:solidFill>
                <a:latin charset="0" panose="02050604050505020204" pitchFamily="18" typeface="Bookman Old Style"/>
              </a:rPr>
              <a:t>значень</a:t>
            </a:r>
            <a:r>
              <a:rPr altLang="ru-RU" b="1" dirty="0" lang="ru-RU" smtClean="0" sz="3600">
                <a:solidFill>
                  <a:srgbClr val="002060"/>
                </a:solidFill>
                <a:latin charset="0" panose="02050604050505020204" pitchFamily="18" typeface="Bookman Old Style"/>
              </a:rPr>
              <a:t> температур</a:t>
            </a:r>
            <a:endParaRPr altLang="ru-RU" b="1" dirty="0" lang="ru-RU" sz="3600">
              <a:solidFill>
                <a:srgbClr val="002060"/>
              </a:solidFill>
              <a:latin charset="0" panose="02050604050505020204" pitchFamily="18" typeface="Bookman Old Style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93020824"/>
              </p:ext>
            </p:extLst>
          </p:nvPr>
        </p:nvGraphicFramePr>
        <p:xfrm>
          <a:off x="584200" y="2388225"/>
          <a:ext cx="8477223" cy="1496956"/>
        </p:xfrm>
        <a:graphic>
          <a:graphicData uri="http://schemas.openxmlformats.org/drawingml/2006/table">
            <a:tbl>
              <a:tblPr bandRow="1" firstRow="1">
                <a:tableStyleId>{125E5076-3810-47DD-B79F-674D7AD40C01}</a:tableStyleId>
              </a:tblPr>
              <a:tblGrid>
                <a:gridCol w="2075233"/>
                <a:gridCol w="914570"/>
                <a:gridCol w="914570"/>
                <a:gridCol w="914570"/>
                <a:gridCol w="914570"/>
                <a:gridCol w="914570"/>
                <a:gridCol w="914570"/>
                <a:gridCol w="914570"/>
              </a:tblGrid>
              <a:tr h="659856">
                <a:tc>
                  <a:txBody>
                    <a:bodyPr/>
                    <a:lstStyle/>
                    <a:p>
                      <a:pPr algn="ctr"/>
                      <a:r>
                        <a:rPr b="1" dirty="0" lang="ru-RU" smtClean="0" sz="2800">
                          <a:solidFill>
                            <a:srgbClr val="002060"/>
                          </a:solidFill>
                          <a:latin charset="0" panose="02050604050505020204" pitchFamily="18" typeface="Bookman Old Style"/>
                        </a:rPr>
                        <a:t>№ </a:t>
                      </a:r>
                      <a:r>
                        <a:rPr b="1" dirty="0" err="1" lang="ru-RU" smtClean="0" sz="2800">
                          <a:solidFill>
                            <a:srgbClr val="002060"/>
                          </a:solidFill>
                          <a:latin charset="0" panose="02050604050505020204" pitchFamily="18" typeface="Bookman Old Style"/>
                        </a:rPr>
                        <a:t>елемента</a:t>
                      </a:r>
                      <a:endParaRPr b="1" dirty="0" lang="ru-RU" sz="2800">
                        <a:solidFill>
                          <a:srgbClr val="002060"/>
                        </a:solidFill>
                        <a:latin charset="0" panose="02050604050505020204" pitchFamily="18" typeface="Bookman Old Style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 eaLnBrk="1" fontAlgn="auto" hangingPunct="1" indent="0" latinLnBrk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b="1" dirty="0" lang="ru-RU" smtClean="0" sz="2800">
                          <a:solidFill>
                            <a:srgbClr val="002060"/>
                          </a:solidFill>
                          <a:latin charset="0" panose="02050604050505020204" pitchFamily="18" typeface="Bookman Old Style"/>
                        </a:rPr>
                        <a:t>1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 eaLnBrk="1" fontAlgn="auto" hangingPunct="1" indent="0" latinLnBrk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b="1" dirty="0" lang="ru-RU" smtClean="0" sz="2800">
                          <a:solidFill>
                            <a:srgbClr val="002060"/>
                          </a:solidFill>
                          <a:latin charset="0" panose="02050604050505020204" pitchFamily="18" typeface="Bookman Old Style"/>
                        </a:rPr>
                        <a:t>2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 eaLnBrk="1" fontAlgn="auto" hangingPunct="1" indent="0" latinLnBrk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b="1" dirty="0" lang="ru-RU" smtClean="0" sz="2800">
                          <a:solidFill>
                            <a:srgbClr val="002060"/>
                          </a:solidFill>
                          <a:latin charset="0" panose="02050604050505020204" pitchFamily="18" typeface="Bookman Old Style"/>
                        </a:rPr>
                        <a:t>3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 eaLnBrk="1" fontAlgn="auto" hangingPunct="1" indent="0" latinLnBrk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b="1" dirty="0" lang="ru-RU" smtClean="0" sz="2800">
                          <a:solidFill>
                            <a:srgbClr val="002060"/>
                          </a:solidFill>
                          <a:latin charset="0" panose="02050604050505020204" pitchFamily="18" typeface="Bookman Old Style"/>
                        </a:rPr>
                        <a:t>4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 eaLnBrk="1" fontAlgn="auto" hangingPunct="1" indent="0" latinLnBrk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b="1" dirty="0" lang="ru-RU" smtClean="0" sz="2800">
                          <a:solidFill>
                            <a:srgbClr val="002060"/>
                          </a:solidFill>
                          <a:latin charset="0" panose="02050604050505020204" pitchFamily="18" typeface="Bookman Old Style"/>
                        </a:rPr>
                        <a:t>…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 eaLnBrk="1" fontAlgn="auto" hangingPunct="1" indent="0" latinLnBrk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b="1" dirty="0" lang="ru-RU" smtClean="0" sz="2800">
                          <a:solidFill>
                            <a:srgbClr val="002060"/>
                          </a:solidFill>
                          <a:latin charset="0" panose="02050604050505020204" pitchFamily="18" typeface="Bookman Old Style"/>
                        </a:rPr>
                        <a:t>364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 eaLnBrk="1" fontAlgn="auto" hangingPunct="1" indent="0" latinLnBrk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b="1" dirty="0" lang="ru-RU" smtClean="0" sz="2800">
                          <a:solidFill>
                            <a:srgbClr val="002060"/>
                          </a:solidFill>
                          <a:latin charset="0" panose="02050604050505020204" pitchFamily="18" typeface="Bookman Old Style"/>
                        </a:rPr>
                        <a:t>365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552076">
                <a:tc>
                  <a:txBody>
                    <a:bodyPr/>
                    <a:lstStyle/>
                    <a:p>
                      <a:r>
                        <a:rPr b="1" dirty="0" lang="en-US" smtClean="0" sz="2000">
                          <a:latin charset="0" panose="02050604050505020204" pitchFamily="18" typeface="Bookman Old Style"/>
                        </a:rPr>
                        <a:t>temperature</a:t>
                      </a:r>
                      <a:endParaRPr b="1" dirty="0" lang="ru-RU" sz="2400">
                        <a:latin charset="0" panose="02050604050505020204" pitchFamily="18" typeface="Bookman Old Style"/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b="1" dirty="0" lang="uk-UA" smtClean="0" sz="2800">
                          <a:latin charset="0" panose="02050604050505020204" pitchFamily="18" typeface="Bookman Old Style"/>
                        </a:rPr>
                        <a:t>-21</a:t>
                      </a:r>
                      <a:endParaRPr b="1" dirty="0" lang="ru-RU" sz="2800">
                        <a:latin charset="0" panose="02050604050505020204" pitchFamily="18" typeface="Bookman Old Style"/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b="1" dirty="0" lang="uk-UA" smtClean="0" sz="2800">
                          <a:latin charset="0" panose="02050604050505020204" pitchFamily="18" typeface="Bookman Old Style"/>
                        </a:rPr>
                        <a:t>-18</a:t>
                      </a:r>
                      <a:endParaRPr b="1" dirty="0" lang="ru-RU" sz="2800">
                        <a:latin charset="0" panose="02050604050505020204" pitchFamily="18" typeface="Bookman Old Style"/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b="1" dirty="0" lang="uk-UA" smtClean="0" sz="2800">
                          <a:latin charset="0" panose="02050604050505020204" pitchFamily="18" typeface="Bookman Old Style"/>
                        </a:rPr>
                        <a:t>-7</a:t>
                      </a:r>
                      <a:endParaRPr b="1" dirty="0" lang="ru-RU" sz="2800">
                        <a:latin charset="0" panose="02050604050505020204" pitchFamily="18" typeface="Bookman Old Style"/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b="1" dirty="0" lang="uk-UA" smtClean="0" sz="2800">
                          <a:latin charset="0" panose="02050604050505020204" pitchFamily="18" typeface="Bookman Old Style"/>
                        </a:rPr>
                        <a:t>-6</a:t>
                      </a:r>
                      <a:endParaRPr b="1" dirty="0" lang="ru-RU" sz="2800">
                        <a:latin charset="0" panose="02050604050505020204" pitchFamily="18" typeface="Bookman Old Style"/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b="1" dirty="0" lang="uk-UA" smtClean="0" sz="2800">
                          <a:latin charset="0" panose="02050604050505020204" pitchFamily="18" typeface="Bookman Old Style"/>
                        </a:rPr>
                        <a:t>10</a:t>
                      </a:r>
                      <a:endParaRPr b="1" dirty="0" lang="ru-RU" sz="2800">
                        <a:latin charset="0" panose="02050604050505020204" pitchFamily="18" typeface="Bookman Old Style"/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b="1" dirty="0" lang="uk-UA" smtClean="0" sz="2800">
                          <a:latin charset="0" panose="02050604050505020204" pitchFamily="18" typeface="Bookman Old Style"/>
                        </a:rPr>
                        <a:t>18</a:t>
                      </a:r>
                      <a:endParaRPr b="1" dirty="0" lang="ru-RU" sz="2800">
                        <a:latin charset="0" panose="02050604050505020204" pitchFamily="18" typeface="Bookman Old Style"/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b="1" dirty="0" lang="uk-UA" smtClean="0" sz="2800">
                          <a:latin charset="0" panose="02050604050505020204" pitchFamily="18" typeface="Bookman Old Style"/>
                        </a:rPr>
                        <a:t>23</a:t>
                      </a:r>
                      <a:endParaRPr b="1" dirty="0" lang="ru-RU" sz="2800">
                        <a:latin charset="0" panose="02050604050505020204" pitchFamily="18" typeface="Bookman Old Style"/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</a:tr>
            </a:tbl>
          </a:graphicData>
        </a:graphic>
      </p:graphicFrame>
      <p:pic>
        <p:nvPicPr>
          <p:cNvPr id="9" name="Объект 8"/>
          <p:cNvPicPr>
            <a:picLocks noChangeAspect="1" noGrp="1"/>
          </p:cNvPicPr>
          <p:nvPr>
            <p:ph idx="1"/>
          </p:nvPr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"/>
          <a:stretch/>
        </p:blipFill>
        <p:spPr>
          <a:xfrm>
            <a:off x="258284" y="-1"/>
            <a:ext cx="11579852" cy="19467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660468">
            <a:off x="5930179" y="5945586"/>
            <a:ext cx="6600328" cy="111638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69081" y="3958241"/>
            <a:ext cx="10424649" cy="6851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b="1" dirty="0" lang="ru-RU" sz="3600">
                <a:latin charset="0" panose="02050604050505020204" pitchFamily="18" typeface="Bookman Old Style"/>
              </a:rPr>
              <a:t>Одно</a:t>
            </a:r>
            <a:r>
              <a:rPr b="1" dirty="0" lang="uk-UA" sz="3600">
                <a:latin charset="0" panose="02050604050505020204" pitchFamily="18" typeface="Bookman Old Style"/>
              </a:rPr>
              <a:t>ви</a:t>
            </a:r>
            <a:r>
              <a:rPr b="1" dirty="0" lang="ru-RU" sz="3600">
                <a:latin charset="0" panose="02050604050505020204" pitchFamily="18" typeface="Bookman Old Style"/>
              </a:rPr>
              <a:t>м</a:t>
            </a:r>
            <a:r>
              <a:rPr b="1" dirty="0" lang="uk-UA" sz="3600">
                <a:latin charset="0" panose="02050604050505020204" pitchFamily="18" typeface="Bookman Old Style"/>
              </a:rPr>
              <a:t>і</a:t>
            </a:r>
            <a:r>
              <a:rPr b="1" dirty="0" err="1" lang="ru-RU" sz="3600">
                <a:latin charset="0" panose="02050604050505020204" pitchFamily="18" typeface="Bookman Old Style"/>
              </a:rPr>
              <a:t>рн</a:t>
            </a:r>
            <a:r>
              <a:rPr b="1" dirty="0" lang="uk-UA" sz="3600">
                <a:latin charset="0" panose="02050604050505020204" pitchFamily="18" typeface="Bookman Old Style"/>
              </a:rPr>
              <a:t>и</a:t>
            </a:r>
            <a:r>
              <a:rPr b="1" dirty="0" lang="ru-RU" sz="3600">
                <a:latin charset="0" panose="02050604050505020204" pitchFamily="18" typeface="Bookman Old Style"/>
              </a:rPr>
              <a:t>й </a:t>
            </a:r>
            <a:r>
              <a:rPr b="1" dirty="0" err="1" lang="ru-RU" sz="3600">
                <a:latin charset="0" panose="02050604050505020204" pitchFamily="18" typeface="Bookman Old Style"/>
              </a:rPr>
              <a:t>масив</a:t>
            </a:r>
            <a:r>
              <a:rPr b="1" dirty="0" lang="ru-RU" sz="3600">
                <a:latin charset="0" panose="02050604050505020204" pitchFamily="18" typeface="Bookman Old Style"/>
              </a:rPr>
              <a:t> </a:t>
            </a:r>
            <a:r>
              <a:rPr b="1" dirty="0" lang="uk-UA" sz="3600">
                <a:latin charset="0" panose="02050604050505020204" pitchFamily="18" typeface="Bookman Old Style"/>
              </a:rPr>
              <a:t>і</a:t>
            </a:r>
            <a:r>
              <a:rPr b="1" dirty="0" lang="ru-RU" sz="3600">
                <a:latin charset="0" panose="02050604050505020204" pitchFamily="18" typeface="Bookman Old Style"/>
              </a:rPr>
              <a:t>з 7 </a:t>
            </a:r>
            <a:r>
              <a:rPr b="1" dirty="0" lang="uk-UA" sz="3600">
                <a:latin charset="0" panose="02050604050505020204" pitchFamily="18" typeface="Bookman Old Style"/>
              </a:rPr>
              <a:t>дійсних</a:t>
            </a:r>
            <a:r>
              <a:rPr b="1" dirty="0" lang="ru-RU" sz="3600">
                <a:latin charset="0" panose="02050604050505020204" pitchFamily="18" typeface="Bookman Old Style"/>
              </a:rPr>
              <a:t> чисел</a:t>
            </a:r>
            <a:endParaRPr b="1" dirty="0" lang="ru-RU" sz="3600">
              <a:latin charset="0" panose="02050604050505020204" pitchFamily="18" typeface="Bookman Old Style"/>
              <a:ea charset="0" panose="020F0502020204030204" pitchFamily="34" typeface="Calibri"/>
              <a:cs charset="0" panose="02020603050405020304" pitchFamily="18"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8824648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7000">
              <a:srgbClr val="FFFF00"/>
            </a:gs>
            <a:gs pos="13000">
              <a:schemeClr val="accent1">
                <a:lumMod val="45000"/>
                <a:lumOff val="55000"/>
              </a:schemeClr>
            </a:gs>
            <a:gs pos="66000">
              <a:schemeClr val="accent1">
                <a:lumMod val="45000"/>
                <a:lumOff val="55000"/>
              </a:schemeClr>
            </a:gs>
            <a:gs pos="31000">
              <a:srgbClr val="00B0F0"/>
            </a:gs>
            <a:gs pos="3000">
              <a:schemeClr val="accent1">
                <a:lumMod val="30000"/>
                <a:lumOff val="70000"/>
              </a:schemeClr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3495" y="1107348"/>
            <a:ext cx="10152919" cy="535296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910613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3600" b="1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МАСИВ – </a:t>
            </a:r>
          </a:p>
          <a:p>
            <a:pPr marL="0" indent="0" algn="ctr">
              <a:buNone/>
            </a:pPr>
            <a:r>
              <a:rPr lang="uk-UA" sz="3600" b="1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структурований </a:t>
            </a:r>
            <a:r>
              <a:rPr lang="uk-UA" sz="3600" b="1" dirty="0">
                <a:solidFill>
                  <a:srgbClr val="FFFF00"/>
                </a:solidFill>
                <a:latin typeface="Bookman Old Style" panose="02050604050505020204" pitchFamily="18" charset="0"/>
              </a:rPr>
              <a:t>тип даних, </a:t>
            </a:r>
            <a:endParaRPr lang="uk-UA" sz="3600" b="1" dirty="0" smtClean="0">
              <a:solidFill>
                <a:srgbClr val="FFFF00"/>
              </a:solidFill>
              <a:latin typeface="Bookman Old Style" panose="02050604050505020204" pitchFamily="18" charset="0"/>
            </a:endParaRPr>
          </a:p>
          <a:p>
            <a:pPr marL="0" indent="0" algn="ctr">
              <a:buNone/>
            </a:pPr>
            <a:r>
              <a:rPr lang="uk-UA" sz="3600" b="1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що </a:t>
            </a:r>
            <a:r>
              <a:rPr lang="uk-UA" sz="3600" b="1" dirty="0">
                <a:solidFill>
                  <a:srgbClr val="FFFF00"/>
                </a:solidFill>
                <a:latin typeface="Bookman Old Style" panose="02050604050505020204" pitchFamily="18" charset="0"/>
              </a:rPr>
              <a:t>складається з фіксованого числа елементів одного </a:t>
            </a:r>
            <a:r>
              <a:rPr lang="uk-UA" sz="3600" b="1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типу</a:t>
            </a:r>
            <a:endParaRPr lang="ru-RU" sz="3600" b="1" dirty="0">
              <a:solidFill>
                <a:srgbClr val="FFFF0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828032">
            <a:off x="6651699" y="-342464"/>
            <a:ext cx="5814401" cy="1018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55046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>
          <a:gsLst>
            <a:gs pos="27000">
              <a:srgbClr val="00B0F0"/>
            </a:gs>
            <a:gs pos="0">
              <a:schemeClr val="accent1">
                <a:lumMod val="5000"/>
                <a:lumOff val="95000"/>
              </a:schemeClr>
            </a:gs>
            <a:gs pos="50000">
              <a:schemeClr val="accent1">
                <a:lumMod val="45000"/>
                <a:lumOff val="55000"/>
              </a:schemeClr>
            </a:gs>
            <a:gs pos="67000">
              <a:schemeClr val="accent1">
                <a:lumMod val="45000"/>
                <a:lumOff val="55000"/>
              </a:schemeClr>
            </a:gs>
            <a:gs pos="87000">
              <a:srgbClr val="FF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Объект 15"/>
          <p:cNvPicPr>
            <a:picLocks noChangeAspect="1" noGrp="1"/>
          </p:cNvPicPr>
          <p:nvPr>
            <p:ph idx="1"/>
          </p:nvPr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5"/>
          <a:stretch/>
        </p:blipFill>
        <p:spPr>
          <a:xfrm>
            <a:off x="0" y="438199"/>
            <a:ext cx="3257503" cy="61203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altLang="ru-RU" b="1" dirty="0" lang="ru-RU" smtClean="0" sz="4800">
                <a:solidFill>
                  <a:srgbClr val="3333FF"/>
                </a:solidFill>
                <a:latin charset="0" panose="02050604050505020204" pitchFamily="18" typeface="Bookman Old Style"/>
              </a:rPr>
              <a:t>Характеристики </a:t>
            </a:r>
            <a:r>
              <a:rPr altLang="ru-RU" b="1" dirty="0" err="1" lang="ru-RU" smtClean="0" sz="4800">
                <a:solidFill>
                  <a:srgbClr val="3333FF"/>
                </a:solidFill>
                <a:latin charset="0" panose="02050604050505020204" pitchFamily="18" typeface="Bookman Old Style"/>
              </a:rPr>
              <a:t>масиву</a:t>
            </a:r>
            <a:r>
              <a:rPr altLang="ru-RU" b="1" dirty="0" lang="ru-RU" smtClean="0" sz="4800">
                <a:solidFill>
                  <a:srgbClr val="3333FF"/>
                </a:solidFill>
                <a:latin charset="0" panose="02050604050505020204" pitchFamily="18" typeface="Bookman Old Style"/>
              </a:rPr>
              <a:t>:</a:t>
            </a:r>
            <a:endParaRPr b="1" dirty="0" lang="ru-RU" sz="4800">
              <a:latin charset="0" panose="02050604050505020204" pitchFamily="18" typeface="Bookman Old Style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5511615" y="5046645"/>
            <a:ext cx="110549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l" fontAlgn="base" rtl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1pPr>
            <a:lvl2pPr algn="l" fontAlgn="base" marL="457200" rtl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2pPr>
            <a:lvl3pPr algn="l" fontAlgn="base" marL="914400" rtl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3pPr>
            <a:lvl4pPr algn="l" fontAlgn="base" marL="1371600" rtl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4pPr>
            <a:lvl5pPr algn="l" fontAlgn="base" marL="1828800" rtl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5pPr>
            <a:lvl6pPr algn="l" defTabSz="914400" eaLnBrk="1" hangingPunct="1" latinLnBrk="0" marL="2286000" rtl="0"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6pPr>
            <a:lvl7pPr algn="l" defTabSz="914400" eaLnBrk="1" hangingPunct="1" latinLnBrk="0" marL="2743200" rtl="0"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7pPr>
            <a:lvl8pPr algn="l" defTabSz="914400" eaLnBrk="1" hangingPunct="1" latinLnBrk="0" marL="3200400" rtl="0"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8pPr>
            <a:lvl9pPr algn="l" defTabSz="914400" eaLnBrk="1" hangingPunct="1" latinLnBrk="0" marL="3657600" rtl="0"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9pPr>
          </a:lstStyle>
          <a:p>
            <a:r>
              <a:rPr altLang="ru-RU" b="1" dirty="0" lang="en-US" sz="3600">
                <a:solidFill>
                  <a:srgbClr val="FF0000"/>
                </a:solidFill>
                <a:effectLst>
                  <a:outerShdw algn="tl" blurRad="38100" dir="2700000" dist="38100">
                    <a:srgbClr val="C0C0C0"/>
                  </a:outerShdw>
                </a:effectLst>
                <a:cs charset="0" panose="020B0604020202020204" pitchFamily="34" typeface="Arial"/>
              </a:rPr>
              <a:t>A[I]</a:t>
            </a:r>
            <a:endParaRPr altLang="ru-RU" b="1" dirty="0" lang="ru-RU" sz="3600">
              <a:solidFill>
                <a:srgbClr val="FF0000"/>
              </a:solidFill>
              <a:effectLst>
                <a:outerShdw algn="tl" blurRad="38100" dir="2700000" dist="38100">
                  <a:srgbClr val="C0C0C0"/>
                </a:outerShdw>
              </a:effectLst>
              <a:cs charset="0" panose="020B0604020202020204" pitchFamily="34" typeface="Arial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3944883" y="3935627"/>
            <a:ext cx="118654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ru-RU"/>
            </a:defPPr>
            <a:lvl1pPr algn="l" fontAlgn="base" rtl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1pPr>
            <a:lvl2pPr algn="l" fontAlgn="base" marL="457200" rtl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2pPr>
            <a:lvl3pPr algn="l" fontAlgn="base" marL="914400" rtl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3pPr>
            <a:lvl4pPr algn="l" fontAlgn="base" marL="1371600" rtl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4pPr>
            <a:lvl5pPr algn="l" fontAlgn="base" marL="1828800" rtl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5pPr>
            <a:lvl6pPr algn="l" defTabSz="914400" eaLnBrk="1" hangingPunct="1" latinLnBrk="0" marL="2286000" rtl="0"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6pPr>
            <a:lvl7pPr algn="l" defTabSz="914400" eaLnBrk="1" hangingPunct="1" latinLnBrk="0" marL="2743200" rtl="0"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7pPr>
            <a:lvl8pPr algn="l" defTabSz="914400" eaLnBrk="1" hangingPunct="1" latinLnBrk="0" marL="3200400" rtl="0"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8pPr>
            <a:lvl9pPr algn="l" defTabSz="914400" eaLnBrk="1" hangingPunct="1" latinLnBrk="0" marL="3657600" rtl="0"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9pPr>
          </a:lstStyle>
          <a:p>
            <a:r>
              <a:rPr altLang="ru-RU" b="1" dirty="0" lang="ru-RU" smtClean="0" sz="3200">
                <a:solidFill>
                  <a:srgbClr val="FF0000"/>
                </a:solidFill>
                <a:latin charset="0" panose="02050604050505020204" pitchFamily="18" typeface="Bookman Old Style"/>
              </a:rPr>
              <a:t>ІМ</a:t>
            </a:r>
            <a:r>
              <a:rPr altLang="ru-RU" b="1" dirty="0" lang="en-US" smtClean="0" sz="3200">
                <a:solidFill>
                  <a:srgbClr val="FF0000"/>
                </a:solidFill>
                <a:latin charset="0" panose="02050604050505020204" pitchFamily="18" typeface="Bookman Old Style"/>
              </a:rPr>
              <a:t>’</a:t>
            </a:r>
            <a:r>
              <a:rPr altLang="ru-RU" b="1" dirty="0" lang="ru-RU" smtClean="0" sz="3200">
                <a:solidFill>
                  <a:srgbClr val="FF0000"/>
                </a:solidFill>
                <a:latin charset="0" panose="02050604050505020204" pitchFamily="18" typeface="Bookman Old Style"/>
              </a:rPr>
              <a:t>Я</a:t>
            </a:r>
            <a:endParaRPr altLang="ru-RU" b="1" dirty="0" lang="ru-RU" sz="3200">
              <a:solidFill>
                <a:srgbClr val="FF0000"/>
              </a:solidFill>
              <a:latin charset="0" panose="02050604050505020204" pitchFamily="18" typeface="Bookman Old Style"/>
            </a:endParaRPr>
          </a:p>
        </p:txBody>
      </p:sp>
      <p:sp>
        <p:nvSpPr>
          <p:cNvPr id="7" name="Line 8"/>
          <p:cNvSpPr>
            <a:spLocks noChangeShapeType="1"/>
          </p:cNvSpPr>
          <p:nvPr/>
        </p:nvSpPr>
        <p:spPr bwMode="auto">
          <a:xfrm>
            <a:off x="5131426" y="4443965"/>
            <a:ext cx="473625" cy="60268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len="med" type="triangle" w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defPPr>
              <a:defRPr lang="ru-RU"/>
            </a:defPPr>
            <a:lvl1pPr algn="l" fontAlgn="base" rtl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1pPr>
            <a:lvl2pPr algn="l" fontAlgn="base" marL="457200" rtl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2pPr>
            <a:lvl3pPr algn="l" fontAlgn="base" marL="914400" rtl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3pPr>
            <a:lvl4pPr algn="l" fontAlgn="base" marL="1371600" rtl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4pPr>
            <a:lvl5pPr algn="l" fontAlgn="base" marL="1828800" rtl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5pPr>
            <a:lvl6pPr algn="l" defTabSz="914400" eaLnBrk="1" hangingPunct="1" latinLnBrk="0" marL="2286000" rtl="0"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6pPr>
            <a:lvl7pPr algn="l" defTabSz="914400" eaLnBrk="1" hangingPunct="1" latinLnBrk="0" marL="2743200" rtl="0"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7pPr>
            <a:lvl8pPr algn="l" defTabSz="914400" eaLnBrk="1" hangingPunct="1" latinLnBrk="0" marL="3200400" rtl="0"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8pPr>
            <a:lvl9pPr algn="l" defTabSz="914400" eaLnBrk="1" hangingPunct="1" latinLnBrk="0" marL="3657600" rtl="0"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8" name="Line 9"/>
          <p:cNvSpPr>
            <a:spLocks noChangeShapeType="1"/>
          </p:cNvSpPr>
          <p:nvPr/>
        </p:nvSpPr>
        <p:spPr bwMode="auto">
          <a:xfrm flipH="1">
            <a:off x="6276258" y="4443965"/>
            <a:ext cx="449007" cy="60268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len="med" type="triangle" w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defPPr>
              <a:defRPr lang="ru-RU"/>
            </a:defPPr>
            <a:lvl1pPr algn="l" fontAlgn="base" rtl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1pPr>
            <a:lvl2pPr algn="l" fontAlgn="base" marL="457200" rtl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2pPr>
            <a:lvl3pPr algn="l" fontAlgn="base" marL="914400" rtl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3pPr>
            <a:lvl4pPr algn="l" fontAlgn="base" marL="1371600" rtl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4pPr>
            <a:lvl5pPr algn="l" fontAlgn="base" marL="1828800" rtl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5pPr>
            <a:lvl6pPr algn="l" defTabSz="914400" eaLnBrk="1" hangingPunct="1" latinLnBrk="0" marL="2286000" rtl="0"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6pPr>
            <a:lvl7pPr algn="l" defTabSz="914400" eaLnBrk="1" hangingPunct="1" latinLnBrk="0" marL="2743200" rtl="0"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7pPr>
            <a:lvl8pPr algn="l" defTabSz="914400" eaLnBrk="1" hangingPunct="1" latinLnBrk="0" marL="3200400" rtl="0"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8pPr>
            <a:lvl9pPr algn="l" defTabSz="914400" eaLnBrk="1" hangingPunct="1" latinLnBrk="0" marL="3657600" rtl="0"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6500761" y="3923492"/>
            <a:ext cx="232788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ru-RU"/>
            </a:defPPr>
            <a:lvl1pPr algn="l" fontAlgn="base" rtl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1pPr>
            <a:lvl2pPr algn="l" fontAlgn="base" marL="457200" rtl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2pPr>
            <a:lvl3pPr algn="l" fontAlgn="base" marL="914400" rtl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3pPr>
            <a:lvl4pPr algn="l" fontAlgn="base" marL="1371600" rtl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4pPr>
            <a:lvl5pPr algn="l" fontAlgn="base" marL="1828800" rtl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5pPr>
            <a:lvl6pPr algn="l" defTabSz="914400" eaLnBrk="1" hangingPunct="1" latinLnBrk="0" marL="2286000" rtl="0"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6pPr>
            <a:lvl7pPr algn="l" defTabSz="914400" eaLnBrk="1" hangingPunct="1" latinLnBrk="0" marL="2743200" rtl="0"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7pPr>
            <a:lvl8pPr algn="l" defTabSz="914400" eaLnBrk="1" hangingPunct="1" latinLnBrk="0" marL="3200400" rtl="0"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8pPr>
            <a:lvl9pPr algn="l" defTabSz="914400" eaLnBrk="1" hangingPunct="1" latinLnBrk="0" marL="3657600" rtl="0"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9pPr>
          </a:lstStyle>
          <a:p>
            <a:r>
              <a:rPr altLang="ru-RU" b="1" dirty="0" lang="en-US" smtClean="0" sz="3200">
                <a:solidFill>
                  <a:srgbClr val="FF0000"/>
                </a:solidFill>
                <a:latin charset="0" panose="02070309020205020404" pitchFamily="49" typeface="Courier New"/>
              </a:rPr>
              <a:t>[</a:t>
            </a:r>
            <a:r>
              <a:rPr altLang="ru-RU" b="1" dirty="0" err="1" lang="ru-RU" sz="3600">
                <a:solidFill>
                  <a:srgbClr val="FF0000"/>
                </a:solidFill>
                <a:latin charset="0" panose="02050604050505020204" pitchFamily="18" typeface="Bookman Old Style"/>
              </a:rPr>
              <a:t>і</a:t>
            </a:r>
            <a:r>
              <a:rPr altLang="ru-RU" b="1" dirty="0" err="1" lang="ru-RU" smtClean="0" sz="3600">
                <a:solidFill>
                  <a:srgbClr val="FF0000"/>
                </a:solidFill>
                <a:latin charset="0" panose="02050604050505020204" pitchFamily="18" typeface="Bookman Old Style"/>
              </a:rPr>
              <a:t>ндекс</a:t>
            </a:r>
            <a:r>
              <a:rPr altLang="ru-RU" b="1" dirty="0" lang="en-US" sz="3200">
                <a:solidFill>
                  <a:srgbClr val="FF0000"/>
                </a:solidFill>
                <a:latin charset="0" panose="02070309020205020404" pitchFamily="49" typeface="Courier New"/>
              </a:rPr>
              <a:t>]</a:t>
            </a:r>
            <a:endParaRPr altLang="ru-RU" b="1" dirty="0" lang="ru-RU" sz="3200">
              <a:solidFill>
                <a:srgbClr val="FF0000"/>
              </a:solidFill>
              <a:latin charset="0" panose="02070309020205020404" pitchFamily="49" typeface="Courier New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3190081" y="2131219"/>
            <a:ext cx="665919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ru-RU"/>
            </a:defPPr>
            <a:lvl1pPr algn="l" fontAlgn="base" rtl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1pPr>
            <a:lvl2pPr algn="l" fontAlgn="base" marL="457200" rtl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2pPr>
            <a:lvl3pPr algn="l" fontAlgn="base" marL="914400" rtl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3pPr>
            <a:lvl4pPr algn="l" fontAlgn="base" marL="1371600" rtl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4pPr>
            <a:lvl5pPr algn="l" fontAlgn="base" marL="1828800" rtl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5pPr>
            <a:lvl6pPr algn="l" defTabSz="914400" eaLnBrk="1" hangingPunct="1" latinLnBrk="0" marL="2286000" rtl="0"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6pPr>
            <a:lvl7pPr algn="l" defTabSz="914400" eaLnBrk="1" hangingPunct="1" latinLnBrk="0" marL="2743200" rtl="0"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7pPr>
            <a:lvl8pPr algn="l" defTabSz="914400" eaLnBrk="1" hangingPunct="1" latinLnBrk="0" marL="3200400" rtl="0"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8pPr>
            <a:lvl9pPr algn="l" defTabSz="914400" eaLnBrk="1" hangingPunct="1" latinLnBrk="0" marL="3657600" rtl="0"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9pPr>
          </a:lstStyle>
          <a:p>
            <a:pPr indent="-342900" lvl="1" marL="800100">
              <a:buFont charset="2" panose="05000000000000000000" pitchFamily="2" typeface="Wingdings"/>
              <a:buChar char="ü"/>
            </a:pPr>
            <a:r>
              <a:rPr altLang="ru-RU" b="1" dirty="0" lang="ru-RU" sz="3600">
                <a:solidFill>
                  <a:srgbClr val="FFFF00"/>
                </a:solidFill>
                <a:latin charset="0" panose="02050604050505020204" pitchFamily="18" typeface="Bookman Old Style"/>
              </a:rPr>
              <a:t>т</a:t>
            </a:r>
            <a:r>
              <a:rPr altLang="ru-RU" b="1" dirty="0" lang="ru-RU" smtClean="0" sz="3600">
                <a:solidFill>
                  <a:srgbClr val="FFFF00"/>
                </a:solidFill>
                <a:latin charset="0" panose="02050604050505020204" pitchFamily="18" typeface="Bookman Old Style"/>
              </a:rPr>
              <a:t>ип </a:t>
            </a:r>
            <a:r>
              <a:rPr altLang="ru-RU" b="1" dirty="0" err="1" lang="ru-RU" smtClean="0" sz="3600">
                <a:solidFill>
                  <a:srgbClr val="FFFF00"/>
                </a:solidFill>
                <a:latin charset="0" panose="02050604050505020204" pitchFamily="18" typeface="Bookman Old Style"/>
              </a:rPr>
              <a:t>елементів</a:t>
            </a:r>
            <a:r>
              <a:rPr altLang="ru-RU" b="1" dirty="0" lang="ru-RU" smtClean="0" sz="3600">
                <a:solidFill>
                  <a:srgbClr val="FFFF00"/>
                </a:solidFill>
                <a:latin charset="0" panose="02050604050505020204" pitchFamily="18" typeface="Bookman Old Style"/>
              </a:rPr>
              <a:t> </a:t>
            </a:r>
            <a:r>
              <a:rPr altLang="ru-RU" b="1" dirty="0" err="1" lang="ru-RU" smtClean="0" sz="3600">
                <a:solidFill>
                  <a:srgbClr val="FFFF00"/>
                </a:solidFill>
                <a:latin charset="0" panose="02050604050505020204" pitchFamily="18" typeface="Bookman Old Style"/>
              </a:rPr>
              <a:t>масиву</a:t>
            </a:r>
            <a:endParaRPr altLang="ru-RU" b="1" dirty="0" lang="ru-RU" sz="3600">
              <a:solidFill>
                <a:srgbClr val="FFFF00"/>
              </a:solidFill>
              <a:latin charset="0" panose="02050604050505020204" pitchFamily="18" typeface="Bookman Old Style"/>
            </a:endParaRPr>
          </a:p>
        </p:txBody>
      </p:sp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4002764" y="2629702"/>
            <a:ext cx="401584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ru-RU"/>
            </a:defPPr>
            <a:lvl1pPr algn="l" fontAlgn="base" rtl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1pPr>
            <a:lvl2pPr algn="l" fontAlgn="base" marL="457200" rtl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2pPr>
            <a:lvl3pPr algn="l" fontAlgn="base" marL="914400" rtl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3pPr>
            <a:lvl4pPr algn="l" fontAlgn="base" marL="1371600" rtl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4pPr>
            <a:lvl5pPr algn="l" fontAlgn="base" marL="1828800" rtl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5pPr>
            <a:lvl6pPr algn="l" defTabSz="914400" eaLnBrk="1" hangingPunct="1" latinLnBrk="0" marL="2286000" rtl="0"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6pPr>
            <a:lvl7pPr algn="l" defTabSz="914400" eaLnBrk="1" hangingPunct="1" latinLnBrk="0" marL="2743200" rtl="0"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7pPr>
            <a:lvl8pPr algn="l" defTabSz="914400" eaLnBrk="1" hangingPunct="1" latinLnBrk="0" marL="3200400" rtl="0"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8pPr>
            <a:lvl9pPr algn="l" defTabSz="914400" eaLnBrk="1" hangingPunct="1" latinLnBrk="0" marL="3657600" rtl="0"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9pPr>
          </a:lstStyle>
          <a:p>
            <a:pPr indent="-342900" lvl="1" marL="800100">
              <a:buFont charset="2" panose="05000000000000000000" pitchFamily="2" typeface="Wingdings"/>
              <a:buChar char="ü"/>
            </a:pPr>
            <a:r>
              <a:rPr altLang="ru-RU" b="1" dirty="0" err="1" lang="ru-RU" sz="3600">
                <a:solidFill>
                  <a:srgbClr val="FFFF00"/>
                </a:solidFill>
                <a:latin charset="0" panose="02050604050505020204" pitchFamily="18" typeface="Bookman Old Style"/>
              </a:rPr>
              <a:t>і</a:t>
            </a:r>
            <a:r>
              <a:rPr altLang="ru-RU" b="1" dirty="0" err="1" lang="ru-RU" smtClean="0" sz="3600">
                <a:solidFill>
                  <a:srgbClr val="FFFF00"/>
                </a:solidFill>
                <a:latin charset="0" panose="02050604050505020204" pitchFamily="18" typeface="Bookman Old Style"/>
              </a:rPr>
              <a:t>м</a:t>
            </a:r>
            <a:r>
              <a:rPr altLang="ru-RU" b="1" dirty="0" lang="en-US" smtClean="0" sz="3600">
                <a:solidFill>
                  <a:srgbClr val="FFFF00"/>
                </a:solidFill>
                <a:latin charset="0" panose="02050604050505020204" pitchFamily="18" typeface="Bookman Old Style"/>
              </a:rPr>
              <a:t>’</a:t>
            </a:r>
            <a:r>
              <a:rPr altLang="ru-RU" b="1" dirty="0" lang="ru-RU" smtClean="0" sz="3600">
                <a:solidFill>
                  <a:srgbClr val="FFFF00"/>
                </a:solidFill>
                <a:latin charset="0" panose="02050604050505020204" pitchFamily="18" typeface="Bookman Old Style"/>
              </a:rPr>
              <a:t>я </a:t>
            </a:r>
            <a:r>
              <a:rPr altLang="ru-RU" b="1" dirty="0" err="1" lang="ru-RU" smtClean="0" sz="3600">
                <a:solidFill>
                  <a:srgbClr val="FFFF00"/>
                </a:solidFill>
                <a:latin charset="0" panose="02050604050505020204" pitchFamily="18" typeface="Bookman Old Style"/>
              </a:rPr>
              <a:t>масиву</a:t>
            </a:r>
            <a:endParaRPr altLang="ru-RU" b="1" dirty="0" lang="ru-RU" sz="3600">
              <a:solidFill>
                <a:srgbClr val="FFFF00"/>
              </a:solidFill>
              <a:latin charset="0" panose="02050604050505020204" pitchFamily="18" typeface="Bookman Old Style"/>
            </a:endParaRPr>
          </a:p>
        </p:txBody>
      </p:sp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4827658" y="3175188"/>
            <a:ext cx="603402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ru-RU"/>
            </a:defPPr>
            <a:lvl1pPr algn="l" fontAlgn="base" rtl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1pPr>
            <a:lvl2pPr algn="l" fontAlgn="base" marL="457200" rtl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2pPr>
            <a:lvl3pPr algn="l" fontAlgn="base" marL="914400" rtl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3pPr>
            <a:lvl4pPr algn="l" fontAlgn="base" marL="1371600" rtl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4pPr>
            <a:lvl5pPr algn="l" fontAlgn="base" marL="1828800" rtl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5pPr>
            <a:lvl6pPr algn="l" defTabSz="914400" eaLnBrk="1" hangingPunct="1" latinLnBrk="0" marL="2286000" rtl="0"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6pPr>
            <a:lvl7pPr algn="l" defTabSz="914400" eaLnBrk="1" hangingPunct="1" latinLnBrk="0" marL="2743200" rtl="0"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7pPr>
            <a:lvl8pPr algn="l" defTabSz="914400" eaLnBrk="1" hangingPunct="1" latinLnBrk="0" marL="3200400" rtl="0"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8pPr>
            <a:lvl9pPr algn="l" defTabSz="914400" eaLnBrk="1" hangingPunct="1" latinLnBrk="0" marL="3657600" rtl="0">
              <a:defRPr kern="1200">
                <a:solidFill>
                  <a:schemeClr val="tx1"/>
                </a:solidFill>
                <a:latin charset="0" panose="020B0604020202020204" pitchFamily="34" typeface="Arial"/>
                <a:ea typeface="+mn-ea"/>
                <a:cs typeface="+mn-cs"/>
              </a:defRPr>
            </a:lvl9pPr>
          </a:lstStyle>
          <a:p>
            <a:pPr indent="-342900" lvl="1" marL="800100">
              <a:buFont charset="2" panose="05000000000000000000" pitchFamily="2" typeface="Wingdings"/>
              <a:buChar char="ü"/>
            </a:pPr>
            <a:r>
              <a:rPr altLang="ru-RU" b="1" dirty="0" err="1" lang="ru-RU" smtClean="0" sz="3600">
                <a:solidFill>
                  <a:srgbClr val="FFFF00"/>
                </a:solidFill>
                <a:latin charset="0" panose="02050604050505020204" pitchFamily="18" typeface="Bookman Old Style"/>
              </a:rPr>
              <a:t>розмір</a:t>
            </a:r>
            <a:r>
              <a:rPr altLang="ru-RU" b="1" dirty="0" err="1" lang="uk-UA" smtClean="0" sz="3600">
                <a:solidFill>
                  <a:srgbClr val="FFFF00"/>
                </a:solidFill>
                <a:latin charset="0" panose="02050604050505020204" pitchFamily="18" typeface="Bookman Old Style"/>
              </a:rPr>
              <a:t>ність</a:t>
            </a:r>
            <a:r>
              <a:rPr altLang="ru-RU" b="1" dirty="0" lang="uk-UA" smtClean="0" sz="3600">
                <a:solidFill>
                  <a:srgbClr val="FFFF00"/>
                </a:solidFill>
                <a:latin charset="0" panose="02050604050505020204" pitchFamily="18" typeface="Bookman Old Style"/>
              </a:rPr>
              <a:t> </a:t>
            </a:r>
            <a:r>
              <a:rPr altLang="ru-RU" b="1" dirty="0" err="1" lang="ru-RU" smtClean="0" sz="3600">
                <a:solidFill>
                  <a:srgbClr val="FFFF00"/>
                </a:solidFill>
                <a:latin charset="0" panose="02050604050505020204" pitchFamily="18" typeface="Bookman Old Style"/>
              </a:rPr>
              <a:t>масиву</a:t>
            </a:r>
            <a:endParaRPr altLang="ru-RU" b="1" dirty="0" lang="ru-RU" sz="3600">
              <a:solidFill>
                <a:srgbClr val="FFFF00"/>
              </a:solidFill>
              <a:latin charset="0" panose="02050604050505020204" pitchFamily="18" typeface="Bookman Old Style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660468">
            <a:off x="6013418" y="5916673"/>
            <a:ext cx="6600328" cy="1116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84376054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gradFill flip="none" rotWithShape="1">
          <a:gsLst>
            <a:gs pos="30000">
              <a:srgbClr val="00B0F0"/>
            </a:gs>
            <a:gs pos="0">
              <a:schemeClr val="accent1">
                <a:lumMod val="5000"/>
                <a:lumOff val="95000"/>
              </a:schemeClr>
            </a:gs>
            <a:gs pos="46000">
              <a:schemeClr val="accent1">
                <a:lumMod val="45000"/>
                <a:lumOff val="55000"/>
              </a:schemeClr>
            </a:gs>
            <a:gs pos="66000">
              <a:srgbClr val="00B0F0"/>
            </a:gs>
            <a:gs pos="87000">
              <a:srgbClr val="FFFF00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2455863" y="728663"/>
            <a:ext cx="7272337" cy="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7673975" y="631826"/>
            <a:ext cx="673100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0" hangingPunct="0"/>
            <a:endParaRPr lang="ru-RU" altLang="ru-RU" sz="1000">
              <a:latin typeface="Times New Roman" panose="02020603050405020304" pitchFamily="18" charset="0"/>
            </a:endParaRPr>
          </a:p>
        </p:txBody>
      </p:sp>
      <p:pic>
        <p:nvPicPr>
          <p:cNvPr id="6" name="tabl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84475" y="1798638"/>
            <a:ext cx="6096000" cy="520700"/>
          </a:xfrm>
          <a:prstGeom prst="rect">
            <a:avLst/>
          </a:prstGeom>
        </p:spPr>
      </p:pic>
      <p:pic>
        <p:nvPicPr>
          <p:cNvPr id="7" name="table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05113" y="1265238"/>
            <a:ext cx="6096000" cy="506413"/>
          </a:xfrm>
          <a:prstGeom prst="rect">
            <a:avLst/>
          </a:prstGeom>
        </p:spPr>
      </p:pic>
      <p:sp>
        <p:nvSpPr>
          <p:cNvPr id="8" name="Oval 53"/>
          <p:cNvSpPr>
            <a:spLocks noChangeArrowheads="1"/>
          </p:cNvSpPr>
          <p:nvPr/>
        </p:nvSpPr>
        <p:spPr bwMode="auto">
          <a:xfrm>
            <a:off x="2381250" y="1260476"/>
            <a:ext cx="6880225" cy="1566862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endParaRPr lang="ru-RU" altLang="ru-RU" b="1"/>
          </a:p>
        </p:txBody>
      </p:sp>
      <p:sp>
        <p:nvSpPr>
          <p:cNvPr id="9" name="Rectangle 54"/>
          <p:cNvSpPr>
            <a:spLocks noChangeArrowheads="1"/>
          </p:cNvSpPr>
          <p:nvPr/>
        </p:nvSpPr>
        <p:spPr bwMode="auto">
          <a:xfrm>
            <a:off x="2814638" y="800101"/>
            <a:ext cx="522287" cy="488950"/>
          </a:xfrm>
          <a:prstGeom prst="rect">
            <a:avLst/>
          </a:prstGeom>
          <a:solidFill>
            <a:srgbClr val="FFFF99"/>
          </a:solidFill>
          <a:ln w="12700">
            <a:solidFill>
              <a:schemeClr val="tx1"/>
            </a:solidFill>
            <a:miter lim="800000"/>
            <a:headEnd/>
            <a:tailEnd type="none" w="lg" len="lg"/>
          </a:ln>
        </p:spPr>
        <p:txBody>
          <a:bodyPr wrap="none" lIns="90000" tIns="46800" rIns="90000" bIns="4680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/>
            <a:r>
              <a:rPr lang="en-US" altLang="ru-RU" sz="3200" b="1" dirty="0"/>
              <a:t>A</a:t>
            </a:r>
            <a:endParaRPr lang="ru-RU" altLang="ru-RU" sz="3200" b="1" dirty="0"/>
          </a:p>
        </p:txBody>
      </p:sp>
      <p:sp>
        <p:nvSpPr>
          <p:cNvPr id="10" name="Rectangle 55"/>
          <p:cNvSpPr>
            <a:spLocks noChangeArrowheads="1"/>
          </p:cNvSpPr>
          <p:nvPr/>
        </p:nvSpPr>
        <p:spPr bwMode="auto">
          <a:xfrm>
            <a:off x="3535363" y="800101"/>
            <a:ext cx="12906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90000" tIns="46800" rIns="90000" bIns="46800"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/>
            <a:r>
              <a:rPr lang="ru-RU" altLang="ru-RU" sz="2400" b="1" dirty="0"/>
              <a:t>массив</a:t>
            </a:r>
          </a:p>
        </p:txBody>
      </p:sp>
      <p:sp>
        <p:nvSpPr>
          <p:cNvPr id="11" name="Rectangle 58"/>
          <p:cNvSpPr>
            <a:spLocks noChangeArrowheads="1"/>
          </p:cNvSpPr>
          <p:nvPr/>
        </p:nvSpPr>
        <p:spPr bwMode="auto">
          <a:xfrm>
            <a:off x="5330825" y="1162051"/>
            <a:ext cx="892175" cy="533400"/>
          </a:xfrm>
          <a:prstGeom prst="rect">
            <a:avLst/>
          </a:prstGeom>
          <a:solidFill>
            <a:srgbClr val="FFFF99"/>
          </a:solidFill>
          <a:ln w="12700">
            <a:solidFill>
              <a:schemeClr val="tx1"/>
            </a:solidFill>
            <a:miter lim="800000"/>
            <a:headEnd/>
            <a:tailEnd type="none" w="lg" len="lg"/>
          </a:ln>
        </p:spPr>
        <p:txBody>
          <a:bodyPr wrap="none" lIns="90000" tIns="46800" rIns="90000" bIns="4680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/>
            <a:r>
              <a:rPr lang="ru-RU" altLang="ru-RU" sz="3600" b="1" dirty="0"/>
              <a:t>3</a:t>
            </a:r>
          </a:p>
        </p:txBody>
      </p:sp>
      <p:sp>
        <p:nvSpPr>
          <p:cNvPr id="12" name="Rectangle 56"/>
          <p:cNvSpPr>
            <a:spLocks noChangeArrowheads="1"/>
          </p:cNvSpPr>
          <p:nvPr/>
        </p:nvSpPr>
        <p:spPr bwMode="auto">
          <a:xfrm>
            <a:off x="5113338" y="1673226"/>
            <a:ext cx="1404937" cy="773112"/>
          </a:xfrm>
          <a:prstGeom prst="rect">
            <a:avLst/>
          </a:prstGeom>
          <a:solidFill>
            <a:srgbClr val="FFFF99"/>
          </a:solidFill>
          <a:ln w="12700">
            <a:solidFill>
              <a:schemeClr val="tx1"/>
            </a:solidFill>
            <a:miter lim="800000"/>
            <a:headEnd/>
            <a:tailEnd type="none" w="lg" len="lg"/>
          </a:ln>
        </p:spPr>
        <p:txBody>
          <a:bodyPr wrap="none" lIns="90000" tIns="46800" rIns="90000" bIns="4680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/>
            <a:r>
              <a:rPr lang="ru-RU" altLang="ru-RU" sz="3600" b="1" dirty="0"/>
              <a:t>15</a:t>
            </a:r>
          </a:p>
        </p:txBody>
      </p:sp>
      <p:sp>
        <p:nvSpPr>
          <p:cNvPr id="13" name="AutoShape 59"/>
          <p:cNvSpPr>
            <a:spLocks noChangeArrowheads="1"/>
          </p:cNvSpPr>
          <p:nvPr/>
        </p:nvSpPr>
        <p:spPr bwMode="auto">
          <a:xfrm>
            <a:off x="7351713" y="512763"/>
            <a:ext cx="2459037" cy="998538"/>
          </a:xfrm>
          <a:prstGeom prst="wedgeRoundRectCallout">
            <a:avLst>
              <a:gd name="adj1" fmla="val -95773"/>
              <a:gd name="adj2" fmla="val 22495"/>
              <a:gd name="adj3" fmla="val 16667"/>
            </a:avLst>
          </a:prstGeom>
          <a:solidFill>
            <a:srgbClr val="CCFFFF"/>
          </a:solidFill>
          <a:ln w="12700">
            <a:solidFill>
              <a:srgbClr val="3366FF"/>
            </a:solidFill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2000" b="1" dirty="0">
                <a:latin typeface="Arial" charset="0"/>
              </a:rPr>
              <a:t>НОМЕР </a:t>
            </a:r>
            <a:r>
              <a:rPr lang="ru-RU" b="1" dirty="0">
                <a:latin typeface="Arial" charset="0"/>
              </a:rPr>
              <a:t/>
            </a:r>
            <a:br>
              <a:rPr lang="ru-RU" b="1" dirty="0">
                <a:latin typeface="Arial" charset="0"/>
              </a:rPr>
            </a:br>
            <a:r>
              <a:rPr lang="ru-RU" dirty="0" err="1">
                <a:latin typeface="Arial" charset="0"/>
              </a:rPr>
              <a:t>е</a:t>
            </a:r>
            <a:r>
              <a:rPr lang="ru-RU" dirty="0" err="1" smtClean="0">
                <a:latin typeface="Arial" charset="0"/>
              </a:rPr>
              <a:t>лемента</a:t>
            </a:r>
            <a:r>
              <a:rPr lang="ru-RU" dirty="0" smtClean="0">
                <a:latin typeface="Arial" charset="0"/>
              </a:rPr>
              <a:t> </a:t>
            </a:r>
            <a:r>
              <a:rPr lang="ru-RU" dirty="0" err="1" smtClean="0">
                <a:latin typeface="Arial" charset="0"/>
              </a:rPr>
              <a:t>масиву</a:t>
            </a:r>
            <a:endParaRPr lang="ru-RU" dirty="0">
              <a:latin typeface="Arial" charset="0"/>
            </a:endParaRPr>
          </a:p>
          <a:p>
            <a:pPr algn="ctr">
              <a:defRPr/>
            </a:pPr>
            <a:r>
              <a:rPr lang="ru-RU" dirty="0" smtClean="0">
                <a:latin typeface="Arial" charset="0"/>
              </a:rPr>
              <a:t>(</a:t>
            </a:r>
            <a:r>
              <a:rPr lang="ru-RU" b="1" dirty="0">
                <a:latin typeface="Arial" charset="0"/>
              </a:rPr>
              <a:t>І</a:t>
            </a:r>
            <a:r>
              <a:rPr lang="ru-RU" b="1" dirty="0" smtClean="0">
                <a:latin typeface="Arial" charset="0"/>
              </a:rPr>
              <a:t>НДЕКС</a:t>
            </a:r>
            <a:r>
              <a:rPr lang="ru-RU" dirty="0">
                <a:latin typeface="Arial" charset="0"/>
              </a:rPr>
              <a:t>)</a:t>
            </a:r>
          </a:p>
        </p:txBody>
      </p:sp>
      <p:sp>
        <p:nvSpPr>
          <p:cNvPr id="14" name="AutoShape 60"/>
          <p:cNvSpPr>
            <a:spLocks noChangeArrowheads="1"/>
          </p:cNvSpPr>
          <p:nvPr/>
        </p:nvSpPr>
        <p:spPr bwMode="auto">
          <a:xfrm>
            <a:off x="2835275" y="2946401"/>
            <a:ext cx="1036638" cy="476250"/>
          </a:xfrm>
          <a:prstGeom prst="wedgeRoundRectCallout">
            <a:avLst>
              <a:gd name="adj1" fmla="val 4213"/>
              <a:gd name="adj2" fmla="val -171333"/>
              <a:gd name="adj3" fmla="val 16667"/>
            </a:avLst>
          </a:prstGeom>
          <a:solidFill>
            <a:srgbClr val="E6E6FF"/>
          </a:solidFill>
          <a:ln w="12700">
            <a:noFill/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400" b="1" dirty="0">
                <a:latin typeface="Courier New" pitchFamily="49" charset="0"/>
              </a:rPr>
              <a:t>A[1]</a:t>
            </a:r>
            <a:endParaRPr lang="ru-RU" sz="2400" b="1" dirty="0">
              <a:latin typeface="Courier New" pitchFamily="49" charset="0"/>
            </a:endParaRPr>
          </a:p>
        </p:txBody>
      </p:sp>
      <p:sp>
        <p:nvSpPr>
          <p:cNvPr id="15" name="AutoShape 61"/>
          <p:cNvSpPr>
            <a:spLocks noChangeArrowheads="1"/>
          </p:cNvSpPr>
          <p:nvPr/>
        </p:nvSpPr>
        <p:spPr bwMode="auto">
          <a:xfrm>
            <a:off x="4051300" y="2946401"/>
            <a:ext cx="1036638" cy="476250"/>
          </a:xfrm>
          <a:prstGeom prst="wedgeRoundRectCallout">
            <a:avLst>
              <a:gd name="adj1" fmla="val 3597"/>
              <a:gd name="adj2" fmla="val -185333"/>
              <a:gd name="adj3" fmla="val 16667"/>
            </a:avLst>
          </a:prstGeom>
          <a:solidFill>
            <a:srgbClr val="E6E6FF"/>
          </a:solidFill>
          <a:ln w="12700">
            <a:noFill/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400" b="1" dirty="0">
                <a:latin typeface="Courier New" pitchFamily="49" charset="0"/>
              </a:rPr>
              <a:t>A[2]</a:t>
            </a:r>
            <a:endParaRPr lang="ru-RU" sz="2400" b="1" dirty="0">
              <a:latin typeface="Courier New" pitchFamily="49" charset="0"/>
            </a:endParaRPr>
          </a:p>
        </p:txBody>
      </p:sp>
      <p:sp>
        <p:nvSpPr>
          <p:cNvPr id="16" name="AutoShape 62"/>
          <p:cNvSpPr>
            <a:spLocks noChangeArrowheads="1"/>
          </p:cNvSpPr>
          <p:nvPr/>
        </p:nvSpPr>
        <p:spPr bwMode="auto">
          <a:xfrm>
            <a:off x="5267325" y="2946401"/>
            <a:ext cx="1036638" cy="476250"/>
          </a:xfrm>
          <a:prstGeom prst="wedgeRoundRectCallout">
            <a:avLst>
              <a:gd name="adj1" fmla="val 7731"/>
              <a:gd name="adj2" fmla="val -178333"/>
              <a:gd name="adj3" fmla="val 16667"/>
            </a:avLst>
          </a:prstGeom>
          <a:solidFill>
            <a:srgbClr val="E6E6FF"/>
          </a:solidFill>
          <a:ln w="12700">
            <a:noFill/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400" b="1">
                <a:latin typeface="Courier New" pitchFamily="49" charset="0"/>
              </a:rPr>
              <a:t>A[3]</a:t>
            </a:r>
            <a:endParaRPr lang="ru-RU" sz="2400" b="1">
              <a:latin typeface="Courier New" pitchFamily="49" charset="0"/>
            </a:endParaRPr>
          </a:p>
        </p:txBody>
      </p:sp>
      <p:sp>
        <p:nvSpPr>
          <p:cNvPr id="17" name="AutoShape 63"/>
          <p:cNvSpPr>
            <a:spLocks noChangeArrowheads="1"/>
          </p:cNvSpPr>
          <p:nvPr/>
        </p:nvSpPr>
        <p:spPr bwMode="auto">
          <a:xfrm>
            <a:off x="6483350" y="2946401"/>
            <a:ext cx="1036638" cy="476250"/>
          </a:xfrm>
          <a:prstGeom prst="wedgeRoundRectCallout">
            <a:avLst>
              <a:gd name="adj1" fmla="val 1454"/>
              <a:gd name="adj2" fmla="val -182667"/>
              <a:gd name="adj3" fmla="val 16667"/>
            </a:avLst>
          </a:prstGeom>
          <a:solidFill>
            <a:srgbClr val="E6E6FF"/>
          </a:solidFill>
          <a:ln w="12700">
            <a:noFill/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400" b="1">
                <a:latin typeface="Courier New" pitchFamily="49" charset="0"/>
              </a:rPr>
              <a:t>A[4]</a:t>
            </a:r>
            <a:endParaRPr lang="ru-RU" sz="2400" b="1">
              <a:latin typeface="Courier New" pitchFamily="49" charset="0"/>
            </a:endParaRPr>
          </a:p>
        </p:txBody>
      </p:sp>
      <p:sp>
        <p:nvSpPr>
          <p:cNvPr id="18" name="AutoShape 64"/>
          <p:cNvSpPr>
            <a:spLocks noChangeArrowheads="1"/>
          </p:cNvSpPr>
          <p:nvPr/>
        </p:nvSpPr>
        <p:spPr bwMode="auto">
          <a:xfrm>
            <a:off x="7700963" y="2946401"/>
            <a:ext cx="1036637" cy="476250"/>
          </a:xfrm>
          <a:prstGeom prst="wedgeRoundRectCallout">
            <a:avLst>
              <a:gd name="adj1" fmla="val 1454"/>
              <a:gd name="adj2" fmla="val -185000"/>
              <a:gd name="adj3" fmla="val 16667"/>
            </a:avLst>
          </a:prstGeom>
          <a:solidFill>
            <a:srgbClr val="E6E6FF"/>
          </a:solidFill>
          <a:ln w="12700">
            <a:noFill/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400" b="1">
                <a:latin typeface="Courier New" pitchFamily="49" charset="0"/>
              </a:rPr>
              <a:t>A[5]</a:t>
            </a:r>
            <a:endParaRPr lang="ru-RU" sz="2400" b="1">
              <a:latin typeface="Courier New" pitchFamily="49" charset="0"/>
            </a:endParaRPr>
          </a:p>
        </p:txBody>
      </p:sp>
      <p:sp>
        <p:nvSpPr>
          <p:cNvPr id="19" name="AutoShape 57"/>
          <p:cNvSpPr>
            <a:spLocks noChangeArrowheads="1"/>
          </p:cNvSpPr>
          <p:nvPr/>
        </p:nvSpPr>
        <p:spPr bwMode="auto">
          <a:xfrm>
            <a:off x="4891088" y="2978151"/>
            <a:ext cx="2352675" cy="714375"/>
          </a:xfrm>
          <a:prstGeom prst="wedgeRoundRectCallout">
            <a:avLst>
              <a:gd name="adj1" fmla="val -18218"/>
              <a:gd name="adj2" fmla="val -124889"/>
              <a:gd name="adj3" fmla="val 16667"/>
            </a:avLst>
          </a:prstGeom>
          <a:solidFill>
            <a:srgbClr val="CCFFFF"/>
          </a:solidFill>
          <a:ln w="12700">
            <a:solidFill>
              <a:srgbClr val="6600FF"/>
            </a:solidFill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2000" b="1" dirty="0" smtClean="0">
                <a:latin typeface="Arial" charset="0"/>
              </a:rPr>
              <a:t>ЗНАЧЕННЯ</a:t>
            </a:r>
            <a:r>
              <a:rPr lang="ru-RU" dirty="0" smtClean="0">
                <a:latin typeface="Arial" charset="0"/>
              </a:rPr>
              <a:t> </a:t>
            </a:r>
            <a:r>
              <a:rPr lang="ru-RU" dirty="0" err="1">
                <a:latin typeface="Arial" charset="0"/>
              </a:rPr>
              <a:t>е</a:t>
            </a:r>
            <a:r>
              <a:rPr lang="ru-RU" dirty="0" err="1" smtClean="0">
                <a:latin typeface="Arial" charset="0"/>
              </a:rPr>
              <a:t>лемента</a:t>
            </a:r>
            <a:r>
              <a:rPr lang="ru-RU" dirty="0" smtClean="0">
                <a:latin typeface="Arial" charset="0"/>
              </a:rPr>
              <a:t> </a:t>
            </a:r>
            <a:r>
              <a:rPr lang="ru-RU" dirty="0" err="1" smtClean="0">
                <a:latin typeface="Arial" charset="0"/>
              </a:rPr>
              <a:t>масиву</a:t>
            </a:r>
            <a:endParaRPr lang="ru-RU" dirty="0">
              <a:latin typeface="Arial" charset="0"/>
            </a:endParaRPr>
          </a:p>
        </p:txBody>
      </p:sp>
      <p:sp>
        <p:nvSpPr>
          <p:cNvPr id="20" name="Rectangle 66"/>
          <p:cNvSpPr>
            <a:spLocks noChangeArrowheads="1"/>
          </p:cNvSpPr>
          <p:nvPr/>
        </p:nvSpPr>
        <p:spPr bwMode="auto">
          <a:xfrm>
            <a:off x="3378200" y="4429126"/>
            <a:ext cx="1687513" cy="112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lIns="90000" tIns="46800" rIns="90000" bIns="4680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/>
            <a:r>
              <a:rPr lang="en-US" altLang="ru-RU" sz="4000" b="1">
                <a:latin typeface="Courier New" panose="02070309020205020404" pitchFamily="49" charset="0"/>
              </a:rPr>
              <a:t>A[2]</a:t>
            </a:r>
            <a:r>
              <a:rPr lang="ru-RU" altLang="ru-RU" sz="4000" b="1"/>
              <a:t>=10</a:t>
            </a:r>
          </a:p>
        </p:txBody>
      </p:sp>
      <p:sp>
        <p:nvSpPr>
          <p:cNvPr id="21" name="AutoShape 67"/>
          <p:cNvSpPr>
            <a:spLocks noChangeArrowheads="1"/>
          </p:cNvSpPr>
          <p:nvPr/>
        </p:nvSpPr>
        <p:spPr bwMode="auto">
          <a:xfrm>
            <a:off x="6343650" y="3681413"/>
            <a:ext cx="2840038" cy="1079500"/>
          </a:xfrm>
          <a:prstGeom prst="wedgeRoundRectCallout">
            <a:avLst>
              <a:gd name="adj1" fmla="val -132282"/>
              <a:gd name="adj2" fmla="val 46324"/>
              <a:gd name="adj3" fmla="val 16667"/>
            </a:avLst>
          </a:prstGeom>
          <a:solidFill>
            <a:srgbClr val="CCFFFF"/>
          </a:solidFill>
          <a:ln w="12700">
            <a:solidFill>
              <a:srgbClr val="6600FF"/>
            </a:solidFill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2000" b="1" dirty="0">
                <a:latin typeface="Arial" charset="0"/>
              </a:rPr>
              <a:t>НОМЕР </a:t>
            </a:r>
            <a:r>
              <a:rPr lang="ru-RU" sz="2000" b="1" dirty="0" smtClean="0">
                <a:latin typeface="Arial" charset="0"/>
              </a:rPr>
              <a:t>(ІНДЕКС</a:t>
            </a:r>
            <a:r>
              <a:rPr lang="ru-RU" sz="2000" b="1" dirty="0">
                <a:latin typeface="Arial" charset="0"/>
              </a:rPr>
              <a:t>) </a:t>
            </a:r>
            <a:r>
              <a:rPr lang="ru-RU" b="1" dirty="0">
                <a:latin typeface="Arial" charset="0"/>
              </a:rPr>
              <a:t/>
            </a:r>
            <a:br>
              <a:rPr lang="ru-RU" b="1" dirty="0">
                <a:latin typeface="Arial" charset="0"/>
              </a:rPr>
            </a:br>
            <a:r>
              <a:rPr lang="ru-RU" dirty="0" err="1">
                <a:latin typeface="Arial" charset="0"/>
              </a:rPr>
              <a:t>е</a:t>
            </a:r>
            <a:r>
              <a:rPr lang="ru-RU" dirty="0" err="1" smtClean="0">
                <a:latin typeface="Arial" charset="0"/>
              </a:rPr>
              <a:t>лемента</a:t>
            </a:r>
            <a:r>
              <a:rPr lang="ru-RU" dirty="0" smtClean="0">
                <a:latin typeface="Arial" charset="0"/>
              </a:rPr>
              <a:t> </a:t>
            </a:r>
            <a:r>
              <a:rPr lang="ru-RU" dirty="0" err="1" smtClean="0">
                <a:latin typeface="Arial" charset="0"/>
              </a:rPr>
              <a:t>масиву</a:t>
            </a:r>
            <a:r>
              <a:rPr lang="en-US" dirty="0" smtClean="0">
                <a:latin typeface="Arial" charset="0"/>
              </a:rPr>
              <a:t>: </a:t>
            </a:r>
            <a:r>
              <a:rPr lang="en-US" dirty="0">
                <a:latin typeface="Arial" charset="0"/>
              </a:rPr>
              <a:t>2</a:t>
            </a:r>
            <a:endParaRPr lang="ru-RU" dirty="0">
              <a:latin typeface="Arial" charset="0"/>
            </a:endParaRPr>
          </a:p>
        </p:txBody>
      </p:sp>
      <p:sp>
        <p:nvSpPr>
          <p:cNvPr id="22" name="AutoShape 68"/>
          <p:cNvSpPr>
            <a:spLocks noChangeArrowheads="1"/>
          </p:cNvSpPr>
          <p:nvPr/>
        </p:nvSpPr>
        <p:spPr bwMode="auto">
          <a:xfrm>
            <a:off x="6056312" y="5121276"/>
            <a:ext cx="2610257" cy="1150937"/>
          </a:xfrm>
          <a:prstGeom prst="wedgeRoundRectCallout">
            <a:avLst>
              <a:gd name="adj1" fmla="val -88662"/>
              <a:gd name="adj2" fmla="val -43102"/>
              <a:gd name="adj3" fmla="val 16667"/>
            </a:avLst>
          </a:prstGeom>
          <a:solidFill>
            <a:srgbClr val="CCFFFF"/>
          </a:solidFill>
          <a:ln w="12700">
            <a:solidFill>
              <a:srgbClr val="6600FF"/>
            </a:solidFill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000" tIns="46800" rIns="90000" bIns="4680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2000" b="1" dirty="0" smtClean="0">
                <a:latin typeface="Arial" charset="0"/>
              </a:rPr>
              <a:t>ЗНАЧЕННЯ</a:t>
            </a:r>
            <a:r>
              <a:rPr lang="ru-RU" dirty="0" smtClean="0">
                <a:latin typeface="Arial" charset="0"/>
              </a:rPr>
              <a:t> </a:t>
            </a:r>
            <a:r>
              <a:rPr lang="en-US" dirty="0">
                <a:latin typeface="Arial" charset="0"/>
              </a:rPr>
              <a:t/>
            </a:r>
            <a:br>
              <a:rPr lang="en-US" dirty="0">
                <a:latin typeface="Arial" charset="0"/>
              </a:rPr>
            </a:br>
            <a:r>
              <a:rPr lang="ru-RU" dirty="0" err="1">
                <a:latin typeface="Arial" charset="0"/>
              </a:rPr>
              <a:t>е</a:t>
            </a:r>
            <a:r>
              <a:rPr lang="ru-RU" dirty="0" err="1" smtClean="0">
                <a:latin typeface="Arial" charset="0"/>
              </a:rPr>
              <a:t>лемента</a:t>
            </a:r>
            <a:r>
              <a:rPr lang="ru-RU" dirty="0" smtClean="0">
                <a:latin typeface="Arial" charset="0"/>
              </a:rPr>
              <a:t> </a:t>
            </a:r>
            <a:r>
              <a:rPr lang="ru-RU" dirty="0" err="1" smtClean="0">
                <a:latin typeface="Arial" charset="0"/>
              </a:rPr>
              <a:t>масиву</a:t>
            </a:r>
            <a:r>
              <a:rPr lang="en-US" dirty="0" smtClean="0">
                <a:latin typeface="Arial" charset="0"/>
              </a:rPr>
              <a:t>: </a:t>
            </a:r>
            <a:r>
              <a:rPr lang="en-US" dirty="0">
                <a:latin typeface="Arial" charset="0"/>
              </a:rPr>
              <a:t>10 </a:t>
            </a:r>
            <a:endParaRPr lang="ru-RU" dirty="0">
              <a:latin typeface="Arial" charset="0"/>
            </a:endParaRPr>
          </a:p>
        </p:txBody>
      </p:sp>
      <p:sp>
        <p:nvSpPr>
          <p:cNvPr id="23" name="Oval 69"/>
          <p:cNvSpPr>
            <a:spLocks noChangeArrowheads="1"/>
          </p:cNvSpPr>
          <p:nvPr/>
        </p:nvSpPr>
        <p:spPr bwMode="auto">
          <a:xfrm>
            <a:off x="2814638" y="4184651"/>
            <a:ext cx="2665412" cy="1655762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endParaRPr lang="ru-RU" altLang="ru-RU" b="1"/>
          </a:p>
        </p:txBody>
      </p:sp>
      <p:sp>
        <p:nvSpPr>
          <p:cNvPr id="24" name="Oval 70"/>
          <p:cNvSpPr>
            <a:spLocks noChangeArrowheads="1"/>
          </p:cNvSpPr>
          <p:nvPr/>
        </p:nvSpPr>
        <p:spPr bwMode="auto">
          <a:xfrm>
            <a:off x="3679825" y="4616451"/>
            <a:ext cx="511175" cy="611187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 type="none" w="lg" len="lg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endParaRPr lang="ru-RU" altLang="ru-RU" b="1"/>
          </a:p>
        </p:txBody>
      </p:sp>
    </p:spTree>
    <p:extLst>
      <p:ext uri="{BB962C8B-B14F-4D97-AF65-F5344CB8AC3E}">
        <p14:creationId xmlns:p14="http://schemas.microsoft.com/office/powerpoint/2010/main" xmlns="" val="2434587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19" grpId="1" animBg="1"/>
    </p:bld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>
          <a:gsLst>
            <a:gs pos="3000">
              <a:schemeClr val="accent1">
                <a:lumMod val="40000"/>
                <a:lumOff val="60000"/>
              </a:schemeClr>
            </a:gs>
            <a:gs pos="31000">
              <a:srgbClr val="00B0F0"/>
            </a:gs>
            <a:gs pos="63000">
              <a:schemeClr val="accent1">
                <a:lumMod val="45000"/>
                <a:lumOff val="55000"/>
              </a:schemeClr>
            </a:gs>
            <a:gs pos="100000">
              <a:srgbClr val="FF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b="1" dirty="0" lang="uk-UA" smtClean="0">
                <a:solidFill>
                  <a:srgbClr val="FFFF00"/>
                </a:solidFill>
                <a:latin charset="0" panose="02050604050505020204" pitchFamily="18" typeface="Bookman Old Style"/>
              </a:rPr>
              <a:t>Загальний вигляд </a:t>
            </a:r>
            <a:br>
              <a:rPr b="1" dirty="0" lang="uk-UA" smtClean="0">
                <a:solidFill>
                  <a:srgbClr val="FFFF00"/>
                </a:solidFill>
                <a:latin charset="0" panose="02050604050505020204" pitchFamily="18" typeface="Bookman Old Style"/>
              </a:rPr>
            </a:br>
            <a:r>
              <a:rPr b="1" dirty="0" lang="uk-UA" smtClean="0">
                <a:solidFill>
                  <a:srgbClr val="FFFF00"/>
                </a:solidFill>
                <a:latin charset="0" panose="02050604050505020204" pitchFamily="18" typeface="Bookman Old Style"/>
              </a:rPr>
              <a:t>інструкції оголошення масиву</a:t>
            </a:r>
            <a:endParaRPr b="1" dirty="0" lang="ru-RU">
              <a:solidFill>
                <a:srgbClr val="FFFF00"/>
              </a:solidFill>
              <a:latin charset="0" panose="02050604050505020204" pitchFamily="18" typeface="Bookman Old Style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indent="0" marL="0">
              <a:buNone/>
            </a:pPr>
            <a:endParaRPr b="1" dirty="0" lang="uk-UA" smtClean="0">
              <a:latin charset="0" panose="02050604050505020204" pitchFamily="18" typeface="Bookman Old Style"/>
            </a:endParaRPr>
          </a:p>
          <a:p>
            <a:pPr algn="ctr" indent="0" marL="0">
              <a:buNone/>
            </a:pPr>
            <a:r>
              <a:rPr b="1" dirty="0" lang="uk-UA" smtClean="0" sz="4800">
                <a:solidFill>
                  <a:srgbClr val="FF0000"/>
                </a:solidFill>
                <a:latin charset="0" panose="02050604050505020204" pitchFamily="18" typeface="Bookman Old Style"/>
              </a:rPr>
              <a:t>Ім'я</a:t>
            </a:r>
            <a:r>
              <a:rPr b="1" dirty="0" lang="uk-UA" sz="4800">
                <a:solidFill>
                  <a:srgbClr val="FF0000"/>
                </a:solidFill>
                <a:latin charset="0" panose="02050604050505020204" pitchFamily="18" typeface="Bookman Old Style"/>
              </a:rPr>
              <a:t>: </a:t>
            </a:r>
            <a:r>
              <a:rPr b="1" dirty="0" err="1" lang="uk-UA" sz="4800">
                <a:solidFill>
                  <a:srgbClr val="FF0000"/>
                </a:solidFill>
                <a:latin charset="0" panose="02050604050505020204" pitchFamily="18" typeface="Bookman Old Style"/>
              </a:rPr>
              <a:t>array</a:t>
            </a:r>
            <a:r>
              <a:rPr b="1" dirty="0" lang="uk-UA" sz="4800">
                <a:solidFill>
                  <a:srgbClr val="FF0000"/>
                </a:solidFill>
                <a:latin charset="0" panose="02050604050505020204" pitchFamily="18" typeface="Bookman Old Style"/>
              </a:rPr>
              <a:t> [нижній </a:t>
            </a:r>
            <a:r>
              <a:rPr b="1" dirty="0" err="1" lang="uk-UA" sz="4800">
                <a:solidFill>
                  <a:srgbClr val="FF0000"/>
                </a:solidFill>
                <a:latin charset="0" panose="02050604050505020204" pitchFamily="18" typeface="Bookman Old Style"/>
              </a:rPr>
              <a:t>індекс</a:t>
            </a:r>
            <a:r>
              <a:rPr b="1" dirty="0" err="1" lang="uk-UA" smtClean="0" sz="4800">
                <a:solidFill>
                  <a:srgbClr val="FF0000"/>
                </a:solidFill>
                <a:latin charset="0" panose="02050604050505020204" pitchFamily="18" typeface="Bookman Old Style"/>
              </a:rPr>
              <a:t>..верхній</a:t>
            </a:r>
            <a:r>
              <a:rPr b="1" dirty="0" lang="uk-UA" smtClean="0" sz="4800">
                <a:solidFill>
                  <a:srgbClr val="FF0000"/>
                </a:solidFill>
                <a:latin charset="0" panose="02050604050505020204" pitchFamily="18" typeface="Bookman Old Style"/>
              </a:rPr>
              <a:t> </a:t>
            </a:r>
            <a:r>
              <a:rPr b="1" dirty="0" lang="uk-UA" sz="4800">
                <a:solidFill>
                  <a:srgbClr val="FF0000"/>
                </a:solidFill>
                <a:latin charset="0" panose="02050604050505020204" pitchFamily="18" typeface="Bookman Old Style"/>
              </a:rPr>
              <a:t>індекс] </a:t>
            </a:r>
            <a:r>
              <a:rPr b="1" dirty="0" err="1" lang="uk-UA" sz="4800">
                <a:solidFill>
                  <a:srgbClr val="FF0000"/>
                </a:solidFill>
                <a:latin charset="0" panose="02050604050505020204" pitchFamily="18" typeface="Bookman Old Style"/>
              </a:rPr>
              <a:t>of</a:t>
            </a:r>
            <a:r>
              <a:rPr b="1" dirty="0" lang="uk-UA" sz="4800">
                <a:solidFill>
                  <a:srgbClr val="FF0000"/>
                </a:solidFill>
                <a:latin charset="0" panose="02050604050505020204" pitchFamily="18" typeface="Bookman Old Style"/>
              </a:rPr>
              <a:t> тип</a:t>
            </a:r>
            <a:endParaRPr dirty="0" lang="ru-RU" sz="4800">
              <a:solidFill>
                <a:srgbClr val="FF0000"/>
              </a:solidFill>
              <a:latin charset="0" panose="02050604050505020204" pitchFamily="18" typeface="Bookman Old Style"/>
            </a:endParaRPr>
          </a:p>
          <a:p>
            <a:pPr indent="0" marL="0">
              <a:buNone/>
            </a:pPr>
            <a:endParaRPr dirty="0" lang="uk-UA" smtClean="0" sz="4800">
              <a:latin charset="0" panose="02050604050505020204" pitchFamily="18" typeface="Bookman Old Style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1"/>
          <a:stretch/>
        </p:blipFill>
        <p:spPr>
          <a:xfrm>
            <a:off x="-501444" y="3495369"/>
            <a:ext cx="11513574" cy="3362631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152400" dir="900000" dist="12000" kx="110000" ky="200000" rotWithShape="0" sy="9800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dir="t" rig="threePt"/>
          </a:scene3d>
          <a:sp3d contourW="6350" prstMaterial="matte">
            <a:bevelT h="101600" w="101600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cstate="print" r:embed="rId3"/>
          <a:stretch>
            <a:fillRect/>
          </a:stretch>
        </p:blipFill>
        <p:spPr>
          <a:xfrm rot="18158716">
            <a:off x="-782042" y="-1753418"/>
            <a:ext cx="5334462" cy="4237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581645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34000">
              <a:srgbClr val="FFFF00"/>
            </a:gs>
            <a:gs pos="66000">
              <a:schemeClr val="accent1">
                <a:lumMod val="45000"/>
                <a:lumOff val="55000"/>
              </a:schemeClr>
            </a:gs>
            <a:gs pos="96000">
              <a:schemeClr val="accent1">
                <a:lumMod val="30000"/>
                <a:lumOff val="7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660468">
            <a:off x="-1342720" y="-190664"/>
            <a:ext cx="6600328" cy="111638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8300" y="4451525"/>
            <a:ext cx="11315700" cy="22739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uk-UA" sz="48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Приклад оголошення масиву на мові </a:t>
            </a:r>
            <a:r>
              <a:rPr lang="en-US" sz="48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Object Pascal</a:t>
            </a:r>
            <a:endParaRPr lang="ru-RU" sz="48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b="1" dirty="0" smtClean="0">
                <a:latin typeface="Bookman Old Style" panose="02050604050505020204" pitchFamily="18" charset="0"/>
              </a:rPr>
              <a:t>Масив цілих чисел</a:t>
            </a:r>
          </a:p>
          <a:p>
            <a:pPr marL="0" indent="0">
              <a:buNone/>
            </a:pPr>
            <a:endParaRPr lang="uk-UA" dirty="0"/>
          </a:p>
          <a:p>
            <a:pPr marL="0" indent="0">
              <a:buNone/>
            </a:pPr>
            <a:endParaRPr lang="uk-UA" dirty="0" smtClean="0"/>
          </a:p>
          <a:p>
            <a:pPr marL="0" indent="0">
              <a:buNone/>
            </a:pPr>
            <a:endParaRPr lang="uk-UA" dirty="0"/>
          </a:p>
          <a:p>
            <a:pPr marL="0" indent="0">
              <a:buNone/>
            </a:pPr>
            <a:endParaRPr lang="uk-UA" dirty="0" smtClean="0"/>
          </a:p>
          <a:p>
            <a:pPr marL="0" indent="0">
              <a:buNone/>
            </a:pPr>
            <a:endParaRPr lang="ru-RU" altLang="ru-RU" b="1" dirty="0" smtClean="0">
              <a:solidFill>
                <a:srgbClr val="3333FF"/>
              </a:solidFill>
            </a:endParaRPr>
          </a:p>
          <a:p>
            <a:pPr marL="0" indent="0">
              <a:buNone/>
            </a:pPr>
            <a:endParaRPr lang="uk-UA" dirty="0"/>
          </a:p>
          <a:p>
            <a:pPr marL="0" indent="0">
              <a:buNone/>
            </a:pPr>
            <a:endParaRPr lang="uk-UA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1813121" y="2685053"/>
            <a:ext cx="6761163" cy="907044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ru-RU" sz="2400" b="1" dirty="0" err="1"/>
              <a:t>var</a:t>
            </a:r>
            <a:r>
              <a:rPr lang="en-US" altLang="ru-RU" sz="2400" b="1" dirty="0"/>
              <a:t> </a:t>
            </a:r>
            <a:endParaRPr lang="en-US" altLang="ru-RU" sz="2400" b="1" dirty="0" smtClean="0"/>
          </a:p>
          <a:p>
            <a:pPr>
              <a:spcBef>
                <a:spcPct val="20000"/>
              </a:spcBef>
            </a:pPr>
            <a:r>
              <a:rPr lang="en-US" altLang="ru-RU" sz="2400" b="1" dirty="0" smtClean="0"/>
              <a:t>A </a:t>
            </a:r>
            <a:r>
              <a:rPr lang="en-US" altLang="ru-RU" sz="2400" b="1" dirty="0"/>
              <a:t>: array[ 1 .. 5 ] of integer </a:t>
            </a:r>
            <a:r>
              <a:rPr lang="ru-RU" altLang="ru-RU" sz="2400" dirty="0"/>
              <a:t>;</a:t>
            </a:r>
          </a:p>
        </p:txBody>
      </p:sp>
      <p:sp>
        <p:nvSpPr>
          <p:cNvPr id="5" name="AutoShape 15"/>
          <p:cNvSpPr>
            <a:spLocks noChangeArrowheads="1"/>
          </p:cNvSpPr>
          <p:nvPr/>
        </p:nvSpPr>
        <p:spPr bwMode="auto">
          <a:xfrm>
            <a:off x="998594" y="4398963"/>
            <a:ext cx="958850" cy="333375"/>
          </a:xfrm>
          <a:prstGeom prst="wedgeRoundRectCallout">
            <a:avLst>
              <a:gd name="adj1" fmla="val 55548"/>
              <a:gd name="adj2" fmla="val -342856"/>
              <a:gd name="adj3" fmla="val 16667"/>
            </a:avLst>
          </a:prstGeom>
          <a:solidFill>
            <a:srgbClr val="E6E6FF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lIns="90000" tIns="46800" rIns="90000" bIns="46800" anchor="ctr"/>
          <a:lstStyle/>
          <a:p>
            <a:pPr algn="ctr">
              <a:defRPr/>
            </a:pPr>
            <a:r>
              <a:rPr lang="ru-RU" sz="2000" dirty="0" err="1" smtClean="0">
                <a:latin typeface="Arial" charset="0"/>
              </a:rPr>
              <a:t>ім</a:t>
            </a:r>
            <a:r>
              <a:rPr lang="en-US" sz="2000" dirty="0" smtClean="0">
                <a:latin typeface="Arial" charset="0"/>
              </a:rPr>
              <a:t>'</a:t>
            </a:r>
            <a:r>
              <a:rPr lang="ru-RU" sz="2000" dirty="0" smtClean="0">
                <a:latin typeface="Arial" charset="0"/>
              </a:rPr>
              <a:t>я</a:t>
            </a:r>
            <a:endParaRPr lang="ru-RU" dirty="0">
              <a:latin typeface="Arial" charset="0"/>
            </a:endParaRPr>
          </a:p>
        </p:txBody>
      </p:sp>
      <p:sp>
        <p:nvSpPr>
          <p:cNvPr id="6" name="AutoShape 16"/>
          <p:cNvSpPr>
            <a:spLocks noChangeArrowheads="1"/>
          </p:cNvSpPr>
          <p:nvPr/>
        </p:nvSpPr>
        <p:spPr bwMode="auto">
          <a:xfrm>
            <a:off x="2495768" y="4214812"/>
            <a:ext cx="1851025" cy="701675"/>
          </a:xfrm>
          <a:prstGeom prst="wedgeRoundRectCallout">
            <a:avLst>
              <a:gd name="adj1" fmla="val -1897"/>
              <a:gd name="adj2" fmla="val -152965"/>
              <a:gd name="adj3" fmla="val 16667"/>
            </a:avLst>
          </a:prstGeom>
          <a:solidFill>
            <a:srgbClr val="E6E6FF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lIns="90000" tIns="46800" rIns="90000" bIns="46800" anchor="ctr"/>
          <a:lstStyle/>
          <a:p>
            <a:pPr algn="ctr">
              <a:defRPr/>
            </a:pPr>
            <a:r>
              <a:rPr lang="ru-RU" sz="2000" dirty="0" err="1" smtClean="0">
                <a:latin typeface="Arial" charset="0"/>
              </a:rPr>
              <a:t>початковий</a:t>
            </a:r>
            <a:r>
              <a:rPr lang="ru-RU" sz="2000" dirty="0" smtClean="0">
                <a:latin typeface="Arial" charset="0"/>
              </a:rPr>
              <a:t> </a:t>
            </a:r>
            <a:r>
              <a:rPr lang="ru-RU" sz="2000" dirty="0" err="1">
                <a:latin typeface="Arial" charset="0"/>
              </a:rPr>
              <a:t>і</a:t>
            </a:r>
            <a:r>
              <a:rPr lang="ru-RU" sz="2000" dirty="0" err="1" smtClean="0">
                <a:latin typeface="Arial" charset="0"/>
              </a:rPr>
              <a:t>ндекс</a:t>
            </a:r>
            <a:endParaRPr lang="ru-RU" dirty="0">
              <a:latin typeface="Arial" charset="0"/>
            </a:endParaRPr>
          </a:p>
        </p:txBody>
      </p:sp>
      <p:sp>
        <p:nvSpPr>
          <p:cNvPr id="7" name="AutoShape 17"/>
          <p:cNvSpPr>
            <a:spLocks noChangeArrowheads="1"/>
          </p:cNvSpPr>
          <p:nvPr/>
        </p:nvSpPr>
        <p:spPr bwMode="auto">
          <a:xfrm>
            <a:off x="4595226" y="4214812"/>
            <a:ext cx="2488154" cy="1012816"/>
          </a:xfrm>
          <a:prstGeom prst="wedgeRoundRectCallout">
            <a:avLst>
              <a:gd name="adj1" fmla="val -75296"/>
              <a:gd name="adj2" fmla="val -122242"/>
              <a:gd name="adj3" fmla="val 16667"/>
            </a:avLst>
          </a:prstGeom>
          <a:solidFill>
            <a:srgbClr val="E6E6FF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lIns="90000" tIns="46800" rIns="90000" bIns="46800" anchor="ctr"/>
          <a:lstStyle/>
          <a:p>
            <a:pPr algn="ctr">
              <a:defRPr/>
            </a:pPr>
            <a:r>
              <a:rPr lang="ru-RU" sz="2000" dirty="0" err="1" smtClean="0">
                <a:latin typeface="Arial" charset="0"/>
              </a:rPr>
              <a:t>кінцевий</a:t>
            </a:r>
            <a:r>
              <a:rPr lang="ru-RU" sz="2000" dirty="0" smtClean="0">
                <a:latin typeface="Arial" charset="0"/>
              </a:rPr>
              <a:t> </a:t>
            </a:r>
            <a:r>
              <a:rPr lang="ru-RU" sz="2000" dirty="0" err="1">
                <a:latin typeface="Arial" charset="0"/>
              </a:rPr>
              <a:t>і</a:t>
            </a:r>
            <a:r>
              <a:rPr lang="ru-RU" sz="2000" dirty="0" err="1" smtClean="0">
                <a:latin typeface="Arial" charset="0"/>
              </a:rPr>
              <a:t>ндекс</a:t>
            </a:r>
            <a:endParaRPr lang="ru-RU" dirty="0">
              <a:latin typeface="Arial" charset="0"/>
            </a:endParaRPr>
          </a:p>
        </p:txBody>
      </p:sp>
      <p:sp>
        <p:nvSpPr>
          <p:cNvPr id="8" name="AutoShape 18"/>
          <p:cNvSpPr>
            <a:spLocks noChangeArrowheads="1"/>
          </p:cNvSpPr>
          <p:nvPr/>
        </p:nvSpPr>
        <p:spPr bwMode="auto">
          <a:xfrm>
            <a:off x="4782149" y="1814518"/>
            <a:ext cx="2301231" cy="701675"/>
          </a:xfrm>
          <a:prstGeom prst="wedgeRoundRectCallout">
            <a:avLst>
              <a:gd name="adj1" fmla="val -33086"/>
              <a:gd name="adj2" fmla="val 144765"/>
              <a:gd name="adj3" fmla="val 16667"/>
            </a:avLst>
          </a:prstGeom>
          <a:solidFill>
            <a:srgbClr val="E6E6FF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lIns="90000" tIns="46800" rIns="90000" bIns="46800" anchor="ctr"/>
          <a:lstStyle/>
          <a:p>
            <a:pPr algn="ctr">
              <a:defRPr/>
            </a:pPr>
            <a:r>
              <a:rPr lang="ru-RU" sz="2000" dirty="0">
                <a:latin typeface="Arial" charset="0"/>
              </a:rPr>
              <a:t>тип</a:t>
            </a:r>
          </a:p>
          <a:p>
            <a:pPr algn="ctr">
              <a:defRPr/>
            </a:pPr>
            <a:r>
              <a:rPr lang="ru-RU" sz="2000" dirty="0" err="1" smtClean="0">
                <a:latin typeface="Arial" charset="0"/>
              </a:rPr>
              <a:t>елемент</a:t>
            </a:r>
            <a:r>
              <a:rPr lang="uk-UA" sz="2000" dirty="0" smtClean="0">
                <a:latin typeface="Arial" charset="0"/>
              </a:rPr>
              <a:t>і</a:t>
            </a:r>
            <a:r>
              <a:rPr lang="ru-RU" sz="2000" dirty="0" smtClean="0">
                <a:latin typeface="Arial" charset="0"/>
              </a:rPr>
              <a:t>в</a:t>
            </a:r>
            <a:endParaRPr lang="ru-RU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5662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4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3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1512</TotalTime>
  <Words>829</Words>
  <Application>Microsoft Office PowerPoint</Application>
  <PresentationFormat>Произвольный</PresentationFormat>
  <Paragraphs>212</Paragraphs>
  <Slides>27</Slides>
  <Notes>0</Notes>
  <HiddenSlides>2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Слайд 1</vt:lpstr>
      <vt:lpstr>Масиви.  Одновимірні масиви</vt:lpstr>
      <vt:lpstr>План заняття</vt:lpstr>
      <vt:lpstr>Слайд 4</vt:lpstr>
      <vt:lpstr>Слайд 5</vt:lpstr>
      <vt:lpstr>Характеристики масиву:</vt:lpstr>
      <vt:lpstr>Слайд 7</vt:lpstr>
      <vt:lpstr>Загальний вигляд  інструкції оголошення масиву</vt:lpstr>
      <vt:lpstr>Приклад оголошення масиву на мові Object Pascal</vt:lpstr>
      <vt:lpstr>Опис масиву</vt:lpstr>
      <vt:lpstr>опис масивів за допомогою Var</vt:lpstr>
      <vt:lpstr>попередньо визначені  константи</vt:lpstr>
      <vt:lpstr>Інструкція оголошення масиву з одночасною його ініціалізацією в загальному вигляді виглядає так: </vt:lpstr>
      <vt:lpstr>способи генерації масивів</vt:lpstr>
      <vt:lpstr>Введення-виведення елементів масиву</vt:lpstr>
      <vt:lpstr>Слайд 16</vt:lpstr>
      <vt:lpstr> </vt:lpstr>
      <vt:lpstr>Алгоритм введення масиву X з    використанням блоку модифікації</vt:lpstr>
      <vt:lpstr>Виведення даних за  допомогою циклу for..do</vt:lpstr>
      <vt:lpstr>Організація введення -виведення у візуальних додатках</vt:lpstr>
      <vt:lpstr>Виведення масиву</vt:lpstr>
      <vt:lpstr>Приклад. Дано масив X, що складається з n елементів. Знайти суму елементів цього масиву. Змінній S присвоюється значення, рівне нулю, потім послідовно підсумовуються елементи масиву X</vt:lpstr>
      <vt:lpstr>Приклад. Знайдемо добуток елементів масиву X. Рішення завдання зводиться до того, що значення змінної Р, в яку попередньо була записана одиниця, послідовно множиться на значення i-го елемента масиву. </vt:lpstr>
      <vt:lpstr>Закріплення матеріалу</vt:lpstr>
      <vt:lpstr>Слайд 25</vt:lpstr>
      <vt:lpstr>Короткі підсумки</vt:lpstr>
      <vt:lpstr>ДОМАШНЄ ЗАВДАННЯ</vt:lpstr>
    </vt:vector>
  </TitlesOfParts>
  <Company>Home PC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Масиви. Одновимірні масиви</dc:title>
  <dc:creator>VATus</dc:creator>
  <cp:lastModifiedBy>Admin</cp:lastModifiedBy>
  <cp:revision>84</cp:revision>
  <dcterms:created xsi:type="dcterms:W3CDTF">2015-12-02T20:52:49Z</dcterms:created>
  <dcterms:modified xsi:type="dcterms:W3CDTF">2016-03-22T08:21:22Z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1570048</vt:lpwstr>
  </property>
  <property fmtid="{D5CDD505-2E9C-101B-9397-08002B2CF9AE}" name="NXPowerLiteVersion" pid="3">
    <vt:lpwstr>D4.1.4</vt:lpwstr>
  </property>
</Properties>
</file>