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gif" ContentType="image/gif"/>
  <Default Extension="vml" ContentType="application/vnd.openxmlformats-officedocument.vmlDrawing"/>
  <Default Extension="avi" ContentType="video/avi"/>
  <Default Extension="jpg" ContentType="image/jpeg"/>
  <Default Extension="mp4" ContentType="video/m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72" r:id="rId1"/>
  </p:sldMasterIdLst>
  <p:notesMasterIdLst>
    <p:notesMasterId r:id="rId58"/>
  </p:notesMasterIdLst>
  <p:sldIdLst>
    <p:sldId id="379" r:id="rId2"/>
    <p:sldId id="369" r:id="rId3"/>
    <p:sldId id="438" r:id="rId4"/>
    <p:sldId id="374" r:id="rId5"/>
    <p:sldId id="377" r:id="rId6"/>
    <p:sldId id="263" r:id="rId7"/>
    <p:sldId id="338" r:id="rId8"/>
    <p:sldId id="370" r:id="rId9"/>
    <p:sldId id="352" r:id="rId10"/>
    <p:sldId id="353" r:id="rId11"/>
    <p:sldId id="354" r:id="rId12"/>
    <p:sldId id="392" r:id="rId13"/>
    <p:sldId id="440" r:id="rId14"/>
    <p:sldId id="409" r:id="rId15"/>
    <p:sldId id="343" r:id="rId16"/>
    <p:sldId id="439" r:id="rId17"/>
    <p:sldId id="348" r:id="rId18"/>
    <p:sldId id="360" r:id="rId19"/>
    <p:sldId id="361" r:id="rId20"/>
    <p:sldId id="340" r:id="rId21"/>
    <p:sldId id="402" r:id="rId22"/>
    <p:sldId id="366" r:id="rId23"/>
    <p:sldId id="267" r:id="rId24"/>
    <p:sldId id="350" r:id="rId25"/>
    <p:sldId id="427" r:id="rId26"/>
    <p:sldId id="428" r:id="rId27"/>
    <p:sldId id="393" r:id="rId28"/>
    <p:sldId id="403" r:id="rId29"/>
    <p:sldId id="410" r:id="rId30"/>
    <p:sldId id="441" r:id="rId31"/>
    <p:sldId id="412" r:id="rId32"/>
    <p:sldId id="293" r:id="rId33"/>
    <p:sldId id="426" r:id="rId34"/>
    <p:sldId id="407" r:id="rId35"/>
    <p:sldId id="335" r:id="rId36"/>
    <p:sldId id="413" r:id="rId37"/>
    <p:sldId id="414" r:id="rId38"/>
    <p:sldId id="415" r:id="rId39"/>
    <p:sldId id="396" r:id="rId40"/>
    <p:sldId id="429" r:id="rId41"/>
    <p:sldId id="432" r:id="rId42"/>
    <p:sldId id="433" r:id="rId43"/>
    <p:sldId id="405" r:id="rId44"/>
    <p:sldId id="282" r:id="rId45"/>
    <p:sldId id="323" r:id="rId46"/>
    <p:sldId id="324" r:id="rId47"/>
    <p:sldId id="325" r:id="rId48"/>
    <p:sldId id="423" r:id="rId49"/>
    <p:sldId id="424" r:id="rId50"/>
    <p:sldId id="425" r:id="rId51"/>
    <p:sldId id="434" r:id="rId52"/>
    <p:sldId id="442" r:id="rId53"/>
    <p:sldId id="318" r:id="rId54"/>
    <p:sldId id="389" r:id="rId55"/>
    <p:sldId id="390" r:id="rId56"/>
    <p:sldId id="430" r:id="rId57"/>
  </p:sldIdLst>
  <p:sldSz cx="9144000" cy="6858000" type="screen4x3"/>
  <p:notesSz cx="6858000" cy="9144000"/>
  <p:embeddedFontLst>
    <p:embeddedFont>
      <p:font typeface="Consolas" panose="020B0609020204030204" pitchFamily="49" charset="0"/>
      <p:regular r:id="rId59"/>
      <p:bold r:id="rId60"/>
      <p:italic r:id="rId61"/>
      <p:boldItalic r:id="rId62"/>
    </p:embeddedFon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Arial Narrow" panose="020B0606020202030204" pitchFamily="34" charset="0"/>
      <p:regular r:id="rId67"/>
      <p:bold r:id="rId68"/>
      <p:italic r:id="rId69"/>
      <p:boldItalic r:id="rId70"/>
    </p:embeddedFont>
    <p:embeddedFont>
      <p:font typeface="Constantia" panose="02030602050306030303" pitchFamily="18" charset="0"/>
      <p:regular r:id="rId71"/>
      <p:bold r:id="rId72"/>
      <p:italic r:id="rId73"/>
      <p:boldItalic r:id="rId74"/>
    </p:embeddedFont>
    <p:embeddedFont>
      <p:font typeface="Monotype Corsiva" panose="03010101010201010101" pitchFamily="66" charset="0"/>
      <p:italic r:id="rId75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8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04" autoAdjust="0"/>
    <p:restoredTop sz="94584" autoAdjust="0"/>
  </p:normalViewPr>
  <p:slideViewPr>
    <p:cSldViewPr>
      <p:cViewPr varScale="1">
        <p:scale>
          <a:sx n="71" d="100"/>
          <a:sy n="71" d="100"/>
        </p:scale>
        <p:origin x="-90" y="-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8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9572"/>
    </p:cViewPr>
  </p:sorterViewPr>
  <p:notesViewPr>
    <p:cSldViewPr>
      <p:cViewPr varScale="1">
        <p:scale>
          <a:sx n="72" d="100"/>
          <a:sy n="72" d="100"/>
        </p:scale>
        <p:origin x="-1890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66" Type="http://schemas.openxmlformats.org/officeDocument/2006/relationships/font" Target="fonts/font8.fntdata"/><Relationship Id="rId74" Type="http://schemas.openxmlformats.org/officeDocument/2006/relationships/font" Target="fonts/font16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font" Target="fonts/font11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70" Type="http://schemas.openxmlformats.org/officeDocument/2006/relationships/font" Target="fonts/font12.fntdata"/><Relationship Id="rId75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73" Type="http://schemas.openxmlformats.org/officeDocument/2006/relationships/font" Target="fonts/font15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1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0E3C34-2082-4F6C-933C-E56CBCAB932F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2D75BD-8CC6-4ECA-B897-1D1DFE269AF4}">
      <dgm:prSet phldrT="[Текст]"/>
      <dgm:spPr/>
      <dgm:t>
        <a:bodyPr/>
        <a:lstStyle/>
        <a:p>
          <a:r>
            <a:rPr lang="uk-UA" dirty="0" smtClean="0"/>
            <a:t>Хвилі</a:t>
          </a:r>
          <a:endParaRPr lang="ru-RU" dirty="0"/>
        </a:p>
      </dgm:t>
    </dgm:pt>
    <dgm:pt modelId="{DED73BF0-6B53-427C-9A82-EAD81D3FE8F6}" type="parTrans" cxnId="{82FD2C74-C2CD-46B8-AF64-11CB9FBB93F4}">
      <dgm:prSet/>
      <dgm:spPr/>
      <dgm:t>
        <a:bodyPr/>
        <a:lstStyle/>
        <a:p>
          <a:endParaRPr lang="ru-RU"/>
        </a:p>
      </dgm:t>
    </dgm:pt>
    <dgm:pt modelId="{2FEA877D-438C-4CA8-A501-D996B2B25C10}" type="sibTrans" cxnId="{82FD2C74-C2CD-46B8-AF64-11CB9FBB93F4}">
      <dgm:prSet/>
      <dgm:spPr/>
      <dgm:t>
        <a:bodyPr/>
        <a:lstStyle/>
        <a:p>
          <a:endParaRPr lang="ru-RU"/>
        </a:p>
      </dgm:t>
    </dgm:pt>
    <dgm:pt modelId="{D5260B28-1CA7-4DBE-AB1A-2535FE7DCB1D}">
      <dgm:prSet phldrT="[Текст]"/>
      <dgm:spPr/>
      <dgm:t>
        <a:bodyPr/>
        <a:lstStyle/>
        <a:p>
          <a:r>
            <a:rPr lang="uk-UA" dirty="0" smtClean="0"/>
            <a:t>Поперечні</a:t>
          </a:r>
          <a:endParaRPr lang="ru-RU" dirty="0"/>
        </a:p>
      </dgm:t>
    </dgm:pt>
    <dgm:pt modelId="{D18D1CFF-1DF5-4DC3-BD98-A7E891B99951}" type="parTrans" cxnId="{80F2A42D-5F09-4124-B710-03FA3CA560DA}">
      <dgm:prSet/>
      <dgm:spPr/>
      <dgm:t>
        <a:bodyPr/>
        <a:lstStyle/>
        <a:p>
          <a:endParaRPr lang="ru-RU"/>
        </a:p>
      </dgm:t>
    </dgm:pt>
    <dgm:pt modelId="{6C1C24B4-3A65-459F-B9A1-9E9B8AF8C3D0}" type="sibTrans" cxnId="{80F2A42D-5F09-4124-B710-03FA3CA560DA}">
      <dgm:prSet/>
      <dgm:spPr/>
      <dgm:t>
        <a:bodyPr/>
        <a:lstStyle/>
        <a:p>
          <a:endParaRPr lang="ru-RU"/>
        </a:p>
      </dgm:t>
    </dgm:pt>
    <dgm:pt modelId="{47B55E36-54BF-40B2-A211-99D85C2711B8}">
      <dgm:prSet phldrT="[Текст]"/>
      <dgm:spPr/>
      <dgm:t>
        <a:bodyPr/>
        <a:lstStyle/>
        <a:p>
          <a:r>
            <a:rPr lang="uk-UA" dirty="0" smtClean="0"/>
            <a:t>Повздовжні</a:t>
          </a:r>
          <a:endParaRPr lang="ru-RU" dirty="0"/>
        </a:p>
      </dgm:t>
    </dgm:pt>
    <dgm:pt modelId="{27363C4F-3379-4D19-8E02-0C1EAEF7248C}" type="parTrans" cxnId="{3D1066D1-F48A-48B7-8B9D-F103F3E368FF}">
      <dgm:prSet/>
      <dgm:spPr/>
      <dgm:t>
        <a:bodyPr/>
        <a:lstStyle/>
        <a:p>
          <a:endParaRPr lang="ru-RU"/>
        </a:p>
      </dgm:t>
    </dgm:pt>
    <dgm:pt modelId="{041E2D6F-563E-4BED-A295-DAAFE5B0E846}" type="sibTrans" cxnId="{3D1066D1-F48A-48B7-8B9D-F103F3E368FF}">
      <dgm:prSet/>
      <dgm:spPr/>
      <dgm:t>
        <a:bodyPr/>
        <a:lstStyle/>
        <a:p>
          <a:endParaRPr lang="ru-RU"/>
        </a:p>
      </dgm:t>
    </dgm:pt>
    <dgm:pt modelId="{D40C4BB5-B2BE-46EE-AC08-4BCE8489C80E}" type="pres">
      <dgm:prSet presAssocID="{2D0E3C34-2082-4F6C-933C-E56CBCAB932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A2A707C-6809-49C0-B8F6-32DD0013F44C}" type="pres">
      <dgm:prSet presAssocID="{B12D75BD-8CC6-4ECA-B897-1D1DFE269AF4}" presName="hierRoot1" presStyleCnt="0">
        <dgm:presLayoutVars>
          <dgm:hierBranch val="init"/>
        </dgm:presLayoutVars>
      </dgm:prSet>
      <dgm:spPr/>
    </dgm:pt>
    <dgm:pt modelId="{3C40F6B9-9788-499F-9974-75CD0C6B9C44}" type="pres">
      <dgm:prSet presAssocID="{B12D75BD-8CC6-4ECA-B897-1D1DFE269AF4}" presName="rootComposite1" presStyleCnt="0"/>
      <dgm:spPr/>
    </dgm:pt>
    <dgm:pt modelId="{5B00CE61-4980-45DD-8FFF-B6DCB1C1C12B}" type="pres">
      <dgm:prSet presAssocID="{B12D75BD-8CC6-4ECA-B897-1D1DFE269AF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FBC0F6-3C9A-4231-A242-89F5C84E0DE1}" type="pres">
      <dgm:prSet presAssocID="{B12D75BD-8CC6-4ECA-B897-1D1DFE269AF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41438F7-C03F-4E99-9CB9-DCCC6457D7F6}" type="pres">
      <dgm:prSet presAssocID="{B12D75BD-8CC6-4ECA-B897-1D1DFE269AF4}" presName="hierChild2" presStyleCnt="0"/>
      <dgm:spPr/>
    </dgm:pt>
    <dgm:pt modelId="{F2B24959-E050-4FA7-B21D-25F6B475D716}" type="pres">
      <dgm:prSet presAssocID="{D18D1CFF-1DF5-4DC3-BD98-A7E891B99951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F266199-EA61-44AA-A6E2-4987E1B5D9A9}" type="pres">
      <dgm:prSet presAssocID="{D5260B28-1CA7-4DBE-AB1A-2535FE7DCB1D}" presName="hierRoot2" presStyleCnt="0">
        <dgm:presLayoutVars>
          <dgm:hierBranch val="init"/>
        </dgm:presLayoutVars>
      </dgm:prSet>
      <dgm:spPr/>
    </dgm:pt>
    <dgm:pt modelId="{F81B950D-3236-4A54-A388-DB5AC753AA3D}" type="pres">
      <dgm:prSet presAssocID="{D5260B28-1CA7-4DBE-AB1A-2535FE7DCB1D}" presName="rootComposite" presStyleCnt="0"/>
      <dgm:spPr/>
    </dgm:pt>
    <dgm:pt modelId="{03E6AB21-0CC4-44E2-BA69-D66E56421D1E}" type="pres">
      <dgm:prSet presAssocID="{D5260B28-1CA7-4DBE-AB1A-2535FE7DCB1D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474636-7421-41E7-A381-46B4CBD55D76}" type="pres">
      <dgm:prSet presAssocID="{D5260B28-1CA7-4DBE-AB1A-2535FE7DCB1D}" presName="rootConnector" presStyleLbl="node2" presStyleIdx="0" presStyleCnt="2"/>
      <dgm:spPr/>
      <dgm:t>
        <a:bodyPr/>
        <a:lstStyle/>
        <a:p>
          <a:endParaRPr lang="ru-RU"/>
        </a:p>
      </dgm:t>
    </dgm:pt>
    <dgm:pt modelId="{694D55D6-96B3-487E-BA75-655D492634B7}" type="pres">
      <dgm:prSet presAssocID="{D5260B28-1CA7-4DBE-AB1A-2535FE7DCB1D}" presName="hierChild4" presStyleCnt="0"/>
      <dgm:spPr/>
    </dgm:pt>
    <dgm:pt modelId="{D6D84FAC-5805-4F11-98EE-2C96F8C6EBF2}" type="pres">
      <dgm:prSet presAssocID="{D5260B28-1CA7-4DBE-AB1A-2535FE7DCB1D}" presName="hierChild5" presStyleCnt="0"/>
      <dgm:spPr/>
    </dgm:pt>
    <dgm:pt modelId="{A68A03AC-3D62-4975-8A1D-2F1D2D53016D}" type="pres">
      <dgm:prSet presAssocID="{27363C4F-3379-4D19-8E02-0C1EAEF7248C}" presName="Name37" presStyleLbl="parChTrans1D2" presStyleIdx="1" presStyleCnt="2"/>
      <dgm:spPr/>
      <dgm:t>
        <a:bodyPr/>
        <a:lstStyle/>
        <a:p>
          <a:endParaRPr lang="ru-RU"/>
        </a:p>
      </dgm:t>
    </dgm:pt>
    <dgm:pt modelId="{D8088A78-5035-4C7C-998A-FBAB92F36A9D}" type="pres">
      <dgm:prSet presAssocID="{47B55E36-54BF-40B2-A211-99D85C2711B8}" presName="hierRoot2" presStyleCnt="0">
        <dgm:presLayoutVars>
          <dgm:hierBranch val="init"/>
        </dgm:presLayoutVars>
      </dgm:prSet>
      <dgm:spPr/>
    </dgm:pt>
    <dgm:pt modelId="{5DDDA139-79DA-4EBA-A03F-A4E78E82245F}" type="pres">
      <dgm:prSet presAssocID="{47B55E36-54BF-40B2-A211-99D85C2711B8}" presName="rootComposite" presStyleCnt="0"/>
      <dgm:spPr/>
    </dgm:pt>
    <dgm:pt modelId="{129553BC-6B58-4B7C-82CF-BD728C51C33A}" type="pres">
      <dgm:prSet presAssocID="{47B55E36-54BF-40B2-A211-99D85C2711B8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539229-C499-4208-A716-DA1DCF505548}" type="pres">
      <dgm:prSet presAssocID="{47B55E36-54BF-40B2-A211-99D85C2711B8}" presName="rootConnector" presStyleLbl="node2" presStyleIdx="1" presStyleCnt="2"/>
      <dgm:spPr/>
      <dgm:t>
        <a:bodyPr/>
        <a:lstStyle/>
        <a:p>
          <a:endParaRPr lang="ru-RU"/>
        </a:p>
      </dgm:t>
    </dgm:pt>
    <dgm:pt modelId="{C1D11983-9523-4ED0-B76E-F67D697BA802}" type="pres">
      <dgm:prSet presAssocID="{47B55E36-54BF-40B2-A211-99D85C2711B8}" presName="hierChild4" presStyleCnt="0"/>
      <dgm:spPr/>
    </dgm:pt>
    <dgm:pt modelId="{2C29D9AC-244C-4079-A722-B6DB30A08139}" type="pres">
      <dgm:prSet presAssocID="{47B55E36-54BF-40B2-A211-99D85C2711B8}" presName="hierChild5" presStyleCnt="0"/>
      <dgm:spPr/>
    </dgm:pt>
    <dgm:pt modelId="{4CFDD720-6E3A-4743-8ACE-7A50E66C59DE}" type="pres">
      <dgm:prSet presAssocID="{B12D75BD-8CC6-4ECA-B897-1D1DFE269AF4}" presName="hierChild3" presStyleCnt="0"/>
      <dgm:spPr/>
    </dgm:pt>
  </dgm:ptLst>
  <dgm:cxnLst>
    <dgm:cxn modelId="{3D1066D1-F48A-48B7-8B9D-F103F3E368FF}" srcId="{B12D75BD-8CC6-4ECA-B897-1D1DFE269AF4}" destId="{47B55E36-54BF-40B2-A211-99D85C2711B8}" srcOrd="1" destOrd="0" parTransId="{27363C4F-3379-4D19-8E02-0C1EAEF7248C}" sibTransId="{041E2D6F-563E-4BED-A295-DAAFE5B0E846}"/>
    <dgm:cxn modelId="{89D378B7-DDBD-4EB9-9B10-8E3D76EB0F87}" type="presOf" srcId="{47B55E36-54BF-40B2-A211-99D85C2711B8}" destId="{129553BC-6B58-4B7C-82CF-BD728C51C33A}" srcOrd="0" destOrd="0" presId="urn:microsoft.com/office/officeart/2005/8/layout/orgChart1"/>
    <dgm:cxn modelId="{80F2A42D-5F09-4124-B710-03FA3CA560DA}" srcId="{B12D75BD-8CC6-4ECA-B897-1D1DFE269AF4}" destId="{D5260B28-1CA7-4DBE-AB1A-2535FE7DCB1D}" srcOrd="0" destOrd="0" parTransId="{D18D1CFF-1DF5-4DC3-BD98-A7E891B99951}" sibTransId="{6C1C24B4-3A65-459F-B9A1-9E9B8AF8C3D0}"/>
    <dgm:cxn modelId="{82FD2C74-C2CD-46B8-AF64-11CB9FBB93F4}" srcId="{2D0E3C34-2082-4F6C-933C-E56CBCAB932F}" destId="{B12D75BD-8CC6-4ECA-B897-1D1DFE269AF4}" srcOrd="0" destOrd="0" parTransId="{DED73BF0-6B53-427C-9A82-EAD81D3FE8F6}" sibTransId="{2FEA877D-438C-4CA8-A501-D996B2B25C10}"/>
    <dgm:cxn modelId="{B54B20F8-A91E-4032-AF61-34DE25B1FC37}" type="presOf" srcId="{B12D75BD-8CC6-4ECA-B897-1D1DFE269AF4}" destId="{BAFBC0F6-3C9A-4231-A242-89F5C84E0DE1}" srcOrd="1" destOrd="0" presId="urn:microsoft.com/office/officeart/2005/8/layout/orgChart1"/>
    <dgm:cxn modelId="{538ACA7C-9B47-48C8-B13B-40A34907A3FD}" type="presOf" srcId="{D5260B28-1CA7-4DBE-AB1A-2535FE7DCB1D}" destId="{03E6AB21-0CC4-44E2-BA69-D66E56421D1E}" srcOrd="0" destOrd="0" presId="urn:microsoft.com/office/officeart/2005/8/layout/orgChart1"/>
    <dgm:cxn modelId="{D292DFC4-9287-48B2-91D7-7FA5C4A46421}" type="presOf" srcId="{D18D1CFF-1DF5-4DC3-BD98-A7E891B99951}" destId="{F2B24959-E050-4FA7-B21D-25F6B475D716}" srcOrd="0" destOrd="0" presId="urn:microsoft.com/office/officeart/2005/8/layout/orgChart1"/>
    <dgm:cxn modelId="{F372CB78-DE8D-4CE1-95B9-9B628689EAC5}" type="presOf" srcId="{27363C4F-3379-4D19-8E02-0C1EAEF7248C}" destId="{A68A03AC-3D62-4975-8A1D-2F1D2D53016D}" srcOrd="0" destOrd="0" presId="urn:microsoft.com/office/officeart/2005/8/layout/orgChart1"/>
    <dgm:cxn modelId="{A7737035-3179-4279-AB59-9513BAA6C725}" type="presOf" srcId="{D5260B28-1CA7-4DBE-AB1A-2535FE7DCB1D}" destId="{5E474636-7421-41E7-A381-46B4CBD55D76}" srcOrd="1" destOrd="0" presId="urn:microsoft.com/office/officeart/2005/8/layout/orgChart1"/>
    <dgm:cxn modelId="{7617EFE0-6FC1-4C7A-B051-893336E6E4FB}" type="presOf" srcId="{2D0E3C34-2082-4F6C-933C-E56CBCAB932F}" destId="{D40C4BB5-B2BE-46EE-AC08-4BCE8489C80E}" srcOrd="0" destOrd="0" presId="urn:microsoft.com/office/officeart/2005/8/layout/orgChart1"/>
    <dgm:cxn modelId="{65A99328-2B8D-47C0-92AF-D0E39B3CF194}" type="presOf" srcId="{B12D75BD-8CC6-4ECA-B897-1D1DFE269AF4}" destId="{5B00CE61-4980-45DD-8FFF-B6DCB1C1C12B}" srcOrd="0" destOrd="0" presId="urn:microsoft.com/office/officeart/2005/8/layout/orgChart1"/>
    <dgm:cxn modelId="{B15839FB-4D30-4BE2-8501-0DE6F88E4DF1}" type="presOf" srcId="{47B55E36-54BF-40B2-A211-99D85C2711B8}" destId="{5F539229-C499-4208-A716-DA1DCF505548}" srcOrd="1" destOrd="0" presId="urn:microsoft.com/office/officeart/2005/8/layout/orgChart1"/>
    <dgm:cxn modelId="{3FAA103E-3787-49E1-9790-9C5EDA526D16}" type="presParOf" srcId="{D40C4BB5-B2BE-46EE-AC08-4BCE8489C80E}" destId="{AA2A707C-6809-49C0-B8F6-32DD0013F44C}" srcOrd="0" destOrd="0" presId="urn:microsoft.com/office/officeart/2005/8/layout/orgChart1"/>
    <dgm:cxn modelId="{2F0A2DFC-FCC9-4E26-91CF-DC7D2F632176}" type="presParOf" srcId="{AA2A707C-6809-49C0-B8F6-32DD0013F44C}" destId="{3C40F6B9-9788-499F-9974-75CD0C6B9C44}" srcOrd="0" destOrd="0" presId="urn:microsoft.com/office/officeart/2005/8/layout/orgChart1"/>
    <dgm:cxn modelId="{530C113A-CC7D-4769-B636-955C98A47CD4}" type="presParOf" srcId="{3C40F6B9-9788-499F-9974-75CD0C6B9C44}" destId="{5B00CE61-4980-45DD-8FFF-B6DCB1C1C12B}" srcOrd="0" destOrd="0" presId="urn:microsoft.com/office/officeart/2005/8/layout/orgChart1"/>
    <dgm:cxn modelId="{356353A9-AE8D-47E0-87A9-ECF5225821E3}" type="presParOf" srcId="{3C40F6B9-9788-499F-9974-75CD0C6B9C44}" destId="{BAFBC0F6-3C9A-4231-A242-89F5C84E0DE1}" srcOrd="1" destOrd="0" presId="urn:microsoft.com/office/officeart/2005/8/layout/orgChart1"/>
    <dgm:cxn modelId="{34EC7BE7-650A-43DD-956D-FE37F2C4798F}" type="presParOf" srcId="{AA2A707C-6809-49C0-B8F6-32DD0013F44C}" destId="{641438F7-C03F-4E99-9CB9-DCCC6457D7F6}" srcOrd="1" destOrd="0" presId="urn:microsoft.com/office/officeart/2005/8/layout/orgChart1"/>
    <dgm:cxn modelId="{2B7202FC-8C7B-48FC-979A-F7112D7E854E}" type="presParOf" srcId="{641438F7-C03F-4E99-9CB9-DCCC6457D7F6}" destId="{F2B24959-E050-4FA7-B21D-25F6B475D716}" srcOrd="0" destOrd="0" presId="urn:microsoft.com/office/officeart/2005/8/layout/orgChart1"/>
    <dgm:cxn modelId="{25D94839-1227-4B3C-8798-7CC78EBD54F0}" type="presParOf" srcId="{641438F7-C03F-4E99-9CB9-DCCC6457D7F6}" destId="{BF266199-EA61-44AA-A6E2-4987E1B5D9A9}" srcOrd="1" destOrd="0" presId="urn:microsoft.com/office/officeart/2005/8/layout/orgChart1"/>
    <dgm:cxn modelId="{975A23B2-CE35-4067-BF9E-F067162EA2F2}" type="presParOf" srcId="{BF266199-EA61-44AA-A6E2-4987E1B5D9A9}" destId="{F81B950D-3236-4A54-A388-DB5AC753AA3D}" srcOrd="0" destOrd="0" presId="urn:microsoft.com/office/officeart/2005/8/layout/orgChart1"/>
    <dgm:cxn modelId="{3F704160-8DA4-4985-9092-41914AC0B124}" type="presParOf" srcId="{F81B950D-3236-4A54-A388-DB5AC753AA3D}" destId="{03E6AB21-0CC4-44E2-BA69-D66E56421D1E}" srcOrd="0" destOrd="0" presId="urn:microsoft.com/office/officeart/2005/8/layout/orgChart1"/>
    <dgm:cxn modelId="{5A2D4625-7F7C-4D48-9603-157E022054CC}" type="presParOf" srcId="{F81B950D-3236-4A54-A388-DB5AC753AA3D}" destId="{5E474636-7421-41E7-A381-46B4CBD55D76}" srcOrd="1" destOrd="0" presId="urn:microsoft.com/office/officeart/2005/8/layout/orgChart1"/>
    <dgm:cxn modelId="{29031AC3-7EA4-42B0-A256-59C0116025EF}" type="presParOf" srcId="{BF266199-EA61-44AA-A6E2-4987E1B5D9A9}" destId="{694D55D6-96B3-487E-BA75-655D492634B7}" srcOrd="1" destOrd="0" presId="urn:microsoft.com/office/officeart/2005/8/layout/orgChart1"/>
    <dgm:cxn modelId="{1BA42BF1-E366-4D11-81CD-1F0260C5EFBA}" type="presParOf" srcId="{BF266199-EA61-44AA-A6E2-4987E1B5D9A9}" destId="{D6D84FAC-5805-4F11-98EE-2C96F8C6EBF2}" srcOrd="2" destOrd="0" presId="urn:microsoft.com/office/officeart/2005/8/layout/orgChart1"/>
    <dgm:cxn modelId="{D435488F-F7E1-4435-AFF2-0CA2C91A47DC}" type="presParOf" srcId="{641438F7-C03F-4E99-9CB9-DCCC6457D7F6}" destId="{A68A03AC-3D62-4975-8A1D-2F1D2D53016D}" srcOrd="2" destOrd="0" presId="urn:microsoft.com/office/officeart/2005/8/layout/orgChart1"/>
    <dgm:cxn modelId="{F986B9C4-D4AE-44E8-A456-9354B44150B2}" type="presParOf" srcId="{641438F7-C03F-4E99-9CB9-DCCC6457D7F6}" destId="{D8088A78-5035-4C7C-998A-FBAB92F36A9D}" srcOrd="3" destOrd="0" presId="urn:microsoft.com/office/officeart/2005/8/layout/orgChart1"/>
    <dgm:cxn modelId="{2ACCE332-51FF-4FC8-B3CD-83497B39368C}" type="presParOf" srcId="{D8088A78-5035-4C7C-998A-FBAB92F36A9D}" destId="{5DDDA139-79DA-4EBA-A03F-A4E78E82245F}" srcOrd="0" destOrd="0" presId="urn:microsoft.com/office/officeart/2005/8/layout/orgChart1"/>
    <dgm:cxn modelId="{C5315C98-6973-4024-8254-84F946DD2339}" type="presParOf" srcId="{5DDDA139-79DA-4EBA-A03F-A4E78E82245F}" destId="{129553BC-6B58-4B7C-82CF-BD728C51C33A}" srcOrd="0" destOrd="0" presId="urn:microsoft.com/office/officeart/2005/8/layout/orgChart1"/>
    <dgm:cxn modelId="{D6E7E2D8-82F4-4EEB-B18A-023E41581F6B}" type="presParOf" srcId="{5DDDA139-79DA-4EBA-A03F-A4E78E82245F}" destId="{5F539229-C499-4208-A716-DA1DCF505548}" srcOrd="1" destOrd="0" presId="urn:microsoft.com/office/officeart/2005/8/layout/orgChart1"/>
    <dgm:cxn modelId="{B678A07A-FA85-4267-A87B-7A74AE7E7EBE}" type="presParOf" srcId="{D8088A78-5035-4C7C-998A-FBAB92F36A9D}" destId="{C1D11983-9523-4ED0-B76E-F67D697BA802}" srcOrd="1" destOrd="0" presId="urn:microsoft.com/office/officeart/2005/8/layout/orgChart1"/>
    <dgm:cxn modelId="{ADA7D8A1-B4C6-4AD9-AB1B-555522D97575}" type="presParOf" srcId="{D8088A78-5035-4C7C-998A-FBAB92F36A9D}" destId="{2C29D9AC-244C-4079-A722-B6DB30A08139}" srcOrd="2" destOrd="0" presId="urn:microsoft.com/office/officeart/2005/8/layout/orgChart1"/>
    <dgm:cxn modelId="{E3714F63-D2F7-4439-AC5F-E76E4936C46E}" type="presParOf" srcId="{AA2A707C-6809-49C0-B8F6-32DD0013F44C}" destId="{4CFDD720-6E3A-4743-8ACE-7A50E66C59D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8A03AC-3D62-4975-8A1D-2F1D2D53016D}">
      <dsp:nvSpPr>
        <dsp:cNvPr id="0" name=""/>
        <dsp:cNvSpPr/>
      </dsp:nvSpPr>
      <dsp:spPr>
        <a:xfrm>
          <a:off x="4114800" y="1872170"/>
          <a:ext cx="2251813" cy="781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810"/>
              </a:lnTo>
              <a:lnTo>
                <a:pt x="2251813" y="390810"/>
              </a:lnTo>
              <a:lnTo>
                <a:pt x="2251813" y="7816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B24959-E050-4FA7-B21D-25F6B475D716}">
      <dsp:nvSpPr>
        <dsp:cNvPr id="0" name=""/>
        <dsp:cNvSpPr/>
      </dsp:nvSpPr>
      <dsp:spPr>
        <a:xfrm>
          <a:off x="1862986" y="1872170"/>
          <a:ext cx="2251813" cy="781621"/>
        </a:xfrm>
        <a:custGeom>
          <a:avLst/>
          <a:gdLst/>
          <a:ahLst/>
          <a:cxnLst/>
          <a:rect l="0" t="0" r="0" b="0"/>
          <a:pathLst>
            <a:path>
              <a:moveTo>
                <a:pt x="2251813" y="0"/>
              </a:moveTo>
              <a:lnTo>
                <a:pt x="2251813" y="390810"/>
              </a:lnTo>
              <a:lnTo>
                <a:pt x="0" y="390810"/>
              </a:lnTo>
              <a:lnTo>
                <a:pt x="0" y="7816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00CE61-4980-45DD-8FFF-B6DCB1C1C12B}">
      <dsp:nvSpPr>
        <dsp:cNvPr id="0" name=""/>
        <dsp:cNvSpPr/>
      </dsp:nvSpPr>
      <dsp:spPr>
        <a:xfrm>
          <a:off x="2253797" y="11168"/>
          <a:ext cx="3722005" cy="186100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600" kern="1200" dirty="0" smtClean="0"/>
            <a:t>Хвилі</a:t>
          </a:r>
          <a:endParaRPr lang="ru-RU" sz="5600" kern="1200" dirty="0"/>
        </a:p>
      </dsp:txBody>
      <dsp:txXfrm>
        <a:off x="2253797" y="11168"/>
        <a:ext cx="3722005" cy="1861002"/>
      </dsp:txXfrm>
    </dsp:sp>
    <dsp:sp modelId="{03E6AB21-0CC4-44E2-BA69-D66E56421D1E}">
      <dsp:nvSpPr>
        <dsp:cNvPr id="0" name=""/>
        <dsp:cNvSpPr/>
      </dsp:nvSpPr>
      <dsp:spPr>
        <a:xfrm>
          <a:off x="1984" y="2653792"/>
          <a:ext cx="3722005" cy="186100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600" kern="1200" dirty="0" smtClean="0"/>
            <a:t>Поперечні</a:t>
          </a:r>
          <a:endParaRPr lang="ru-RU" sz="5600" kern="1200" dirty="0"/>
        </a:p>
      </dsp:txBody>
      <dsp:txXfrm>
        <a:off x="1984" y="2653792"/>
        <a:ext cx="3722005" cy="1861002"/>
      </dsp:txXfrm>
    </dsp:sp>
    <dsp:sp modelId="{129553BC-6B58-4B7C-82CF-BD728C51C33A}">
      <dsp:nvSpPr>
        <dsp:cNvPr id="0" name=""/>
        <dsp:cNvSpPr/>
      </dsp:nvSpPr>
      <dsp:spPr>
        <a:xfrm>
          <a:off x="4505610" y="2653792"/>
          <a:ext cx="3722005" cy="186100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600" kern="1200" dirty="0" smtClean="0"/>
            <a:t>Повздовжні</a:t>
          </a:r>
          <a:endParaRPr lang="ru-RU" sz="5600" kern="1200" dirty="0"/>
        </a:p>
      </dsp:txBody>
      <dsp:txXfrm>
        <a:off x="4505610" y="2653792"/>
        <a:ext cx="3722005" cy="1861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4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0FF2867-7066-4175-B39D-CA3D2A536344}" type="datetimeFigureOut">
              <a:rPr lang="ru-RU"/>
              <a:pPr>
                <a:defRPr/>
              </a:pPr>
              <a:t>28.06.2016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5317BEB-2080-42D3-AC72-DBA4012BFB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8667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DDB8268-0C29-40B1-8409-BED256C7B999}" type="slidenum">
              <a:rPr lang="ru-RU" sz="1200" smtClean="0"/>
              <a:pPr/>
              <a:t>1</a:t>
            </a:fld>
            <a:endParaRPr lang="ru-RU" sz="1200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1602700" y="-15506700"/>
            <a:ext cx="43206988" cy="324056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7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0243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/>
          </a:p>
        </p:txBody>
      </p:sp>
      <p:sp>
        <p:nvSpPr>
          <p:cNvPr id="19459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/>
          </a:p>
        </p:txBody>
      </p:sp>
      <p:sp>
        <p:nvSpPr>
          <p:cNvPr id="18435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1AA55E6-9BD7-41D9-B330-7BDC3F547A86}" type="slidenum">
              <a:rPr lang="ru-RU" sz="1200" smtClean="0"/>
              <a:pPr/>
              <a:t>4</a:t>
            </a:fld>
            <a:endParaRPr lang="ru-RU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317BEB-2080-42D3-AC72-DBA4012BFB9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830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317BEB-2080-42D3-AC72-DBA4012BFB9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920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317BEB-2080-42D3-AC72-DBA4012BFB9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683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317BEB-2080-42D3-AC72-DBA4012BFB94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217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317BEB-2080-42D3-AC72-DBA4012BFB9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4353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317BEB-2080-42D3-AC72-DBA4012BFB94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46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317BEB-2080-42D3-AC72-DBA4012BFB94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275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013176"/>
            <a:ext cx="6300192" cy="82195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6093296"/>
            <a:ext cx="5680720" cy="62562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35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88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1800" y="6356350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675438" y="636428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A9030-09C9-4233-A4B6-3062EAE1B6D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4786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0C5A26B-EB24-4058-8EB8-A96234DDA7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5ED03BA-D41F-42A8-AE00-856A2C1BD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01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692150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pic>
        <p:nvPicPr>
          <p:cNvPr id="1029" name="Рисунок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813" y="4763"/>
            <a:ext cx="439737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6.xml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34.wmf"/><Relationship Id="rId4" Type="http://schemas.openxmlformats.org/officeDocument/2006/relationships/image" Target="../media/image27.gif"/><Relationship Id="rId9" Type="http://schemas.openxmlformats.org/officeDocument/2006/relationships/oleObject" Target="../embeddings/oleObject1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5" Type="http://schemas.openxmlformats.org/officeDocument/2006/relationships/image" Target="../media/image41.gif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video" Target="../media/media6.avi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47.jpeg"/><Relationship Id="rId2" Type="http://schemas.microsoft.com/office/2007/relationships/media" Target="../media/media6.avi"/><Relationship Id="rId1" Type="http://schemas.openxmlformats.org/officeDocument/2006/relationships/tags" Target="../tags/tag7.xml"/><Relationship Id="rId6" Type="http://schemas.openxmlformats.org/officeDocument/2006/relationships/tags" Target="../tags/tag10.xml"/><Relationship Id="rId11" Type="http://schemas.openxmlformats.org/officeDocument/2006/relationships/image" Target="../media/image46.png"/><Relationship Id="rId5" Type="http://schemas.openxmlformats.org/officeDocument/2006/relationships/tags" Target="../tags/tag9.xml"/><Relationship Id="rId10" Type="http://schemas.openxmlformats.org/officeDocument/2006/relationships/image" Target="../media/image45.png"/><Relationship Id="rId4" Type="http://schemas.openxmlformats.org/officeDocument/2006/relationships/tags" Target="../tags/tag8.xml"/><Relationship Id="rId9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5" Type="http://schemas.openxmlformats.org/officeDocument/2006/relationships/image" Target="../media/image49.jpeg"/><Relationship Id="rId4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1.wmf"/><Relationship Id="rId11" Type="http://schemas.openxmlformats.org/officeDocument/2006/relationships/image" Target="../media/image52.wmf"/><Relationship Id="rId5" Type="http://schemas.openxmlformats.org/officeDocument/2006/relationships/oleObject" Target="../embeddings/oleObject16.bin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50.wmf"/><Relationship Id="rId9" Type="http://schemas.openxmlformats.org/officeDocument/2006/relationships/image" Target="../media/image33.w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55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5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56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tags" Target="../tags/tag24.xml"/><Relationship Id="rId7" Type="http://schemas.openxmlformats.org/officeDocument/2006/relationships/image" Target="../media/image59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5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gif"/><Relationship Id="rId4" Type="http://schemas.openxmlformats.org/officeDocument/2006/relationships/image" Target="../media/image79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gif"/><Relationship Id="rId4" Type="http://schemas.openxmlformats.org/officeDocument/2006/relationships/image" Target="../media/image7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18" Type="http://schemas.openxmlformats.org/officeDocument/2006/relationships/image" Target="../media/image16.wmf"/><Relationship Id="rId3" Type="http://schemas.openxmlformats.org/officeDocument/2006/relationships/audio" Target="../media/audio1.wav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6.gif"/><Relationship Id="rId20" Type="http://schemas.openxmlformats.org/officeDocument/2006/relationships/image" Target="../media/image1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gif"/><Relationship Id="rId4" Type="http://schemas.openxmlformats.org/officeDocument/2006/relationships/image" Target="../media/image79.w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image" Target="../media/image8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3.xml"/><Relationship Id="rId7" Type="http://schemas.openxmlformats.org/officeDocument/2006/relationships/image" Target="../media/image19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460" y="3630267"/>
            <a:ext cx="4577080" cy="1571625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" name="Picture 4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77072"/>
            <a:ext cx="2163445" cy="158369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412777"/>
            <a:ext cx="8305800" cy="1801909"/>
          </a:xfrm>
          <a:ln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Механічні хвилі</a:t>
            </a:r>
            <a:endParaRPr lang="ru-RU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11" descr="http://klub-drug.ru/wp-content/uploads/2011/04/4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5564188"/>
            <a:ext cx="102393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6" descr="переливающаяся брошь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5786438"/>
            <a:ext cx="41814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1</a:t>
            </a:fld>
            <a:endParaRPr lang="ru-RU" b="1" dirty="0"/>
          </a:p>
        </p:txBody>
      </p:sp>
      <p:pic>
        <p:nvPicPr>
          <p:cNvPr id="7" name="Рисунок 6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630267"/>
            <a:ext cx="2292846" cy="171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14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Види хвиль</a:t>
            </a:r>
            <a:endParaRPr lang="ru-RU" smtClean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10</a:t>
            </a:fld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422861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47253"/>
            <a:ext cx="8229600" cy="4525963"/>
          </a:xfrm>
        </p:spPr>
        <p:txBody>
          <a:bodyPr/>
          <a:lstStyle/>
          <a:p>
            <a:pPr algn="just"/>
            <a:r>
              <a:rPr lang="uk-UA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Подовжніми</a:t>
            </a:r>
            <a:r>
              <a:rPr lang="uk-UA" b="1" dirty="0"/>
              <a:t> називаються хвилі, коливання частинок у яких відбувається вздовж лінії поширення хвилі. </a:t>
            </a:r>
            <a:endParaRPr lang="uk-UA" b="1" dirty="0" smtClean="0"/>
          </a:p>
          <a:p>
            <a:pPr algn="just"/>
            <a:r>
              <a:rPr lang="uk-UA" dirty="0" smtClean="0"/>
              <a:t>Такі </a:t>
            </a:r>
            <a:r>
              <a:rPr lang="uk-UA" dirty="0"/>
              <a:t>хвилі можуть поширюватися у будь-якому середовищі</a:t>
            </a:r>
            <a:r>
              <a:rPr lang="uk-UA" dirty="0" smtClean="0"/>
              <a:t>.</a:t>
            </a:r>
          </a:p>
          <a:p>
            <a:pPr algn="just"/>
            <a:r>
              <a:rPr lang="uk-UA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Поперечними</a:t>
            </a:r>
            <a:r>
              <a:rPr lang="uk-UA" b="1" dirty="0"/>
              <a:t> називаються хвилі, коливання частинок у яких відбувається перпендикулярно лінії поширення хвилі. </a:t>
            </a:r>
            <a:r>
              <a:rPr lang="uk-UA" dirty="0"/>
              <a:t>Такі хвилі можуть поширюватися тільки у твердому середовищі.</a:t>
            </a:r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11</a:t>
            </a:fld>
            <a:endParaRPr lang="ru-RU" b="1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5419" y="847253"/>
            <a:ext cx="8496944" cy="1440160"/>
          </a:xfrm>
          <a:prstGeom prst="roundRect">
            <a:avLst>
              <a:gd name="adj" fmla="val 1430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2187" y="3545898"/>
            <a:ext cx="8496944" cy="1440160"/>
          </a:xfrm>
          <a:prstGeom prst="roundRect">
            <a:avLst>
              <a:gd name="adj" fmla="val 1430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63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3594" y="888471"/>
            <a:ext cx="8892382" cy="1964465"/>
          </a:xfrm>
        </p:spPr>
        <p:txBody>
          <a:bodyPr/>
          <a:lstStyle/>
          <a:p>
            <a:r>
              <a:rPr lang="ru-RU" altLang="ru-RU" sz="2800" dirty="0" err="1" smtClean="0">
                <a:solidFill>
                  <a:srgbClr val="C00000"/>
                </a:solidFill>
              </a:rPr>
              <a:t>Поздовжні</a:t>
            </a:r>
            <a:r>
              <a:rPr lang="ru-RU" altLang="ru-RU" sz="2800" dirty="0" smtClean="0">
                <a:solidFill>
                  <a:srgbClr val="C00000"/>
                </a:solidFill>
              </a:rPr>
              <a:t> </a:t>
            </a:r>
            <a:r>
              <a:rPr lang="ru-RU" altLang="ru-RU" sz="2800" dirty="0" err="1">
                <a:solidFill>
                  <a:srgbClr val="C00000"/>
                </a:solidFill>
              </a:rPr>
              <a:t>хвилі</a:t>
            </a:r>
            <a:r>
              <a:rPr lang="ru-RU" altLang="ru-RU" sz="2800" dirty="0">
                <a:solidFill>
                  <a:srgbClr val="C00000"/>
                </a:solidFill>
              </a:rPr>
              <a:t> </a:t>
            </a:r>
            <a:r>
              <a:rPr lang="ru-RU" altLang="ru-RU" sz="2800" dirty="0">
                <a:solidFill>
                  <a:schemeClr val="tx1"/>
                </a:solidFill>
              </a:rPr>
              <a:t>— </a:t>
            </a:r>
            <a:r>
              <a:rPr lang="ru-RU" altLang="ru-RU" sz="2800" dirty="0" err="1">
                <a:solidFill>
                  <a:schemeClr val="tx1"/>
                </a:solidFill>
              </a:rPr>
              <a:t>це</a:t>
            </a:r>
            <a:r>
              <a:rPr lang="ru-RU" altLang="ru-RU" sz="2800" dirty="0">
                <a:solidFill>
                  <a:schemeClr val="tx1"/>
                </a:solidFill>
              </a:rPr>
              <a:t> </a:t>
            </a:r>
            <a:r>
              <a:rPr lang="ru-RU" altLang="ru-RU" sz="2800" dirty="0" err="1">
                <a:solidFill>
                  <a:schemeClr val="tx1"/>
                </a:solidFill>
              </a:rPr>
              <a:t>періодичні</a:t>
            </a:r>
            <a:r>
              <a:rPr lang="ru-RU" altLang="ru-RU" sz="2800" dirty="0">
                <a:solidFill>
                  <a:schemeClr val="tx1"/>
                </a:solidFill>
              </a:rPr>
              <a:t> </a:t>
            </a:r>
            <a:r>
              <a:rPr lang="ru-RU" altLang="ru-RU" sz="2800" dirty="0" err="1">
                <a:solidFill>
                  <a:schemeClr val="tx1"/>
                </a:solidFill>
              </a:rPr>
              <a:t>згущення</a:t>
            </a:r>
            <a:r>
              <a:rPr lang="ru-RU" altLang="ru-RU" sz="2800" dirty="0">
                <a:solidFill>
                  <a:schemeClr val="tx1"/>
                </a:solidFill>
              </a:rPr>
              <a:t> </a:t>
            </a:r>
            <a:r>
              <a:rPr lang="ru-RU" altLang="ru-RU" sz="2800" dirty="0" smtClean="0">
                <a:solidFill>
                  <a:schemeClr val="tx1"/>
                </a:solidFill>
              </a:rPr>
              <a:t>й </a:t>
            </a:r>
            <a:r>
              <a:rPr lang="ru-RU" altLang="ru-RU" sz="2800" dirty="0" err="1" smtClean="0">
                <a:solidFill>
                  <a:schemeClr val="tx1"/>
                </a:solidFill>
              </a:rPr>
              <a:t>розрідження</a:t>
            </a:r>
            <a:r>
              <a:rPr lang="ru-RU" altLang="ru-RU" sz="2800" dirty="0" smtClean="0">
                <a:solidFill>
                  <a:schemeClr val="tx1"/>
                </a:solidFill>
              </a:rPr>
              <a:t> </a:t>
            </a:r>
            <a:r>
              <a:rPr lang="ru-RU" altLang="ru-RU" sz="2800" dirty="0" err="1" smtClean="0">
                <a:solidFill>
                  <a:schemeClr val="tx1"/>
                </a:solidFill>
              </a:rPr>
              <a:t>середовища</a:t>
            </a:r>
            <a:r>
              <a:rPr lang="ru-RU" altLang="ru-RU" sz="2800" dirty="0" smtClean="0">
                <a:solidFill>
                  <a:schemeClr val="tx1"/>
                </a:solidFill>
              </a:rPr>
              <a:t>.</a:t>
            </a:r>
            <a:br>
              <a:rPr lang="ru-RU" altLang="ru-RU" sz="2800" dirty="0" smtClean="0">
                <a:solidFill>
                  <a:schemeClr val="tx1"/>
                </a:solidFill>
              </a:rPr>
            </a:br>
            <a:r>
              <a:rPr lang="en-US" altLang="ru-RU" sz="2800" dirty="0" smtClean="0">
                <a:solidFill>
                  <a:schemeClr val="tx1"/>
                </a:solidFill>
              </a:rPr>
              <a:t/>
            </a:r>
            <a:br>
              <a:rPr lang="en-US" altLang="ru-RU" sz="2800" dirty="0" smtClean="0">
                <a:solidFill>
                  <a:schemeClr val="tx1"/>
                </a:solidFill>
              </a:rPr>
            </a:br>
            <a:r>
              <a:rPr lang="ru-RU" altLang="ru-RU" sz="2800" dirty="0" smtClean="0">
                <a:solidFill>
                  <a:schemeClr val="tx1"/>
                </a:solidFill>
              </a:rPr>
              <a:t>Тому </a:t>
            </a:r>
            <a:r>
              <a:rPr lang="ru-RU" altLang="ru-RU" sz="2800" dirty="0" err="1">
                <a:solidFill>
                  <a:schemeClr val="tx1"/>
                </a:solidFill>
              </a:rPr>
              <a:t>такі</a:t>
            </a:r>
            <a:r>
              <a:rPr lang="ru-RU" altLang="ru-RU" sz="2800" dirty="0">
                <a:solidFill>
                  <a:schemeClr val="tx1"/>
                </a:solidFill>
              </a:rPr>
              <a:t> </a:t>
            </a:r>
            <a:r>
              <a:rPr lang="ru-RU" altLang="ru-RU" sz="2800" dirty="0" err="1">
                <a:solidFill>
                  <a:schemeClr val="tx1"/>
                </a:solidFill>
              </a:rPr>
              <a:t>хвилі</a:t>
            </a:r>
            <a:r>
              <a:rPr lang="ru-RU" altLang="ru-RU" sz="2800" dirty="0">
                <a:solidFill>
                  <a:schemeClr val="tx1"/>
                </a:solidFill>
              </a:rPr>
              <a:t> </a:t>
            </a:r>
            <a:r>
              <a:rPr lang="ru-RU" altLang="ru-RU" sz="2800" dirty="0" err="1">
                <a:solidFill>
                  <a:schemeClr val="tx1"/>
                </a:solidFill>
              </a:rPr>
              <a:t>можуть</a:t>
            </a:r>
            <a:r>
              <a:rPr lang="ru-RU" altLang="ru-RU" sz="2800" dirty="0">
                <a:solidFill>
                  <a:schemeClr val="tx1"/>
                </a:solidFill>
              </a:rPr>
              <a:t> </a:t>
            </a:r>
            <a:r>
              <a:rPr lang="ru-RU" altLang="ru-RU" sz="2800" dirty="0" err="1">
                <a:solidFill>
                  <a:schemeClr val="tx1"/>
                </a:solidFill>
              </a:rPr>
              <a:t>існувати</a:t>
            </a:r>
            <a:r>
              <a:rPr lang="ru-RU" altLang="ru-RU" sz="2800" dirty="0">
                <a:solidFill>
                  <a:schemeClr val="tx1"/>
                </a:solidFill>
              </a:rPr>
              <a:t> в будь-</a:t>
            </a:r>
            <a:r>
              <a:rPr lang="ru-RU" altLang="ru-RU" sz="2800" dirty="0" err="1">
                <a:solidFill>
                  <a:schemeClr val="tx1"/>
                </a:solidFill>
              </a:rPr>
              <a:t>яких</a:t>
            </a:r>
            <a:r>
              <a:rPr lang="ru-RU" altLang="ru-RU" sz="2800" dirty="0">
                <a:solidFill>
                  <a:schemeClr val="tx1"/>
                </a:solidFill>
              </a:rPr>
              <a:t> </a:t>
            </a:r>
            <a:r>
              <a:rPr lang="ru-RU" altLang="ru-RU" sz="2800" dirty="0" err="1">
                <a:solidFill>
                  <a:schemeClr val="tx1"/>
                </a:solidFill>
              </a:rPr>
              <a:t>тілах</a:t>
            </a:r>
            <a:r>
              <a:rPr lang="ru-RU" altLang="ru-RU" sz="2800" dirty="0">
                <a:solidFill>
                  <a:schemeClr val="tx1"/>
                </a:solidFill>
              </a:rPr>
              <a:t> — </a:t>
            </a:r>
            <a:r>
              <a:rPr lang="ru-RU" altLang="ru-RU" sz="2800" dirty="0" err="1">
                <a:solidFill>
                  <a:schemeClr val="tx1"/>
                </a:solidFill>
              </a:rPr>
              <a:t>твердих</a:t>
            </a:r>
            <a:r>
              <a:rPr lang="ru-RU" altLang="ru-RU" sz="2800" dirty="0">
                <a:solidFill>
                  <a:schemeClr val="tx1"/>
                </a:solidFill>
              </a:rPr>
              <a:t>, </a:t>
            </a:r>
            <a:r>
              <a:rPr lang="ru-RU" altLang="ru-RU" sz="2800" dirty="0" err="1">
                <a:solidFill>
                  <a:schemeClr val="tx1"/>
                </a:solidFill>
              </a:rPr>
              <a:t>рідких</a:t>
            </a:r>
            <a:r>
              <a:rPr lang="ru-RU" altLang="ru-RU" sz="2800" dirty="0">
                <a:solidFill>
                  <a:schemeClr val="tx1"/>
                </a:solidFill>
              </a:rPr>
              <a:t>, </a:t>
            </a:r>
            <a:r>
              <a:rPr lang="ru-RU" altLang="ru-RU" sz="2800" dirty="0" err="1">
                <a:solidFill>
                  <a:schemeClr val="tx1"/>
                </a:solidFill>
              </a:rPr>
              <a:t>газоподібних</a:t>
            </a:r>
            <a:r>
              <a:rPr lang="ru-RU" altLang="ru-RU" sz="2800" dirty="0">
                <a:solidFill>
                  <a:schemeClr val="tx1"/>
                </a:solidFill>
              </a:rPr>
              <a:t>.</a:t>
            </a:r>
            <a:endParaRPr lang="ru-RU" altLang="ru-RU" sz="2800" dirty="0" smtClean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12</a:t>
            </a:fld>
            <a:endParaRPr lang="ru-RU" b="1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824017" y="5363924"/>
            <a:ext cx="2315935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 smtClean="0"/>
              <a:t>Напрям коливань</a:t>
            </a:r>
            <a:endParaRPr lang="ru-RU" altLang="ru-RU" sz="1800" dirty="0"/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3275856" y="5951021"/>
            <a:ext cx="312172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 smtClean="0"/>
              <a:t>Напрям поширення </a:t>
            </a:r>
            <a:r>
              <a:rPr lang="uk-UA" altLang="ru-RU" sz="1800" dirty="0"/>
              <a:t>хвиль</a:t>
            </a: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02798"/>
            <a:ext cx="5190410" cy="1782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1823521" y="5389611"/>
            <a:ext cx="146785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691680" y="6309320"/>
            <a:ext cx="549581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878721" y="3403083"/>
            <a:ext cx="312172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 smtClean="0"/>
              <a:t>Промінь</a:t>
            </a: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904211" y="3717032"/>
            <a:ext cx="274790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33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01_09_11_02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692696"/>
            <a:ext cx="7560840" cy="5760236"/>
          </a:xfrm>
        </p:spPr>
      </p:pic>
    </p:spTree>
    <p:extLst>
      <p:ext uri="{BB962C8B-B14F-4D97-AF65-F5344CB8AC3E}">
        <p14:creationId xmlns:p14="http://schemas.microsoft.com/office/powerpoint/2010/main" val="79375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79388" y="1196975"/>
            <a:ext cx="8640762" cy="892175"/>
          </a:xfrm>
        </p:spPr>
        <p:txBody>
          <a:bodyPr/>
          <a:lstStyle/>
          <a:p>
            <a:r>
              <a:rPr lang="ru-RU" altLang="ru-RU" sz="2800" smtClean="0"/>
              <a:t>Для поширення звуку необхідне середовище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14</a:t>
            </a:fld>
            <a:endParaRPr lang="ru-RU" b="1"/>
          </a:p>
        </p:txBody>
      </p:sp>
      <p:pic>
        <p:nvPicPr>
          <p:cNvPr id="2" name="NVEExpor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5"/>
          <a:srcRect l="1376" r="1634"/>
          <a:stretch/>
        </p:blipFill>
        <p:spPr>
          <a:xfrm>
            <a:off x="414289" y="855895"/>
            <a:ext cx="8356210" cy="538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18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 eaLnBrk="1" hangingPunct="1"/>
            <a:r>
              <a:rPr lang="uk-UA" altLang="ru-RU" dirty="0" smtClean="0"/>
              <a:t>Поперечні хвилі</a:t>
            </a:r>
            <a:endParaRPr lang="ru-RU" altLang="ru-RU" dirty="0" smtClean="0"/>
          </a:p>
        </p:txBody>
      </p:sp>
      <p:sp>
        <p:nvSpPr>
          <p:cNvPr id="7171" name="Місце для вмісту 2"/>
          <p:cNvSpPr>
            <a:spLocks noGrp="1"/>
          </p:cNvSpPr>
          <p:nvPr>
            <p:ph idx="1"/>
          </p:nvPr>
        </p:nvSpPr>
        <p:spPr>
          <a:xfrm>
            <a:off x="360855" y="908720"/>
            <a:ext cx="8229600" cy="2456163"/>
          </a:xfrm>
        </p:spPr>
        <p:txBody>
          <a:bodyPr/>
          <a:lstStyle/>
          <a:p>
            <a:pPr eaLnBrk="1" hangingPunct="1"/>
            <a:r>
              <a:rPr lang="uk-UA" altLang="ru-RU" sz="2400" dirty="0" smtClean="0"/>
              <a:t>Коливання відбуваються в напрямку перпендикулярному до напрямку поширення хвилі</a:t>
            </a:r>
          </a:p>
          <a:p>
            <a:pPr eaLnBrk="1" hangingPunct="1"/>
            <a:r>
              <a:rPr lang="uk-UA" altLang="ru-RU" sz="2400" dirty="0" smtClean="0"/>
              <a:t>Поширюються в твердих тілах (деформація зсуву)</a:t>
            </a:r>
            <a:endParaRPr lang="ru-RU" altLang="ru-RU" sz="2400" dirty="0" smtClean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97" b="25097"/>
          <a:stretch/>
        </p:blipFill>
        <p:spPr bwMode="auto">
          <a:xfrm>
            <a:off x="3462486" y="2760549"/>
            <a:ext cx="4133850" cy="124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3347864" y="2420888"/>
            <a:ext cx="23688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/>
              <a:t>Напрямок коливання</a:t>
            </a:r>
            <a:endParaRPr lang="ru-RU" altLang="ru-RU" sz="1800" dirty="0"/>
          </a:p>
        </p:txBody>
      </p:sp>
      <p:sp>
        <p:nvSpPr>
          <p:cNvPr id="7174" name="TextBox 5"/>
          <p:cNvSpPr txBox="1">
            <a:spLocks noChangeArrowheads="1"/>
          </p:cNvSpPr>
          <p:nvPr/>
        </p:nvSpPr>
        <p:spPr bwMode="auto">
          <a:xfrm>
            <a:off x="5940152" y="2420888"/>
            <a:ext cx="3203955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/>
              <a:t>Напрямок поширення хвиль</a:t>
            </a:r>
            <a:endParaRPr lang="ru-RU" altLang="ru-RU" sz="18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92" y="4280391"/>
            <a:ext cx="5444671" cy="194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15</a:t>
            </a:fld>
            <a:endParaRPr lang="ru-RU" b="1"/>
          </a:p>
        </p:txBody>
      </p:sp>
      <p:pic>
        <p:nvPicPr>
          <p:cNvPr id="10" name="Picture 4" descr="http://upload.wikimedia.org/wikipedia/commons/thumb/7/74/Simple_harmonic_motion_animation.gif/220px-Simple_harmonic_motion_animation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9" y="2855183"/>
            <a:ext cx="2232248" cy="105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upload.wikimedia.org/wikipedia/commons/thumb/8/89/Wave_phase.gif/250px-Wave_phase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949" y="4725144"/>
            <a:ext cx="2381250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14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01_09_10_01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6" y="692696"/>
            <a:ext cx="8280920" cy="5646712"/>
          </a:xfrm>
        </p:spPr>
      </p:pic>
    </p:spTree>
    <p:extLst>
      <p:ext uri="{BB962C8B-B14F-4D97-AF65-F5344CB8AC3E}">
        <p14:creationId xmlns:p14="http://schemas.microsoft.com/office/powerpoint/2010/main" val="410427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8575" y="1223963"/>
            <a:ext cx="9144000" cy="5949950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  <a:defRPr/>
            </a:pPr>
            <a:r>
              <a:rPr lang="uk-UA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Залежність </a:t>
            </a:r>
            <a:r>
              <a:rPr lang="uk-UA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між довжиною хвилі, швидкістю поширення і періодом (або частотою) коливань. </a:t>
            </a:r>
            <a:endParaRPr lang="ru-RU" alt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17</a:t>
            </a:fld>
            <a:endParaRPr lang="ru-RU" b="1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" r="2435"/>
          <a:stretch/>
        </p:blipFill>
        <p:spPr bwMode="auto">
          <a:xfrm rot="20378572">
            <a:off x="1255661" y="3494458"/>
            <a:ext cx="6899960" cy="170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http://upload.wikimedia.org/wikipedia/commons/thumb/8/89/Wave_phase.gif/250px-Wave_phas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009" y="3114613"/>
            <a:ext cx="2866632" cy="309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87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5488"/>
          </a:xfrm>
        </p:spPr>
        <p:txBody>
          <a:bodyPr/>
          <a:lstStyle/>
          <a:p>
            <a:pPr eaLnBrk="1" hangingPunct="1"/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Довжина хвилі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114012"/>
            <a:ext cx="8229600" cy="4525963"/>
          </a:xfrm>
        </p:spPr>
        <p:txBody>
          <a:bodyPr/>
          <a:lstStyle/>
          <a:p>
            <a:pPr eaLnBrk="1" hangingPunct="1"/>
            <a:r>
              <a:rPr lang="uk-UA" dirty="0" smtClean="0"/>
              <a:t>Відстань між найближчими очками, що коливаються в однаковій фазі.</a:t>
            </a:r>
          </a:p>
          <a:p>
            <a:pPr eaLnBrk="1" hangingPunct="1"/>
            <a:r>
              <a:rPr lang="uk-UA" dirty="0" smtClean="0"/>
              <a:t>Відстань яку проходить хвиля за час, що дорівнює періоду.</a:t>
            </a:r>
            <a:endParaRPr lang="uk-UA" dirty="0"/>
          </a:p>
          <a:p>
            <a:pPr eaLnBrk="1" hangingPunct="1"/>
            <a:endParaRPr lang="ru-RU" dirty="0" smtClean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" r="2435" b="16010"/>
          <a:stretch/>
        </p:blipFill>
        <p:spPr bwMode="auto">
          <a:xfrm>
            <a:off x="276225" y="3212976"/>
            <a:ext cx="8648700" cy="1800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18</a:t>
            </a:fld>
            <a:endParaRPr lang="ru-RU" b="1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193724"/>
              </p:ext>
            </p:extLst>
          </p:nvPr>
        </p:nvGraphicFramePr>
        <p:xfrm>
          <a:off x="2555776" y="5157192"/>
          <a:ext cx="3709133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Формула" r:id="rId5" imgW="469800" imgH="177480" progId="Equation.3">
                  <p:embed/>
                </p:oleObj>
              </mc:Choice>
              <mc:Fallback>
                <p:oleObj name="Формула" r:id="rId5" imgW="46980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5157192"/>
                        <a:ext cx="3709133" cy="1224136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Заголовок 1"/>
          <p:cNvSpPr txBox="1">
            <a:spLocks/>
          </p:cNvSpPr>
          <p:nvPr/>
        </p:nvSpPr>
        <p:spPr bwMode="auto">
          <a:xfrm>
            <a:off x="5940152" y="5373216"/>
            <a:ext cx="3117032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довжина хвилі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243794"/>
              </p:ext>
            </p:extLst>
          </p:nvPr>
        </p:nvGraphicFramePr>
        <p:xfrm>
          <a:off x="6407820" y="1656936"/>
          <a:ext cx="1829718" cy="671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Формула" r:id="rId7" imgW="482400" imgH="203040" progId="Equation.3">
                  <p:embed/>
                </p:oleObj>
              </mc:Choice>
              <mc:Fallback>
                <p:oleObj name="Формула" r:id="rId7" imgW="4824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7820" y="1656936"/>
                        <a:ext cx="1829718" cy="671939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997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784976" cy="4968552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хвиль:</a:t>
            </a:r>
          </a:p>
          <a:p>
            <a:r>
              <a:rPr lang="uk-UA" sz="2400" b="1" i="1" dirty="0" smtClean="0"/>
              <a:t>Швидкість </a:t>
            </a:r>
            <a:r>
              <a:rPr lang="uk-UA" sz="2400" b="1" i="1" dirty="0" err="1"/>
              <a:t>хвил</a:t>
            </a:r>
            <a:r>
              <a:rPr lang="uk-UA" sz="2400" b="1" i="1" dirty="0"/>
              <a:t>і</a:t>
            </a:r>
            <a:r>
              <a:rPr lang="uk-UA" sz="2400" dirty="0"/>
              <a:t> – це швидкість поширення коливань у просторі</a:t>
            </a:r>
            <a:r>
              <a:rPr lang="uk-UA" sz="2400" dirty="0" smtClean="0"/>
              <a:t>. Швидкість поширення фази коливань </a:t>
            </a:r>
          </a:p>
          <a:p>
            <a:endParaRPr lang="uk-UA" sz="2400" b="1" i="1" dirty="0" smtClean="0"/>
          </a:p>
          <a:p>
            <a:r>
              <a:rPr lang="uk-UA" sz="2400" b="1" i="1" dirty="0" err="1" smtClean="0"/>
              <a:t>Період</a:t>
            </a:r>
            <a:r>
              <a:rPr lang="uk-UA" sz="2400" dirty="0" err="1"/>
              <a:t> – міні</a:t>
            </a:r>
            <a:r>
              <a:rPr lang="uk-UA" sz="2400" dirty="0"/>
              <a:t>мальний проміжок часу, за який відбувається одне повне коливання. </a:t>
            </a:r>
          </a:p>
          <a:p>
            <a:r>
              <a:rPr lang="uk-UA" sz="2400" b="1" i="1" dirty="0" smtClean="0"/>
              <a:t>Довжина </a:t>
            </a:r>
            <a:r>
              <a:rPr lang="uk-UA" sz="2400" b="1" i="1" dirty="0" err="1"/>
              <a:t>хвилі</a:t>
            </a:r>
            <a:r>
              <a:rPr lang="uk-UA" sz="2400" dirty="0" err="1"/>
              <a:t> – ві</a:t>
            </a:r>
            <a:r>
              <a:rPr lang="uk-UA" sz="2400" dirty="0"/>
              <a:t>дстань між найближчими одна до одної точками хвилі, які коливаються в однаковій фазі. </a:t>
            </a:r>
            <a:endParaRPr lang="uk-UA" sz="2400" dirty="0" smtClean="0"/>
          </a:p>
          <a:p>
            <a:r>
              <a:rPr lang="uk-UA" sz="2400" b="1" i="1" dirty="0" smtClean="0"/>
              <a:t>Частота </a:t>
            </a:r>
            <a:r>
              <a:rPr lang="uk-UA" sz="2400" b="1" i="1" dirty="0" err="1"/>
              <a:t>хвилі</a:t>
            </a:r>
            <a:r>
              <a:rPr lang="uk-UA" sz="2400" dirty="0" err="1"/>
              <a:t> – ч</a:t>
            </a:r>
            <a:r>
              <a:rPr lang="uk-UA" sz="2400" dirty="0"/>
              <a:t>астота коливання частинок середовища. </a:t>
            </a:r>
            <a:r>
              <a:rPr lang="uk-UA" sz="2400" dirty="0" smtClean="0"/>
              <a:t>Кількість коливань за одиницю часу. </a:t>
            </a:r>
          </a:p>
          <a:p>
            <a:pPr marL="0" indent="0" algn="ctr">
              <a:buNone/>
            </a:pPr>
            <a:endParaRPr lang="uk-UA" sz="2400" dirty="0" smtClean="0"/>
          </a:p>
          <a:p>
            <a:pPr marL="0" indent="0" algn="ctr">
              <a:buNone/>
            </a:pPr>
            <a:r>
              <a:rPr lang="uk-UA" sz="2400" dirty="0" smtClean="0"/>
              <a:t>Частота </a:t>
            </a:r>
            <a:r>
              <a:rPr lang="uk-UA" sz="2400" dirty="0"/>
              <a:t>обернено пропорційна періоду</a:t>
            </a:r>
            <a:r>
              <a:rPr lang="uk-UA" sz="2400" dirty="0" smtClean="0"/>
              <a:t>.</a:t>
            </a:r>
          </a:p>
          <a:p>
            <a:pPr marL="0" indent="0" algn="ctr">
              <a:buNone/>
            </a:pPr>
            <a:endParaRPr lang="uk-UA" sz="24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388424" y="623756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19</a:t>
            </a:fld>
            <a:endParaRPr lang="ru-RU" b="1" dirty="0"/>
          </a:p>
        </p:txBody>
      </p:sp>
      <p:pic>
        <p:nvPicPr>
          <p:cNvPr id="6" name="Picture 6" descr="http://upload.wikimedia.org/wikipedia/commons/thumb/8/89/Wave_phase.gif/250px-Wave_phas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40" y="19824"/>
            <a:ext cx="2866632" cy="15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628777"/>
              </p:ext>
            </p:extLst>
          </p:nvPr>
        </p:nvGraphicFramePr>
        <p:xfrm>
          <a:off x="1619672" y="1366849"/>
          <a:ext cx="2894777" cy="523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Формула" r:id="rId5" imgW="901440" imgH="177480" progId="Equation.3">
                  <p:embed/>
                </p:oleObj>
              </mc:Choice>
              <mc:Fallback>
                <p:oleObj name="Формула" r:id="rId5" imgW="90144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366849"/>
                        <a:ext cx="2894777" cy="523006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843808" y="6444347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Поздовжні                                           Поперечні </a:t>
            </a:r>
            <a:endParaRPr lang="ru-RU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3578" y="198648"/>
            <a:ext cx="8642917" cy="4310472"/>
          </a:xfrm>
          <a:prstGeom prst="roundRect">
            <a:avLst>
              <a:gd name="adj" fmla="val 1430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3707904" y="5204757"/>
            <a:ext cx="1512168" cy="1217544"/>
            <a:chOff x="2339752" y="5204757"/>
            <a:chExt cx="1512168" cy="1217544"/>
          </a:xfrm>
        </p:grpSpPr>
        <p:graphicFrame>
          <p:nvGraphicFramePr>
            <p:cNvPr id="4" name="Объект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29485999"/>
                </p:ext>
              </p:extLst>
            </p:nvPr>
          </p:nvGraphicFramePr>
          <p:xfrm>
            <a:off x="2339752" y="5204757"/>
            <a:ext cx="1512168" cy="12175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Формула" r:id="rId7" imgW="533169" imgH="469696" progId="Equation.3">
                    <p:embed/>
                  </p:oleObj>
                </mc:Choice>
                <mc:Fallback>
                  <p:oleObj name="Формула" r:id="rId7" imgW="533169" imgH="46969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9752" y="5204757"/>
                          <a:ext cx="1512168" cy="1217544"/>
                        </a:xfrm>
                        <a:prstGeom prst="rect">
                          <a:avLst/>
                        </a:prstGeom>
                        <a:noFill/>
                        <a:ln w="25400">
                          <a:solidFill>
                            <a:srgbClr val="C0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1" name="Прямая соединительная линия 10"/>
            <p:cNvCxnSpPr/>
            <p:nvPr/>
          </p:nvCxnSpPr>
          <p:spPr>
            <a:xfrm>
              <a:off x="2586256" y="5877272"/>
              <a:ext cx="0" cy="14401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627784" y="5877272"/>
              <a:ext cx="0" cy="14401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5"/>
          <p:cNvGrpSpPr/>
          <p:nvPr/>
        </p:nvGrpSpPr>
        <p:grpSpPr>
          <a:xfrm>
            <a:off x="5796136" y="5230048"/>
            <a:ext cx="1512168" cy="1223412"/>
            <a:chOff x="4499992" y="5230172"/>
            <a:chExt cx="1512168" cy="1223288"/>
          </a:xfrm>
        </p:grpSpPr>
        <p:graphicFrame>
          <p:nvGraphicFramePr>
            <p:cNvPr id="8" name="Объект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58676274"/>
                </p:ext>
              </p:extLst>
            </p:nvPr>
          </p:nvGraphicFramePr>
          <p:xfrm>
            <a:off x="4499992" y="5230172"/>
            <a:ext cx="1512168" cy="1223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Формула" r:id="rId9" imgW="533169" imgH="469696" progId="Equation.3">
                    <p:embed/>
                  </p:oleObj>
                </mc:Choice>
                <mc:Fallback>
                  <p:oleObj name="Формула" r:id="rId9" imgW="533169" imgH="46969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99992" y="5230172"/>
                          <a:ext cx="1512168" cy="1223288"/>
                        </a:xfrm>
                        <a:prstGeom prst="rect">
                          <a:avLst/>
                        </a:prstGeom>
                        <a:noFill/>
                        <a:ln w="25400">
                          <a:solidFill>
                            <a:srgbClr val="C0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4" name="Прямая соединительная линия 13"/>
            <p:cNvCxnSpPr/>
            <p:nvPr/>
          </p:nvCxnSpPr>
          <p:spPr>
            <a:xfrm>
              <a:off x="4760756" y="5895940"/>
              <a:ext cx="0" cy="14401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4761736" y="5964520"/>
              <a:ext cx="0" cy="14401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>
            <a:off x="1619672" y="5201875"/>
            <a:ext cx="1512168" cy="1246812"/>
            <a:chOff x="611560" y="5201875"/>
            <a:chExt cx="1512168" cy="1246812"/>
          </a:xfrm>
        </p:grpSpPr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63570382"/>
                </p:ext>
              </p:extLst>
            </p:nvPr>
          </p:nvGraphicFramePr>
          <p:xfrm>
            <a:off x="611560" y="5201875"/>
            <a:ext cx="1512168" cy="1246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Формула" r:id="rId11" imgW="520560" imgH="469800" progId="Equation.3">
                    <p:embed/>
                  </p:oleObj>
                </mc:Choice>
                <mc:Fallback>
                  <p:oleObj name="Формула" r:id="rId11" imgW="520560" imgH="469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1560" y="5201875"/>
                          <a:ext cx="1512168" cy="1246812"/>
                        </a:xfrm>
                        <a:prstGeom prst="rect">
                          <a:avLst/>
                        </a:prstGeom>
                        <a:noFill/>
                        <a:ln w="25400">
                          <a:solidFill>
                            <a:srgbClr val="C0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9" name="Прямая соединительная линия 18"/>
            <p:cNvCxnSpPr/>
            <p:nvPr/>
          </p:nvCxnSpPr>
          <p:spPr>
            <a:xfrm>
              <a:off x="858064" y="5892512"/>
              <a:ext cx="0" cy="14401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899592" y="5892512"/>
              <a:ext cx="0" cy="14401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118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mtdata.ru/u25/photo8416/20157028060-0/origina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3"/>
            <a:ext cx="8712968" cy="5445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2</a:t>
            </a:fld>
            <a:endParaRPr lang="ru-RU" b="1"/>
          </a:p>
        </p:txBody>
      </p:sp>
      <p:sp>
        <p:nvSpPr>
          <p:cNvPr id="4" name="Прямоугольник 3"/>
          <p:cNvSpPr/>
          <p:nvPr/>
        </p:nvSpPr>
        <p:spPr>
          <a:xfrm>
            <a:off x="1543384" y="1288556"/>
            <a:ext cx="77343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Фізика - одна з найпрекрасніших наук.</a:t>
            </a:r>
            <a:r>
              <a:rPr lang="ru-RU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Вона показує нам, який великий і водночас</a:t>
            </a:r>
            <a:r>
              <a:rPr lang="ru-RU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близький до людини світ, в якому ми живемо.</a:t>
            </a:r>
            <a:r>
              <a:rPr lang="ru-RU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Фізика дає змогу людині відчути свою велич,</a:t>
            </a:r>
            <a:r>
              <a:rPr lang="ru-RU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надзвичайну силу свого розуму, робить її</a:t>
            </a:r>
            <a:r>
              <a:rPr lang="ru-RU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b="1" i="1" dirty="0"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наймогутнішою істотою у світі.</a:t>
            </a:r>
            <a:endParaRPr lang="ru-RU" sz="2400" dirty="0">
              <a:solidFill>
                <a:srgbClr val="00184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349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Місце для вмісту 2"/>
          <p:cNvSpPr>
            <a:spLocks noGrp="1"/>
          </p:cNvSpPr>
          <p:nvPr>
            <p:ph idx="1"/>
          </p:nvPr>
        </p:nvSpPr>
        <p:spPr>
          <a:xfrm>
            <a:off x="457199" y="673224"/>
            <a:ext cx="8433323" cy="2971800"/>
          </a:xfrm>
        </p:spPr>
        <p:txBody>
          <a:bodyPr/>
          <a:lstStyle/>
          <a:p>
            <a:pPr algn="just" eaLnBrk="1" hangingPunct="1"/>
            <a:r>
              <a:rPr lang="uk-UA" altLang="ru-RU" b="1" dirty="0"/>
              <a:t>Хвильова </a:t>
            </a:r>
            <a:r>
              <a:rPr lang="uk-UA" altLang="ru-RU" b="1" dirty="0" smtClean="0"/>
              <a:t>поверхня </a:t>
            </a:r>
            <a:r>
              <a:rPr lang="uk-UA" altLang="ru-RU" dirty="0" smtClean="0"/>
              <a:t>- геометричне місце точок, що коливаються в однаковій фазі.</a:t>
            </a:r>
          </a:p>
          <a:p>
            <a:pPr algn="just" eaLnBrk="1" hangingPunct="1"/>
            <a:r>
              <a:rPr lang="uk-UA" altLang="ru-RU" dirty="0" smtClean="0"/>
              <a:t>Точки простору, які відділяють збурене і незбурене середовище називають </a:t>
            </a:r>
            <a:r>
              <a:rPr lang="uk-UA" altLang="ru-RU" b="1" dirty="0" smtClean="0"/>
              <a:t>фронтом хвилі</a:t>
            </a:r>
            <a:endParaRPr lang="ru-RU" altLang="ru-RU" b="1" dirty="0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20</a:t>
            </a:fld>
            <a:endParaRPr lang="ru-RU" b="1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3579" y="620688"/>
            <a:ext cx="8496944" cy="3024336"/>
          </a:xfrm>
          <a:prstGeom prst="roundRect">
            <a:avLst>
              <a:gd name="adj" fmla="val 1430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989" y="4456465"/>
            <a:ext cx="1989144" cy="175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394" y="4440633"/>
            <a:ext cx="2876014" cy="178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845463" y="3905240"/>
            <a:ext cx="3970784" cy="725488"/>
          </a:xfrm>
        </p:spPr>
        <p:txBody>
          <a:bodyPr/>
          <a:lstStyle/>
          <a:p>
            <a:pPr eaLnBrk="1" hangingPunct="1"/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Фронт хвилі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4515" y="4003191"/>
            <a:ext cx="3089474" cy="225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998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Поглинання.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4988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Відбивання.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4988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Заломлення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34988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Підсилення (інтерференція)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4988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Дифракція.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09600" y="844550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Властивості хвиль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3579" y="692696"/>
            <a:ext cx="8496944" cy="4176464"/>
          </a:xfrm>
          <a:prstGeom prst="roundRect">
            <a:avLst>
              <a:gd name="adj" fmla="val 1430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26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Властивості хвиль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 err="1" smtClean="0"/>
              <a:t>Поглинання</a:t>
            </a:r>
            <a:r>
              <a:rPr lang="ru-RU" b="1" dirty="0" smtClean="0"/>
              <a:t> </a:t>
            </a:r>
            <a:r>
              <a:rPr lang="ru-RU" b="1" dirty="0" err="1"/>
              <a:t>хвиль</a:t>
            </a:r>
            <a:r>
              <a:rPr lang="ru-RU" b="1" dirty="0"/>
              <a:t> </a:t>
            </a:r>
            <a:r>
              <a:rPr lang="ru-RU" dirty="0"/>
              <a:t>—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процес</a:t>
            </a:r>
            <a:r>
              <a:rPr lang="ru-RU" dirty="0"/>
              <a:t> </a:t>
            </a:r>
            <a:r>
              <a:rPr lang="ru-RU" dirty="0" err="1"/>
              <a:t>загасання</a:t>
            </a:r>
            <a:r>
              <a:rPr lang="ru-RU" dirty="0"/>
              <a:t> </a:t>
            </a:r>
            <a:r>
              <a:rPr lang="ru-RU" dirty="0" err="1"/>
              <a:t>хвилі</a:t>
            </a:r>
            <a:r>
              <a:rPr lang="ru-RU" dirty="0"/>
              <a:t> в </a:t>
            </a:r>
            <a:r>
              <a:rPr lang="ru-RU" dirty="0" err="1"/>
              <a:t>просторі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пояснюється</a:t>
            </a:r>
            <a:r>
              <a:rPr lang="ru-RU" dirty="0"/>
              <a:t> </a:t>
            </a:r>
            <a:r>
              <a:rPr lang="ru-RU" dirty="0" err="1"/>
              <a:t>тим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механічна</a:t>
            </a:r>
            <a:r>
              <a:rPr lang="ru-RU" dirty="0"/>
              <a:t> </a:t>
            </a:r>
            <a:r>
              <a:rPr lang="ru-RU" dirty="0" err="1"/>
              <a:t>енергія</a:t>
            </a:r>
            <a:r>
              <a:rPr lang="ru-RU" dirty="0"/>
              <a:t> </a:t>
            </a:r>
            <a:r>
              <a:rPr lang="ru-RU" dirty="0" err="1" smtClean="0"/>
              <a:t>частинок</a:t>
            </a:r>
            <a:r>
              <a:rPr lang="ru-RU" dirty="0" smtClean="0"/>
              <a:t> </a:t>
            </a:r>
            <a:r>
              <a:rPr lang="ru-RU" dirty="0" err="1" smtClean="0"/>
              <a:t>середовища</a:t>
            </a:r>
            <a:r>
              <a:rPr lang="ru-RU" dirty="0" smtClean="0"/>
              <a:t>  </a:t>
            </a:r>
            <a:r>
              <a:rPr lang="ru-RU" dirty="0" err="1" smtClean="0"/>
              <a:t>перетвоюється</a:t>
            </a:r>
            <a:r>
              <a:rPr lang="ru-RU" dirty="0" smtClean="0"/>
              <a:t> у </a:t>
            </a:r>
            <a:r>
              <a:rPr lang="ru-RU" dirty="0" err="1"/>
              <a:t>внутрішню</a:t>
            </a:r>
            <a:r>
              <a:rPr lang="ru-RU" dirty="0"/>
              <a:t>, </a:t>
            </a:r>
            <a:r>
              <a:rPr lang="ru-RU" dirty="0" err="1"/>
              <a:t>теплову</a:t>
            </a:r>
            <a:r>
              <a:rPr lang="ru-RU" dirty="0"/>
              <a:t> </a:t>
            </a:r>
            <a:r>
              <a:rPr lang="ru-RU" dirty="0" err="1"/>
              <a:t>енергію</a:t>
            </a:r>
            <a:r>
              <a:rPr lang="ru-RU" dirty="0"/>
              <a:t> </a:t>
            </a:r>
            <a:r>
              <a:rPr lang="ru-RU" dirty="0" err="1"/>
              <a:t>середовища</a:t>
            </a:r>
            <a:r>
              <a:rPr lang="ru-RU" dirty="0" smtClean="0"/>
              <a:t>.</a:t>
            </a:r>
          </a:p>
          <a:p>
            <a:r>
              <a:rPr lang="uk-UA" b="1" dirty="0" err="1" smtClean="0"/>
              <a:t>Відбавання</a:t>
            </a:r>
            <a:r>
              <a:rPr lang="uk-UA" b="1" dirty="0" smtClean="0"/>
              <a:t> хвиль</a:t>
            </a:r>
            <a:r>
              <a:rPr lang="uk-UA" dirty="0" smtClean="0"/>
              <a:t>.</a:t>
            </a:r>
          </a:p>
          <a:p>
            <a:r>
              <a:rPr lang="uk-UA" b="1" dirty="0" smtClean="0"/>
              <a:t>Заломлення хвиль.</a:t>
            </a:r>
            <a:endParaRPr lang="ru-RU" b="1" dirty="0"/>
          </a:p>
          <a:p>
            <a:endParaRPr lang="ru-RU" dirty="0"/>
          </a:p>
        </p:txBody>
      </p:sp>
      <p:pic>
        <p:nvPicPr>
          <p:cNvPr id="4" name="Picture 4" descr="http://upload.wikimedia.org/wikipedia/commons/thumb/e/e1/Shallow_water_waves_250px.gif/120px-Shallow_water_waves_250px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581128"/>
            <a:ext cx="3076339" cy="161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22</a:t>
            </a:fld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251225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293096"/>
            <a:ext cx="4680520" cy="1143000"/>
          </a:xfrm>
        </p:spPr>
        <p:txBody>
          <a:bodyPr/>
          <a:lstStyle/>
          <a:p>
            <a:pPr eaLnBrk="1" hangingPunct="1"/>
            <a:r>
              <a:rPr lang="uk-UA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Дифракція</a:t>
            </a:r>
            <a:endParaRPr lang="ru-RU" alt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5" name="1WAVEDIF.AVI">
            <a:hlinkClick r:id="" action="ppaction://media"/>
          </p:cNvPr>
          <p:cNvPicPr>
            <a:picLocks noGrp="1" noChangeAspect="1" noChangeArrowheads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8122" y="3933056"/>
            <a:ext cx="3132940" cy="234970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764704"/>
            <a:ext cx="3168352" cy="2376264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18262" y="1045627"/>
            <a:ext cx="46805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Інтерференція</a:t>
            </a:r>
            <a:endParaRPr lang="ru-RU" alt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" fill="hold"/>
                                        <p:tgtEl>
                                          <p:spTgt spid="8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19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8575" y="1340768"/>
            <a:ext cx="9144000" cy="1872208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alt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Звукові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поширення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звуку в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різноманітних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середовищах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Сила і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гучність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звуку,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висота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тону, тембр. 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539552" y="4585761"/>
            <a:ext cx="7848872" cy="216024"/>
          </a:xfrm>
          <a:prstGeom prst="rightArrow">
            <a:avLst>
              <a:gd name="adj1" fmla="val 50000"/>
              <a:gd name="adj2" fmla="val 1178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4509120"/>
            <a:ext cx="72008" cy="3554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4509120"/>
            <a:ext cx="72008" cy="3554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4509120"/>
            <a:ext cx="72008" cy="3554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668344" y="4509120"/>
            <a:ext cx="72008" cy="3554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ьная выноска 8"/>
          <p:cNvSpPr/>
          <p:nvPr/>
        </p:nvSpPr>
        <p:spPr>
          <a:xfrm>
            <a:off x="591311" y="3394494"/>
            <a:ext cx="1224136" cy="792088"/>
          </a:xfrm>
          <a:prstGeom prst="wedgeEllipseCallout">
            <a:avLst>
              <a:gd name="adj1" fmla="val -28820"/>
              <a:gd name="adj2" fmla="val 933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err="1" smtClean="0">
                <a:solidFill>
                  <a:schemeClr val="tx1"/>
                </a:solidFill>
              </a:rPr>
              <a:t>Інфра</a:t>
            </a:r>
            <a:r>
              <a:rPr lang="uk-UA" sz="2000" b="1" dirty="0" smtClean="0">
                <a:solidFill>
                  <a:schemeClr val="tx1"/>
                </a:solidFill>
              </a:rPr>
              <a:t> звук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6" name="Овальная выноска 15"/>
          <p:cNvSpPr/>
          <p:nvPr/>
        </p:nvSpPr>
        <p:spPr>
          <a:xfrm>
            <a:off x="2175487" y="3394494"/>
            <a:ext cx="1224136" cy="792088"/>
          </a:xfrm>
          <a:prstGeom prst="wedgeEllipseCallout">
            <a:avLst>
              <a:gd name="adj1" fmla="val -28820"/>
              <a:gd name="adj2" fmla="val 933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Звук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>
            <a:off x="5177320" y="3394494"/>
            <a:ext cx="1606679" cy="792088"/>
          </a:xfrm>
          <a:prstGeom prst="wedgeEllipseCallout">
            <a:avLst>
              <a:gd name="adj1" fmla="val -28820"/>
              <a:gd name="adj2" fmla="val 933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Ультра звук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Овальная выноска 17"/>
          <p:cNvSpPr/>
          <p:nvPr/>
        </p:nvSpPr>
        <p:spPr>
          <a:xfrm>
            <a:off x="7648095" y="3394494"/>
            <a:ext cx="1224136" cy="792088"/>
          </a:xfrm>
          <a:prstGeom prst="wedgeEllipseCallout">
            <a:avLst>
              <a:gd name="adj1" fmla="val -28820"/>
              <a:gd name="adj2" fmla="val 933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err="1" smtClean="0">
                <a:solidFill>
                  <a:schemeClr val="tx1"/>
                </a:solidFill>
              </a:rPr>
              <a:t>Гіпер</a:t>
            </a:r>
            <a:r>
              <a:rPr lang="uk-UA" sz="2000" b="1" dirty="0" smtClean="0">
                <a:solidFill>
                  <a:schemeClr val="tx1"/>
                </a:solidFill>
              </a:rPr>
              <a:t>  звук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4869404"/>
            <a:ext cx="8640960" cy="440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0     20                                 20 000                                              10      </a:t>
            </a:r>
            <a:r>
              <a:rPr lang="el-GR" sz="2000" b="1" dirty="0" smtClean="0">
                <a:latin typeface="Constantia"/>
              </a:rPr>
              <a:t>υ</a:t>
            </a:r>
            <a:r>
              <a:rPr lang="uk-UA" sz="2000" b="1" dirty="0" smtClean="0">
                <a:latin typeface="Constantia"/>
              </a:rPr>
              <a:t>, Гц</a:t>
            </a:r>
            <a:r>
              <a:rPr lang="uk-UA" sz="2000" b="1" dirty="0" smtClean="0"/>
              <a:t> </a:t>
            </a:r>
            <a:endParaRPr lang="ru-RU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740352" y="4742397"/>
            <a:ext cx="639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9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51374" y="3169104"/>
            <a:ext cx="8642917" cy="2880320"/>
          </a:xfrm>
          <a:prstGeom prst="roundRect">
            <a:avLst>
              <a:gd name="adj" fmla="val 1430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547664" y="5415607"/>
            <a:ext cx="6789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Шкала поздовжніх механічних хвиль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22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03237"/>
            <a:ext cx="8229600" cy="4525963"/>
          </a:xfrm>
        </p:spPr>
        <p:txBody>
          <a:bodyPr/>
          <a:lstStyle/>
          <a:p>
            <a:pPr indent="0" algn="ctr">
              <a:spcAft>
                <a:spcPts val="0"/>
              </a:spcAft>
              <a:buNone/>
            </a:pPr>
            <a:r>
              <a:rPr lang="uk-UA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А, ви знаєте, що ....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Font typeface="Symbol"/>
              <a:buChar char=""/>
            </a:pPr>
            <a:r>
              <a:rPr lang="uk-UA" sz="2800" i="1" dirty="0">
                <a:latin typeface="Times New Roman"/>
                <a:ea typeface="Times New Roman"/>
              </a:rPr>
              <a:t>У глибоку давнину звук здавався людям дивним породженням надприродних сил. Вони вірили, що звуки можуть приборкувати диких тварин, зрушувати скелі і гори, викликати дощ, творити інші чудеса.</a:t>
            </a:r>
            <a:endParaRPr lang="ru-RU" sz="2800" dirty="0"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Font typeface="Symbol"/>
              <a:buChar char=""/>
            </a:pPr>
            <a:r>
              <a:rPr lang="uk-UA" sz="2800" i="1" dirty="0">
                <a:latin typeface="Times New Roman"/>
                <a:ea typeface="Times New Roman"/>
              </a:rPr>
              <a:t>Стародавні індійці раніше інших оволоділи високою музичною культурою. Вони розробили і широко використовували нотну грамоту задовго до того, як вона з'явилася в Європі.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5887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92" y="459077"/>
            <a:ext cx="9001000" cy="4525963"/>
          </a:xfrm>
        </p:spPr>
        <p:txBody>
          <a:bodyPr/>
          <a:lstStyle/>
          <a:p>
            <a:pPr lvl="0" algn="just">
              <a:spcAft>
                <a:spcPts val="0"/>
              </a:spcAft>
              <a:buFont typeface="Symbol"/>
              <a:buChar char=""/>
            </a:pPr>
            <a:r>
              <a:rPr lang="uk-UA" sz="2800" i="1" dirty="0">
                <a:solidFill>
                  <a:prstClr val="black"/>
                </a:solidFill>
                <a:latin typeface="Times New Roman"/>
                <a:ea typeface="Times New Roman"/>
              </a:rPr>
              <a:t>Грецький вчений Піфагор вперше довів, що низькі тони в музичних інструментах </a:t>
            </a:r>
            <a:r>
              <a:rPr lang="uk-UA" sz="2800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притаманні </a:t>
            </a:r>
            <a:r>
              <a:rPr lang="uk-UA" sz="2800" i="1" dirty="0">
                <a:solidFill>
                  <a:prstClr val="black"/>
                </a:solidFill>
                <a:latin typeface="Times New Roman"/>
                <a:ea typeface="Times New Roman"/>
              </a:rPr>
              <a:t>довгим </a:t>
            </a:r>
            <a:r>
              <a:rPr lang="uk-UA" sz="2800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струнам. </a:t>
            </a:r>
            <a:r>
              <a:rPr lang="uk-UA" sz="2800" i="1" dirty="0">
                <a:solidFill>
                  <a:prstClr val="black"/>
                </a:solidFill>
                <a:latin typeface="Times New Roman"/>
                <a:ea typeface="Times New Roman"/>
              </a:rPr>
              <a:t>При вкороченні струни вдвічі звук її підвищиться на цілу октаву. Відкриття Піфагора поклало початок науки про </a:t>
            </a:r>
            <a:r>
              <a:rPr lang="uk-UA" sz="2800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акустику.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Font typeface="Symbol"/>
              <a:buChar char=""/>
            </a:pPr>
            <a:r>
              <a:rPr lang="uk-UA" sz="2800" i="1" dirty="0">
                <a:solidFill>
                  <a:prstClr val="black"/>
                </a:solidFill>
                <a:latin typeface="Times New Roman"/>
                <a:ea typeface="Times New Roman"/>
              </a:rPr>
              <a:t>Виявлення Піфагором і його учнями гармонійних сполучень звуків лягли в основу </a:t>
            </a:r>
            <a:r>
              <a:rPr lang="uk-UA" sz="2800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вчення про </a:t>
            </a:r>
            <a:r>
              <a:rPr lang="uk-UA" sz="2800" i="1" dirty="0">
                <a:solidFill>
                  <a:prstClr val="black"/>
                </a:solidFill>
                <a:latin typeface="Times New Roman"/>
                <a:ea typeface="Times New Roman"/>
              </a:rPr>
              <a:t>так звану </a:t>
            </a:r>
            <a:r>
              <a:rPr lang="uk-UA" sz="2800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гармонію </a:t>
            </a:r>
            <a:r>
              <a:rPr lang="uk-UA" sz="2800" i="1" dirty="0">
                <a:solidFill>
                  <a:prstClr val="black"/>
                </a:solidFill>
                <a:latin typeface="Times New Roman"/>
                <a:ea typeface="Times New Roman"/>
              </a:rPr>
              <a:t>Всесвіту (небесні тіла і планети розташовані щодо один одного відповідно до музичних </a:t>
            </a:r>
            <a:r>
              <a:rPr lang="uk-UA" sz="2800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інтервалів </a:t>
            </a:r>
            <a:r>
              <a:rPr lang="uk-UA" sz="2800" i="1" dirty="0">
                <a:solidFill>
                  <a:prstClr val="black"/>
                </a:solidFill>
                <a:latin typeface="Times New Roman"/>
                <a:ea typeface="Times New Roman"/>
              </a:rPr>
              <a:t>і випромінюють «музику сфер»).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Font typeface="Symbol"/>
              <a:buChar char=""/>
            </a:pPr>
            <a:r>
              <a:rPr lang="uk-UA" sz="2800" i="1" dirty="0">
                <a:solidFill>
                  <a:prstClr val="black"/>
                </a:solidFill>
                <a:latin typeface="Times New Roman"/>
                <a:ea typeface="Times New Roman"/>
              </a:rPr>
              <a:t>Давньогрецький вчений Аристотель вперше вірно пояснював природу звуку, вважаючи, що </a:t>
            </a:r>
            <a:r>
              <a:rPr lang="uk-UA" sz="2800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тіло яке коливається, створює </a:t>
            </a:r>
            <a:r>
              <a:rPr lang="uk-UA" sz="2800" i="1" dirty="0">
                <a:solidFill>
                  <a:prstClr val="black"/>
                </a:solidFill>
                <a:latin typeface="Times New Roman"/>
                <a:ea typeface="Times New Roman"/>
              </a:rPr>
              <a:t>поперемінне стиснення і розрідження повітря, </a:t>
            </a:r>
            <a:r>
              <a:rPr lang="uk-UA" sz="2800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тобто є джерелом звуку.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410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altLang="ru-RU" dirty="0" smtClean="0"/>
              <a:t>Звукові хвилі</a:t>
            </a:r>
            <a:endParaRPr lang="ru-RU" altLang="ru-RU" dirty="0" smtClean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600200"/>
            <a:ext cx="3686175" cy="45259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Звук – механічні поздовжні хвилі, що сприймаються людським слухом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Діапазон частот від 16 до 20000 Гц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Швидкість в повітрі за нормальних атмосферних умов 330 м/с</a:t>
            </a:r>
            <a:endParaRPr lang="ru-RU" dirty="0"/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1428750"/>
            <a:ext cx="4583112" cy="421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27</a:t>
            </a:fld>
            <a:endParaRPr lang="ru-RU" b="1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3579" y="1556792"/>
            <a:ext cx="3674365" cy="2664296"/>
          </a:xfrm>
          <a:prstGeom prst="roundRect">
            <a:avLst>
              <a:gd name="adj" fmla="val 1430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80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31187" cy="108267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Ctr="0"/>
          <a:lstStyle/>
          <a:p>
            <a:pPr eaLnBrk="1" hangingPunct="1">
              <a:lnSpc>
                <a:spcPct val="116000"/>
              </a:lnSpc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ru-RU" altLang="ru-RU" sz="4800" b="1" dirty="0" err="1" smtClean="0">
                <a:solidFill>
                  <a:srgbClr val="FF0000"/>
                </a:solidFill>
                <a:latin typeface="Monotype Corsiva" pitchFamily="66" charset="0"/>
              </a:rPr>
              <a:t>Короткі</a:t>
            </a:r>
            <a:r>
              <a:rPr lang="ru-RU" alt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altLang="ru-RU" sz="4800" b="1" dirty="0" err="1" smtClean="0">
                <a:solidFill>
                  <a:srgbClr val="FF0000"/>
                </a:solidFill>
                <a:latin typeface="Monotype Corsiva" pitchFamily="66" charset="0"/>
              </a:rPr>
              <a:t>відомості</a:t>
            </a:r>
            <a:r>
              <a:rPr lang="ru-RU" alt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 про звук</a:t>
            </a:r>
            <a:endParaRPr lang="en-GB" altLang="ru-RU" sz="48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7083" y="1412776"/>
            <a:ext cx="8435280" cy="4740374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just" eaLnBrk="1" hangingPunct="1">
              <a:buClr>
                <a:schemeClr val="tx1"/>
              </a:buClr>
              <a:buSzPct val="180000"/>
              <a:buFont typeface="Wingdings" pitchFamily="2" charset="2"/>
              <a:buChar char="F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altLang="ru-RU" sz="2800" dirty="0" err="1" smtClean="0"/>
              <a:t>Людина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живе</a:t>
            </a:r>
            <a:r>
              <a:rPr lang="en-GB" altLang="ru-RU" sz="2800" dirty="0" smtClean="0"/>
              <a:t> в </a:t>
            </a:r>
            <a:r>
              <a:rPr lang="en-GB" altLang="ru-RU" sz="2800" dirty="0" err="1" smtClean="0"/>
              <a:t>світі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звуків</a:t>
            </a:r>
            <a:r>
              <a:rPr lang="en-GB" altLang="ru-RU" sz="2800" dirty="0" smtClean="0"/>
              <a:t>. </a:t>
            </a:r>
            <a:r>
              <a:rPr lang="en-GB" altLang="ru-RU" sz="2800" dirty="0" err="1" smtClean="0"/>
              <a:t>Звуки</a:t>
            </a:r>
            <a:r>
              <a:rPr lang="uk-UA" altLang="ru-RU" sz="2800" dirty="0" smtClean="0"/>
              <a:t>, які оточують її</a:t>
            </a:r>
            <a:r>
              <a:rPr lang="en-GB" altLang="ru-RU" sz="2800" dirty="0" smtClean="0"/>
              <a:t> з </a:t>
            </a:r>
            <a:r>
              <a:rPr lang="en-GB" altLang="ru-RU" sz="2800" dirty="0" err="1" smtClean="0"/>
              <a:t>самого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народження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допомагають</a:t>
            </a:r>
            <a:r>
              <a:rPr lang="en-GB" altLang="ru-RU" sz="2800" dirty="0" smtClean="0"/>
              <a:t>  </a:t>
            </a:r>
            <a:r>
              <a:rPr lang="en-GB" altLang="ru-RU" sz="2800" dirty="0" err="1" smtClean="0"/>
              <a:t>адаптуватися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до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навколишніх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умов</a:t>
            </a:r>
            <a:r>
              <a:rPr lang="en-GB" altLang="ru-RU" sz="2800" dirty="0" smtClean="0"/>
              <a:t>. </a:t>
            </a:r>
            <a:endParaRPr lang="uk-UA" altLang="ru-RU" sz="2800" dirty="0" smtClean="0"/>
          </a:p>
          <a:p>
            <a:pPr algn="just" eaLnBrk="1" hangingPunct="1">
              <a:buClr>
                <a:schemeClr val="tx1"/>
              </a:buClr>
              <a:buSzPct val="180000"/>
              <a:buFont typeface="Wingdings" pitchFamily="2" charset="2"/>
              <a:buChar char="F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altLang="ru-RU" sz="2800" dirty="0" err="1" smtClean="0"/>
              <a:t>Звуки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важливі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не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тільки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для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людини</a:t>
            </a:r>
            <a:r>
              <a:rPr lang="en-GB" altLang="ru-RU" sz="2800" dirty="0" smtClean="0"/>
              <a:t>, </a:t>
            </a:r>
            <a:r>
              <a:rPr lang="en-GB" altLang="ru-RU" sz="2800" dirty="0" err="1" smtClean="0"/>
              <a:t>але</a:t>
            </a:r>
            <a:r>
              <a:rPr lang="en-GB" altLang="ru-RU" sz="2800" dirty="0" smtClean="0"/>
              <a:t> й </a:t>
            </a:r>
            <a:r>
              <a:rPr lang="en-GB" altLang="ru-RU" sz="2800" dirty="0" err="1" smtClean="0"/>
              <a:t>для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тварин</a:t>
            </a:r>
            <a:r>
              <a:rPr lang="en-GB" altLang="ru-RU" sz="2800" dirty="0" smtClean="0"/>
              <a:t>, </a:t>
            </a:r>
            <a:r>
              <a:rPr lang="en-GB" altLang="ru-RU" sz="2800" dirty="0" err="1" smtClean="0"/>
              <a:t>яким</a:t>
            </a:r>
            <a:r>
              <a:rPr lang="en-GB" altLang="ru-RU" sz="2800" dirty="0" smtClean="0"/>
              <a:t> </a:t>
            </a:r>
            <a:r>
              <a:rPr lang="uk-UA" altLang="ru-RU" sz="2800" dirty="0" smtClean="0"/>
              <a:t>добре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уловлювання</a:t>
            </a:r>
            <a:r>
              <a:rPr lang="uk-UA" altLang="ru-RU" sz="2800" dirty="0" smtClean="0"/>
              <a:t> </a:t>
            </a:r>
            <a:r>
              <a:rPr lang="en-GB" altLang="ru-RU" sz="2800" dirty="0" err="1" smtClean="0"/>
              <a:t>звуку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допомагає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вижити</a:t>
            </a:r>
            <a:r>
              <a:rPr lang="en-GB" altLang="ru-RU" sz="2800" dirty="0" smtClean="0"/>
              <a:t>. </a:t>
            </a:r>
            <a:endParaRPr lang="uk-UA" altLang="ru-RU" sz="2800" dirty="0" smtClean="0"/>
          </a:p>
          <a:p>
            <a:pPr algn="just" eaLnBrk="1" hangingPunct="1">
              <a:buClr>
                <a:schemeClr val="tx1"/>
              </a:buClr>
              <a:buSzPct val="180000"/>
              <a:buFont typeface="Wingdings" pitchFamily="2" charset="2"/>
              <a:buChar char="F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uk-UA" altLang="ru-RU" sz="2800" dirty="0" err="1" smtClean="0"/>
              <a:t>Зв</a:t>
            </a:r>
            <a:r>
              <a:rPr lang="en-GB" altLang="ru-RU" sz="2800" dirty="0" err="1" smtClean="0"/>
              <a:t>уки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можуть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бути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різними</a:t>
            </a:r>
            <a:r>
              <a:rPr lang="uk-UA" altLang="ru-RU" sz="2800" dirty="0" smtClean="0"/>
              <a:t>: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одні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можуть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бути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приємними</a:t>
            </a:r>
            <a:r>
              <a:rPr lang="en-GB" altLang="ru-RU" sz="2800" dirty="0" smtClean="0"/>
              <a:t>, а </a:t>
            </a:r>
            <a:r>
              <a:rPr lang="en-GB" altLang="ru-RU" sz="2800" dirty="0" err="1" smtClean="0"/>
              <a:t>деякі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навіть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викликають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неприємні</a:t>
            </a:r>
            <a:r>
              <a:rPr lang="en-GB" altLang="ru-RU" sz="2800" dirty="0" smtClean="0"/>
              <a:t> </a:t>
            </a:r>
            <a:r>
              <a:rPr lang="en-GB" altLang="ru-RU" sz="2800" dirty="0" err="1" smtClean="0"/>
              <a:t>відчуття</a:t>
            </a:r>
            <a:r>
              <a:rPr lang="en-GB" altLang="ru-RU" sz="2800" dirty="0" smtClean="0"/>
              <a:t>. </a:t>
            </a:r>
            <a:endParaRPr lang="uk-UA" altLang="ru-RU" sz="2800" dirty="0" smtClean="0"/>
          </a:p>
          <a:p>
            <a:pPr marL="0" indent="0" algn="just" eaLnBrk="1" hangingPunct="1">
              <a:buClr>
                <a:schemeClr val="tx1"/>
              </a:buClr>
              <a:buSzPct val="18000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ru-RU" sz="2800" b="1" dirty="0"/>
          </a:p>
          <a:p>
            <a:pPr marL="0" indent="0" algn="just" eaLnBrk="1" hangingPunct="1">
              <a:buClr>
                <a:schemeClr val="tx1"/>
              </a:buClr>
              <a:buSzPct val="18000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altLang="ru-RU" sz="2800" dirty="0" smtClean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28</a:t>
            </a:fld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269007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5122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1187450" y="549275"/>
            <a:ext cx="7129463" cy="838200"/>
          </a:xfrm>
        </p:spPr>
        <p:txBody>
          <a:bodyPr/>
          <a:lstStyle/>
          <a:p>
            <a:r>
              <a:rPr lang="ru-RU" alt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Джерелами</a:t>
            </a:r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звуків</a:t>
            </a:r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є </a:t>
            </a:r>
            <a:r>
              <a:rPr lang="ru-RU" alt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тіла</a:t>
            </a:r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alt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коливаються</a:t>
            </a:r>
            <a:endParaRPr lang="ru-RU" alt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387" name="Group 11"/>
          <p:cNvGrpSpPr>
            <a:grpSpLocks/>
          </p:cNvGrpSpPr>
          <p:nvPr/>
        </p:nvGrpSpPr>
        <p:grpSpPr bwMode="auto">
          <a:xfrm>
            <a:off x="596900" y="1268760"/>
            <a:ext cx="8078788" cy="3095625"/>
            <a:chOff x="376" y="1344"/>
            <a:chExt cx="5089" cy="1950"/>
          </a:xfrm>
        </p:grpSpPr>
        <p:pic>
          <p:nvPicPr>
            <p:cNvPr id="16388" name="Picture 6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" y="1344"/>
              <a:ext cx="1597" cy="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9" name="Picture 7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4" y="1344"/>
              <a:ext cx="988" cy="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0" name="Picture 8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3" y="1344"/>
              <a:ext cx="2132" cy="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din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977228" y="4581127"/>
            <a:ext cx="2466156" cy="18496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69" r="42479" b="11953"/>
          <a:stretch/>
        </p:blipFill>
        <p:spPr>
          <a:xfrm>
            <a:off x="971600" y="4594708"/>
            <a:ext cx="3054864" cy="191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69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оле пшеницы. Футаж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17000" contrast="3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76256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" y="620688"/>
            <a:ext cx="8795320" cy="725488"/>
          </a:xfrm>
        </p:spPr>
        <p:txBody>
          <a:bodyPr/>
          <a:lstStyle/>
          <a:p>
            <a:r>
              <a:rPr lang="uk-UA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установки для осцилографування звуку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2" t="26338" r="33482" b="13850"/>
          <a:stretch/>
        </p:blipFill>
        <p:spPr bwMode="auto">
          <a:xfrm>
            <a:off x="1205408" y="1484784"/>
            <a:ext cx="6984776" cy="463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282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96899" y="4581128"/>
            <a:ext cx="8035541" cy="1572146"/>
          </a:xfrm>
        </p:spPr>
        <p:txBody>
          <a:bodyPr/>
          <a:lstStyle/>
          <a:p>
            <a:r>
              <a:rPr lang="ru-RU" altLang="ru-RU" sz="2800" dirty="0" err="1" smtClean="0">
                <a:solidFill>
                  <a:srgbClr val="C00000"/>
                </a:solidFill>
              </a:rPr>
              <a:t>Вухо</a:t>
            </a:r>
            <a:r>
              <a:rPr lang="ru-RU" altLang="ru-RU" sz="2800" dirty="0" smtClean="0">
                <a:solidFill>
                  <a:srgbClr val="C00000"/>
                </a:solidFill>
              </a:rPr>
              <a:t> є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природним</a:t>
            </a:r>
            <a:r>
              <a:rPr lang="ru-RU" altLang="ru-RU" sz="2800" dirty="0" smtClean="0">
                <a:solidFill>
                  <a:srgbClr val="C00000"/>
                </a:solidFill>
              </a:rPr>
              <a:t>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приймачем</a:t>
            </a:r>
            <a:r>
              <a:rPr lang="ru-RU" altLang="ru-RU" sz="2800" dirty="0" smtClean="0">
                <a:solidFill>
                  <a:srgbClr val="C00000"/>
                </a:solidFill>
              </a:rPr>
              <a:t> звуку,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однак</a:t>
            </a:r>
            <a:r>
              <a:rPr lang="ru-RU" altLang="ru-RU" sz="2800" dirty="0" smtClean="0">
                <a:solidFill>
                  <a:srgbClr val="C00000"/>
                </a:solidFill>
              </a:rPr>
              <a:t>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створені</a:t>
            </a:r>
            <a:r>
              <a:rPr lang="ru-RU" altLang="ru-RU" sz="2800" dirty="0" smtClean="0">
                <a:solidFill>
                  <a:srgbClr val="C00000"/>
                </a:solidFill>
              </a:rPr>
              <a:t> й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штучні</a:t>
            </a:r>
            <a:r>
              <a:rPr lang="ru-RU" altLang="ru-RU" sz="2800" dirty="0" smtClean="0">
                <a:solidFill>
                  <a:srgbClr val="C00000"/>
                </a:solidFill>
              </a:rPr>
              <a:t>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приймачі</a:t>
            </a:r>
            <a:r>
              <a:rPr lang="ru-RU" altLang="ru-RU" sz="2800" dirty="0" smtClean="0">
                <a:solidFill>
                  <a:srgbClr val="C00000"/>
                </a:solidFill>
              </a:rPr>
              <a:t> звуку.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Найбільш</a:t>
            </a:r>
            <a:r>
              <a:rPr lang="ru-RU" altLang="ru-RU" sz="2800" dirty="0" smtClean="0">
                <a:solidFill>
                  <a:srgbClr val="C00000"/>
                </a:solidFill>
              </a:rPr>
              <a:t> широко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використовуються</a:t>
            </a:r>
            <a:r>
              <a:rPr lang="ru-RU" altLang="ru-RU" sz="2800" dirty="0" smtClean="0">
                <a:solidFill>
                  <a:srgbClr val="C00000"/>
                </a:solidFill>
              </a:rPr>
              <a:t>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різні</a:t>
            </a:r>
            <a:r>
              <a:rPr lang="ru-RU" altLang="ru-RU" sz="2800" dirty="0" smtClean="0">
                <a:solidFill>
                  <a:srgbClr val="C00000"/>
                </a:solidFill>
              </a:rPr>
              <a:t>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мікрофони</a:t>
            </a:r>
            <a:r>
              <a:rPr lang="ru-RU" altLang="ru-RU" sz="2800" dirty="0" smtClean="0">
                <a:solidFill>
                  <a:srgbClr val="C00000"/>
                </a:solidFill>
              </a:rPr>
              <a:t>. Вони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перетворюють</a:t>
            </a:r>
            <a:r>
              <a:rPr lang="ru-RU" altLang="ru-RU" sz="2800" dirty="0" smtClean="0">
                <a:solidFill>
                  <a:srgbClr val="C00000"/>
                </a:solidFill>
              </a:rPr>
              <a:t>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звукові</a:t>
            </a:r>
            <a:r>
              <a:rPr lang="ru-RU" altLang="ru-RU" sz="2800" dirty="0" smtClean="0">
                <a:solidFill>
                  <a:srgbClr val="C00000"/>
                </a:solidFill>
              </a:rPr>
              <a:t>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коливання</a:t>
            </a:r>
            <a:r>
              <a:rPr lang="ru-RU" altLang="ru-RU" sz="2800" dirty="0" smtClean="0">
                <a:solidFill>
                  <a:srgbClr val="C00000"/>
                </a:solidFill>
              </a:rPr>
              <a:t> на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коливання</a:t>
            </a:r>
            <a:r>
              <a:rPr lang="ru-RU" altLang="ru-RU" sz="2800" dirty="0" smtClean="0">
                <a:solidFill>
                  <a:srgbClr val="C00000"/>
                </a:solidFill>
              </a:rPr>
              <a:t> </a:t>
            </a:r>
            <a:r>
              <a:rPr lang="ru-RU" altLang="ru-RU" sz="2800" dirty="0" err="1" smtClean="0">
                <a:solidFill>
                  <a:srgbClr val="C00000"/>
                </a:solidFill>
              </a:rPr>
              <a:t>електричного</a:t>
            </a:r>
            <a:r>
              <a:rPr lang="ru-RU" altLang="ru-RU" sz="2800" dirty="0" smtClean="0">
                <a:solidFill>
                  <a:srgbClr val="C00000"/>
                </a:solidFill>
              </a:rPr>
              <a:t> струму.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31</a:t>
            </a:fld>
            <a:endParaRPr lang="ru-RU" b="1"/>
          </a:p>
        </p:txBody>
      </p:sp>
      <p:pic>
        <p:nvPicPr>
          <p:cNvPr id="5" name="Picture 5" descr="img01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811464"/>
            <a:ext cx="5970563" cy="3147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779837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592" y="260648"/>
            <a:ext cx="7129463" cy="838200"/>
          </a:xfrm>
        </p:spPr>
        <p:txBody>
          <a:bodyPr/>
          <a:lstStyle/>
          <a:p>
            <a:r>
              <a:rPr lang="uk-UA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Приймачі звуку</a:t>
            </a:r>
            <a:endParaRPr lang="ru-RU" alt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79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250825" y="72008"/>
            <a:ext cx="8493125" cy="90872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Ctr="0"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П</a:t>
            </a:r>
            <a:r>
              <a:rPr lang="uk-UA" altLang="ru-RU" sz="3200" b="1" dirty="0" err="1" smtClean="0">
                <a:solidFill>
                  <a:srgbClr val="002060"/>
                </a:solidFill>
                <a:latin typeface="Monotype Corsiva" pitchFamily="66" charset="0"/>
              </a:rPr>
              <a:t>оширення</a:t>
            </a:r>
            <a:r>
              <a:rPr lang="en-GB" alt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en-GB" altLang="ru-RU" sz="3200" b="1" dirty="0" err="1" smtClean="0">
                <a:solidFill>
                  <a:srgbClr val="002060"/>
                </a:solidFill>
                <a:latin typeface="Monotype Corsiva" pitchFamily="66" charset="0"/>
              </a:rPr>
              <a:t>звуку</a:t>
            </a:r>
            <a:r>
              <a:rPr lang="en-GB" altLang="ru-RU" sz="3200" dirty="0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6913" y="692696"/>
            <a:ext cx="8892480" cy="5517133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eaLnBrk="1" hangingPunct="1">
              <a:lnSpc>
                <a:spcPct val="80000"/>
              </a:lnSpc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Звукова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хвиля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проходити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самі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різні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відстані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Гарматна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стрілянина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чутна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10-15 км,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іржання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коней і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гавкіт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собак - на 2-3 км, а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шепіт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всього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кілька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метрів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звуки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передаються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повітрю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Але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провідником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звуку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бути не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Приклавши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вухо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рейок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почути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шум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поїзда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наближається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значно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раніше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на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більшій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відстані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Значить метал проводить звук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швидше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краще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Вода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теж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добре проводить звук.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Пірнувши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воду,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чітко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чути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стукають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один об одного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каміння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шумить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 прибою галька.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Властивість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води - добре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проводити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звук - широко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використовується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розвідки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морі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війни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вимірювання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морських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глибин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Необхідна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умова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поширення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звукових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хвиль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наявність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матеріального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пружного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середовища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вакуумі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звукові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хвилі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поширюються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так як там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немає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часток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передавали б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взаємодію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джерела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коливань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Тому на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Місяці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через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відсутність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атмосфери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панує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повна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тиша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Навіть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падіння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метеорита на </a:t>
            </a:r>
            <a:r>
              <a:rPr lang="uk-UA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поверхню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чути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спостерігачеві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GB" alt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587943" y="6381576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32</a:t>
            </a:fld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2686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 звуку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7515466"/>
              </p:ext>
            </p:extLst>
          </p:nvPr>
        </p:nvGraphicFramePr>
        <p:xfrm>
          <a:off x="827584" y="1700808"/>
          <a:ext cx="7560840" cy="1080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0210"/>
                <a:gridCol w="1890210"/>
                <a:gridCol w="1890210"/>
                <a:gridCol w="1890210"/>
              </a:tblGrid>
              <a:tr h="540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 </a:t>
                      </a:r>
                      <a:r>
                        <a:rPr lang="ru-RU" sz="2000" b="1" dirty="0" smtClean="0">
                          <a:effectLst/>
                        </a:rPr>
                        <a:t> </a:t>
                      </a:r>
                      <a:r>
                        <a:rPr lang="en-US" sz="2000" b="1" dirty="0" smtClean="0">
                          <a:effectLst/>
                        </a:rPr>
                        <a:t>t</a:t>
                      </a:r>
                      <a:r>
                        <a:rPr lang="uk-UA" sz="2000" b="1" dirty="0" smtClean="0">
                          <a:effectLst/>
                        </a:rPr>
                        <a:t>,  </a:t>
                      </a:r>
                      <a:r>
                        <a:rPr lang="en-US" sz="2000" b="1" baseline="30000" dirty="0" smtClean="0">
                          <a:effectLst/>
                        </a:rPr>
                        <a:t>0</a:t>
                      </a:r>
                      <a:r>
                        <a:rPr lang="en-US" sz="2000" b="1" dirty="0" smtClean="0">
                          <a:effectLst/>
                        </a:rPr>
                        <a:t> </a:t>
                      </a:r>
                      <a:r>
                        <a:rPr lang="ru-RU" sz="2000" b="1" dirty="0">
                          <a:effectLst/>
                        </a:rPr>
                        <a:t>С</a:t>
                      </a:r>
                      <a:r>
                        <a:rPr lang="en-US" sz="2000" b="1" dirty="0">
                          <a:effectLst/>
                        </a:rPr>
                        <a:t> 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0</a:t>
                      </a:r>
                      <a:r>
                        <a:rPr lang="ru-RU" sz="2000" b="1" baseline="30000">
                          <a:effectLst/>
                        </a:rPr>
                        <a:t>0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 15</a:t>
                      </a:r>
                      <a:r>
                        <a:rPr lang="ru-RU" sz="2000" b="1" baseline="30000">
                          <a:effectLst/>
                        </a:rPr>
                        <a:t>0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100</a:t>
                      </a:r>
                      <a:r>
                        <a:rPr lang="ru-RU" sz="2000" b="1" baseline="30000" dirty="0">
                          <a:effectLst/>
                        </a:rPr>
                        <a:t>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40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, </a:t>
                      </a:r>
                      <a:r>
                        <a:rPr lang="ru-RU" sz="2000" b="1" dirty="0">
                          <a:effectLst/>
                        </a:rPr>
                        <a:t>м/с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332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342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386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784350" y="3543300"/>
          <a:ext cx="123825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Формула" r:id="rId3" imgW="114151" imgH="215619" progId="Equation.3">
                  <p:embed/>
                </p:oleObj>
              </mc:Choice>
              <mc:Fallback>
                <p:oleObj name="Формула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350" y="3543300"/>
                        <a:ext cx="123825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844146"/>
              </p:ext>
            </p:extLst>
          </p:nvPr>
        </p:nvGraphicFramePr>
        <p:xfrm>
          <a:off x="611560" y="4048936"/>
          <a:ext cx="7848870" cy="12241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9774"/>
                <a:gridCol w="1569774"/>
                <a:gridCol w="1569774"/>
                <a:gridCol w="1569774"/>
                <a:gridCol w="1569774"/>
              </a:tblGrid>
              <a:tr h="6120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effectLst/>
                        </a:rPr>
                        <a:t>середовище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effectLst/>
                        </a:rPr>
                        <a:t>повітря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effectLst/>
                        </a:rPr>
                        <a:t>залізо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скло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effectLst/>
                        </a:rPr>
                        <a:t>вода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120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effectLst/>
                        </a:rPr>
                        <a:t>,</a:t>
                      </a:r>
                      <a:r>
                        <a:rPr lang="ru-RU" sz="2000" b="1">
                          <a:effectLst/>
                        </a:rPr>
                        <a:t> м/с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332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4900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5600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1450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59143"/>
              </p:ext>
            </p:extLst>
          </p:nvPr>
        </p:nvGraphicFramePr>
        <p:xfrm>
          <a:off x="786102" y="4653136"/>
          <a:ext cx="601810" cy="464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Формула" r:id="rId5" imgW="126835" imgH="139518" progId="Equation.3">
                  <p:embed/>
                </p:oleObj>
              </mc:Choice>
              <mc:Fallback>
                <p:oleObj name="Формула" r:id="rId5" imgW="126835" imgH="1395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6102" y="4653136"/>
                        <a:ext cx="601810" cy="4648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542842"/>
              </p:ext>
            </p:extLst>
          </p:nvPr>
        </p:nvGraphicFramePr>
        <p:xfrm>
          <a:off x="1157820" y="2248736"/>
          <a:ext cx="601662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Формула" r:id="rId7" imgW="126835" imgH="139518" progId="Equation.3">
                  <p:embed/>
                </p:oleObj>
              </mc:Choice>
              <mc:Fallback>
                <p:oleObj name="Формула" r:id="rId7" imgW="126835" imgH="1395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7820" y="2248736"/>
                        <a:ext cx="601662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99592" y="1412776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/>
              <a:t>Швидкість</a:t>
            </a:r>
            <a:r>
              <a:rPr lang="ru-RU" b="1" dirty="0" smtClean="0"/>
              <a:t> </a:t>
            </a:r>
            <a:r>
              <a:rPr lang="ru-RU" b="1" dirty="0"/>
              <a:t>звуку </a:t>
            </a:r>
            <a:r>
              <a:rPr lang="ru-RU" b="1" dirty="0" smtClean="0"/>
              <a:t>у </a:t>
            </a:r>
            <a:r>
              <a:rPr lang="ru-RU" b="1" dirty="0" err="1" smtClean="0"/>
              <a:t>повітрі</a:t>
            </a:r>
            <a:r>
              <a:rPr lang="ru-RU" b="1" dirty="0" smtClean="0"/>
              <a:t> при </a:t>
            </a:r>
            <a:r>
              <a:rPr lang="ru-RU" b="1" dirty="0" err="1" smtClean="0"/>
              <a:t>різних</a:t>
            </a:r>
            <a:r>
              <a:rPr lang="ru-RU" b="1" dirty="0" smtClean="0"/>
              <a:t> температурах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51992" y="3605928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/>
              <a:t>Швидкість</a:t>
            </a:r>
            <a:r>
              <a:rPr lang="ru-RU" b="1" dirty="0" smtClean="0"/>
              <a:t> </a:t>
            </a:r>
            <a:r>
              <a:rPr lang="ru-RU" b="1" dirty="0"/>
              <a:t>звуку </a:t>
            </a:r>
            <a:r>
              <a:rPr lang="ru-RU" b="1" dirty="0" smtClean="0"/>
              <a:t>у </a:t>
            </a:r>
            <a:r>
              <a:rPr lang="ru-RU" b="1" dirty="0" err="1" smtClean="0"/>
              <a:t>різних</a:t>
            </a:r>
            <a:r>
              <a:rPr lang="ru-RU" b="1" dirty="0" smtClean="0"/>
              <a:t> </a:t>
            </a:r>
            <a:r>
              <a:rPr lang="ru-RU" b="1" dirty="0" err="1" smtClean="0"/>
              <a:t>середовищах</a:t>
            </a:r>
            <a:endParaRPr lang="ru-RU" b="1" dirty="0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429457"/>
              </p:ext>
            </p:extLst>
          </p:nvPr>
        </p:nvGraphicFramePr>
        <p:xfrm>
          <a:off x="4472372" y="5517232"/>
          <a:ext cx="1352550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Формула" r:id="rId8" imgW="533169" imgH="469696" progId="Equation.3">
                  <p:embed/>
                </p:oleObj>
              </mc:Choice>
              <mc:Fallback>
                <p:oleObj name="Формула" r:id="rId8" imgW="533169" imgH="46969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2372" y="5517232"/>
                        <a:ext cx="1352550" cy="1089025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108067"/>
              </p:ext>
            </p:extLst>
          </p:nvPr>
        </p:nvGraphicFramePr>
        <p:xfrm>
          <a:off x="2859088" y="5516563"/>
          <a:ext cx="1320800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Формула" r:id="rId10" imgW="520560" imgH="469800" progId="Equation.3">
                  <p:embed/>
                </p:oleObj>
              </mc:Choice>
              <mc:Fallback>
                <p:oleObj name="Формула" r:id="rId10" imgW="52056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9088" y="5516563"/>
                        <a:ext cx="1320800" cy="1089025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89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Види звуків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868" y="919261"/>
            <a:ext cx="8229600" cy="4525963"/>
          </a:xfrm>
        </p:spPr>
        <p:txBody>
          <a:bodyPr/>
          <a:lstStyle/>
          <a:p>
            <a:r>
              <a:rPr lang="uk-UA" sz="2400" b="1" i="1" dirty="0" smtClean="0"/>
              <a:t>Музичні </a:t>
            </a:r>
            <a:r>
              <a:rPr lang="uk-UA" sz="2400" b="1" i="1" dirty="0"/>
              <a:t>звуки</a:t>
            </a:r>
            <a:r>
              <a:rPr lang="uk-UA" sz="2400" b="1" dirty="0"/>
              <a:t> </a:t>
            </a:r>
            <a:r>
              <a:rPr lang="uk-UA" sz="2400" dirty="0"/>
              <a:t>– періодичні коливання, що продовжуються безперервно і переходять одне в одне (коливання струни, камертону). Музичні звуки характеризуються висотою тону, гучністю і тембром. Коливання більшої частоти відповідають високому тону і навпаки, чим нижче частота, тим нижче тон</a:t>
            </a:r>
            <a:r>
              <a:rPr lang="uk-UA" sz="2400" dirty="0" smtClean="0"/>
              <a:t>.</a:t>
            </a:r>
          </a:p>
          <a:p>
            <a:r>
              <a:rPr lang="uk-UA" sz="2400" b="1" i="1" dirty="0"/>
              <a:t>Удар</a:t>
            </a:r>
            <a:r>
              <a:rPr lang="uk-UA" sz="2400" dirty="0"/>
              <a:t> – одиничне коливання (постріл, удар молотка).</a:t>
            </a:r>
            <a:endParaRPr lang="ru-RU" sz="2400" dirty="0"/>
          </a:p>
          <a:p>
            <a:r>
              <a:rPr lang="uk-UA" sz="2400" b="1" i="1" dirty="0"/>
              <a:t>Шум</a:t>
            </a:r>
            <a:r>
              <a:rPr lang="uk-UA" sz="2400" dirty="0"/>
              <a:t> – неперіодичні удари (шум моря, шум дощу).</a:t>
            </a:r>
            <a:endParaRPr lang="ru-RU" sz="2400" dirty="0"/>
          </a:p>
          <a:p>
            <a:endParaRPr lang="ru-RU" sz="2400" dirty="0"/>
          </a:p>
          <a:p>
            <a:endParaRPr lang="ru-RU" sz="24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54"/>
          <a:stretch/>
        </p:blipFill>
        <p:spPr bwMode="auto">
          <a:xfrm>
            <a:off x="3292294" y="3885848"/>
            <a:ext cx="2575850" cy="282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67772" y="4311674"/>
            <a:ext cx="288069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Тон</a:t>
            </a:r>
          </a:p>
          <a:p>
            <a:endParaRPr lang="uk-UA" sz="2000" b="1" dirty="0" smtClean="0"/>
          </a:p>
          <a:p>
            <a:r>
              <a:rPr lang="uk-UA" sz="2000" b="1" dirty="0" smtClean="0"/>
              <a:t>Музичний звук</a:t>
            </a:r>
          </a:p>
          <a:p>
            <a:endParaRPr lang="uk-UA" sz="2000" b="1" dirty="0"/>
          </a:p>
          <a:p>
            <a:r>
              <a:rPr lang="uk-UA" sz="2000" b="1" dirty="0" smtClean="0"/>
              <a:t>Шум</a:t>
            </a:r>
          </a:p>
          <a:p>
            <a:endParaRPr lang="uk-UA" sz="2000" b="1" dirty="0" smtClean="0"/>
          </a:p>
          <a:p>
            <a:r>
              <a:rPr lang="uk-UA" sz="2000" b="1" dirty="0" smtClean="0"/>
              <a:t>Вибух</a:t>
            </a:r>
          </a:p>
          <a:p>
            <a:endParaRPr lang="uk-UA" dirty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3579" y="404664"/>
            <a:ext cx="8496944" cy="6192688"/>
          </a:xfrm>
          <a:prstGeom prst="roundRect">
            <a:avLst>
              <a:gd name="adj" fmla="val 1430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00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229600" cy="725488"/>
          </a:xfrm>
        </p:spPr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звуку</a:t>
            </a:r>
          </a:p>
        </p:txBody>
      </p:sp>
      <p:sp>
        <p:nvSpPr>
          <p:cNvPr id="2304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764704"/>
            <a:ext cx="9108504" cy="5760640"/>
          </a:xfrm>
          <a:noFill/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uk-UA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Висота </a:t>
            </a:r>
            <a:r>
              <a:rPr lang="uk-UA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тону </a:t>
            </a:r>
            <a:r>
              <a:rPr lang="uk-UA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залежить від частоти, чим більша частота тим вищий тон.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uk-UA" alt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Висота звуку </a:t>
            </a:r>
            <a:r>
              <a:rPr lang="uk-UA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фізіологічний параметр звуку, що визначається частотою звукової хвилі.</a:t>
            </a:r>
          </a:p>
          <a:p>
            <a:pPr marL="0" indent="0" algn="just" eaLnBrk="1" hangingPunct="1">
              <a:lnSpc>
                <a:spcPct val="80000"/>
              </a:lnSpc>
              <a:buNone/>
            </a:pPr>
            <a:endParaRPr lang="uk-UA" alt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uk-UA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Тембр звуку</a:t>
            </a:r>
            <a:r>
              <a:rPr lang="uk-UA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 звукове забарвлення основного тону</a:t>
            </a:r>
            <a:r>
              <a:rPr lang="uk-UA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uk-UA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Тембр</a:t>
            </a: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характерне забарвлення звуку, що дає можливість розрізняти голоси людей, музичні інструменти тощо. </a:t>
            </a: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Тембр </a:t>
            </a:r>
            <a:r>
              <a:rPr lang="uk-UA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характеристика “відтінку” звуку однакової висоти, що визначається частотним складом і амплітудою обертонів</a:t>
            </a:r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lnSpc>
                <a:spcPct val="80000"/>
              </a:lnSpc>
            </a:pPr>
            <a:endParaRPr lang="uk-UA" alt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uk-UA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Гучність</a:t>
            </a:r>
            <a:r>
              <a:rPr lang="uk-UA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суб'єктивна якість звуку, який сприймають і залежить від </a:t>
            </a:r>
            <a:r>
              <a:rPr lang="uk-UA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амплітуди коливань</a:t>
            </a: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2" indent="0" algn="just" eaLnBrk="1" hangingPunct="1">
              <a:lnSpc>
                <a:spcPct val="80000"/>
              </a:lnSpc>
              <a:buNone/>
            </a:pPr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Гучність </a:t>
            </a:r>
            <a:r>
              <a:rPr lang="uk-UA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вимірюється  у децибелах.</a:t>
            </a:r>
          </a:p>
          <a:p>
            <a:pPr algn="just" eaLnBrk="1" hangingPunct="1">
              <a:lnSpc>
                <a:spcPct val="80000"/>
              </a:lnSpc>
            </a:pPr>
            <a:endParaRPr lang="uk-UA" altLang="ru-RU" sz="2600" dirty="0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748464" y="6525344"/>
            <a:ext cx="360040" cy="28803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sz="1400" b="1"/>
              <a:pPr algn="ctr" eaLnBrk="0" hangingPunct="0"/>
              <a:t>35</a:t>
            </a:fld>
            <a:endParaRPr lang="ru-RU" sz="1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4408" y="404664"/>
            <a:ext cx="9024096" cy="6120680"/>
          </a:xfrm>
          <a:prstGeom prst="roundRect">
            <a:avLst>
              <a:gd name="adj" fmla="val 1430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53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30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30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04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04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04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04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04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04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04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04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2" grpId="0"/>
      <p:bldP spid="230404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572000" y="692150"/>
            <a:ext cx="3741738" cy="2692400"/>
          </a:xfrm>
        </p:spPr>
        <p:txBody>
          <a:bodyPr/>
          <a:lstStyle/>
          <a:p>
            <a:r>
              <a:rPr lang="ru-RU" altLang="ru-RU" sz="2400" b="0" dirty="0" err="1" smtClean="0">
                <a:solidFill>
                  <a:schemeClr val="tx1"/>
                </a:solidFill>
              </a:rPr>
              <a:t>Якщо</a:t>
            </a:r>
            <a:r>
              <a:rPr lang="ru-RU" altLang="ru-RU" sz="2400" b="0" dirty="0" smtClean="0">
                <a:solidFill>
                  <a:schemeClr val="tx1"/>
                </a:solidFill>
              </a:rPr>
              <a:t> </a:t>
            </a:r>
            <a:r>
              <a:rPr lang="ru-RU" altLang="ru-RU" sz="2400" b="0" dirty="0" err="1" smtClean="0">
                <a:solidFill>
                  <a:schemeClr val="tx1"/>
                </a:solidFill>
              </a:rPr>
              <a:t>гумовим</a:t>
            </a:r>
            <a:r>
              <a:rPr lang="ru-RU" altLang="ru-RU" sz="2400" b="0" dirty="0" smtClean="0">
                <a:solidFill>
                  <a:schemeClr val="tx1"/>
                </a:solidFill>
              </a:rPr>
              <a:t> молоточком </a:t>
            </a:r>
            <a:r>
              <a:rPr lang="ru-RU" altLang="ru-RU" sz="2400" b="0" dirty="0" err="1" smtClean="0">
                <a:solidFill>
                  <a:schemeClr val="tx1"/>
                </a:solidFill>
              </a:rPr>
              <a:t>ударити</a:t>
            </a:r>
            <a:r>
              <a:rPr lang="ru-RU" altLang="ru-RU" sz="2400" b="0" dirty="0" smtClean="0">
                <a:solidFill>
                  <a:schemeClr val="tx1"/>
                </a:solidFill>
              </a:rPr>
              <a:t> по «</a:t>
            </a:r>
            <a:r>
              <a:rPr lang="ru-RU" altLang="ru-RU" sz="2400" b="0" dirty="0" err="1" smtClean="0">
                <a:solidFill>
                  <a:schemeClr val="tx1"/>
                </a:solidFill>
              </a:rPr>
              <a:t>ніжках</a:t>
            </a:r>
            <a:r>
              <a:rPr lang="ru-RU" altLang="ru-RU" sz="2400" b="0" dirty="0" smtClean="0">
                <a:solidFill>
                  <a:schemeClr val="tx1"/>
                </a:solidFill>
              </a:rPr>
              <a:t>» камертона, то </a:t>
            </a:r>
            <a:r>
              <a:rPr lang="ru-RU" altLang="ru-RU" sz="2400" b="0" dirty="0" err="1" smtClean="0">
                <a:solidFill>
                  <a:schemeClr val="tx1"/>
                </a:solidFill>
              </a:rPr>
              <a:t>він</a:t>
            </a:r>
            <a:r>
              <a:rPr lang="ru-RU" altLang="ru-RU" sz="2400" b="0" dirty="0" smtClean="0">
                <a:solidFill>
                  <a:schemeClr val="tx1"/>
                </a:solidFill>
              </a:rPr>
              <a:t> буде </a:t>
            </a:r>
            <a:r>
              <a:rPr lang="ru-RU" altLang="ru-RU" sz="2400" b="0" dirty="0" err="1" smtClean="0">
                <a:solidFill>
                  <a:schemeClr val="tx1"/>
                </a:solidFill>
              </a:rPr>
              <a:t>видавати</a:t>
            </a:r>
            <a:r>
              <a:rPr lang="ru-RU" altLang="ru-RU" sz="2400" b="0" dirty="0" smtClean="0">
                <a:solidFill>
                  <a:schemeClr val="tx1"/>
                </a:solidFill>
              </a:rPr>
              <a:t> звук, </a:t>
            </a:r>
            <a:r>
              <a:rPr lang="ru-RU" altLang="ru-RU" sz="2400" b="0" dirty="0" err="1" smtClean="0">
                <a:solidFill>
                  <a:schemeClr val="tx1"/>
                </a:solidFill>
              </a:rPr>
              <a:t>що</a:t>
            </a:r>
            <a:r>
              <a:rPr lang="ru-RU" altLang="ru-RU" sz="2400" b="0" dirty="0" smtClean="0">
                <a:solidFill>
                  <a:schemeClr val="tx1"/>
                </a:solidFill>
              </a:rPr>
              <a:t> </a:t>
            </a:r>
            <a:r>
              <a:rPr lang="ru-RU" altLang="ru-RU" sz="2400" b="0" dirty="0" err="1" smtClean="0">
                <a:solidFill>
                  <a:schemeClr val="tx1"/>
                </a:solidFill>
              </a:rPr>
              <a:t>називається</a:t>
            </a:r>
            <a:r>
              <a:rPr lang="ru-RU" altLang="ru-RU" sz="2400" b="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hlink"/>
                </a:solidFill>
              </a:rPr>
              <a:t>музичним</a:t>
            </a:r>
            <a:r>
              <a:rPr lang="ru-RU" altLang="ru-RU" sz="2400" dirty="0" smtClean="0">
                <a:solidFill>
                  <a:schemeClr val="hlink"/>
                </a:solidFill>
              </a:rPr>
              <a:t> тоном</a:t>
            </a:r>
            <a:r>
              <a:rPr lang="ru-RU" altLang="ru-RU" sz="2400" dirty="0" smtClean="0"/>
              <a:t>.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67544" y="4293195"/>
            <a:ext cx="3888234" cy="2016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400" b="1" dirty="0" err="1" smtClean="0">
                <a:solidFill>
                  <a:schemeClr val="hlink"/>
                </a:solidFill>
              </a:rPr>
              <a:t>Висота</a:t>
            </a:r>
            <a:r>
              <a:rPr lang="ru-RU" altLang="ru-RU" sz="2400" b="1" dirty="0" smtClean="0">
                <a:solidFill>
                  <a:schemeClr val="hlink"/>
                </a:solidFill>
              </a:rPr>
              <a:t> звуку</a:t>
            </a:r>
            <a:r>
              <a:rPr lang="ru-RU" altLang="ru-RU" sz="2400" b="1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визначається</a:t>
            </a:r>
            <a:r>
              <a:rPr lang="ru-RU" altLang="ru-RU" sz="2400" dirty="0" smtClean="0">
                <a:solidFill>
                  <a:schemeClr val="tx1"/>
                </a:solidFill>
              </a:rPr>
              <a:t> частотою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звукової</a:t>
            </a:r>
            <a:r>
              <a:rPr lang="ru-RU" altLang="ru-RU" sz="240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хвилі</a:t>
            </a:r>
            <a:r>
              <a:rPr lang="ru-RU" altLang="ru-RU" sz="2400" dirty="0" smtClean="0">
                <a:solidFill>
                  <a:schemeClr val="tx1"/>
                </a:solidFill>
              </a:rPr>
              <a:t>: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чим</a:t>
            </a:r>
            <a:r>
              <a:rPr lang="ru-RU" altLang="ru-RU" sz="240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більше</a:t>
            </a:r>
            <a:r>
              <a:rPr lang="ru-RU" altLang="ru-RU" sz="2400" dirty="0" smtClean="0">
                <a:solidFill>
                  <a:schemeClr val="tx1"/>
                </a:solidFill>
              </a:rPr>
              <a:t> частота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хвилі</a:t>
            </a:r>
            <a:r>
              <a:rPr lang="ru-RU" altLang="ru-RU" sz="2400" dirty="0" smtClean="0">
                <a:solidFill>
                  <a:schemeClr val="tx1"/>
                </a:solidFill>
              </a:rPr>
              <a:t>,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тим</a:t>
            </a:r>
            <a:r>
              <a:rPr lang="ru-RU" altLang="ru-RU" sz="2400" dirty="0" smtClean="0">
                <a:solidFill>
                  <a:schemeClr val="tx1"/>
                </a:solidFill>
              </a:rPr>
              <a:t> звук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вищий</a:t>
            </a:r>
            <a:r>
              <a:rPr lang="ru-RU" altLang="ru-RU" sz="2400" dirty="0" smtClean="0">
                <a:solidFill>
                  <a:schemeClr val="tx1"/>
                </a:solidFill>
              </a:rPr>
              <a:t>.</a:t>
            </a:r>
            <a:endParaRPr lang="ru-RU" alt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692150"/>
            <a:ext cx="2808287" cy="242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789363"/>
            <a:ext cx="345598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69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7"/>
          <p:cNvGrpSpPr>
            <a:grpSpLocks/>
          </p:cNvGrpSpPr>
          <p:nvPr/>
        </p:nvGrpSpPr>
        <p:grpSpPr bwMode="auto">
          <a:xfrm>
            <a:off x="587002" y="1245964"/>
            <a:ext cx="7945438" cy="4559300"/>
            <a:chOff x="385" y="721"/>
            <a:chExt cx="5005" cy="2872"/>
          </a:xfrm>
        </p:grpSpPr>
        <p:sp>
          <p:nvSpPr>
            <p:cNvPr id="23555" name="Rectangle 4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154" y="721"/>
              <a:ext cx="3236" cy="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/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Коливання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повітря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(і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голосових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зв’язок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людини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 є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досить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складними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оскільки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складаються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ніби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з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декількох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коливань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що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накладаються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одне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на </a:t>
              </a:r>
              <a:r>
                <a:rPr lang="ru-RU" altLang="ru-RU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одне</a:t>
              </a:r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23556" name="Picture 5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935"/>
              <a:ext cx="1769" cy="1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7" name="Picture 6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2795"/>
              <a:ext cx="4037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083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708400" y="549275"/>
            <a:ext cx="5111750" cy="3527425"/>
          </a:xfrm>
        </p:spPr>
        <p:txBody>
          <a:bodyPr/>
          <a:lstStyle/>
          <a:p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Несинусоїдальне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коливання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бути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представлене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вигляді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суми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гармонічних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коливань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різними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частотами. </a:t>
            </a:r>
            <a:b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Коливання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найменшою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частотою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називається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основним</a:t>
            </a:r>
            <a:r>
              <a:rPr lang="ru-RU" altLang="ru-RU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тоном</a:t>
            </a:r>
            <a:r>
              <a:rPr lang="ru-RU" alt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коливання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більш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високою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кратною частотою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називається</a:t>
            </a:r>
            <a:r>
              <a:rPr lang="ru-RU" alt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обертоном, </a:t>
            </a:r>
            <a:r>
              <a:rPr lang="ru-RU" alt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</a:t>
            </a:r>
            <a:r>
              <a:rPr lang="ru-RU" altLang="ru-RU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гармонікою</a:t>
            </a:r>
            <a:r>
              <a:rPr lang="ru-RU" altLang="ru-RU" sz="2400" dirty="0" smtClean="0"/>
              <a:t>.</a:t>
            </a:r>
          </a:p>
        </p:txBody>
      </p:sp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250825" y="5013325"/>
            <a:ext cx="863441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hlink"/>
                </a:solidFill>
                <a:latin typeface="Calibri" pitchFamily="34" charset="0"/>
              </a:rPr>
              <a:t>Тембр звуку </a:t>
            </a:r>
            <a:r>
              <a:rPr lang="ru-RU" altLang="ru-RU" sz="2400" dirty="0" err="1">
                <a:solidFill>
                  <a:schemeClr val="hlink"/>
                </a:solidFill>
                <a:latin typeface="Calibri" pitchFamily="34" charset="0"/>
              </a:rPr>
              <a:t>визначає</a:t>
            </a:r>
            <a:r>
              <a:rPr lang="ru-RU" altLang="ru-RU" sz="2400" dirty="0">
                <a:solidFill>
                  <a:schemeClr val="hlink"/>
                </a:solidFill>
                <a:latin typeface="Calibri" pitchFamily="34" charset="0"/>
              </a:rPr>
              <a:t> </a:t>
            </a:r>
            <a:r>
              <a:rPr lang="ru-RU" altLang="ru-RU" sz="2400" dirty="0" err="1">
                <a:solidFill>
                  <a:schemeClr val="hlink"/>
                </a:solidFill>
                <a:latin typeface="Calibri" pitchFamily="34" charset="0"/>
              </a:rPr>
              <a:t>його</a:t>
            </a:r>
            <a:r>
              <a:rPr lang="ru-RU" altLang="ru-RU" sz="2400" dirty="0">
                <a:solidFill>
                  <a:schemeClr val="hlink"/>
                </a:solidFill>
                <a:latin typeface="Calibri" pitchFamily="34" charset="0"/>
              </a:rPr>
              <a:t> </a:t>
            </a:r>
            <a:r>
              <a:rPr lang="ru-RU" altLang="ru-RU" sz="2400" dirty="0" err="1">
                <a:solidFill>
                  <a:schemeClr val="hlink"/>
                </a:solidFill>
                <a:latin typeface="Calibri" pitchFamily="34" charset="0"/>
              </a:rPr>
              <a:t>забарвлення</a:t>
            </a:r>
            <a:r>
              <a:rPr lang="ru-RU" altLang="ru-RU" sz="2400" dirty="0">
                <a:solidFill>
                  <a:schemeClr val="hlink"/>
                </a:solidFill>
                <a:latin typeface="Calibri" pitchFamily="34" charset="0"/>
              </a:rPr>
              <a:t>.</a:t>
            </a:r>
          </a:p>
          <a:p>
            <a:pPr algn="ctr" eaLnBrk="1" hangingPunct="1"/>
            <a:r>
              <a:rPr lang="ru-RU" altLang="ru-RU" sz="2400" dirty="0" err="1">
                <a:solidFill>
                  <a:schemeClr val="hlink"/>
                </a:solidFill>
                <a:latin typeface="Calibri" pitchFamily="34" charset="0"/>
              </a:rPr>
              <a:t>Він</a:t>
            </a:r>
            <a:r>
              <a:rPr lang="ru-RU" altLang="ru-RU" sz="2400" dirty="0">
                <a:solidFill>
                  <a:schemeClr val="hlink"/>
                </a:solidFill>
                <a:latin typeface="Calibri" pitchFamily="34" charset="0"/>
              </a:rPr>
              <a:t> </a:t>
            </a:r>
            <a:r>
              <a:rPr lang="ru-RU" altLang="ru-RU" sz="2400" dirty="0" err="1">
                <a:solidFill>
                  <a:schemeClr val="hlink"/>
                </a:solidFill>
                <a:latin typeface="Calibri" pitchFamily="34" charset="0"/>
              </a:rPr>
              <a:t>визначається</a:t>
            </a:r>
            <a:r>
              <a:rPr lang="ru-RU" altLang="ru-RU" sz="2400" dirty="0">
                <a:solidFill>
                  <a:schemeClr val="hlink"/>
                </a:solidFill>
                <a:latin typeface="Calibri" pitchFamily="34" charset="0"/>
              </a:rPr>
              <a:t> </a:t>
            </a:r>
            <a:r>
              <a:rPr lang="ru-RU" altLang="ru-RU" sz="2400" dirty="0" err="1">
                <a:solidFill>
                  <a:schemeClr val="hlink"/>
                </a:solidFill>
                <a:latin typeface="Calibri" pitchFamily="34" charset="0"/>
              </a:rPr>
              <a:t>наявністю</a:t>
            </a:r>
            <a:r>
              <a:rPr lang="ru-RU" altLang="ru-RU" sz="2400" dirty="0">
                <a:solidFill>
                  <a:schemeClr val="hlink"/>
                </a:solidFill>
                <a:latin typeface="Calibri" pitchFamily="34" charset="0"/>
              </a:rPr>
              <a:t> й </a:t>
            </a:r>
            <a:r>
              <a:rPr lang="ru-RU" altLang="ru-RU" sz="2400" dirty="0" err="1">
                <a:solidFill>
                  <a:schemeClr val="hlink"/>
                </a:solidFill>
                <a:latin typeface="Calibri" pitchFamily="34" charset="0"/>
              </a:rPr>
              <a:t>інтенсивністю</a:t>
            </a:r>
            <a:r>
              <a:rPr lang="ru-RU" altLang="ru-RU" sz="2400" dirty="0">
                <a:solidFill>
                  <a:schemeClr val="hlink"/>
                </a:solidFill>
                <a:latin typeface="Calibri" pitchFamily="34" charset="0"/>
              </a:rPr>
              <a:t> </a:t>
            </a:r>
            <a:r>
              <a:rPr lang="ru-RU" altLang="ru-RU" sz="2400" dirty="0" err="1">
                <a:solidFill>
                  <a:schemeClr val="hlink"/>
                </a:solidFill>
                <a:latin typeface="Calibri" pitchFamily="34" charset="0"/>
              </a:rPr>
              <a:t>обертонів</a:t>
            </a:r>
            <a:r>
              <a:rPr lang="ru-RU" altLang="ru-RU" sz="2400" dirty="0">
                <a:solidFill>
                  <a:schemeClr val="hlink"/>
                </a:solidFill>
                <a:latin typeface="Calibri" pitchFamily="34" charset="0"/>
              </a:rPr>
              <a:t> — частот, </a:t>
            </a:r>
            <a:r>
              <a:rPr lang="ru-RU" altLang="ru-RU" sz="2400" dirty="0" err="1">
                <a:solidFill>
                  <a:schemeClr val="hlink"/>
                </a:solidFill>
                <a:latin typeface="Calibri" pitchFamily="34" charset="0"/>
              </a:rPr>
              <a:t>кратних</a:t>
            </a:r>
            <a:r>
              <a:rPr lang="ru-RU" altLang="ru-RU" sz="2400" dirty="0">
                <a:solidFill>
                  <a:schemeClr val="hlink"/>
                </a:solidFill>
                <a:latin typeface="Calibri" pitchFamily="34" charset="0"/>
              </a:rPr>
              <a:t> </a:t>
            </a:r>
            <a:r>
              <a:rPr lang="ru-RU" altLang="ru-RU" sz="2400" dirty="0" err="1">
                <a:solidFill>
                  <a:schemeClr val="hlink"/>
                </a:solidFill>
                <a:latin typeface="Calibri" pitchFamily="34" charset="0"/>
              </a:rPr>
              <a:t>основній</a:t>
            </a:r>
            <a:r>
              <a:rPr lang="ru-RU" altLang="ru-RU" sz="2400" dirty="0">
                <a:solidFill>
                  <a:schemeClr val="hlink"/>
                </a:solidFill>
                <a:latin typeface="Calibri" pitchFamily="34" charset="0"/>
              </a:rPr>
              <a:t>.</a:t>
            </a:r>
            <a:endParaRPr lang="ru-RU" altLang="ru-RU" sz="2400" dirty="0">
              <a:latin typeface="Calibri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27" y="908720"/>
            <a:ext cx="23717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72405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обертони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28436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о</a:t>
            </a:r>
            <a:r>
              <a:rPr lang="uk-UA" dirty="0" smtClean="0"/>
              <a:t>сновний тон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40709" y="3501008"/>
            <a:ext cx="2051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ф</a:t>
            </a:r>
            <a:r>
              <a:rPr lang="uk-UA" dirty="0" smtClean="0"/>
              <a:t>орма звучання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53988" y="2134549"/>
            <a:ext cx="5221088" cy="1872183"/>
          </a:xfrm>
          <a:prstGeom prst="roundRect">
            <a:avLst>
              <a:gd name="adj" fmla="val 1430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82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11188" y="512763"/>
            <a:ext cx="7772400" cy="1470025"/>
          </a:xfrm>
        </p:spPr>
        <p:txBody>
          <a:bodyPr/>
          <a:lstStyle/>
          <a:p>
            <a:r>
              <a:rPr lang="ru-RU" altLang="ru-RU" sz="2400" b="1" dirty="0" err="1" smtClean="0">
                <a:solidFill>
                  <a:schemeClr val="hlink"/>
                </a:solidFill>
              </a:rPr>
              <a:t>Гучність</a:t>
            </a:r>
            <a:r>
              <a:rPr lang="ru-RU" altLang="ru-RU" sz="2400" b="1" dirty="0" smtClean="0">
                <a:solidFill>
                  <a:schemeClr val="hlink"/>
                </a:solidFill>
              </a:rPr>
              <a:t> звуку</a:t>
            </a:r>
            <a:r>
              <a:rPr lang="ru-RU" altLang="ru-RU" sz="2400" dirty="0" smtClean="0"/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визначається</a:t>
            </a:r>
            <a:r>
              <a:rPr lang="ru-RU" altLang="ru-RU" sz="240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амплітудою</a:t>
            </a:r>
            <a:r>
              <a:rPr lang="ru-RU" altLang="ru-RU" sz="240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коливань</a:t>
            </a:r>
            <a:r>
              <a:rPr lang="ru-RU" altLang="ru-RU" sz="240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тіла</a:t>
            </a:r>
            <a:r>
              <a:rPr lang="ru-RU" altLang="ru-RU" sz="2400" dirty="0" smtClean="0">
                <a:solidFill>
                  <a:schemeClr val="tx1"/>
                </a:solidFill>
              </a:rPr>
              <a:t>,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що</a:t>
            </a:r>
            <a:r>
              <a:rPr lang="ru-RU" altLang="ru-RU" sz="240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звучить</a:t>
            </a:r>
            <a:endParaRPr lang="ru-RU" altLang="ru-RU" sz="2400" dirty="0" smtClean="0">
              <a:solidFill>
                <a:schemeClr val="tx1"/>
              </a:solidFill>
            </a:endParaRPr>
          </a:p>
        </p:txBody>
      </p:sp>
      <p:grpSp>
        <p:nvGrpSpPr>
          <p:cNvPr id="20483" name="Group 7"/>
          <p:cNvGrpSpPr>
            <a:grpSpLocks/>
          </p:cNvGrpSpPr>
          <p:nvPr/>
        </p:nvGrpSpPr>
        <p:grpSpPr bwMode="auto">
          <a:xfrm>
            <a:off x="647700" y="2241550"/>
            <a:ext cx="7775575" cy="3660775"/>
            <a:chOff x="340" y="1525"/>
            <a:chExt cx="4898" cy="2306"/>
          </a:xfrm>
        </p:grpSpPr>
        <p:pic>
          <p:nvPicPr>
            <p:cNvPr id="20484" name="Picture 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1525"/>
              <a:ext cx="2449" cy="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5" name="Picture 5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9" y="1525"/>
              <a:ext cx="2449" cy="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6" name="Picture 6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" y="2523"/>
              <a:ext cx="3674" cy="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8592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>
          <a:xfrm>
            <a:off x="2352675" y="194915"/>
            <a:ext cx="4572000" cy="785813"/>
          </a:xfrm>
        </p:spPr>
        <p:txBody>
          <a:bodyPr/>
          <a:lstStyle/>
          <a:p>
            <a:pPr algn="ctr"/>
            <a:r>
              <a:rPr lang="uk-UA" sz="3600" b="1" i="1" dirty="0" smtClean="0">
                <a:solidFill>
                  <a:srgbClr val="CC0000"/>
                </a:solidFill>
              </a:rPr>
              <a:t>Фізична вікторина</a:t>
            </a:r>
            <a:endParaRPr lang="ru-RU" sz="3600" dirty="0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34925" y="804863"/>
            <a:ext cx="8713788" cy="5720481"/>
          </a:xfrm>
        </p:spPr>
        <p:txBody>
          <a:bodyPr/>
          <a:lstStyle/>
          <a:p>
            <a:pPr marL="504000" indent="0">
              <a:lnSpc>
                <a:spcPts val="2400"/>
              </a:lnSpc>
              <a:spcBef>
                <a:spcPts val="0"/>
              </a:spcBef>
              <a:defRPr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Позначення і одиниця вимірювання частоти коливань.</a:t>
            </a:r>
          </a:p>
          <a:p>
            <a:pPr marL="504000" indent="0" algn="r">
              <a:lnSpc>
                <a:spcPts val="2400"/>
              </a:lnSpc>
              <a:spcBef>
                <a:spcPts val="0"/>
              </a:spcBef>
              <a:buNone/>
              <a:defRPr/>
            </a:pPr>
            <a:r>
              <a:rPr lang="uk-UA" sz="2400" b="1" dirty="0" smtClean="0">
                <a:solidFill>
                  <a:srgbClr val="FF0000"/>
                </a:solidFill>
                <a:latin typeface="Constantia"/>
                <a:cs typeface="Times New Roman" pitchFamily="18" charset="0"/>
              </a:rPr>
              <a:t>[</a:t>
            </a:r>
            <a:r>
              <a:rPr lang="el-GR" sz="2400" b="1" dirty="0" smtClean="0">
                <a:solidFill>
                  <a:srgbClr val="FF0000"/>
                </a:solidFill>
                <a:latin typeface="Constantia"/>
                <a:cs typeface="Times New Roman" pitchFamily="18" charset="0"/>
              </a:rPr>
              <a:t>υ</a:t>
            </a:r>
            <a:r>
              <a:rPr lang="uk-UA" sz="2400" b="1" dirty="0" smtClean="0">
                <a:solidFill>
                  <a:srgbClr val="FF0000"/>
                </a:solidFill>
                <a:latin typeface="Constantia"/>
                <a:cs typeface="Times New Roman" pitchFamily="18" charset="0"/>
              </a:rPr>
              <a:t>]= 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Гц</a:t>
            </a:r>
          </a:p>
          <a:p>
            <a:pPr marL="504000" indent="0">
              <a:lnSpc>
                <a:spcPts val="2400"/>
              </a:lnSpc>
              <a:spcBef>
                <a:spcPts val="0"/>
              </a:spcBef>
              <a:defRPr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Позначення і одиниця вимірювання періоду. </a:t>
            </a:r>
          </a:p>
          <a:p>
            <a:pPr marL="504000" indent="0" algn="r">
              <a:lnSpc>
                <a:spcPts val="2400"/>
              </a:lnSpc>
              <a:spcBef>
                <a:spcPts val="0"/>
              </a:spcBef>
              <a:buNone/>
              <a:defRPr/>
            </a:pPr>
            <a:r>
              <a:rPr lang="uk-UA" sz="2400" b="1" dirty="0" smtClean="0">
                <a:solidFill>
                  <a:srgbClr val="FF0000"/>
                </a:solidFill>
                <a:latin typeface="Constantia"/>
                <a:cs typeface="Times New Roman" pitchFamily="18" charset="0"/>
              </a:rPr>
              <a:t>[Т]= 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marL="504000" indent="0" algn="just">
              <a:lnSpc>
                <a:spcPts val="2400"/>
              </a:lnSpc>
              <a:spcBef>
                <a:spcPts val="0"/>
              </a:spcBef>
              <a:defRPr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 процесу, що повторюється через однакові або приблизно однакові проміжки часу</a:t>
            </a:r>
          </a:p>
          <a:p>
            <a:pPr marL="504000" indent="0" algn="r">
              <a:lnSpc>
                <a:spcPts val="2400"/>
              </a:lnSpc>
              <a:spcBef>
                <a:spcPts val="0"/>
              </a:spcBef>
              <a:buNone/>
              <a:defRPr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Коливання </a:t>
            </a:r>
          </a:p>
          <a:p>
            <a:pPr marL="504000" indent="0" algn="just">
              <a:lnSpc>
                <a:spcPts val="2400"/>
              </a:lnSpc>
              <a:spcBef>
                <a:spcPts val="0"/>
              </a:spcBef>
              <a:defRPr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Назвіть позначення і одиницю вимірювання циклічної частоти. </a:t>
            </a:r>
          </a:p>
          <a:p>
            <a:pPr marL="504000" indent="0" algn="r">
              <a:lnSpc>
                <a:spcPts val="2400"/>
              </a:lnSpc>
              <a:spcBef>
                <a:spcPts val="0"/>
              </a:spcBef>
              <a:buNone/>
              <a:defRPr/>
            </a:pPr>
            <a:r>
              <a:rPr lang="uk-UA" sz="2400" b="1" dirty="0" smtClean="0">
                <a:solidFill>
                  <a:srgbClr val="FF0000"/>
                </a:solidFill>
                <a:latin typeface="Constantia"/>
                <a:cs typeface="Times New Roman" pitchFamily="18" charset="0"/>
              </a:rPr>
              <a:t>[</a:t>
            </a:r>
            <a:r>
              <a:rPr lang="el-GR" sz="2400" b="1" dirty="0" smtClean="0">
                <a:solidFill>
                  <a:srgbClr val="FF0000"/>
                </a:solidFill>
                <a:latin typeface="Constantia"/>
                <a:cs typeface="Times New Roman" pitchFamily="18" charset="0"/>
              </a:rPr>
              <a:t>ω</a:t>
            </a:r>
            <a:r>
              <a:rPr lang="uk-UA" sz="2400" b="1" dirty="0" smtClean="0">
                <a:solidFill>
                  <a:srgbClr val="FF0000"/>
                </a:solidFill>
                <a:latin typeface="Constantia"/>
                <a:cs typeface="Times New Roman" pitchFamily="18" charset="0"/>
              </a:rPr>
              <a:t>]</a:t>
            </a:r>
            <a:r>
              <a:rPr lang="uk-UA" sz="2400" b="1" dirty="0" err="1" smtClean="0">
                <a:solidFill>
                  <a:srgbClr val="FF0000"/>
                </a:solidFill>
                <a:latin typeface="Constantia"/>
                <a:cs typeface="Times New Roman" pitchFamily="18" charset="0"/>
              </a:rPr>
              <a:t>=</a:t>
            </a:r>
            <a:r>
              <a:rPr lang="uk-UA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/с</a:t>
            </a:r>
          </a:p>
          <a:p>
            <a:pPr marL="504000" indent="0">
              <a:lnSpc>
                <a:spcPts val="2400"/>
              </a:lnSpc>
              <a:defRPr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Які є види маятників? </a:t>
            </a:r>
          </a:p>
          <a:p>
            <a:pPr marL="615950" indent="0" algn="r">
              <a:lnSpc>
                <a:spcPts val="2400"/>
              </a:lnSpc>
              <a:defRPr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Математичний, фізичний, пружинний</a:t>
            </a:r>
          </a:p>
          <a:p>
            <a:pPr marL="542925" indent="0" algn="just">
              <a:lnSpc>
                <a:spcPts val="2400"/>
              </a:lnSpc>
              <a:defRPr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Назва, позначення і одиниця вимірювання максимального відхилення коливної величини від положення рівноваги? </a:t>
            </a:r>
          </a:p>
          <a:p>
            <a:pPr marL="615950" indent="0" algn="r">
              <a:lnSpc>
                <a:spcPts val="2400"/>
              </a:lnSpc>
              <a:defRPr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Амплітуда, [А]=м</a:t>
            </a:r>
          </a:p>
          <a:p>
            <a:pPr marL="457200" indent="-288000" algn="r">
              <a:lnSpc>
                <a:spcPts val="2400"/>
              </a:lnSpc>
              <a:spcBef>
                <a:spcPts val="0"/>
              </a:spcBef>
              <a:defRPr/>
            </a:pPr>
            <a:endParaRPr lang="ru-RU" sz="24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4</a:t>
            </a:fld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315913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476663"/>
              </p:ext>
            </p:extLst>
          </p:nvPr>
        </p:nvGraphicFramePr>
        <p:xfrm>
          <a:off x="-36512" y="-27384"/>
          <a:ext cx="9144000" cy="68853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79912"/>
                <a:gridCol w="864096"/>
                <a:gridCol w="4499992"/>
              </a:tblGrid>
              <a:tr h="10871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Джерело шуму</a:t>
                      </a:r>
                      <a:endParaRPr lang="ru-RU" sz="2000" b="1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Шкала </a:t>
                      </a:r>
                      <a:r>
                        <a:rPr lang="uk-UA" sz="2000" b="1" spc="-25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звуку, дБ</a:t>
                      </a:r>
                      <a:endParaRPr lang="ru-RU" sz="2000" b="1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spc="-25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Вплив на організм</a:t>
                      </a:r>
                      <a:endParaRPr lang="ru-RU" sz="2000" b="1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Шелест листя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10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Шепіт на відстані 1 м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15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*Цокіт годинника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30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spc="-15">
                          <a:effectLst/>
                        </a:rPr>
                        <a:t>Сон      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Тиха розмова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40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Шум води з-під крану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45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Ефективна розумова праця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spc="-5" dirty="0">
                          <a:effectLst/>
                        </a:rPr>
                        <a:t>Шум автомобіля на відстані 1 м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60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Зниження працездатності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Шум трамваю, вуличний рух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70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Шкідливо для психіки, вегетативної нервової системи, аритмія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Крик на відстані 1 м, мопед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80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4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Пральна машина, мотоцикл із глушником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85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Пошкодження слуху, </a:t>
                      </a:r>
                      <a:r>
                        <a:rPr lang="uk-UA" sz="2000" spc="-5" dirty="0">
                          <a:effectLst/>
                        </a:rPr>
                        <a:t>ендокринної та нервової </a:t>
                      </a:r>
                      <a:r>
                        <a:rPr lang="uk-UA" sz="2000" dirty="0">
                          <a:effectLst/>
                        </a:rPr>
                        <a:t>системи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Залізничний вагон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90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Фортисимо оркестру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100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Агресія, виразкова хвороба, гіпертонія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Рок-концерт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115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Відбійний молоток на відстані 1 м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120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Пошкодження клітин мозку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Літак на старті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130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Межа болю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62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Старт ракети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150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849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Програмний код мелодії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07293"/>
            <a:ext cx="91440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3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private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23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button2_Click(</a:t>
            </a:r>
            <a:r>
              <a:rPr lang="en-US" sz="23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object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sender, </a:t>
            </a:r>
            <a:r>
              <a:rPr lang="en-US" sz="23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EventArgs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e)</a:t>
            </a:r>
          </a:p>
          <a:p>
            <a:pPr marL="0" indent="0">
              <a:buNone/>
            </a:pPr>
            <a:r>
              <a:rPr lang="ru-RU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ru-RU" sz="2300" b="1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{</a:t>
            </a:r>
            <a:r>
              <a:rPr lang="en-US" sz="24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Happy Birthday</a:t>
            </a:r>
            <a:endParaRPr lang="ru-RU" sz="23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 marL="0" indent="0">
              <a:buNone/>
            </a:pPr>
            <a:r>
              <a:rPr lang="uk-UA" sz="2300" b="1" dirty="0" smtClean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2300" b="1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2300" b="1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.Beep</a:t>
            </a:r>
            <a:r>
              <a:rPr lang="en-US" sz="2300" b="1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(264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125);</a:t>
            </a:r>
          </a:p>
          <a:p>
            <a:pPr marL="0" indent="0">
              <a:buNone/>
            </a:pP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23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Thread</a:t>
            </a:r>
            <a:r>
              <a:rPr lang="en-US" sz="23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.Sleep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(250);</a:t>
            </a:r>
          </a:p>
          <a:p>
            <a:pPr marL="0" indent="0">
              <a:buNone/>
            </a:pP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23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23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.Beep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(264, 125);</a:t>
            </a:r>
          </a:p>
          <a:p>
            <a:pPr marL="0" indent="0">
              <a:buNone/>
            </a:pP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23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Thread</a:t>
            </a:r>
            <a:r>
              <a:rPr lang="en-US" sz="23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.Sleep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(125);</a:t>
            </a:r>
          </a:p>
          <a:p>
            <a:pPr marL="0" indent="0">
              <a:buNone/>
            </a:pP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23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23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.Beep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(297, 500);</a:t>
            </a:r>
          </a:p>
          <a:p>
            <a:pPr marL="0" indent="0">
              <a:buNone/>
            </a:pP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23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Thread</a:t>
            </a:r>
            <a:r>
              <a:rPr lang="en-US" sz="23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.Sleep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(125);</a:t>
            </a:r>
          </a:p>
          <a:p>
            <a:pPr marL="0" indent="0">
              <a:buNone/>
            </a:pP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23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23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.Beep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(264, 500);</a:t>
            </a:r>
          </a:p>
          <a:p>
            <a:pPr marL="0" indent="0">
              <a:buNone/>
            </a:pP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23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Thread</a:t>
            </a:r>
            <a:r>
              <a:rPr lang="en-US" sz="23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.Sleep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(125);</a:t>
            </a:r>
          </a:p>
          <a:p>
            <a:pPr marL="0" indent="0">
              <a:buNone/>
            </a:pP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23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23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.Beep</a:t>
            </a:r>
            <a:r>
              <a:rPr lang="en-US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(352, 500);</a:t>
            </a:r>
          </a:p>
          <a:p>
            <a:pPr marL="0" indent="0">
              <a:buNone/>
            </a:pPr>
            <a:r>
              <a:rPr lang="ru-RU" sz="2300" b="1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  ...</a:t>
            </a:r>
            <a:endParaRPr lang="ru-RU" sz="23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 marL="0" indent="0">
              <a:buNone/>
            </a:pPr>
            <a:r>
              <a:rPr lang="ru-RU" sz="23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ru-RU" sz="2300" b="1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}</a:t>
            </a:r>
            <a:endParaRPr lang="ru-RU" sz="23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794304"/>
            <a:ext cx="285750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67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4834880" cy="725488"/>
          </a:xfrm>
        </p:spPr>
        <p:txBody>
          <a:bodyPr/>
          <a:lstStyle/>
          <a:p>
            <a:r>
              <a:rPr lang="uk-UA" b="1" dirty="0" smtClean="0"/>
              <a:t>Види нот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352928" cy="5688632"/>
          </a:xfrm>
        </p:spPr>
        <p:txBody>
          <a:bodyPr/>
          <a:lstStyle/>
          <a:p>
            <a:r>
              <a:rPr lang="ru-RU" sz="2800" dirty="0"/>
              <a:t>250 </a:t>
            </a:r>
            <a:r>
              <a:rPr lang="ru-RU" sz="2800" dirty="0" smtClean="0"/>
              <a:t>мс-1/16(</a:t>
            </a:r>
            <a:r>
              <a:rPr lang="ru-RU" sz="2800" dirty="0" err="1" smtClean="0"/>
              <a:t>шістнадцята</a:t>
            </a:r>
            <a:r>
              <a:rPr lang="ru-RU" sz="2800" dirty="0" smtClean="0"/>
              <a:t>);</a:t>
            </a:r>
          </a:p>
          <a:p>
            <a:r>
              <a:rPr lang="ru-RU" sz="2800" dirty="0" smtClean="0"/>
              <a:t>500</a:t>
            </a:r>
            <a:r>
              <a:rPr lang="ru-RU" sz="2800" dirty="0"/>
              <a:t> </a:t>
            </a:r>
            <a:r>
              <a:rPr lang="ru-RU" sz="2800" dirty="0" smtClean="0"/>
              <a:t>мс-1/8(</a:t>
            </a:r>
            <a:r>
              <a:rPr lang="ru-RU" sz="2800" dirty="0" err="1" smtClean="0"/>
              <a:t>восьма</a:t>
            </a:r>
            <a:r>
              <a:rPr lang="ru-RU" sz="2800" dirty="0" smtClean="0"/>
              <a:t>);</a:t>
            </a:r>
          </a:p>
          <a:p>
            <a:r>
              <a:rPr lang="ru-RU" sz="2800" dirty="0" smtClean="0"/>
              <a:t>1000 мс-1/4(</a:t>
            </a:r>
            <a:r>
              <a:rPr lang="ru-RU" sz="2800" dirty="0" err="1" smtClean="0"/>
              <a:t>четвертна</a:t>
            </a:r>
            <a:r>
              <a:rPr lang="ru-RU" sz="2800" dirty="0" smtClean="0"/>
              <a:t>);</a:t>
            </a:r>
            <a:r>
              <a:rPr lang="ru-RU" sz="2800" dirty="0"/>
              <a:t> </a:t>
            </a:r>
            <a:endParaRPr lang="ru-RU" sz="2800" dirty="0" smtClean="0"/>
          </a:p>
          <a:p>
            <a:r>
              <a:rPr lang="ru-RU" sz="2800" dirty="0" smtClean="0"/>
              <a:t>2000 мс-1/2(половина);</a:t>
            </a:r>
          </a:p>
          <a:p>
            <a:r>
              <a:rPr lang="ru-RU" sz="2800" dirty="0" smtClean="0"/>
              <a:t>4000 </a:t>
            </a:r>
            <a:r>
              <a:rPr lang="ru-RU" sz="2800" dirty="0" err="1" smtClean="0"/>
              <a:t>мс-ціла</a:t>
            </a:r>
            <a:r>
              <a:rPr lang="ru-RU" sz="2800" dirty="0" smtClean="0"/>
              <a:t>;</a:t>
            </a:r>
          </a:p>
          <a:p>
            <a:pPr algn="ctr"/>
            <a:r>
              <a:rPr lang="en-US" sz="2800" b="1" dirty="0" err="1" smtClean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2800" b="1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.Beep</a:t>
            </a:r>
            <a:r>
              <a:rPr lang="en-US" sz="2800" b="1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uk-UA" sz="2800" b="1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440</a:t>
            </a:r>
            <a:r>
              <a:rPr lang="en-US" sz="2800" b="1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</a:t>
            </a:r>
            <a:r>
              <a:rPr lang="en-US" sz="28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125</a:t>
            </a:r>
            <a:r>
              <a:rPr lang="en-US" sz="2800" b="1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  <a:endParaRPr lang="uk-UA" sz="2800" b="1" dirty="0" smtClean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 algn="ctr"/>
            <a:endParaRPr lang="uk-UA" sz="2800" b="1" dirty="0" smtClean="0"/>
          </a:p>
          <a:p>
            <a:pPr algn="ctr"/>
            <a:r>
              <a:rPr lang="vi-VN" sz="2800" b="1" dirty="0" smtClean="0"/>
              <a:t>Но́та</a:t>
            </a:r>
            <a:r>
              <a:rPr lang="vi-VN" sz="2800" dirty="0"/>
              <a:t> </a:t>
            </a:r>
            <a:r>
              <a:rPr lang="uk-UA" sz="2800" dirty="0"/>
              <a:t>-</a:t>
            </a:r>
            <a:r>
              <a:rPr lang="vi-VN" sz="2800" dirty="0" smtClean="0"/>
              <a:t> </a:t>
            </a:r>
            <a:r>
              <a:rPr lang="vi-VN" sz="2800" dirty="0"/>
              <a:t>умовний графічний знак, що розташовується на нотному стані </a:t>
            </a:r>
            <a:r>
              <a:rPr lang="vi-VN" sz="2800" dirty="0" smtClean="0"/>
              <a:t>та </a:t>
            </a:r>
            <a:r>
              <a:rPr lang="vi-VN" sz="2800" dirty="0"/>
              <a:t>вказує висоту та відносну тривалість якого-небудь </a:t>
            </a:r>
            <a:r>
              <a:rPr lang="vi-VN" sz="2800" dirty="0" smtClean="0"/>
              <a:t>звуку</a:t>
            </a:r>
            <a:r>
              <a:rPr lang="uk-UA" sz="2800" dirty="0" smtClean="0"/>
              <a:t>.</a:t>
            </a:r>
            <a:r>
              <a:rPr lang="vi-VN" sz="2800" dirty="0"/>
              <a:t> </a:t>
            </a:r>
            <a:endParaRPr lang="en-US" sz="28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27" t="50887" r="31532" b="40934"/>
          <a:stretch/>
        </p:blipFill>
        <p:spPr bwMode="auto">
          <a:xfrm>
            <a:off x="4716015" y="1700808"/>
            <a:ext cx="4303975" cy="1093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610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60"/>
            <a:ext cx="4031630" cy="268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09575"/>
            <a:ext cx="8234363" cy="8763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Ctr="0"/>
          <a:lstStyle/>
          <a:p>
            <a:pPr eaLnBrk="1" hangingPunct="1">
              <a:lnSpc>
                <a:spcPct val="116000"/>
              </a:lnSpc>
              <a:buSzPct val="45000"/>
              <a:buFont typeface="Wingdings" pitchFamily="2" charset="2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alt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Властивості звуку</a:t>
            </a:r>
            <a:endParaRPr lang="en-GB" altLang="ru-RU" sz="48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17575" y="1981286"/>
            <a:ext cx="7719963" cy="3951288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124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uk-UA" altLang="ru-RU" dirty="0" smtClean="0"/>
              <a:t>Відбивання</a:t>
            </a:r>
          </a:p>
          <a:p>
            <a:pPr eaLnBrk="1" hangingPunct="1">
              <a:lnSpc>
                <a:spcPct val="124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uk-UA" altLang="ru-RU" dirty="0" smtClean="0"/>
              <a:t>Заломлення</a:t>
            </a:r>
            <a:endParaRPr lang="en-GB" altLang="ru-RU" dirty="0" smtClean="0"/>
          </a:p>
          <a:p>
            <a:pPr eaLnBrk="1" hangingPunct="1">
              <a:lnSpc>
                <a:spcPct val="124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uk-UA" altLang="ru-RU" dirty="0" smtClean="0"/>
              <a:t>Поглинання</a:t>
            </a:r>
            <a:endParaRPr lang="en-GB" altLang="ru-RU" dirty="0" smtClean="0"/>
          </a:p>
          <a:p>
            <a:pPr eaLnBrk="1" hangingPunct="1">
              <a:lnSpc>
                <a:spcPct val="124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uk-UA" altLang="ru-RU" dirty="0" smtClean="0"/>
              <a:t>Прямолінійне поширення</a:t>
            </a:r>
            <a:endParaRPr lang="en-GB" altLang="ru-RU" dirty="0" smtClean="0"/>
          </a:p>
          <a:p>
            <a:pPr eaLnBrk="1" hangingPunct="1">
              <a:lnSpc>
                <a:spcPct val="124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uk-UA" altLang="ru-RU" dirty="0" smtClean="0"/>
              <a:t>Інтерференція</a:t>
            </a:r>
            <a:endParaRPr lang="en-GB" altLang="ru-RU" dirty="0" smtClean="0"/>
          </a:p>
          <a:p>
            <a:pPr eaLnBrk="1" hangingPunct="1">
              <a:lnSpc>
                <a:spcPct val="124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uk-UA" altLang="ru-RU" dirty="0" smtClean="0"/>
              <a:t>Дифракція</a:t>
            </a:r>
            <a:endParaRPr lang="en-GB" altLang="ru-RU" dirty="0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43</a:t>
            </a:fld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54782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7170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8575" y="1223963"/>
            <a:ext cx="9144000" cy="5949950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Ультразвук</a:t>
            </a:r>
            <a:r>
              <a:rPr lang="uk-UA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інфразвук їх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природа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властивості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використання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alt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843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44</a:t>
            </a:fld>
            <a:endParaRPr lang="ru-RU" b="1"/>
          </a:p>
        </p:txBody>
      </p:sp>
      <p:grpSp>
        <p:nvGrpSpPr>
          <p:cNvPr id="5" name="Группа 4"/>
          <p:cNvGrpSpPr/>
          <p:nvPr/>
        </p:nvGrpSpPr>
        <p:grpSpPr>
          <a:xfrm>
            <a:off x="297060" y="3366358"/>
            <a:ext cx="8640960" cy="1915031"/>
            <a:chOff x="395536" y="3394494"/>
            <a:chExt cx="8640960" cy="1915031"/>
          </a:xfrm>
        </p:grpSpPr>
        <p:sp>
          <p:nvSpPr>
            <p:cNvPr id="6" name="Стрелка вправо 5"/>
            <p:cNvSpPr/>
            <p:nvPr/>
          </p:nvSpPr>
          <p:spPr>
            <a:xfrm>
              <a:off x="539552" y="4585761"/>
              <a:ext cx="7848872" cy="216024"/>
            </a:xfrm>
            <a:prstGeom prst="rightArrow">
              <a:avLst>
                <a:gd name="adj1" fmla="val 50000"/>
                <a:gd name="adj2" fmla="val 11788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39552" y="4509120"/>
              <a:ext cx="72008" cy="3554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115616" y="4509120"/>
              <a:ext cx="72008" cy="3554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923928" y="4509120"/>
              <a:ext cx="72008" cy="3554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668344" y="4509120"/>
              <a:ext cx="72008" cy="3554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ьная выноска 10"/>
            <p:cNvSpPr/>
            <p:nvPr/>
          </p:nvSpPr>
          <p:spPr>
            <a:xfrm>
              <a:off x="591311" y="3394494"/>
              <a:ext cx="1224136" cy="792088"/>
            </a:xfrm>
            <a:prstGeom prst="wedgeEllipseCallout">
              <a:avLst>
                <a:gd name="adj1" fmla="val -28820"/>
                <a:gd name="adj2" fmla="val 93305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000" b="1" dirty="0" err="1" smtClean="0">
                  <a:solidFill>
                    <a:schemeClr val="tx1"/>
                  </a:solidFill>
                </a:rPr>
                <a:t>Інфра</a:t>
              </a:r>
              <a:r>
                <a:rPr lang="uk-UA" sz="2000" b="1" dirty="0" smtClean="0">
                  <a:solidFill>
                    <a:schemeClr val="tx1"/>
                  </a:solidFill>
                </a:rPr>
                <a:t> звук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Овальная выноска 11"/>
            <p:cNvSpPr/>
            <p:nvPr/>
          </p:nvSpPr>
          <p:spPr>
            <a:xfrm>
              <a:off x="2175487" y="3394494"/>
              <a:ext cx="1224136" cy="792088"/>
            </a:xfrm>
            <a:prstGeom prst="wedgeEllipseCallout">
              <a:avLst>
                <a:gd name="adj1" fmla="val -28820"/>
                <a:gd name="adj2" fmla="val 93305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000" b="1" dirty="0" smtClean="0">
                  <a:solidFill>
                    <a:schemeClr val="tx1"/>
                  </a:solidFill>
                </a:rPr>
                <a:t>Звук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Овальная выноска 12"/>
            <p:cNvSpPr/>
            <p:nvPr/>
          </p:nvSpPr>
          <p:spPr>
            <a:xfrm>
              <a:off x="5177320" y="3394494"/>
              <a:ext cx="1606679" cy="792088"/>
            </a:xfrm>
            <a:prstGeom prst="wedgeEllipseCallout">
              <a:avLst>
                <a:gd name="adj1" fmla="val -28820"/>
                <a:gd name="adj2" fmla="val 93305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000" b="1" dirty="0" smtClean="0">
                  <a:solidFill>
                    <a:schemeClr val="tx1"/>
                  </a:solidFill>
                </a:rPr>
                <a:t>Ультра звук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Овальная выноска 13"/>
            <p:cNvSpPr/>
            <p:nvPr/>
          </p:nvSpPr>
          <p:spPr>
            <a:xfrm>
              <a:off x="7648095" y="3394494"/>
              <a:ext cx="1224136" cy="792088"/>
            </a:xfrm>
            <a:prstGeom prst="wedgeEllipseCallout">
              <a:avLst>
                <a:gd name="adj1" fmla="val -28820"/>
                <a:gd name="adj2" fmla="val 93305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000" b="1" dirty="0" err="1" smtClean="0">
                  <a:solidFill>
                    <a:schemeClr val="tx1"/>
                  </a:solidFill>
                </a:rPr>
                <a:t>Гіпер</a:t>
              </a:r>
              <a:r>
                <a:rPr lang="uk-UA" sz="2000" b="1" dirty="0" smtClean="0">
                  <a:solidFill>
                    <a:schemeClr val="tx1"/>
                  </a:solidFill>
                </a:rPr>
                <a:t>  звук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536" y="4869404"/>
              <a:ext cx="8640960" cy="440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000" b="1" dirty="0" smtClean="0"/>
                <a:t>0     20                                 20 000                                              10      </a:t>
              </a:r>
              <a:r>
                <a:rPr lang="el-GR" sz="2000" b="1" dirty="0" smtClean="0">
                  <a:latin typeface="Constantia"/>
                </a:rPr>
                <a:t>υ</a:t>
              </a:r>
              <a:r>
                <a:rPr lang="uk-UA" sz="2000" b="1" dirty="0" smtClean="0">
                  <a:latin typeface="Constantia"/>
                </a:rPr>
                <a:t>, Гц</a:t>
              </a:r>
              <a:r>
                <a:rPr lang="uk-UA" sz="2000" b="1" dirty="0" smtClean="0"/>
                <a:t> </a:t>
              </a:r>
              <a:endParaRPr lang="ru-RU" sz="20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740352" y="4742397"/>
              <a:ext cx="6396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b="1" dirty="0" smtClean="0"/>
                <a:t>9</a:t>
              </a:r>
              <a:endParaRPr lang="ru-RU" b="1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911.kh.ua/files/images/foto/22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4" y="4769347"/>
            <a:ext cx="2448270" cy="161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2463" y="3573016"/>
            <a:ext cx="75679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err="1" smtClean="0">
                <a:ln w="28575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Природні</a:t>
            </a:r>
            <a:r>
              <a:rPr lang="ru-RU" sz="3600" b="1" i="1" dirty="0" smtClean="0">
                <a:ln w="28575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3600" b="1" i="1" dirty="0" err="1" smtClean="0">
                <a:ln w="28575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джерела</a:t>
            </a:r>
            <a:r>
              <a:rPr lang="ru-RU" sz="3600" b="1" i="1" dirty="0" smtClean="0">
                <a:ln w="28575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ультразвуку</a:t>
            </a:r>
            <a:endParaRPr lang="ru-RU" sz="3600" b="1" i="1" dirty="0">
              <a:ln w="28575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72009" y="476672"/>
            <a:ext cx="9144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 w="28575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Ультразвук</a:t>
            </a:r>
            <a:r>
              <a:rPr lang="ru-RU" sz="2800" b="1" i="1" dirty="0" smtClean="0">
                <a:ln w="28575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— </a:t>
            </a:r>
            <a:r>
              <a:rPr lang="ru-RU" sz="2800" b="1" i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це</a:t>
            </a:r>
            <a:r>
              <a:rPr lang="ru-RU" sz="2800" b="1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 </a:t>
            </a:r>
            <a:r>
              <a:rPr lang="ru-RU" sz="2800" b="1" i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звукові</a:t>
            </a:r>
            <a:r>
              <a:rPr lang="ru-RU" sz="2800" b="1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 </a:t>
            </a:r>
            <a:r>
              <a:rPr lang="ru-RU" sz="2800" b="1" i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хвилі</a:t>
            </a:r>
            <a:r>
              <a:rPr lang="ru-RU" sz="2800" b="1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 частотою </a:t>
            </a:r>
            <a:r>
              <a:rPr lang="ru-RU" sz="2800" b="1" i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більше</a:t>
            </a:r>
            <a:r>
              <a:rPr lang="ru-RU" sz="2800" b="1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 20 000 Гц, вони не </a:t>
            </a:r>
            <a:r>
              <a:rPr lang="ru-RU" sz="2800" b="1" i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сприймаються</a:t>
            </a:r>
            <a:r>
              <a:rPr lang="ru-RU" sz="2800" b="1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 </a:t>
            </a:r>
            <a:r>
              <a:rPr lang="ru-RU" sz="2800" b="1" i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вухом</a:t>
            </a:r>
            <a:r>
              <a:rPr lang="ru-RU" sz="2800" b="1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 </a:t>
            </a:r>
            <a:r>
              <a:rPr lang="ru-RU" sz="2800" b="1" i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людини</a:t>
            </a:r>
            <a:r>
              <a:rPr lang="ru-RU" sz="2800" b="1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.</a:t>
            </a:r>
            <a:endParaRPr lang="ru-RU" sz="2800" b="1" i="1" dirty="0">
              <a:ln w="17780" cmpd="sng">
                <a:solidFill>
                  <a:schemeClr val="tx1"/>
                </a:solidFill>
                <a:prstDash val="solid"/>
                <a:miter lim="800000"/>
              </a:ln>
            </a:endParaRPr>
          </a:p>
        </p:txBody>
      </p:sp>
      <p:pic>
        <p:nvPicPr>
          <p:cNvPr id="4100" name="Picture 4" descr="C:\Users\Агапыч\Desktop\7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5865" y="4820001"/>
            <a:ext cx="2268251" cy="15490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4101" name="Picture 5" descr="C:\Users\Агапыч\Desktop\536066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6360" y="4741189"/>
            <a:ext cx="2339752" cy="162786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4102" name="Picture 6" descr="C:\Users\Агапыч\Desktop\животные-летучая-мышь-фото-265977.jpeg"/>
          <p:cNvPicPr>
            <a:picLocks noChangeAspect="1" noChangeArrowheads="1"/>
          </p:cNvPicPr>
          <p:nvPr/>
        </p:nvPicPr>
        <p:blipFill>
          <a:blip r:embed="rId5" cstate="print"/>
          <a:srcRect b="4927"/>
          <a:stretch>
            <a:fillRect/>
          </a:stretch>
        </p:blipFill>
        <p:spPr bwMode="auto">
          <a:xfrm>
            <a:off x="435178" y="1604560"/>
            <a:ext cx="2840832" cy="20625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4103" name="Picture 7" descr="C:\Users\Агапыч\Desktop\1270740296_dolphi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1570860"/>
            <a:ext cx="2936843" cy="20882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1" name="Стрелка вверх 10"/>
          <p:cNvSpPr/>
          <p:nvPr/>
        </p:nvSpPr>
        <p:spPr>
          <a:xfrm rot="10800000" flipH="1">
            <a:off x="4427984" y="4149080"/>
            <a:ext cx="144016" cy="648072"/>
          </a:xfrm>
          <a:prstGeom prst="upArrow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 rot="15125449">
            <a:off x="3176280" y="3486703"/>
            <a:ext cx="199460" cy="1979132"/>
          </a:xfrm>
          <a:prstGeom prst="upArrow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tx1"/>
                </a:solidFill>
              </a:ln>
              <a:solidFill>
                <a:srgbClr val="CCFFCC"/>
              </a:solidFill>
            </a:endParaRPr>
          </a:p>
        </p:txBody>
      </p:sp>
      <p:sp>
        <p:nvSpPr>
          <p:cNvPr id="13" name="Стрелка вверх 12"/>
          <p:cNvSpPr/>
          <p:nvPr/>
        </p:nvSpPr>
        <p:spPr>
          <a:xfrm rot="6344071">
            <a:off x="5765357" y="3387568"/>
            <a:ext cx="246061" cy="2217077"/>
          </a:xfrm>
          <a:prstGeom prst="upArrow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17455178">
            <a:off x="3629204" y="2735376"/>
            <a:ext cx="237309" cy="1382448"/>
          </a:xfrm>
          <a:prstGeom prst="upArrow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tx1"/>
                </a:solidFill>
              </a:ln>
              <a:solidFill>
                <a:srgbClr val="CCFFCC"/>
              </a:solidFill>
            </a:endParaRPr>
          </a:p>
        </p:txBody>
      </p:sp>
      <p:sp>
        <p:nvSpPr>
          <p:cNvPr id="15" name="Стрелка вверх 14"/>
          <p:cNvSpPr/>
          <p:nvPr/>
        </p:nvSpPr>
        <p:spPr>
          <a:xfrm rot="3836443">
            <a:off x="5104382" y="2725944"/>
            <a:ext cx="223487" cy="1324745"/>
          </a:xfrm>
          <a:prstGeom prst="upArrow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45</a:t>
            </a:fld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310827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70892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Сфера </a:t>
            </a:r>
            <a:r>
              <a:rPr lang="ru-RU" sz="4800" b="1" i="1" dirty="0" err="1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використання</a:t>
            </a:r>
            <a:r>
              <a:rPr lang="ru-RU" sz="4800" b="1" i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2800" b="1" i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ультразвуку</a:t>
            </a:r>
            <a:r>
              <a:rPr lang="ru-RU" sz="4800" b="1" i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961801" y="692776"/>
            <a:ext cx="2677786" cy="720000"/>
          </a:xfrm>
          <a:prstGeom prst="ellipse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медицина</a:t>
            </a:r>
            <a:endParaRPr lang="ru-RU" sz="2800" dirty="0"/>
          </a:p>
        </p:txBody>
      </p:sp>
      <p:sp>
        <p:nvSpPr>
          <p:cNvPr id="6" name="Овал 5"/>
          <p:cNvSpPr/>
          <p:nvPr/>
        </p:nvSpPr>
        <p:spPr>
          <a:xfrm>
            <a:off x="227212" y="1882288"/>
            <a:ext cx="3412375" cy="720000"/>
          </a:xfrm>
          <a:prstGeom prst="ellipse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err="1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косметологія</a:t>
            </a:r>
            <a:endParaRPr lang="ru-RU" sz="2800" dirty="0"/>
          </a:p>
        </p:txBody>
      </p:sp>
      <p:sp>
        <p:nvSpPr>
          <p:cNvPr id="7" name="Овал 6"/>
          <p:cNvSpPr/>
          <p:nvPr/>
        </p:nvSpPr>
        <p:spPr>
          <a:xfrm>
            <a:off x="5652120" y="1412776"/>
            <a:ext cx="3347865" cy="1080120"/>
          </a:xfrm>
          <a:prstGeom prst="ellipse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очищення</a:t>
            </a:r>
            <a:r>
              <a:rPr lang="ru-RU" sz="2800" b="1" i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2800" b="1" i="1" dirty="0" err="1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коренеплодів</a:t>
            </a:r>
            <a:endParaRPr lang="ru-RU" sz="2800" dirty="0"/>
          </a:p>
        </p:txBody>
      </p:sp>
      <p:sp>
        <p:nvSpPr>
          <p:cNvPr id="8" name="Овал 7"/>
          <p:cNvSpPr/>
          <p:nvPr/>
        </p:nvSpPr>
        <p:spPr>
          <a:xfrm>
            <a:off x="5024695" y="512836"/>
            <a:ext cx="2448000" cy="720000"/>
          </a:xfrm>
          <a:prstGeom prst="ellipse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біологія</a:t>
            </a:r>
            <a:endParaRPr lang="ru-RU" sz="2800" dirty="0"/>
          </a:p>
        </p:txBody>
      </p:sp>
      <p:sp>
        <p:nvSpPr>
          <p:cNvPr id="9" name="Овал 8"/>
          <p:cNvSpPr/>
          <p:nvPr/>
        </p:nvSpPr>
        <p:spPr>
          <a:xfrm>
            <a:off x="3268769" y="1232836"/>
            <a:ext cx="2448000" cy="720000"/>
          </a:xfrm>
          <a:prstGeom prst="ellipse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паяння</a:t>
            </a:r>
            <a:endParaRPr lang="ru-RU" sz="2800" dirty="0"/>
          </a:p>
        </p:txBody>
      </p:sp>
      <p:sp>
        <p:nvSpPr>
          <p:cNvPr id="10" name="Овал 9"/>
          <p:cNvSpPr/>
          <p:nvPr/>
        </p:nvSpPr>
        <p:spPr>
          <a:xfrm>
            <a:off x="4788024" y="5202610"/>
            <a:ext cx="3206506" cy="950540"/>
          </a:xfrm>
          <a:prstGeom prst="ellipse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приготування</a:t>
            </a:r>
            <a:r>
              <a:rPr lang="ru-RU" sz="2800" b="1" i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2800" b="1" i="1" dirty="0" err="1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сумішей</a:t>
            </a:r>
            <a:endParaRPr lang="ru-RU" sz="2800" dirty="0"/>
          </a:p>
        </p:txBody>
      </p:sp>
      <p:sp>
        <p:nvSpPr>
          <p:cNvPr id="11" name="Овал 10"/>
          <p:cNvSpPr/>
          <p:nvPr/>
        </p:nvSpPr>
        <p:spPr>
          <a:xfrm>
            <a:off x="5996953" y="3918580"/>
            <a:ext cx="2946227" cy="777572"/>
          </a:xfrm>
          <a:prstGeom prst="ellipse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ехолокація</a:t>
            </a:r>
            <a:endParaRPr lang="ru-RU" sz="2800" dirty="0"/>
          </a:p>
        </p:txBody>
      </p:sp>
      <p:sp>
        <p:nvSpPr>
          <p:cNvPr id="14" name="Овал 13"/>
          <p:cNvSpPr/>
          <p:nvPr/>
        </p:nvSpPr>
        <p:spPr>
          <a:xfrm>
            <a:off x="755575" y="5157192"/>
            <a:ext cx="3312369" cy="995958"/>
          </a:xfrm>
          <a:prstGeom prst="ellipse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різка</a:t>
            </a:r>
            <a:r>
              <a:rPr lang="ru-RU" sz="2800" b="1" i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  <a:p>
            <a:pPr algn="ctr"/>
            <a:r>
              <a:rPr lang="ru-RU" sz="2800" b="1" i="1" dirty="0" err="1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металлів</a:t>
            </a:r>
            <a:endParaRPr lang="ru-RU" sz="2800" dirty="0"/>
          </a:p>
        </p:txBody>
      </p:sp>
      <p:sp>
        <p:nvSpPr>
          <p:cNvPr id="15" name="Овал 14"/>
          <p:cNvSpPr/>
          <p:nvPr/>
        </p:nvSpPr>
        <p:spPr>
          <a:xfrm>
            <a:off x="131378" y="3997678"/>
            <a:ext cx="3000462" cy="720000"/>
          </a:xfrm>
          <a:prstGeom prst="ellipse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CC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зварювання</a:t>
            </a:r>
            <a:endParaRPr lang="ru-RU" sz="2800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46</a:t>
            </a:fld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5962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 animBg="1"/>
      <p:bldP spid="6" grpId="0" build="allAtOnce" animBg="1"/>
      <p:bldP spid="7" grpId="0" build="allAtOnce" animBg="1"/>
      <p:bldP spid="8" grpId="0" build="allAtOnce" animBg="1"/>
      <p:bldP spid="9" grpId="0" build="allAtOnce" animBg="1"/>
      <p:bldP spid="10" grpId="0" build="allAtOnce" animBg="1"/>
      <p:bldP spid="11" grpId="0" build="allAtOnce" animBg="1"/>
      <p:bldP spid="14" grpId="0" build="allAtOnce" animBg="1"/>
      <p:bldP spid="15" grpId="0" build="allAtOnce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620688"/>
            <a:ext cx="9144000" cy="2246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003">
            <a:schemeClr val="dk1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Інфразвук</a:t>
            </a:r>
            <a:r>
              <a:rPr lang="ru-RU" sz="2800" b="1" dirty="0" smtClean="0">
                <a:ln w="19050" cmpd="sng">
                  <a:solidFill>
                    <a:schemeClr val="tx1"/>
                  </a:solidFill>
                  <a:prstDash val="solid"/>
                </a:ln>
                <a:solidFill>
                  <a:srgbClr val="CC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звук,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утворений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інфразвуковими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хвилями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частоти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нижче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границі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діапазону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сприймання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вухами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тобто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нижче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Гц. Вони мало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застосовуються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тому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боляче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переносяться</a:t>
            </a:r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людьми.</a:t>
            </a:r>
            <a:endParaRPr lang="ru-RU" sz="2800" b="1" dirty="0">
              <a:ln w="10541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357" y="2772620"/>
            <a:ext cx="889248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Природні</a:t>
            </a: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                        </a:t>
            </a:r>
            <a:r>
              <a:rPr lang="ru-RU" sz="28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Техногенні</a:t>
            </a:r>
            <a:endParaRPr lang="ru-RU" sz="2800" b="1" dirty="0">
              <a:ln w="381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CCFF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47</a:t>
            </a:fld>
            <a:endParaRPr lang="ru-RU" b="1"/>
          </a:p>
        </p:txBody>
      </p:sp>
      <p:pic>
        <p:nvPicPr>
          <p:cNvPr id="10" name="Picture 3" descr="C:\Users\Агапыч\Desktop\3361781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883" y="3365961"/>
            <a:ext cx="2174847" cy="13755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11" name="Picture 4" descr="C:\Users\Агапыч\Desktop\6_nasc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745" y="5000898"/>
            <a:ext cx="2195736" cy="13681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12" name="Picture 5" descr="C:\Users\Агапыч\Desktop\3779_file_Elephant2_Balfou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9629" y="3345995"/>
            <a:ext cx="2157968" cy="13681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13" name="Picture 6" descr="C:\Users\Агапыч\Desktop\3836593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487" y="4995592"/>
            <a:ext cx="2087513" cy="13681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14" name="Picture 9" descr="C:\Users\Агапыч\Desktop\1256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283623"/>
            <a:ext cx="1728192" cy="14154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15" name="Picture 10" descr="C:\Users\Агапыч\Desktop\2k1.jpg"/>
          <p:cNvPicPr>
            <a:picLocks noChangeAspect="1" noChangeArrowheads="1"/>
          </p:cNvPicPr>
          <p:nvPr/>
        </p:nvPicPr>
        <p:blipFill>
          <a:blip r:embed="rId7" cstate="print"/>
          <a:srcRect l="1332" t="3504" r="2786" b="1875"/>
          <a:stretch>
            <a:fillRect/>
          </a:stretch>
        </p:blipFill>
        <p:spPr bwMode="auto">
          <a:xfrm>
            <a:off x="6736319" y="3302977"/>
            <a:ext cx="2123728" cy="13767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16" name="Picture 11" descr="C:\Users\Агапыч\Desktop\compressor_porshnevoy_ABAC_Montecarlo Plus D 4-50.jpg"/>
          <p:cNvPicPr>
            <a:picLocks noChangeAspect="1" noChangeArrowheads="1"/>
          </p:cNvPicPr>
          <p:nvPr/>
        </p:nvPicPr>
        <p:blipFill>
          <a:blip r:embed="rId8" cstate="print"/>
          <a:srcRect t="3478" b="2314"/>
          <a:stretch>
            <a:fillRect/>
          </a:stretch>
        </p:blipFill>
        <p:spPr bwMode="auto">
          <a:xfrm>
            <a:off x="7043671" y="4932186"/>
            <a:ext cx="1816376" cy="12353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17" name="Picture 12" descr="C:\Users\Агапыч\Desktop\4213cc21180ba5b9e9f63ed09b28b91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0032" y="4932186"/>
            <a:ext cx="2137695" cy="13681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40244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1897063" y="496888"/>
            <a:ext cx="6346825" cy="792162"/>
          </a:xfrm>
        </p:spPr>
        <p:txBody>
          <a:bodyPr/>
          <a:lstStyle/>
          <a:p>
            <a:pPr>
              <a:defRPr/>
            </a:pPr>
            <a:r>
              <a:rPr lang="uk-UA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Робота з проектами</a:t>
            </a:r>
            <a:endParaRPr lang="ru-RU" sz="40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3" name="Picture 3" descr="j042982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628775"/>
            <a:ext cx="1844675" cy="1676400"/>
          </a:xfrm>
        </p:spPr>
      </p:pic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42C6A741-6448-4F30-BBCB-CCF35C490733}" type="slidenum">
              <a:rPr lang="uk-UA" b="1"/>
              <a:pPr algn="ctr" eaLnBrk="0" hangingPunct="0"/>
              <a:t>48</a:t>
            </a:fld>
            <a:endParaRPr lang="ru-RU" b="1"/>
          </a:p>
        </p:txBody>
      </p:sp>
      <p:pic>
        <p:nvPicPr>
          <p:cNvPr id="71712" name="Picture 32" descr="j04298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0028" flipH="1">
            <a:off x="7150100" y="1258888"/>
            <a:ext cx="1462088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8" name="Picture 10" descr="j04281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214813"/>
            <a:ext cx="1728788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929063" y="1703388"/>
            <a:ext cx="654050" cy="20828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ru-RU"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1571625" y="3929063"/>
            <a:ext cx="58293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lvl="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uk-UA" sz="2600" b="1" dirty="0">
                <a:latin typeface="+mn-lt"/>
                <a:cs typeface="+mn-cs"/>
              </a:rPr>
              <a:t>Захист проекту </a:t>
            </a:r>
            <a:r>
              <a:rPr lang="uk-UA" sz="2600" b="1" dirty="0" smtClean="0">
                <a:latin typeface="+mn-lt"/>
                <a:cs typeface="+mn-cs"/>
              </a:rPr>
              <a:t>«</a:t>
            </a:r>
            <a:r>
              <a:rPr lang="uk-UA" sz="2800" b="1" dirty="0"/>
              <a:t>Музика, акустика та інші фундаментальні дисципліни, що вивчають звук</a:t>
            </a:r>
            <a:r>
              <a:rPr lang="uk-UA" sz="2800" b="1" dirty="0" smtClean="0"/>
              <a:t>.</a:t>
            </a:r>
            <a:r>
              <a:rPr lang="uk-UA" sz="2600" b="1" dirty="0" smtClean="0">
                <a:latin typeface="+mn-lt"/>
                <a:cs typeface="+mn-cs"/>
              </a:rPr>
              <a:t>»</a:t>
            </a:r>
            <a:endParaRPr lang="ru-RU" sz="2600" dirty="0">
              <a:latin typeface="+mn-lt"/>
              <a:cs typeface="+mn-cs"/>
            </a:endParaRPr>
          </a:p>
        </p:txBody>
      </p:sp>
      <p:sp>
        <p:nvSpPr>
          <p:cNvPr id="53257" name="Rectangle 8"/>
          <p:cNvSpPr>
            <a:spLocks noChangeArrowheads="1"/>
          </p:cNvSpPr>
          <p:nvPr/>
        </p:nvSpPr>
        <p:spPr bwMode="auto">
          <a:xfrm>
            <a:off x="3000375" y="1714500"/>
            <a:ext cx="654050" cy="2082800"/>
          </a:xfrm>
          <a:prstGeom prst="rect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857750" y="1703388"/>
            <a:ext cx="654050" cy="20828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ru-RU">
              <a:cs typeface="+mn-cs"/>
            </a:endParaRPr>
          </a:p>
        </p:txBody>
      </p:sp>
      <p:pic>
        <p:nvPicPr>
          <p:cNvPr id="53261" name="Рисунок 14" descr="blest76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5373216"/>
            <a:ext cx="36671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552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71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1897063" y="496888"/>
            <a:ext cx="6346825" cy="792162"/>
          </a:xfrm>
        </p:spPr>
        <p:txBody>
          <a:bodyPr/>
          <a:lstStyle/>
          <a:p>
            <a:pPr>
              <a:defRPr/>
            </a:pPr>
            <a:r>
              <a:rPr lang="uk-UA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Робота з проектами</a:t>
            </a:r>
            <a:endParaRPr lang="ru-RU" sz="40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3" name="Picture 3" descr="j042982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628775"/>
            <a:ext cx="1844675" cy="1676400"/>
          </a:xfrm>
        </p:spPr>
      </p:pic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672F2DEA-EC7F-4E96-A12C-408D8E445309}" type="slidenum">
              <a:rPr lang="uk-UA" b="1"/>
              <a:pPr algn="ctr" eaLnBrk="0" hangingPunct="0"/>
              <a:t>49</a:t>
            </a:fld>
            <a:endParaRPr lang="ru-RU" b="1"/>
          </a:p>
        </p:txBody>
      </p:sp>
      <p:pic>
        <p:nvPicPr>
          <p:cNvPr id="71712" name="Picture 32" descr="j04298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0028" flipH="1">
            <a:off x="7150100" y="1258888"/>
            <a:ext cx="1462088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8" name="Picture 10" descr="j04281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214813"/>
            <a:ext cx="1728788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017520" y="1703388"/>
            <a:ext cx="654050" cy="20828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ru-RU"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1571625" y="3929062"/>
            <a:ext cx="5829300" cy="151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uk-UA" sz="2600" b="1" dirty="0">
                <a:latin typeface="+mn-lt"/>
                <a:cs typeface="+mn-cs"/>
              </a:rPr>
              <a:t>Захист проекту </a:t>
            </a:r>
            <a:r>
              <a:rPr lang="uk-UA" sz="2600" b="1" dirty="0" smtClean="0">
                <a:latin typeface="+mn-lt"/>
                <a:cs typeface="+mn-cs"/>
              </a:rPr>
              <a:t>«</a:t>
            </a:r>
            <a:r>
              <a:rPr lang="uk-UA" sz="2800" b="1" dirty="0"/>
              <a:t>Механічні хвилі і живі </a:t>
            </a:r>
            <a:r>
              <a:rPr lang="uk-UA" sz="2800" b="1" dirty="0" smtClean="0"/>
              <a:t>організми</a:t>
            </a:r>
            <a:r>
              <a:rPr lang="uk-UA" sz="2600" b="1" dirty="0" smtClean="0">
                <a:latin typeface="+mn-lt"/>
                <a:cs typeface="+mn-cs"/>
              </a:rPr>
              <a:t>»</a:t>
            </a:r>
            <a:endParaRPr lang="ru-RU" sz="2600" dirty="0">
              <a:latin typeface="+mn-lt"/>
              <a:cs typeface="+mn-cs"/>
            </a:endParaRPr>
          </a:p>
        </p:txBody>
      </p:sp>
      <p:sp>
        <p:nvSpPr>
          <p:cNvPr id="49161" name="Rectangle 8"/>
          <p:cNvSpPr>
            <a:spLocks noChangeArrowheads="1"/>
          </p:cNvSpPr>
          <p:nvPr/>
        </p:nvSpPr>
        <p:spPr bwMode="auto">
          <a:xfrm>
            <a:off x="3929063" y="1703388"/>
            <a:ext cx="654050" cy="2082800"/>
          </a:xfrm>
          <a:prstGeom prst="rect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857750" y="1703388"/>
            <a:ext cx="654050" cy="20828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ru-RU">
              <a:cs typeface="+mn-cs"/>
            </a:endParaRPr>
          </a:p>
        </p:txBody>
      </p:sp>
      <p:pic>
        <p:nvPicPr>
          <p:cNvPr id="13" name="Рисунок 14" descr="blest76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5373216"/>
            <a:ext cx="36671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375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71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251133"/>
              </p:ext>
            </p:extLst>
          </p:nvPr>
        </p:nvGraphicFramePr>
        <p:xfrm>
          <a:off x="6338084" y="3520990"/>
          <a:ext cx="1531956" cy="4990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Формула" r:id="rId4" imgW="698400" imgH="228600" progId="Equation.3">
                  <p:embed/>
                </p:oleObj>
              </mc:Choice>
              <mc:Fallback>
                <p:oleObj name="Формула" r:id="rId4" imgW="698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8084" y="3520990"/>
                        <a:ext cx="1531956" cy="4990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8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352161"/>
              </p:ext>
            </p:extLst>
          </p:nvPr>
        </p:nvGraphicFramePr>
        <p:xfrm>
          <a:off x="4057446" y="3254836"/>
          <a:ext cx="1081313" cy="1031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Формула" r:id="rId6" imgW="406080" imgH="393480" progId="Equation.3">
                  <p:embed/>
                </p:oleObj>
              </mc:Choice>
              <mc:Fallback>
                <p:oleObj name="Формула" r:id="rId6" imgW="406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7446" y="3254836"/>
                        <a:ext cx="1081313" cy="10314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769549"/>
              </p:ext>
            </p:extLst>
          </p:nvPr>
        </p:nvGraphicFramePr>
        <p:xfrm>
          <a:off x="1378445" y="3554639"/>
          <a:ext cx="140042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Формула" r:id="rId8" imgW="571320" imgH="177480" progId="Equation.3">
                  <p:embed/>
                </p:oleObj>
              </mc:Choice>
              <mc:Fallback>
                <p:oleObj name="Формула" r:id="rId8" imgW="57132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8445" y="3554639"/>
                        <a:ext cx="1400428" cy="431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021267"/>
              </p:ext>
            </p:extLst>
          </p:nvPr>
        </p:nvGraphicFramePr>
        <p:xfrm>
          <a:off x="1377110" y="5000003"/>
          <a:ext cx="1403099" cy="905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Формула" r:id="rId10" imgW="647640" imgH="419040" progId="Equation.3">
                  <p:embed/>
                </p:oleObj>
              </mc:Choice>
              <mc:Fallback>
                <p:oleObj name="Формула" r:id="rId10" imgW="6476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7110" y="5000003"/>
                        <a:ext cx="1403099" cy="9056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483087"/>
              </p:ext>
            </p:extLst>
          </p:nvPr>
        </p:nvGraphicFramePr>
        <p:xfrm>
          <a:off x="6348356" y="1631748"/>
          <a:ext cx="1511412" cy="914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Формула" r:id="rId12" imgW="723600" imgH="444240" progId="Equation.3">
                  <p:embed/>
                </p:oleObj>
              </mc:Choice>
              <mc:Fallback>
                <p:oleObj name="Формула" r:id="rId12" imgW="72360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8356" y="1631748"/>
                        <a:ext cx="1511412" cy="9148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756365" y="1904483"/>
            <a:ext cx="1683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err="1" smtClean="0"/>
              <a:t>х=А</a:t>
            </a:r>
            <a:r>
              <a:rPr lang="en-US" b="1" dirty="0" smtClean="0"/>
              <a:t>sin</a:t>
            </a:r>
            <a:r>
              <a:rPr lang="ru-RU" b="1" dirty="0" smtClean="0"/>
              <a:t>(</a:t>
            </a:r>
            <a:r>
              <a:rPr lang="ru-RU" b="1" dirty="0">
                <a:sym typeface="Symbol"/>
              </a:rPr>
              <a:t></a:t>
            </a:r>
            <a:r>
              <a:rPr lang="en-US" b="1" dirty="0" smtClean="0"/>
              <a:t>t</a:t>
            </a:r>
            <a:r>
              <a:rPr lang="ru-RU" b="1" dirty="0" smtClean="0"/>
              <a:t>+</a:t>
            </a:r>
            <a:r>
              <a:rPr lang="uk-UA" b="1" dirty="0" smtClean="0">
                <a:sym typeface="Symbol"/>
              </a:rPr>
              <a:t></a:t>
            </a:r>
            <a:r>
              <a:rPr lang="uk-UA" b="1" baseline="-25000" dirty="0"/>
              <a:t>0</a:t>
            </a:r>
            <a:r>
              <a:rPr lang="uk-UA" b="1" dirty="0"/>
              <a:t>)</a:t>
            </a:r>
            <a:endParaRPr lang="ru-RU" b="1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800446"/>
              </p:ext>
            </p:extLst>
          </p:nvPr>
        </p:nvGraphicFramePr>
        <p:xfrm>
          <a:off x="1371768" y="1614788"/>
          <a:ext cx="1413783" cy="948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Формула" r:id="rId14" imgW="723586" imgH="482391" progId="Equation.3">
                  <p:embed/>
                </p:oleObj>
              </mc:Choice>
              <mc:Fallback>
                <p:oleObj name="Формула" r:id="rId14" imgW="723586" imgH="48239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768" y="1614788"/>
                        <a:ext cx="1413783" cy="9487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53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54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55" name="Rectangle 7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56" name="Rectangle 7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57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59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61" name="Rectangle 7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uk-UA" sz="1200">
                <a:cs typeface="Times New Roman" pitchFamily="18" charset="0"/>
              </a:rPr>
              <a:t>,</a:t>
            </a:r>
            <a:endParaRPr lang="uk-UA"/>
          </a:p>
        </p:txBody>
      </p:sp>
      <p:sp>
        <p:nvSpPr>
          <p:cNvPr id="10262" name="Rectangle 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63" name="Rectangle 83"/>
          <p:cNvSpPr>
            <a:spLocks noChangeArrowheads="1"/>
          </p:cNvSpPr>
          <p:nvPr/>
        </p:nvSpPr>
        <p:spPr bwMode="auto">
          <a:xfrm>
            <a:off x="66675" y="600302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64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65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6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67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68" name="Rectangle 9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269" name="Rectangle 9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1" name="Скругленный прямоугольник 14"/>
          <p:cNvSpPr>
            <a:spLocks noChangeArrowheads="1"/>
          </p:cNvSpPr>
          <p:nvPr/>
        </p:nvSpPr>
        <p:spPr bwMode="auto">
          <a:xfrm>
            <a:off x="1292847" y="1410493"/>
            <a:ext cx="1571625" cy="1357313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385D8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uk-UA" sz="2000" b="1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02" name="Скругленный прямоугольник 15"/>
          <p:cNvSpPr>
            <a:spLocks noChangeArrowheads="1"/>
          </p:cNvSpPr>
          <p:nvPr/>
        </p:nvSpPr>
        <p:spPr bwMode="auto">
          <a:xfrm>
            <a:off x="1292847" y="1410493"/>
            <a:ext cx="1571625" cy="1357313"/>
          </a:xfrm>
          <a:prstGeom prst="roundRect">
            <a:avLst>
              <a:gd name="adj" fmla="val 16667"/>
            </a:avLst>
          </a:prstGeom>
          <a:solidFill>
            <a:srgbClr val="33996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2000" b="1" dirty="0" smtClean="0">
                <a:solidFill>
                  <a:srgbClr val="FFFFFF"/>
                </a:solidFill>
                <a:cs typeface="Times New Roman" pitchFamily="18" charset="0"/>
              </a:rPr>
              <a:t>Період колив. </a:t>
            </a:r>
            <a:r>
              <a:rPr lang="uk-UA" sz="2000" b="1" dirty="0" err="1">
                <a:solidFill>
                  <a:srgbClr val="FFFFFF"/>
                </a:solidFill>
                <a:cs typeface="Times New Roman" pitchFamily="18" charset="0"/>
              </a:rPr>
              <a:t>м</a:t>
            </a:r>
            <a:r>
              <a:rPr lang="uk-UA" sz="2000" b="1" dirty="0" err="1" smtClean="0">
                <a:solidFill>
                  <a:srgbClr val="FFFFFF"/>
                </a:solidFill>
                <a:cs typeface="Times New Roman" pitchFamily="18" charset="0"/>
              </a:rPr>
              <a:t>атем</a:t>
            </a:r>
            <a:r>
              <a:rPr lang="uk-UA" sz="2000" b="1" dirty="0" smtClean="0">
                <a:solidFill>
                  <a:srgbClr val="FFFFFF"/>
                </a:solidFill>
                <a:cs typeface="Times New Roman" pitchFamily="18" charset="0"/>
              </a:rPr>
              <a:t>. маятника </a:t>
            </a:r>
            <a:endParaRPr lang="ru-RU" sz="2000" b="1" dirty="0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12" name="Скругленный прямоугольник 14"/>
          <p:cNvSpPr>
            <a:spLocks noChangeArrowheads="1"/>
          </p:cNvSpPr>
          <p:nvPr/>
        </p:nvSpPr>
        <p:spPr bwMode="auto">
          <a:xfrm>
            <a:off x="3812290" y="1410493"/>
            <a:ext cx="1571625" cy="1357313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385D8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uk-UA" sz="2000" b="1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13" name="Скругленный прямоугольник 15"/>
          <p:cNvSpPr>
            <a:spLocks noChangeArrowheads="1"/>
          </p:cNvSpPr>
          <p:nvPr/>
        </p:nvSpPr>
        <p:spPr bwMode="auto">
          <a:xfrm>
            <a:off x="3812290" y="1410493"/>
            <a:ext cx="1571625" cy="1357313"/>
          </a:xfrm>
          <a:prstGeom prst="roundRect">
            <a:avLst>
              <a:gd name="adj" fmla="val 16667"/>
            </a:avLst>
          </a:prstGeom>
          <a:solidFill>
            <a:srgbClr val="33996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2000" b="1" dirty="0" smtClean="0">
                <a:solidFill>
                  <a:srgbClr val="FFFFFF"/>
                </a:solidFill>
                <a:cs typeface="Times New Roman" pitchFamily="18" charset="0"/>
              </a:rPr>
              <a:t>Рівняння </a:t>
            </a:r>
            <a:r>
              <a:rPr lang="uk-UA" sz="2000" b="1" dirty="0" err="1" smtClean="0">
                <a:solidFill>
                  <a:srgbClr val="FFFFFF"/>
                </a:solidFill>
                <a:cs typeface="Times New Roman" pitchFamily="18" charset="0"/>
              </a:rPr>
              <a:t>гармон</a:t>
            </a:r>
            <a:r>
              <a:rPr lang="uk-UA" sz="2000" b="1" dirty="0" smtClean="0">
                <a:solidFill>
                  <a:srgbClr val="FFFFFF"/>
                </a:solidFill>
                <a:cs typeface="Times New Roman" pitchFamily="18" charset="0"/>
              </a:rPr>
              <a:t>. коливань</a:t>
            </a:r>
            <a:endParaRPr lang="ru-RU" sz="2000" b="1" dirty="0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14" name="Скругленный прямоугольник 16"/>
          <p:cNvSpPr/>
          <p:nvPr/>
        </p:nvSpPr>
        <p:spPr>
          <a:xfrm>
            <a:off x="3812290" y="1410493"/>
            <a:ext cx="1571625" cy="1357313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Скругленный прямоугольник 14"/>
          <p:cNvSpPr>
            <a:spLocks noChangeArrowheads="1"/>
          </p:cNvSpPr>
          <p:nvPr/>
        </p:nvSpPr>
        <p:spPr bwMode="auto">
          <a:xfrm>
            <a:off x="6318250" y="1410493"/>
            <a:ext cx="1571625" cy="1357313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385D8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uk-UA" sz="2000" b="1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16" name="Скругленный прямоугольник 15"/>
          <p:cNvSpPr>
            <a:spLocks noChangeArrowheads="1"/>
          </p:cNvSpPr>
          <p:nvPr/>
        </p:nvSpPr>
        <p:spPr bwMode="auto">
          <a:xfrm>
            <a:off x="6318250" y="1410493"/>
            <a:ext cx="1571625" cy="1357313"/>
          </a:xfrm>
          <a:prstGeom prst="roundRect">
            <a:avLst>
              <a:gd name="adj" fmla="val 16667"/>
            </a:avLst>
          </a:prstGeom>
          <a:solidFill>
            <a:srgbClr val="33996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2000" b="1" dirty="0">
                <a:solidFill>
                  <a:srgbClr val="FFFFFF"/>
                </a:solidFill>
                <a:cs typeface="Times New Roman" pitchFamily="18" charset="0"/>
              </a:rPr>
              <a:t>Період колив. </a:t>
            </a:r>
            <a:r>
              <a:rPr lang="uk-UA" sz="2000" b="1" dirty="0" err="1" smtClean="0">
                <a:solidFill>
                  <a:srgbClr val="FFFFFF"/>
                </a:solidFill>
                <a:cs typeface="Times New Roman" pitchFamily="18" charset="0"/>
              </a:rPr>
              <a:t>пруж</a:t>
            </a:r>
            <a:r>
              <a:rPr lang="uk-UA" sz="2000" b="1" dirty="0" smtClean="0">
                <a:solidFill>
                  <a:srgbClr val="FFFFFF"/>
                </a:solidFill>
                <a:cs typeface="Times New Roman" pitchFamily="18" charset="0"/>
              </a:rPr>
              <a:t>. </a:t>
            </a:r>
            <a:r>
              <a:rPr lang="uk-UA" sz="2000" b="1" dirty="0">
                <a:solidFill>
                  <a:srgbClr val="FFFFFF"/>
                </a:solidFill>
                <a:cs typeface="Times New Roman" pitchFamily="18" charset="0"/>
              </a:rPr>
              <a:t>маятника </a:t>
            </a:r>
            <a:endParaRPr lang="ru-RU" sz="2000" b="1" dirty="0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17" name="Скругленный прямоугольник 16"/>
          <p:cNvSpPr/>
          <p:nvPr/>
        </p:nvSpPr>
        <p:spPr>
          <a:xfrm>
            <a:off x="6318250" y="1410493"/>
            <a:ext cx="1571625" cy="1357313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Скругленный прямоугольник 14"/>
          <p:cNvSpPr>
            <a:spLocks noChangeArrowheads="1"/>
          </p:cNvSpPr>
          <p:nvPr/>
        </p:nvSpPr>
        <p:spPr bwMode="auto">
          <a:xfrm>
            <a:off x="1292847" y="3091883"/>
            <a:ext cx="1571625" cy="1357313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385D8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uk-UA" sz="2000" b="1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22" name="Скругленный прямоугольник 15"/>
          <p:cNvSpPr>
            <a:spLocks noChangeArrowheads="1"/>
          </p:cNvSpPr>
          <p:nvPr/>
        </p:nvSpPr>
        <p:spPr bwMode="auto">
          <a:xfrm>
            <a:off x="1292847" y="3091883"/>
            <a:ext cx="1571625" cy="1357313"/>
          </a:xfrm>
          <a:prstGeom prst="roundRect">
            <a:avLst>
              <a:gd name="adj" fmla="val 16667"/>
            </a:avLst>
          </a:prstGeom>
          <a:solidFill>
            <a:srgbClr val="33996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2000" b="1" dirty="0" smtClean="0">
                <a:solidFill>
                  <a:srgbClr val="FFFFFF"/>
                </a:solidFill>
                <a:cs typeface="Times New Roman" pitchFamily="18" charset="0"/>
              </a:rPr>
              <a:t>Циклічна частота</a:t>
            </a:r>
            <a:endParaRPr lang="ru-RU" sz="2000" b="1" dirty="0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18" name="Скругленный прямоугольник 14"/>
          <p:cNvSpPr>
            <a:spLocks noChangeArrowheads="1"/>
          </p:cNvSpPr>
          <p:nvPr/>
        </p:nvSpPr>
        <p:spPr bwMode="auto">
          <a:xfrm>
            <a:off x="1292847" y="4774181"/>
            <a:ext cx="1571625" cy="1357312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385D8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uk-UA" sz="2000" b="1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19" name="Скругленный прямоугольник 15"/>
          <p:cNvSpPr>
            <a:spLocks noChangeArrowheads="1"/>
          </p:cNvSpPr>
          <p:nvPr/>
        </p:nvSpPr>
        <p:spPr bwMode="auto">
          <a:xfrm>
            <a:off x="1292847" y="4774181"/>
            <a:ext cx="1571625" cy="1357312"/>
          </a:xfrm>
          <a:prstGeom prst="roundRect">
            <a:avLst>
              <a:gd name="adj" fmla="val 16667"/>
            </a:avLst>
          </a:prstGeom>
          <a:solidFill>
            <a:srgbClr val="33996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2000" b="1" dirty="0" smtClean="0">
                <a:solidFill>
                  <a:srgbClr val="FFFFFF"/>
                </a:solidFill>
                <a:cs typeface="Times New Roman" pitchFamily="18" charset="0"/>
              </a:rPr>
              <a:t>Кінетична енергія</a:t>
            </a:r>
            <a:endParaRPr lang="ru-RU" sz="2000" b="1" dirty="0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20" name="Скругленный прямоугольник 16"/>
          <p:cNvSpPr/>
          <p:nvPr/>
        </p:nvSpPr>
        <p:spPr>
          <a:xfrm>
            <a:off x="1292847" y="4774181"/>
            <a:ext cx="1571625" cy="135731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Скругленный прямоугольник 16"/>
          <p:cNvSpPr/>
          <p:nvPr/>
        </p:nvSpPr>
        <p:spPr>
          <a:xfrm>
            <a:off x="1292847" y="3091883"/>
            <a:ext cx="1571625" cy="1357313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Скругленный прямоугольник 14"/>
          <p:cNvSpPr>
            <a:spLocks noChangeArrowheads="1"/>
          </p:cNvSpPr>
          <p:nvPr/>
        </p:nvSpPr>
        <p:spPr bwMode="auto">
          <a:xfrm>
            <a:off x="3812290" y="3091883"/>
            <a:ext cx="1571625" cy="1357313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385D8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uk-UA" sz="2000" b="1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25" name="Скругленный прямоугольник 15"/>
          <p:cNvSpPr>
            <a:spLocks noChangeArrowheads="1"/>
          </p:cNvSpPr>
          <p:nvPr/>
        </p:nvSpPr>
        <p:spPr bwMode="auto">
          <a:xfrm>
            <a:off x="3812290" y="3091883"/>
            <a:ext cx="1571625" cy="1357313"/>
          </a:xfrm>
          <a:prstGeom prst="roundRect">
            <a:avLst>
              <a:gd name="adj" fmla="val 16667"/>
            </a:avLst>
          </a:prstGeom>
          <a:solidFill>
            <a:srgbClr val="33996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b="1" dirty="0" err="1" smtClean="0">
                <a:solidFill>
                  <a:srgbClr val="FFFFFF"/>
                </a:solidFill>
                <a:cs typeface="Times New Roman" pitchFamily="18" charset="0"/>
              </a:rPr>
              <a:t>Взаємо-зв</a:t>
            </a:r>
            <a:r>
              <a:rPr lang="en-US" b="1" dirty="0" smtClean="0">
                <a:solidFill>
                  <a:srgbClr val="FFFFFF"/>
                </a:solidFill>
                <a:cs typeface="Times New Roman" pitchFamily="18" charset="0"/>
              </a:rPr>
              <a:t>’</a:t>
            </a:r>
            <a:r>
              <a:rPr lang="uk-UA" b="1" dirty="0" err="1" smtClean="0">
                <a:solidFill>
                  <a:srgbClr val="FFFFFF"/>
                </a:solidFill>
                <a:cs typeface="Times New Roman" pitchFamily="18" charset="0"/>
              </a:rPr>
              <a:t>язок</a:t>
            </a:r>
            <a:r>
              <a:rPr lang="uk-UA" b="1" dirty="0" smtClean="0">
                <a:solidFill>
                  <a:srgbClr val="FFFFFF"/>
                </a:solidFill>
                <a:cs typeface="Times New Roman" pitchFamily="18" charset="0"/>
              </a:rPr>
              <a:t> періоду і частоти</a:t>
            </a:r>
            <a:endParaRPr lang="ru-RU" b="1" dirty="0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26" name="Скругленный прямоугольник 16"/>
          <p:cNvSpPr/>
          <p:nvPr/>
        </p:nvSpPr>
        <p:spPr>
          <a:xfrm>
            <a:off x="3812290" y="3091883"/>
            <a:ext cx="1571625" cy="1357313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Скругленный прямоугольник 14"/>
          <p:cNvSpPr>
            <a:spLocks noChangeArrowheads="1"/>
          </p:cNvSpPr>
          <p:nvPr/>
        </p:nvSpPr>
        <p:spPr bwMode="auto">
          <a:xfrm>
            <a:off x="6318250" y="3091883"/>
            <a:ext cx="1571625" cy="1357313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385D8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uk-UA" sz="2000" b="1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28" name="Скругленный прямоугольник 15"/>
          <p:cNvSpPr>
            <a:spLocks noChangeArrowheads="1"/>
          </p:cNvSpPr>
          <p:nvPr/>
        </p:nvSpPr>
        <p:spPr bwMode="auto">
          <a:xfrm>
            <a:off x="6318250" y="3091883"/>
            <a:ext cx="1571625" cy="1357313"/>
          </a:xfrm>
          <a:prstGeom prst="roundRect">
            <a:avLst>
              <a:gd name="adj" fmla="val 16667"/>
            </a:avLst>
          </a:prstGeom>
          <a:solidFill>
            <a:srgbClr val="33996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2000" b="1" dirty="0" smtClean="0">
                <a:solidFill>
                  <a:srgbClr val="FFFFFF"/>
                </a:solidFill>
                <a:cs typeface="Times New Roman" pitchFamily="18" charset="0"/>
              </a:rPr>
              <a:t>Фаза коливань</a:t>
            </a:r>
            <a:endParaRPr lang="ru-RU" sz="2000" b="1" dirty="0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29" name="Скругленный прямоугольник 16"/>
          <p:cNvSpPr/>
          <p:nvPr/>
        </p:nvSpPr>
        <p:spPr>
          <a:xfrm>
            <a:off x="6318250" y="3091883"/>
            <a:ext cx="1571625" cy="1357313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9" name="Picture 6" descr="переливающаяся брошь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1639094" y="3207545"/>
            <a:ext cx="372427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0" name="Picture 6" descr="переливающаяся брошь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058819" y="3456781"/>
            <a:ext cx="372427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62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55B34BBB-F500-45B5-84EA-698593ED7E78}" type="slidenum">
              <a:rPr lang="uk-UA" b="1"/>
              <a:pPr algn="ctr" eaLnBrk="0" hangingPunct="0"/>
              <a:t>5</a:t>
            </a:fld>
            <a:endParaRPr lang="ru-RU" b="1"/>
          </a:p>
        </p:txBody>
      </p:sp>
      <p:sp>
        <p:nvSpPr>
          <p:cNvPr id="63" name="Овал 62"/>
          <p:cNvSpPr/>
          <p:nvPr/>
        </p:nvSpPr>
        <p:spPr>
          <a:xfrm>
            <a:off x="32542" y="6443034"/>
            <a:ext cx="360000" cy="360000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50000" t="50000" r="50000" b="50000"/>
            </a:path>
            <a:tileRect/>
          </a:gradFill>
          <a:ln w="41275">
            <a:solidFill>
              <a:srgbClr val="C00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7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2" name="Объект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620699"/>
              </p:ext>
            </p:extLst>
          </p:nvPr>
        </p:nvGraphicFramePr>
        <p:xfrm>
          <a:off x="3951196" y="4999606"/>
          <a:ext cx="1293812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Формула" r:id="rId17" imgW="596880" imgH="419040" progId="Equation.3">
                  <p:embed/>
                </p:oleObj>
              </mc:Choice>
              <mc:Fallback>
                <p:oleObj name="Формула" r:id="rId17" imgW="5968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1196" y="4999606"/>
                        <a:ext cx="1293812" cy="906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Скругленный прямоугольник 14"/>
          <p:cNvSpPr>
            <a:spLocks noChangeArrowheads="1"/>
          </p:cNvSpPr>
          <p:nvPr/>
        </p:nvSpPr>
        <p:spPr bwMode="auto">
          <a:xfrm>
            <a:off x="3812290" y="4774181"/>
            <a:ext cx="1571625" cy="1357312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385D8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uk-UA" sz="2000" b="1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74" name="Скругленный прямоугольник 15"/>
          <p:cNvSpPr>
            <a:spLocks noChangeArrowheads="1"/>
          </p:cNvSpPr>
          <p:nvPr/>
        </p:nvSpPr>
        <p:spPr bwMode="auto">
          <a:xfrm>
            <a:off x="3812290" y="4774181"/>
            <a:ext cx="1571625" cy="1357312"/>
          </a:xfrm>
          <a:prstGeom prst="roundRect">
            <a:avLst>
              <a:gd name="adj" fmla="val 16667"/>
            </a:avLst>
          </a:prstGeom>
          <a:solidFill>
            <a:srgbClr val="33996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2000" b="1" dirty="0" err="1" smtClean="0">
                <a:solidFill>
                  <a:srgbClr val="FFFFFF"/>
                </a:solidFill>
                <a:cs typeface="Times New Roman" pitchFamily="18" charset="0"/>
              </a:rPr>
              <a:t>Потен-ціальна</a:t>
            </a:r>
            <a:r>
              <a:rPr lang="uk-UA" sz="2000" b="1" dirty="0" smtClean="0">
                <a:solidFill>
                  <a:srgbClr val="FFFFFF"/>
                </a:solidFill>
                <a:cs typeface="Times New Roman" pitchFamily="18" charset="0"/>
              </a:rPr>
              <a:t> енергія</a:t>
            </a:r>
            <a:endParaRPr lang="ru-RU" sz="2000" b="1" dirty="0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75" name="Скругленный прямоугольник 16"/>
          <p:cNvSpPr/>
          <p:nvPr/>
        </p:nvSpPr>
        <p:spPr>
          <a:xfrm>
            <a:off x="3812290" y="4774181"/>
            <a:ext cx="1571625" cy="135731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6" name="Объект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113175"/>
              </p:ext>
            </p:extLst>
          </p:nvPr>
        </p:nvGraphicFramePr>
        <p:xfrm>
          <a:off x="6292850" y="5205981"/>
          <a:ext cx="162242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Формула" r:id="rId19" imgW="749160" imgH="228600" progId="Equation.3">
                  <p:embed/>
                </p:oleObj>
              </mc:Choice>
              <mc:Fallback>
                <p:oleObj name="Формула" r:id="rId19" imgW="7491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2850" y="5205981"/>
                        <a:ext cx="1622425" cy="493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" name="Скругленный прямоугольник 14"/>
          <p:cNvSpPr>
            <a:spLocks noChangeArrowheads="1"/>
          </p:cNvSpPr>
          <p:nvPr/>
        </p:nvSpPr>
        <p:spPr bwMode="auto">
          <a:xfrm>
            <a:off x="6318250" y="4774181"/>
            <a:ext cx="1571625" cy="1357312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385D8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uk-UA" sz="2000" b="1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78" name="Скругленный прямоугольник 15"/>
          <p:cNvSpPr>
            <a:spLocks noChangeArrowheads="1"/>
          </p:cNvSpPr>
          <p:nvPr/>
        </p:nvSpPr>
        <p:spPr bwMode="auto">
          <a:xfrm>
            <a:off x="6318250" y="4774181"/>
            <a:ext cx="1571625" cy="1357312"/>
          </a:xfrm>
          <a:prstGeom prst="roundRect">
            <a:avLst>
              <a:gd name="adj" fmla="val 16667"/>
            </a:avLst>
          </a:prstGeom>
          <a:solidFill>
            <a:srgbClr val="339966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sz="2000" b="1" dirty="0" smtClean="0">
                <a:solidFill>
                  <a:srgbClr val="FFFFFF"/>
                </a:solidFill>
                <a:cs typeface="Times New Roman" pitchFamily="18" charset="0"/>
              </a:rPr>
              <a:t>Повна енергія</a:t>
            </a:r>
            <a:endParaRPr lang="ru-RU" sz="2000" b="1" dirty="0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79" name="Скругленный прямоугольник 16"/>
          <p:cNvSpPr/>
          <p:nvPr/>
        </p:nvSpPr>
        <p:spPr>
          <a:xfrm>
            <a:off x="6318250" y="4774181"/>
            <a:ext cx="1571625" cy="1357312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Скругленный прямоугольник 16"/>
          <p:cNvSpPr/>
          <p:nvPr/>
        </p:nvSpPr>
        <p:spPr>
          <a:xfrm>
            <a:off x="1292847" y="1410493"/>
            <a:ext cx="1571625" cy="1357313"/>
          </a:xfrm>
          <a:prstGeom prst="roundRect">
            <a:avLst/>
          </a:prstGeom>
          <a:solidFill>
            <a:schemeClr val="accent1">
              <a:alpha val="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Заголовок 1"/>
          <p:cNvSpPr txBox="1">
            <a:spLocks/>
          </p:cNvSpPr>
          <p:nvPr/>
        </p:nvSpPr>
        <p:spPr>
          <a:xfrm>
            <a:off x="2352675" y="457200"/>
            <a:ext cx="4572000" cy="7858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uk-UA" sz="36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Фізичні формули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605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5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0"/>
                            </p:stCondLst>
                            <p:childTnLst>
                              <p:par>
                                <p:cTn id="9" presetID="45" presetClass="exit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 nodeType="clickPar">
                      <p:stCondLst>
                        <p:cond delay="0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101" grpId="0" animBg="1"/>
      <p:bldP spid="101" grpId="1" animBg="1"/>
      <p:bldP spid="102" grpId="0" animBg="1"/>
      <p:bldP spid="102" grpId="1" animBg="1"/>
      <p:bldP spid="112" grpId="0" animBg="1"/>
      <p:bldP spid="112" grpId="1" animBg="1"/>
      <p:bldP spid="113" grpId="0" animBg="1"/>
      <p:bldP spid="113" grpId="1" animBg="1"/>
      <p:bldP spid="115" grpId="0" animBg="1"/>
      <p:bldP spid="115" grpId="1" animBg="1"/>
      <p:bldP spid="116" grpId="0" animBg="1"/>
      <p:bldP spid="116" grpId="1" animBg="1"/>
      <p:bldP spid="121" grpId="0" animBg="1"/>
      <p:bldP spid="121" grpId="1" animBg="1"/>
      <p:bldP spid="122" grpId="0" animBg="1"/>
      <p:bldP spid="122" grpId="1" animBg="1"/>
      <p:bldP spid="118" grpId="0" animBg="1"/>
      <p:bldP spid="118" grpId="1" animBg="1"/>
      <p:bldP spid="119" grpId="0" animBg="1"/>
      <p:bldP spid="119" grpId="1" animBg="1"/>
      <p:bldP spid="124" grpId="0" animBg="1"/>
      <p:bldP spid="124" grpId="1" animBg="1"/>
      <p:bldP spid="125" grpId="0" animBg="1"/>
      <p:bldP spid="125" grpId="1" animBg="1"/>
      <p:bldP spid="127" grpId="0" animBg="1"/>
      <p:bldP spid="127" grpId="1" animBg="1"/>
      <p:bldP spid="128" grpId="0" animBg="1"/>
      <p:bldP spid="128" grpId="1" animBg="1"/>
      <p:bldP spid="63" grpId="0" animBg="1" autoUpdateAnimBg="0"/>
      <p:bldP spid="63" grpId="1" animBg="1"/>
      <p:bldP spid="73" grpId="0" animBg="1"/>
      <p:bldP spid="73" grpId="1" animBg="1"/>
      <p:bldP spid="74" grpId="0" animBg="1"/>
      <p:bldP spid="74" grpId="1" animBg="1"/>
      <p:bldP spid="77" grpId="0" animBg="1"/>
      <p:bldP spid="77" grpId="1" animBg="1"/>
      <p:bldP spid="78" grpId="0" animBg="1"/>
      <p:bldP spid="78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1897063" y="496888"/>
            <a:ext cx="6346825" cy="792162"/>
          </a:xfrm>
        </p:spPr>
        <p:txBody>
          <a:bodyPr/>
          <a:lstStyle/>
          <a:p>
            <a:pPr>
              <a:defRPr/>
            </a:pPr>
            <a:r>
              <a:rPr lang="uk-UA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Робота з проектами</a:t>
            </a:r>
            <a:endParaRPr lang="ru-RU" sz="40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3" name="Picture 3" descr="j042982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628775"/>
            <a:ext cx="1844675" cy="1676400"/>
          </a:xfrm>
        </p:spPr>
      </p:pic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672F2DEA-EC7F-4E96-A12C-408D8E445309}" type="slidenum">
              <a:rPr lang="uk-UA" b="1"/>
              <a:pPr algn="ctr" eaLnBrk="0" hangingPunct="0"/>
              <a:t>50</a:t>
            </a:fld>
            <a:endParaRPr lang="ru-RU" b="1"/>
          </a:p>
        </p:txBody>
      </p:sp>
      <p:pic>
        <p:nvPicPr>
          <p:cNvPr id="71712" name="Picture 32" descr="j04298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0028" flipH="1">
            <a:off x="7150100" y="1258888"/>
            <a:ext cx="1462088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8" name="Picture 10" descr="j04281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214813"/>
            <a:ext cx="1728788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017520" y="1703388"/>
            <a:ext cx="654050" cy="20828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ru-RU"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1157842" y="3929062"/>
            <a:ext cx="6222469" cy="102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lvl="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uk-UA" sz="2600" b="1" dirty="0">
                <a:latin typeface="+mn-lt"/>
                <a:cs typeface="+mn-cs"/>
              </a:rPr>
              <a:t>Захист проекту </a:t>
            </a:r>
            <a:r>
              <a:rPr lang="uk-UA" sz="2600" b="1" dirty="0" smtClean="0">
                <a:latin typeface="+mn-lt"/>
                <a:cs typeface="+mn-cs"/>
              </a:rPr>
              <a:t>«</a:t>
            </a:r>
            <a:r>
              <a:rPr lang="uk-UA" sz="2800" b="1" dirty="0"/>
              <a:t>Механічні хвилі в техніці і </a:t>
            </a:r>
            <a:r>
              <a:rPr lang="uk-UA" sz="2800" b="1" dirty="0" smtClean="0"/>
              <a:t>побуті</a:t>
            </a:r>
            <a:r>
              <a:rPr lang="uk-UA" sz="2600" b="1" dirty="0" smtClean="0">
                <a:latin typeface="+mn-lt"/>
                <a:cs typeface="+mn-cs"/>
              </a:rPr>
              <a:t>»</a:t>
            </a:r>
            <a:endParaRPr lang="ru-RU" sz="2600" dirty="0">
              <a:latin typeface="+mn-lt"/>
              <a:cs typeface="+mn-cs"/>
            </a:endParaRPr>
          </a:p>
        </p:txBody>
      </p:sp>
      <p:sp>
        <p:nvSpPr>
          <p:cNvPr id="49161" name="Rectangle 8"/>
          <p:cNvSpPr>
            <a:spLocks noChangeArrowheads="1"/>
          </p:cNvSpPr>
          <p:nvPr/>
        </p:nvSpPr>
        <p:spPr bwMode="auto">
          <a:xfrm>
            <a:off x="4860032" y="1699970"/>
            <a:ext cx="654050" cy="2082800"/>
          </a:xfrm>
          <a:prstGeom prst="rect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923928" y="1703388"/>
            <a:ext cx="654050" cy="20828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ru-RU">
              <a:cs typeface="+mn-cs"/>
            </a:endParaRPr>
          </a:p>
        </p:txBody>
      </p:sp>
      <p:pic>
        <p:nvPicPr>
          <p:cNvPr id="13" name="Рисунок 14" descr="blest76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5373216"/>
            <a:ext cx="36671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310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71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20080"/>
            <a:ext cx="8856984" cy="6005264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</a:t>
            </a:r>
            <a:r>
              <a:rPr lang="ru-RU" alt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відповідь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alt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запитання</a:t>
            </a:r>
            <a:endParaRPr lang="ru-RU" alt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2800" b="1" dirty="0" smtClean="0">
                <a:solidFill>
                  <a:schemeClr val="folHlink"/>
                </a:solidFill>
              </a:rPr>
              <a:t>1</a:t>
            </a:r>
            <a:r>
              <a:rPr lang="ru-RU" altLang="ru-RU" sz="2800" b="1" dirty="0">
                <a:solidFill>
                  <a:schemeClr val="folHlink"/>
                </a:solidFill>
              </a:rPr>
              <a:t>.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Що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таке</a:t>
            </a:r>
            <a:r>
              <a:rPr lang="ru-RU" altLang="ru-RU" sz="2800" b="1" dirty="0">
                <a:solidFill>
                  <a:schemeClr val="folHlink"/>
                </a:solidFill>
              </a:rPr>
              <a:t> звук? Яка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фізична</a:t>
            </a:r>
            <a:r>
              <a:rPr lang="ru-RU" altLang="ru-RU" sz="2800" b="1" dirty="0">
                <a:solidFill>
                  <a:schemeClr val="folHlink"/>
                </a:solidFill>
              </a:rPr>
              <a:t> природа звуку</a:t>
            </a:r>
            <a:r>
              <a:rPr lang="ru-RU" altLang="ru-RU" sz="2800" b="1" dirty="0" smtClean="0">
                <a:solidFill>
                  <a:schemeClr val="folHlink"/>
                </a:solidFill>
              </a:rPr>
              <a:t>?</a:t>
            </a:r>
            <a:endParaRPr lang="en-US" altLang="ru-RU" sz="2800" b="1" dirty="0" smtClean="0">
              <a:solidFill>
                <a:schemeClr val="folHlin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2800" b="1" dirty="0" smtClean="0">
                <a:solidFill>
                  <a:schemeClr val="folHlink"/>
                </a:solidFill>
              </a:rPr>
              <a:t>2</a:t>
            </a:r>
            <a:r>
              <a:rPr lang="ru-RU" altLang="ru-RU" sz="2800" b="1" dirty="0">
                <a:solidFill>
                  <a:schemeClr val="folHlink"/>
                </a:solidFill>
              </a:rPr>
              <a:t>. </a:t>
            </a:r>
            <a:r>
              <a:rPr lang="ru-RU" altLang="ru-RU" sz="2800" b="1" dirty="0" err="1" smtClean="0">
                <a:solidFill>
                  <a:schemeClr val="folHlink"/>
                </a:solidFill>
              </a:rPr>
              <a:t>Чи</a:t>
            </a:r>
            <a:r>
              <a:rPr lang="ru-RU" altLang="ru-RU" sz="2800" b="1" dirty="0" smtClean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можуть</a:t>
            </a:r>
            <a:r>
              <a:rPr lang="ru-RU" altLang="ru-RU" sz="2800" b="1" dirty="0">
                <a:solidFill>
                  <a:schemeClr val="folHlink"/>
                </a:solidFill>
              </a:rPr>
              <a:t> звуки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поширюватися</a:t>
            </a:r>
            <a:r>
              <a:rPr lang="ru-RU" altLang="ru-RU" sz="2800" b="1" dirty="0">
                <a:solidFill>
                  <a:schemeClr val="folHlink"/>
                </a:solidFill>
              </a:rPr>
              <a:t> у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вакуумі</a:t>
            </a:r>
            <a:r>
              <a:rPr lang="ru-RU" altLang="ru-RU" sz="2800" b="1" dirty="0" smtClean="0">
                <a:solidFill>
                  <a:schemeClr val="folHlink"/>
                </a:solidFill>
              </a:rPr>
              <a:t>?</a:t>
            </a:r>
            <a:endParaRPr lang="en-US" altLang="ru-RU" sz="2800" b="1" dirty="0" smtClean="0">
              <a:solidFill>
                <a:schemeClr val="folHlin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2800" b="1" dirty="0" smtClean="0">
                <a:solidFill>
                  <a:schemeClr val="folHlink"/>
                </a:solidFill>
              </a:rPr>
              <a:t>3. </a:t>
            </a:r>
            <a:r>
              <a:rPr lang="ru-RU" altLang="ru-RU" sz="2800" b="1" dirty="0" err="1" smtClean="0">
                <a:solidFill>
                  <a:schemeClr val="folHlink"/>
                </a:solidFill>
              </a:rPr>
              <a:t>Наведіть</a:t>
            </a:r>
            <a:r>
              <a:rPr lang="ru-RU" altLang="ru-RU" sz="2800" b="1" dirty="0" smtClean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приклади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джерел</a:t>
            </a:r>
            <a:r>
              <a:rPr lang="ru-RU" altLang="ru-RU" sz="2800" b="1" dirty="0">
                <a:solidFill>
                  <a:schemeClr val="folHlink"/>
                </a:solidFill>
              </a:rPr>
              <a:t> звуку</a:t>
            </a:r>
            <a:r>
              <a:rPr lang="ru-RU" altLang="ru-RU" sz="2800" b="1" dirty="0" smtClean="0">
                <a:solidFill>
                  <a:schemeClr val="folHlink"/>
                </a:solidFill>
              </a:rPr>
              <a:t>.</a:t>
            </a:r>
            <a:endParaRPr lang="en-US" altLang="ru-RU" sz="2800" b="1" dirty="0" smtClean="0">
              <a:solidFill>
                <a:schemeClr val="folHlin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2800" b="1" dirty="0" smtClean="0">
                <a:solidFill>
                  <a:schemeClr val="folHlink"/>
                </a:solidFill>
              </a:rPr>
              <a:t>4.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Наведіть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приклади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приймачів</a:t>
            </a:r>
            <a:r>
              <a:rPr lang="ru-RU" altLang="ru-RU" sz="2800" b="1" dirty="0">
                <a:solidFill>
                  <a:schemeClr val="folHlink"/>
                </a:solidFill>
              </a:rPr>
              <a:t> звуку</a:t>
            </a:r>
            <a:r>
              <a:rPr lang="ru-RU" altLang="ru-RU" sz="2800" b="1" dirty="0" smtClean="0">
                <a:solidFill>
                  <a:schemeClr val="folHlink"/>
                </a:solidFill>
              </a:rPr>
              <a:t>.</a:t>
            </a:r>
            <a:endParaRPr lang="en-US" altLang="ru-RU" sz="2800" b="1" dirty="0" smtClean="0">
              <a:solidFill>
                <a:schemeClr val="folHlin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2800" b="1" dirty="0" smtClean="0">
                <a:solidFill>
                  <a:schemeClr val="folHlink"/>
                </a:solidFill>
              </a:rPr>
              <a:t>5. </a:t>
            </a:r>
            <a:r>
              <a:rPr lang="ru-RU" altLang="ru-RU" sz="2800" b="1" dirty="0">
                <a:solidFill>
                  <a:schemeClr val="folHlink"/>
                </a:solidFill>
              </a:rPr>
              <a:t>Як звук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передається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від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джерела</a:t>
            </a:r>
            <a:r>
              <a:rPr lang="ru-RU" altLang="ru-RU" sz="2800" b="1" dirty="0">
                <a:solidFill>
                  <a:schemeClr val="folHlink"/>
                </a:solidFill>
              </a:rPr>
              <a:t> до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приймача</a:t>
            </a:r>
            <a:r>
              <a:rPr lang="ru-RU" altLang="ru-RU" sz="2800" b="1" dirty="0" smtClean="0">
                <a:solidFill>
                  <a:schemeClr val="folHlink"/>
                </a:solidFill>
              </a:rPr>
              <a:t>?</a:t>
            </a:r>
          </a:p>
          <a:p>
            <a:pPr marL="0" indent="0">
              <a:buNone/>
            </a:pPr>
            <a:r>
              <a:rPr lang="ru-RU" altLang="ru-RU" sz="2800" b="1" dirty="0" smtClean="0">
                <a:solidFill>
                  <a:schemeClr val="folHlink"/>
                </a:solidFill>
              </a:rPr>
              <a:t>6.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Чи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можна</a:t>
            </a:r>
            <a:r>
              <a:rPr lang="ru-RU" altLang="ru-RU" sz="2800" b="1" dirty="0">
                <a:solidFill>
                  <a:schemeClr val="folHlink"/>
                </a:solidFill>
              </a:rPr>
              <a:t> на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Землі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почути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гуркіт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від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падіння</a:t>
            </a:r>
            <a:r>
              <a:rPr lang="ru-RU" altLang="ru-RU" sz="2800" b="1" dirty="0">
                <a:solidFill>
                  <a:schemeClr val="folHlink"/>
                </a:solidFill>
              </a:rPr>
              <a:t> метеорита на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Місяці</a:t>
            </a:r>
            <a:r>
              <a:rPr lang="ru-RU" altLang="ru-RU" sz="2800" b="1" dirty="0">
                <a:solidFill>
                  <a:schemeClr val="folHlink"/>
                </a:solidFill>
              </a:rPr>
              <a:t>?</a:t>
            </a:r>
          </a:p>
          <a:p>
            <a:pPr marL="0" indent="0">
              <a:buNone/>
            </a:pPr>
            <a:r>
              <a:rPr lang="ru-RU" altLang="ru-RU" sz="2800" b="1" dirty="0" smtClean="0">
                <a:solidFill>
                  <a:schemeClr val="folHlink"/>
                </a:solidFill>
              </a:rPr>
              <a:t>7.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Чому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космонавти</a:t>
            </a:r>
            <a:r>
              <a:rPr lang="ru-RU" altLang="ru-RU" sz="2800" b="1" dirty="0">
                <a:solidFill>
                  <a:schemeClr val="folHlink"/>
                </a:solidFill>
              </a:rPr>
              <a:t>,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що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перебувають</a:t>
            </a:r>
            <a:r>
              <a:rPr lang="ru-RU" altLang="ru-RU" sz="2800" b="1" dirty="0">
                <a:solidFill>
                  <a:schemeClr val="folHlink"/>
                </a:solidFill>
              </a:rPr>
              <a:t> у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відкритому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космосі</a:t>
            </a:r>
            <a:r>
              <a:rPr lang="ru-RU" altLang="ru-RU" sz="2800" b="1" dirty="0">
                <a:solidFill>
                  <a:schemeClr val="folHlink"/>
                </a:solidFill>
              </a:rPr>
              <a:t>, не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чують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одне</a:t>
            </a:r>
            <a:r>
              <a:rPr lang="ru-RU" altLang="ru-RU" sz="2800" b="1" dirty="0">
                <a:solidFill>
                  <a:schemeClr val="folHlink"/>
                </a:solidFill>
              </a:rPr>
              <a:t> одного,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хоча</a:t>
            </a:r>
            <a:r>
              <a:rPr lang="ru-RU" altLang="ru-RU" sz="2800" b="1" dirty="0">
                <a:solidFill>
                  <a:schemeClr val="folHlink"/>
                </a:solidFill>
              </a:rPr>
              <a:t> в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їхніх</a:t>
            </a:r>
            <a:r>
              <a:rPr lang="ru-RU" altLang="ru-RU" sz="2800" b="1" dirty="0">
                <a:solidFill>
                  <a:schemeClr val="folHlink"/>
                </a:solidFill>
              </a:rPr>
              <a:t> скафандрах є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повітря</a:t>
            </a:r>
            <a:r>
              <a:rPr lang="ru-RU" altLang="ru-RU" sz="2800" b="1" dirty="0">
                <a:solidFill>
                  <a:schemeClr val="folHlink"/>
                </a:solidFill>
              </a:rPr>
              <a:t>?</a:t>
            </a:r>
          </a:p>
          <a:p>
            <a:pPr marL="0" indent="0">
              <a:buNone/>
            </a:pPr>
            <a:r>
              <a:rPr lang="ru-RU" altLang="ru-RU" sz="2800" b="1" dirty="0" smtClean="0">
                <a:solidFill>
                  <a:schemeClr val="folHlink"/>
                </a:solidFill>
              </a:rPr>
              <a:t>8.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Чому</a:t>
            </a:r>
            <a:r>
              <a:rPr lang="ru-RU" altLang="ru-RU" sz="2800" b="1" dirty="0">
                <a:solidFill>
                  <a:schemeClr val="folHlink"/>
                </a:solidFill>
              </a:rPr>
              <a:t> ми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чуємо</a:t>
            </a:r>
            <a:r>
              <a:rPr lang="ru-RU" altLang="ru-RU" sz="2800" b="1" dirty="0">
                <a:solidFill>
                  <a:schemeClr val="folHlink"/>
                </a:solidFill>
              </a:rPr>
              <a:t> звук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від</a:t>
            </a:r>
            <a:r>
              <a:rPr lang="ru-RU" altLang="ru-RU" sz="2800" b="1" dirty="0">
                <a:solidFill>
                  <a:schemeClr val="folHlink"/>
                </a:solidFill>
              </a:rPr>
              <a:t> комара,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що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летить</a:t>
            </a:r>
            <a:r>
              <a:rPr lang="ru-RU" altLang="ru-RU" sz="2800" b="1" dirty="0">
                <a:solidFill>
                  <a:schemeClr val="folHlink"/>
                </a:solidFill>
              </a:rPr>
              <a:t>, а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від</a:t>
            </a:r>
            <a:r>
              <a:rPr lang="ru-RU" altLang="ru-RU" sz="2800" b="1" dirty="0">
                <a:solidFill>
                  <a:schemeClr val="folHlink"/>
                </a:solidFill>
              </a:rPr>
              <a:t> птаха,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що</a:t>
            </a:r>
            <a:r>
              <a:rPr lang="ru-RU" altLang="ru-RU" sz="2800" b="1" dirty="0">
                <a:solidFill>
                  <a:schemeClr val="folHlink"/>
                </a:solidFill>
              </a:rPr>
              <a:t>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летить</a:t>
            </a:r>
            <a:r>
              <a:rPr lang="ru-RU" altLang="ru-RU" sz="2800" b="1" dirty="0">
                <a:solidFill>
                  <a:schemeClr val="folHlink"/>
                </a:solidFill>
              </a:rPr>
              <a:t>, не </a:t>
            </a:r>
            <a:r>
              <a:rPr lang="ru-RU" altLang="ru-RU" sz="2800" b="1" dirty="0" err="1">
                <a:solidFill>
                  <a:schemeClr val="folHlink"/>
                </a:solidFill>
              </a:rPr>
              <a:t>чуємо</a:t>
            </a:r>
            <a:r>
              <a:rPr lang="ru-RU" altLang="ru-RU" sz="2800" b="1" dirty="0">
                <a:solidFill>
                  <a:schemeClr val="folHlink"/>
                </a:solidFill>
              </a:rPr>
              <a:t>?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3837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295332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Задача.</a:t>
            </a:r>
            <a:r>
              <a:rPr lang="ru-RU" alt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Човен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гойдається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хвилі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частотою 0,5 Гц. Яка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швидкість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цієї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хвилі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відстань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сусідніми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гребенями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м?</a:t>
            </a:r>
          </a:p>
        </p:txBody>
      </p:sp>
      <p:pic>
        <p:nvPicPr>
          <p:cNvPr id="15364" name="Picture 4" descr="http://www.dessin.tv/files/2011/02/coloriage-bateau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64" b="9628"/>
          <a:stretch/>
        </p:blipFill>
        <p:spPr bwMode="auto">
          <a:xfrm>
            <a:off x="2267744" y="2705192"/>
            <a:ext cx="3888432" cy="357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25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539750" y="657225"/>
            <a:ext cx="8278813" cy="1863725"/>
          </a:xfrm>
        </p:spPr>
        <p:txBody>
          <a:bodyPr/>
          <a:lstStyle/>
          <a:p>
            <a:r>
              <a:rPr lang="ru-RU" alt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Задача.</a:t>
            </a:r>
            <a:r>
              <a:rPr lang="ru-RU" alt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Під</a:t>
            </a:r>
            <a:r>
              <a:rPr lang="ru-RU" altLang="ru-RU" sz="2400" dirty="0" smtClean="0">
                <a:solidFill>
                  <a:schemeClr val="tx1"/>
                </a:solidFill>
              </a:rPr>
              <a:t> час грози шум грому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був</a:t>
            </a:r>
            <a:r>
              <a:rPr lang="ru-RU" altLang="ru-RU" sz="240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почутий</a:t>
            </a:r>
            <a:r>
              <a:rPr lang="ru-RU" altLang="ru-RU" sz="2400" dirty="0" smtClean="0">
                <a:solidFill>
                  <a:schemeClr val="tx1"/>
                </a:solidFill>
              </a:rPr>
              <a:t> через 8 с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після</a:t>
            </a:r>
            <a:r>
              <a:rPr lang="ru-RU" altLang="ru-RU" sz="240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спалаху</a:t>
            </a:r>
            <a:r>
              <a:rPr lang="ru-RU" altLang="ru-RU" sz="240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блискавки</a:t>
            </a:r>
            <a:r>
              <a:rPr lang="ru-RU" altLang="ru-RU" sz="2400" dirty="0" smtClean="0">
                <a:solidFill>
                  <a:schemeClr val="tx1"/>
                </a:solidFill>
              </a:rPr>
              <a:t>. На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якій</a:t>
            </a:r>
            <a:r>
              <a:rPr lang="ru-RU" altLang="ru-RU" sz="240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відстані</a:t>
            </a:r>
            <a:r>
              <a:rPr lang="ru-RU" altLang="ru-RU" sz="240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йде</a:t>
            </a:r>
            <a:r>
              <a:rPr lang="ru-RU" altLang="ru-RU" sz="2400" dirty="0" smtClean="0">
                <a:solidFill>
                  <a:schemeClr val="tx1"/>
                </a:solidFill>
              </a:rPr>
              <a:t> гроза?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Швидкість</a:t>
            </a:r>
            <a:r>
              <a:rPr lang="ru-RU" altLang="ru-RU" sz="2400" dirty="0" smtClean="0">
                <a:solidFill>
                  <a:schemeClr val="tx1"/>
                </a:solidFill>
              </a:rPr>
              <a:t> звуку в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повітрі</a:t>
            </a:r>
            <a:r>
              <a:rPr lang="ru-RU" altLang="ru-RU" sz="2400" dirty="0" smtClean="0">
                <a:solidFill>
                  <a:schemeClr val="tx1"/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/>
                </a:solidFill>
              </a:rPr>
              <a:t>вважайте</a:t>
            </a:r>
            <a:r>
              <a:rPr lang="ru-RU" altLang="ru-RU" sz="2400" dirty="0" smtClean="0">
                <a:solidFill>
                  <a:schemeClr val="tx1"/>
                </a:solidFill>
              </a:rPr>
              <a:t> 340 м/с.</a:t>
            </a:r>
            <a:br>
              <a:rPr lang="ru-RU" altLang="ru-RU" sz="2400" dirty="0" smtClean="0">
                <a:solidFill>
                  <a:schemeClr val="tx1"/>
                </a:solidFill>
              </a:rPr>
            </a:br>
            <a:endParaRPr lang="ru-RU" altLang="ru-RU" sz="2400" dirty="0" smtClean="0">
              <a:solidFill>
                <a:schemeClr val="tx1"/>
              </a:solidFill>
            </a:endParaRPr>
          </a:p>
        </p:txBody>
      </p:sp>
      <p:pic>
        <p:nvPicPr>
          <p:cNvPr id="25603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04864"/>
            <a:ext cx="5004519" cy="3515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53</a:t>
            </a:fld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139772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476250"/>
            <a:ext cx="7772400" cy="1008063"/>
          </a:xfrm>
        </p:spPr>
        <p:txBody>
          <a:bodyPr/>
          <a:lstStyle/>
          <a:p>
            <a:pPr algn="ctr">
              <a:defRPr/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Домашнє завдання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571625"/>
            <a:ext cx="8429625" cy="4786313"/>
          </a:xfrm>
        </p:spPr>
        <p:txBody>
          <a:bodyPr/>
          <a:lstStyle/>
          <a:p>
            <a:pPr lvl="0"/>
            <a:r>
              <a:rPr lang="uk-UA" dirty="0" smtClean="0"/>
              <a:t>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uk-UA" b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uk-UA" dirty="0" smtClean="0"/>
              <a:t>   </a:t>
            </a:r>
            <a:r>
              <a:rPr lang="uk-UA" b="1" dirty="0"/>
              <a:t>Дмитрієва,  В.Ф. Фізика</a:t>
            </a:r>
            <a:r>
              <a:rPr lang="uk-UA" dirty="0"/>
              <a:t>: </a:t>
            </a:r>
            <a:r>
              <a:rPr lang="uk-UA" dirty="0" err="1"/>
              <a:t>навч</a:t>
            </a:r>
            <a:r>
              <a:rPr lang="uk-UA" dirty="0"/>
              <a:t>. </a:t>
            </a:r>
            <a:r>
              <a:rPr lang="uk-UA" dirty="0" err="1"/>
              <a:t>посіб</a:t>
            </a:r>
            <a:r>
              <a:rPr lang="uk-UA" dirty="0"/>
              <a:t>. [текст] – В.Ф. Дмитрієва. – К.: Техніка, 2008.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uk-UA" b="1" baseline="-2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 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62-76.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Повторити конспект сьогоднішнього заняття. 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Повторити тему «Електромагнітна індукція».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54</a:t>
            </a:fld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58856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>
          <a:xfrm>
            <a:off x="395536" y="404589"/>
            <a:ext cx="8229600" cy="792163"/>
          </a:xfrm>
        </p:spPr>
        <p:txBody>
          <a:bodyPr/>
          <a:lstStyle/>
          <a:p>
            <a:pPr algn="ctr"/>
            <a:r>
              <a:rPr lang="uk-UA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„Мікрофон</a:t>
            </a: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395" name="Содержимое 2"/>
          <p:cNvSpPr>
            <a:spLocks noGrp="1"/>
          </p:cNvSpPr>
          <p:nvPr>
            <p:ph idx="1"/>
          </p:nvPr>
        </p:nvSpPr>
        <p:spPr>
          <a:xfrm>
            <a:off x="446336" y="976536"/>
            <a:ext cx="8352928" cy="5616624"/>
          </a:xfrm>
        </p:spPr>
        <p:txBody>
          <a:bodyPr/>
          <a:lstStyle/>
          <a:p>
            <a:pPr marL="514350" indent="-514350" algn="just">
              <a:spcBef>
                <a:spcPts val="1200"/>
              </a:spcBef>
              <a:buFont typeface="+mj-lt"/>
              <a:buAutoNum type="arabicPeriod"/>
            </a:pPr>
            <a:r>
              <a:rPr lang="uk-UA" sz="2800" b="1" dirty="0" smtClean="0"/>
              <a:t>Які нові поняття ми  вивчили на занятті?</a:t>
            </a:r>
            <a:endParaRPr lang="ru-RU" sz="2800" b="1" dirty="0" smtClean="0"/>
          </a:p>
          <a:p>
            <a:pPr marL="514350" indent="-514350" algn="just">
              <a:spcBef>
                <a:spcPts val="1200"/>
              </a:spcBef>
              <a:buFont typeface="+mj-lt"/>
              <a:buAutoNum type="arabicPeriod"/>
            </a:pPr>
            <a:r>
              <a:rPr lang="uk-UA" sz="2800" b="1" dirty="0" smtClean="0"/>
              <a:t>Чи досягли очікуваних результатів ви особисто,  група у цілому? Чому ви так вважаєте?</a:t>
            </a:r>
            <a:endParaRPr lang="ru-RU" sz="2800" b="1" dirty="0" smtClean="0"/>
          </a:p>
          <a:p>
            <a:pPr marL="514350" indent="-514350" algn="just">
              <a:spcBef>
                <a:spcPts val="1200"/>
              </a:spcBef>
              <a:buFont typeface="+mj-lt"/>
              <a:buAutoNum type="arabicPeriod"/>
            </a:pPr>
            <a:r>
              <a:rPr lang="uk-UA" sz="2800" b="1" dirty="0" smtClean="0"/>
              <a:t>Що могло б бути організовано краще, корисніше? </a:t>
            </a:r>
            <a:endParaRPr lang="ru-RU" sz="2800" b="1" dirty="0" smtClean="0"/>
          </a:p>
          <a:p>
            <a:pPr marL="514350" indent="-514350" algn="just">
              <a:spcBef>
                <a:spcPts val="1200"/>
              </a:spcBef>
              <a:buFont typeface="+mj-lt"/>
              <a:buAutoNum type="arabicPeriod"/>
            </a:pPr>
            <a:r>
              <a:rPr lang="uk-UA" sz="2800" b="1" dirty="0" smtClean="0"/>
              <a:t>Над якими навичками, вміннями ще треба працювати? </a:t>
            </a:r>
          </a:p>
          <a:p>
            <a:pPr marL="514350" indent="-514350" algn="just">
              <a:spcBef>
                <a:spcPts val="1200"/>
              </a:spcBef>
              <a:buFont typeface="+mj-lt"/>
              <a:buAutoNum type="arabicPeriod"/>
            </a:pPr>
            <a:r>
              <a:rPr lang="uk-UA" sz="2800" b="1" dirty="0" smtClean="0"/>
              <a:t>Як ви оцінюєте свою групову роботу над проектом?</a:t>
            </a:r>
            <a:endParaRPr lang="ru-RU" sz="2800" b="1" dirty="0" smtClean="0"/>
          </a:p>
          <a:p>
            <a:pPr marL="514350" indent="-514350" algn="just">
              <a:spcBef>
                <a:spcPts val="1200"/>
              </a:spcBef>
              <a:buFont typeface="+mj-lt"/>
              <a:buAutoNum type="arabicPeriod"/>
            </a:pPr>
            <a:r>
              <a:rPr lang="uk-UA" sz="2800" b="1" dirty="0" smtClean="0"/>
              <a:t>Що вам найбільше сподобалось на занятті.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148647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476250"/>
            <a:ext cx="7772400" cy="1008063"/>
          </a:xfrm>
        </p:spPr>
        <p:txBody>
          <a:bodyPr/>
          <a:lstStyle/>
          <a:p>
            <a:pPr algn="ctr">
              <a:defRPr/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Домашнє завдання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571625"/>
            <a:ext cx="8429625" cy="4786313"/>
          </a:xfrm>
        </p:spPr>
        <p:txBody>
          <a:bodyPr/>
          <a:lstStyle/>
          <a:p>
            <a:pPr lvl="0"/>
            <a:r>
              <a:rPr lang="uk-UA" dirty="0" smtClean="0"/>
              <a:t> </a:t>
            </a:r>
            <a:r>
              <a:rPr lang="uk-UA" b="1" dirty="0"/>
              <a:t>Дмитрієва,  В.Ф. Фізика</a:t>
            </a:r>
            <a:r>
              <a:rPr lang="uk-UA" dirty="0"/>
              <a:t>: </a:t>
            </a:r>
            <a:r>
              <a:rPr lang="uk-UA" dirty="0" err="1"/>
              <a:t>навч</a:t>
            </a:r>
            <a:r>
              <a:rPr lang="uk-UA" dirty="0"/>
              <a:t>. </a:t>
            </a:r>
            <a:r>
              <a:rPr lang="uk-UA" dirty="0" err="1"/>
              <a:t>посіб</a:t>
            </a:r>
            <a:r>
              <a:rPr lang="uk-UA" dirty="0"/>
              <a:t>. [текст] – В.Ф. Дмитрієва. – К.: Техніка, 2008.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uk-UA" b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 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62-76.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Повторити конспект сьогоднішнього заняття. 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Повторити тему «Електромагнітна індукція».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56</a:t>
            </a:fld>
            <a:endParaRPr lang="ru-RU" b="1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38302" y="6208712"/>
            <a:ext cx="7851648" cy="316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увагу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642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620688"/>
            <a:ext cx="6265863" cy="10795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uk-UA" alt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Механічні </a:t>
            </a:r>
            <a:r>
              <a:rPr lang="uk-UA" alt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хвилі</a:t>
            </a:r>
            <a:br>
              <a:rPr lang="uk-UA" alt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alt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uk-UA" alt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лан</a:t>
            </a:r>
            <a:r>
              <a:rPr lang="uk-UA" alt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alt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alt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8575" y="1439490"/>
            <a:ext cx="9144000" cy="59499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Поширення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коливального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руху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пружному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середовищі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Поперечні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подовжні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uk-UA" alt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uk-UA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Залежність між довжиною хвилі, швидкістю поширення і періодом (або частотою) коливань. </a:t>
            </a:r>
            <a:endParaRPr lang="ru-RU" alt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Звукові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поширення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звуку в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різноманітних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середовищах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Сила і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гучність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звуку,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висота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тону, тембр. 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</a:t>
            </a:r>
            <a:r>
              <a:rPr lang="uk-UA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інфразвук їх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природа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властивості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використання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alt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4" name="Picture 11" descr="http://klub-drug.ru/wp-content/uploads/2011/04/4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1" y="620688"/>
            <a:ext cx="1023937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6</a:t>
            </a:fld>
            <a:endParaRPr lang="ru-RU" b="1"/>
          </a:p>
        </p:txBody>
      </p:sp>
      <p:sp>
        <p:nvSpPr>
          <p:cNvPr id="6" name="Овал 5"/>
          <p:cNvSpPr/>
          <p:nvPr/>
        </p:nvSpPr>
        <p:spPr>
          <a:xfrm>
            <a:off x="32542" y="6443034"/>
            <a:ext cx="360000" cy="360000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50000" t="50000" r="50000" b="50000"/>
            </a:path>
            <a:tileRect/>
          </a:gradFill>
          <a:ln w="41275">
            <a:solidFill>
              <a:srgbClr val="C00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9" presetID="45" presetClass="exit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307053" y="332656"/>
            <a:ext cx="6265863" cy="10795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alt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Механічні хвилі</a:t>
            </a:r>
            <a:r>
              <a:rPr lang="uk-UA" altLang="ru-RU" sz="3500" b="1" dirty="0"/>
              <a:t/>
            </a:r>
            <a:br>
              <a:rPr lang="uk-UA" altLang="ru-RU" sz="3500" b="1" dirty="0"/>
            </a:br>
            <a:endParaRPr lang="ru-RU" altLang="ru-RU" sz="3500" b="1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8575" y="1223963"/>
            <a:ext cx="9144000" cy="59499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Поширення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коливального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руху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пружному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середовищі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Поперечні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подовжні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хвилі</a:t>
            </a:r>
            <a:r>
              <a:rPr lang="ru-RU" alt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uk-UA" alt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852936"/>
            <a:ext cx="4200467" cy="315035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7</a:t>
            </a:fld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356276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503238" y="446807"/>
            <a:ext cx="8204200" cy="1470025"/>
          </a:xfrm>
        </p:spPr>
        <p:txBody>
          <a:bodyPr/>
          <a:lstStyle/>
          <a:p>
            <a:r>
              <a:rPr lang="ru-RU" altLang="ru-RU" sz="2400" b="1" dirty="0" err="1" smtClean="0">
                <a:solidFill>
                  <a:srgbClr val="C00000"/>
                </a:solidFill>
              </a:rPr>
              <a:t>Хвилею</a:t>
            </a:r>
            <a:r>
              <a:rPr lang="ru-RU" altLang="ru-RU" sz="2400" dirty="0" smtClean="0">
                <a:solidFill>
                  <a:srgbClr val="C00000"/>
                </a:solidFill>
              </a:rPr>
              <a:t> </a:t>
            </a:r>
            <a:r>
              <a:rPr lang="ru-RU" altLang="ru-RU" sz="2400" dirty="0" err="1" smtClean="0">
                <a:solidFill>
                  <a:srgbClr val="C00000"/>
                </a:solidFill>
              </a:rPr>
              <a:t>називається</a:t>
            </a:r>
            <a:r>
              <a:rPr lang="ru-RU" altLang="ru-RU" sz="2400" dirty="0" smtClean="0">
                <a:solidFill>
                  <a:srgbClr val="C00000"/>
                </a:solidFill>
              </a:rPr>
              <a:t> </a:t>
            </a:r>
            <a:r>
              <a:rPr lang="ru-RU" altLang="ru-RU" sz="2400" dirty="0" err="1" smtClean="0">
                <a:solidFill>
                  <a:srgbClr val="C00000"/>
                </a:solidFill>
              </a:rPr>
              <a:t>процес</a:t>
            </a:r>
            <a:r>
              <a:rPr lang="ru-RU" altLang="ru-RU" sz="2400" dirty="0" smtClean="0">
                <a:solidFill>
                  <a:srgbClr val="C00000"/>
                </a:solidFill>
              </a:rPr>
              <a:t> </a:t>
            </a:r>
            <a:r>
              <a:rPr lang="ru-RU" altLang="ru-RU" sz="2400" dirty="0" err="1" smtClean="0">
                <a:solidFill>
                  <a:srgbClr val="C00000"/>
                </a:solidFill>
              </a:rPr>
              <a:t>поширення</a:t>
            </a:r>
            <a:r>
              <a:rPr lang="ru-RU" altLang="ru-RU" sz="2400" dirty="0" smtClean="0">
                <a:solidFill>
                  <a:srgbClr val="C00000"/>
                </a:solidFill>
              </a:rPr>
              <a:t> у </a:t>
            </a:r>
            <a:r>
              <a:rPr lang="ru-RU" altLang="ru-RU" sz="2400" dirty="0" err="1" smtClean="0">
                <a:solidFill>
                  <a:srgbClr val="C00000"/>
                </a:solidFill>
              </a:rPr>
              <a:t>просторі</a:t>
            </a:r>
            <a:r>
              <a:rPr lang="ru-RU" altLang="ru-RU" sz="2400" dirty="0" smtClean="0">
                <a:solidFill>
                  <a:srgbClr val="C00000"/>
                </a:solidFill>
              </a:rPr>
              <a:t> і з часом </a:t>
            </a:r>
            <a:r>
              <a:rPr lang="ru-RU" altLang="ru-RU" sz="2400" dirty="0" err="1" smtClean="0">
                <a:solidFill>
                  <a:srgbClr val="C00000"/>
                </a:solidFill>
              </a:rPr>
              <a:t>коливань</a:t>
            </a:r>
            <a:r>
              <a:rPr lang="ru-RU" altLang="ru-RU" sz="2400" dirty="0" smtClean="0">
                <a:solidFill>
                  <a:srgbClr val="C00000"/>
                </a:solidFill>
              </a:rPr>
              <a:t>.</a:t>
            </a:r>
            <a:br>
              <a:rPr lang="ru-RU" altLang="ru-RU" sz="2400" dirty="0" smtClean="0">
                <a:solidFill>
                  <a:srgbClr val="C00000"/>
                </a:solidFill>
              </a:rPr>
            </a:br>
            <a:r>
              <a:rPr lang="ru-RU" altLang="ru-RU" sz="2400" dirty="0" err="1" smtClean="0">
                <a:solidFill>
                  <a:srgbClr val="C00000"/>
                </a:solidFill>
              </a:rPr>
              <a:t>Механічні</a:t>
            </a:r>
            <a:r>
              <a:rPr lang="ru-RU" altLang="ru-RU" sz="2400" dirty="0" smtClean="0">
                <a:solidFill>
                  <a:srgbClr val="C00000"/>
                </a:solidFill>
              </a:rPr>
              <a:t> </a:t>
            </a:r>
            <a:r>
              <a:rPr lang="ru-RU" altLang="ru-RU" sz="2400" dirty="0" err="1" smtClean="0">
                <a:solidFill>
                  <a:srgbClr val="C00000"/>
                </a:solidFill>
              </a:rPr>
              <a:t>хвилі</a:t>
            </a:r>
            <a:r>
              <a:rPr lang="ru-RU" altLang="ru-RU" sz="2400" dirty="0" smtClean="0">
                <a:solidFill>
                  <a:srgbClr val="C00000"/>
                </a:solidFill>
              </a:rPr>
              <a:t> </a:t>
            </a:r>
            <a:r>
              <a:rPr lang="ru-RU" altLang="ru-RU" sz="2400" dirty="0" err="1" smtClean="0">
                <a:solidFill>
                  <a:srgbClr val="C00000"/>
                </a:solidFill>
              </a:rPr>
              <a:t>бувають</a:t>
            </a:r>
            <a:r>
              <a:rPr lang="ru-RU" altLang="ru-RU" sz="2400" dirty="0" smtClean="0">
                <a:solidFill>
                  <a:srgbClr val="C000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C00000"/>
                </a:solidFill>
              </a:rPr>
              <a:t>поперечними</a:t>
            </a:r>
            <a:r>
              <a:rPr lang="ru-RU" altLang="ru-RU" sz="2400" dirty="0" smtClean="0">
                <a:solidFill>
                  <a:srgbClr val="C00000"/>
                </a:solidFill>
              </a:rPr>
              <a:t> й </a:t>
            </a:r>
            <a:r>
              <a:rPr lang="ru-RU" altLang="ru-RU" sz="2400" b="1" dirty="0" err="1" smtClean="0">
                <a:solidFill>
                  <a:srgbClr val="C00000"/>
                </a:solidFill>
              </a:rPr>
              <a:t>поздовжніми</a:t>
            </a:r>
            <a:r>
              <a:rPr lang="ru-RU" altLang="ru-RU" sz="2400" dirty="0" smtClean="0">
                <a:solidFill>
                  <a:srgbClr val="C00000"/>
                </a:solidFill>
              </a:rPr>
              <a:t>.</a:t>
            </a:r>
          </a:p>
        </p:txBody>
      </p:sp>
      <p:grpSp>
        <p:nvGrpSpPr>
          <p:cNvPr id="18435" name="Group 7"/>
          <p:cNvGrpSpPr>
            <a:grpSpLocks/>
          </p:cNvGrpSpPr>
          <p:nvPr/>
        </p:nvGrpSpPr>
        <p:grpSpPr bwMode="auto">
          <a:xfrm>
            <a:off x="274020" y="1890126"/>
            <a:ext cx="8401050" cy="4322763"/>
            <a:chOff x="136" y="1217"/>
            <a:chExt cx="5292" cy="2723"/>
          </a:xfrm>
        </p:grpSpPr>
        <p:pic>
          <p:nvPicPr>
            <p:cNvPr id="18436" name="Picture 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" y="1217"/>
              <a:ext cx="2026" cy="1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7" name="Picture 5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8" y="1220"/>
              <a:ext cx="2228" cy="1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8" name="Picture 6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8" y="2268"/>
              <a:ext cx="2270" cy="1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18" name="Picture 2" descr="https://im0-tub-ua.yandex.net/i?id=9f3441849ff1271726ee53612d3bcbfd&amp;n=33&amp;h=190&amp;w=28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47" y="4233441"/>
            <a:ext cx="3203412" cy="213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8</a:t>
            </a:fld>
            <a:endParaRPr lang="ru-RU" b="1"/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5964952" y="4322900"/>
            <a:ext cx="1800200" cy="157214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 flipV="1">
            <a:off x="5868144" y="3717032"/>
            <a:ext cx="1842404" cy="57435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139952" y="2204864"/>
            <a:ext cx="1235295" cy="115212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807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03237"/>
            <a:ext cx="8229600" cy="4525963"/>
          </a:xfrm>
        </p:spPr>
        <p:txBody>
          <a:bodyPr/>
          <a:lstStyle/>
          <a:p>
            <a:pPr algn="just"/>
            <a:r>
              <a:rPr lang="ru-RU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Процес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поширення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коливань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 </a:t>
            </a:r>
            <a:r>
              <a:rPr lang="ru-RU" b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пружному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середовищі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називають</a:t>
            </a: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механічною</a:t>
            </a:r>
            <a:r>
              <a:rPr lang="ru-RU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хвилею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ru-RU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/>
            <a:r>
              <a:rPr lang="ru-RU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Джерелами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цих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хвиль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є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коливання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тіл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Головною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умовою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для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поширення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хвиль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є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взаємодія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частинок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середовища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між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собою.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Механічні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хвилі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виникають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завдяки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силам 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пружності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algn="just"/>
            <a:r>
              <a:rPr lang="ru-RU" b="1" dirty="0" err="1"/>
              <a:t>Промінь</a:t>
            </a:r>
            <a:r>
              <a:rPr lang="ru-RU" b="1" dirty="0"/>
              <a:t> </a:t>
            </a:r>
            <a:r>
              <a:rPr lang="ru-RU" dirty="0"/>
              <a:t>—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лінія</a:t>
            </a:r>
            <a:r>
              <a:rPr lang="ru-RU" dirty="0"/>
              <a:t>, </a:t>
            </a:r>
            <a:r>
              <a:rPr lang="ru-RU" dirty="0" err="1" smtClean="0"/>
              <a:t>вздовж</a:t>
            </a:r>
            <a:r>
              <a:rPr lang="ru-RU" dirty="0" smtClean="0"/>
              <a:t>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поширюється</a:t>
            </a:r>
            <a:r>
              <a:rPr lang="ru-RU" dirty="0" smtClean="0"/>
              <a:t> </a:t>
            </a:r>
            <a:r>
              <a:rPr lang="ru-RU" dirty="0" err="1" smtClean="0"/>
              <a:t>хвиля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/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237538" y="5937250"/>
            <a:ext cx="50482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fld id="{9827B8E5-1F74-4F84-964E-EE703DAF6404}" type="slidenum">
              <a:rPr lang="uk-UA" b="1"/>
              <a:pPr algn="ctr" eaLnBrk="0" hangingPunct="0"/>
              <a:t>9</a:t>
            </a:fld>
            <a:endParaRPr lang="ru-RU" b="1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3579" y="764704"/>
            <a:ext cx="8496944" cy="1440160"/>
          </a:xfrm>
          <a:prstGeom prst="roundRect">
            <a:avLst>
              <a:gd name="adj" fmla="val 1430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3579" y="4869160"/>
            <a:ext cx="8496944" cy="1068090"/>
          </a:xfrm>
          <a:prstGeom prst="roundRect">
            <a:avLst>
              <a:gd name="adj" fmla="val 1430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8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269SlideId25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2051SlideId25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3514SlideId26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3516SlideId26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2020SlideId25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1747SlideId25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182SlideId25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189SlideId25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189SlideId25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11724SlideId26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11729SlideId26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2615SlideId25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11729SlideId26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11744SlideId26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100SlideId25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1222SlideId25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1222SlideId25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1222SlideId25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186SlideId25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4324SlideId26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4328SlideId26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2615SlideId25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2615SlideId25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2917SlideId26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2450SlideId25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2020SlideId25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2051SlideId25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1152051SlideId257"/>
</p:tagLst>
</file>

<file path=ppt/theme/theme1.xml><?xml version="1.0" encoding="utf-8"?>
<a:theme xmlns:a="http://schemas.openxmlformats.org/drawingml/2006/main" name="Тема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Тема6</Template>
  <TotalTime>3265</TotalTime>
  <Words>1969</Words>
  <Application>Microsoft Office PowerPoint</Application>
  <PresentationFormat>Экран (4:3)</PresentationFormat>
  <Paragraphs>346</Paragraphs>
  <Slides>56</Slides>
  <Notes>12</Notes>
  <HiddenSlides>0</HiddenSlides>
  <MMClips>6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67" baseType="lpstr">
      <vt:lpstr>Arial</vt:lpstr>
      <vt:lpstr>Symbol</vt:lpstr>
      <vt:lpstr>Times New Roman</vt:lpstr>
      <vt:lpstr>Wingdings</vt:lpstr>
      <vt:lpstr>Consolas</vt:lpstr>
      <vt:lpstr>Calibri</vt:lpstr>
      <vt:lpstr>Arial Narrow</vt:lpstr>
      <vt:lpstr>Constantia</vt:lpstr>
      <vt:lpstr>Monotype Corsiva</vt:lpstr>
      <vt:lpstr>Тема6</vt:lpstr>
      <vt:lpstr>Формула</vt:lpstr>
      <vt:lpstr>Механічні хвилі</vt:lpstr>
      <vt:lpstr>Презентация PowerPoint</vt:lpstr>
      <vt:lpstr>Презентация PowerPoint</vt:lpstr>
      <vt:lpstr>Фізична вікторина</vt:lpstr>
      <vt:lpstr>Презентация PowerPoint</vt:lpstr>
      <vt:lpstr>Механічні хвилі План </vt:lpstr>
      <vt:lpstr>Механічні хвилі </vt:lpstr>
      <vt:lpstr>Хвилею називається процес поширення у просторі і з часом коливань. Механічні хвилі бувають поперечними й поздовжніми.</vt:lpstr>
      <vt:lpstr>Презентация PowerPoint</vt:lpstr>
      <vt:lpstr>Види хвиль</vt:lpstr>
      <vt:lpstr>Презентация PowerPoint</vt:lpstr>
      <vt:lpstr>Поздовжні хвилі — це періодичні згущення й розрідження середовища.  Тому такі хвилі можуть існувати в будь-яких тілах — твердих, рідких, газоподібних.</vt:lpstr>
      <vt:lpstr>Презентация PowerPoint</vt:lpstr>
      <vt:lpstr>Для поширення звуку необхідне середовище</vt:lpstr>
      <vt:lpstr>Поперечні хвилі</vt:lpstr>
      <vt:lpstr>Презентация PowerPoint</vt:lpstr>
      <vt:lpstr>Презентация PowerPoint</vt:lpstr>
      <vt:lpstr>Довжина хвилі</vt:lpstr>
      <vt:lpstr> </vt:lpstr>
      <vt:lpstr>Фронт хвилі</vt:lpstr>
      <vt:lpstr>Презентация PowerPoint</vt:lpstr>
      <vt:lpstr>Властивості хвиль</vt:lpstr>
      <vt:lpstr>Дифракція</vt:lpstr>
      <vt:lpstr>Презентация PowerPoint</vt:lpstr>
      <vt:lpstr>Презентация PowerPoint</vt:lpstr>
      <vt:lpstr>Презентация PowerPoint</vt:lpstr>
      <vt:lpstr>Звукові хвилі</vt:lpstr>
      <vt:lpstr>Короткі відомості про звук</vt:lpstr>
      <vt:lpstr>Презентация PowerPoint</vt:lpstr>
      <vt:lpstr>Схема установки для осцилографування звуку</vt:lpstr>
      <vt:lpstr>Вухо є природним приймачем звуку, однак створені й штучні приймачі звуку. Найбільш широко використовуються різні мікрофони. Вони перетворюють звукові коливання на коливання електричного струму.</vt:lpstr>
      <vt:lpstr>Поширення звуку </vt:lpstr>
      <vt:lpstr>Швидкість звуку</vt:lpstr>
      <vt:lpstr>Види звуків</vt:lpstr>
      <vt:lpstr>Характеристики звуку</vt:lpstr>
      <vt:lpstr>Якщо гумовим молоточком ударити по «ніжках» камертона, то він буде видавати звук, що називається музичним тоном.</vt:lpstr>
      <vt:lpstr>Презентация PowerPoint</vt:lpstr>
      <vt:lpstr>Несинусоїдальне коливання може бути представлене у вигляді суми гармонічних коливань із різними частотами.  Коливання з найменшою частотою називається основним тоном, а коливання з більш високою кратною частотою називається обертоном, або гармонікою.</vt:lpstr>
      <vt:lpstr>Гучність звуку визначається амплітудою коливань тіла, що звучить</vt:lpstr>
      <vt:lpstr>Презентация PowerPoint</vt:lpstr>
      <vt:lpstr>Програмний код мелодії</vt:lpstr>
      <vt:lpstr>Види нот</vt:lpstr>
      <vt:lpstr>Властивості звуку</vt:lpstr>
      <vt:lpstr>Презентация PowerPoint</vt:lpstr>
      <vt:lpstr>Презентация PowerPoint</vt:lpstr>
      <vt:lpstr>Презентация PowerPoint</vt:lpstr>
      <vt:lpstr>Презентация PowerPoint</vt:lpstr>
      <vt:lpstr>Робота з проектами</vt:lpstr>
      <vt:lpstr>Робота з проектами</vt:lpstr>
      <vt:lpstr>Робота з проектами</vt:lpstr>
      <vt:lpstr>Презентация PowerPoint</vt:lpstr>
      <vt:lpstr>Презентация PowerPoint</vt:lpstr>
      <vt:lpstr>Задача. Під час грози шум грому був почутий через 8 с після спалаху блискавки. На якій відстані йде гроза? Швидкість звуку в повітрі вважайте 340 м/с. </vt:lpstr>
      <vt:lpstr>Домашнє завдання</vt:lpstr>
      <vt:lpstr>„Мікрофон”</vt:lpstr>
      <vt:lpstr>Домашнє завдання</vt:lpstr>
    </vt:vector>
  </TitlesOfParts>
  <Company>Организация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Механічні хвилі</dc:title>
  <dc:creator>руслан</dc:creator>
  <cp:lastModifiedBy>Windows User</cp:lastModifiedBy>
  <cp:revision>159</cp:revision>
  <dcterms:created xsi:type="dcterms:W3CDTF">2011-03-13T12:06:02Z</dcterms:created>
  <dcterms:modified xsi:type="dcterms:W3CDTF">2016-06-28T10:21:44Z</dcterms:modified>
</cp:coreProperties>
</file>