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7" r:id="rId3"/>
    <p:sldId id="278" r:id="rId4"/>
    <p:sldId id="257" r:id="rId5"/>
    <p:sldId id="258" r:id="rId6"/>
    <p:sldId id="259" r:id="rId7"/>
    <p:sldId id="260" r:id="rId8"/>
    <p:sldId id="261" r:id="rId9"/>
    <p:sldId id="262" r:id="rId10"/>
    <p:sldId id="276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10826750" cy="8120063" type="B4ISO"/>
  <p:notesSz cx="6858000" cy="9144000"/>
  <p:defaultTextStyle>
    <a:defPPr>
      <a:defRPr lang="ru-RU"/>
    </a:defPPr>
    <a:lvl1pPr marL="0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6727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3455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0182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6910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83637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00365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7092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33820" algn="l" defTabSz="1033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8">
          <p15:clr>
            <a:srgbClr val="A4A3A4"/>
          </p15:clr>
        </p15:guide>
        <p15:guide id="2" pos="34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0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200" y="78"/>
      </p:cViewPr>
      <p:guideLst>
        <p:guide orient="horz" pos="2558"/>
        <p:guide pos="34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95" y="812006"/>
            <a:ext cx="7105055" cy="3518695"/>
          </a:xfrm>
        </p:spPr>
        <p:txBody>
          <a:bodyPr anchor="b">
            <a:normAutofit/>
          </a:bodyPr>
          <a:lstStyle>
            <a:lvl1pPr algn="l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94" y="4551246"/>
            <a:ext cx="5684044" cy="2305697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3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0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6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3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0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70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3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7306647" y="10025"/>
            <a:ext cx="3383359" cy="45111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424183" y="108394"/>
            <a:ext cx="5399748" cy="71996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425564" y="270669"/>
            <a:ext cx="4398368" cy="5864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514376" y="38220"/>
            <a:ext cx="4309556" cy="5746074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966902" y="721785"/>
            <a:ext cx="3857029" cy="514270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76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09005" y="631560"/>
            <a:ext cx="9607331" cy="369914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516727" indent="0">
              <a:buNone/>
              <a:defRPr sz="1800"/>
            </a:lvl2pPr>
            <a:lvl3pPr marL="1033455" indent="0">
              <a:buNone/>
              <a:defRPr sz="1800"/>
            </a:lvl3pPr>
            <a:lvl4pPr marL="1550182" indent="0">
              <a:buNone/>
              <a:defRPr sz="1800"/>
            </a:lvl4pPr>
            <a:lvl5pPr marL="2066910" indent="0">
              <a:buNone/>
              <a:defRPr sz="1800"/>
            </a:lvl5pPr>
            <a:lvl6pPr marL="2583637" indent="0">
              <a:buNone/>
              <a:defRPr sz="1800"/>
            </a:lvl6pPr>
            <a:lvl7pPr marL="3100365" indent="0">
              <a:buNone/>
              <a:defRPr sz="1800"/>
            </a:lvl7pPr>
            <a:lvl8pPr marL="3617092" indent="0">
              <a:buNone/>
              <a:defRPr sz="1800"/>
            </a:lvl8pPr>
            <a:lvl9pPr marL="4133820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12008" y="4551245"/>
            <a:ext cx="7374312" cy="541338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/>
            </a:lvl1pPr>
            <a:lvl2pPr marL="516727" indent="0">
              <a:buFontTx/>
              <a:buNone/>
              <a:defRPr/>
            </a:lvl2pPr>
            <a:lvl3pPr marL="1033455" indent="0">
              <a:buFontTx/>
              <a:buNone/>
              <a:defRPr/>
            </a:lvl3pPr>
            <a:lvl4pPr marL="1550182" indent="0">
              <a:buFontTx/>
              <a:buNone/>
              <a:defRPr/>
            </a:lvl4pPr>
            <a:lvl5pPr marL="206691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893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95" y="812006"/>
            <a:ext cx="8932069" cy="3248025"/>
          </a:xfrm>
        </p:spPr>
        <p:txBody>
          <a:bodyPr anchor="ctr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4" y="4872038"/>
            <a:ext cx="7580135" cy="2225499"/>
          </a:xfrm>
        </p:spPr>
        <p:txBody>
          <a:bodyPr anchor="ctr">
            <a:normAutofit/>
          </a:bodyPr>
          <a:lstStyle>
            <a:lvl1pPr marL="0" indent="0" algn="l">
              <a:buNone/>
              <a:defRPr sz="23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34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01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6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3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0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70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3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333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3598" y="812006"/>
            <a:ext cx="8120064" cy="3248025"/>
          </a:xfrm>
        </p:spPr>
        <p:txBody>
          <a:bodyPr anchor="ctr">
            <a:normAutofit/>
          </a:bodyPr>
          <a:lstStyle>
            <a:lvl1pPr algn="l">
              <a:defRPr sz="36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84266" y="4060031"/>
            <a:ext cx="7578725" cy="451115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516727" indent="0">
              <a:buFontTx/>
              <a:buNone/>
              <a:defRPr/>
            </a:lvl2pPr>
            <a:lvl3pPr marL="1033455" indent="0">
              <a:buFontTx/>
              <a:buNone/>
              <a:defRPr/>
            </a:lvl3pPr>
            <a:lvl4pPr marL="1550182" indent="0">
              <a:buFontTx/>
              <a:buNone/>
              <a:defRPr/>
            </a:lvl4pPr>
            <a:lvl5pPr marL="206691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5" y="5092585"/>
            <a:ext cx="7578725" cy="1994927"/>
          </a:xfrm>
        </p:spPr>
        <p:txBody>
          <a:bodyPr anchor="ctr">
            <a:normAutofit/>
          </a:bodyPr>
          <a:lstStyle>
            <a:lvl1pPr marL="0" indent="0" algn="l">
              <a:buNone/>
              <a:defRPr sz="23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34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01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6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3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0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70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3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2260" y="961694"/>
            <a:ext cx="541338" cy="692391"/>
          </a:xfrm>
          <a:prstGeom prst="rect">
            <a:avLst/>
          </a:prstGeom>
        </p:spPr>
        <p:txBody>
          <a:bodyPr vert="horz" lIns="103345" tIns="51673" rIns="103345" bIns="51673" rtlCol="0" anchor="ctr">
            <a:noAutofit/>
          </a:bodyPr>
          <a:lstStyle/>
          <a:p>
            <a:pPr lvl="0"/>
            <a:r>
              <a:rPr lang="en-US" sz="9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33660" y="3278101"/>
            <a:ext cx="541338" cy="692391"/>
          </a:xfrm>
          <a:prstGeom prst="rect">
            <a:avLst/>
          </a:prstGeom>
        </p:spPr>
        <p:txBody>
          <a:bodyPr vert="horz" lIns="103345" tIns="51673" rIns="103345" bIns="51673" rtlCol="0" anchor="ctr">
            <a:noAutofit/>
          </a:bodyPr>
          <a:lstStyle/>
          <a:p>
            <a:pPr lvl="0" algn="r"/>
            <a:r>
              <a:rPr lang="en-US" sz="9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9213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94" y="4060031"/>
            <a:ext cx="7578725" cy="2009769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3" y="6077592"/>
            <a:ext cx="7580137" cy="1018738"/>
          </a:xfrm>
        </p:spPr>
        <p:txBody>
          <a:bodyPr anchor="t">
            <a:normAutofit/>
          </a:bodyPr>
          <a:lstStyle>
            <a:lvl1pPr marL="0" indent="0" algn="l">
              <a:buNone/>
              <a:defRPr sz="23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34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01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6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3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0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70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3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710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3598" y="812006"/>
            <a:ext cx="8120063" cy="3248025"/>
          </a:xfrm>
        </p:spPr>
        <p:txBody>
          <a:bodyPr anchor="ctr">
            <a:normAutofit/>
          </a:bodyPr>
          <a:lstStyle>
            <a:lvl1pPr algn="l">
              <a:defRPr sz="36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7596" y="4651493"/>
            <a:ext cx="7578726" cy="1243071"/>
          </a:xfrm>
        </p:spPr>
        <p:txBody>
          <a:bodyPr vert="horz" lIns="103345" tIns="51673" rIns="103345" bIns="51673" rtlCol="0" anchor="b">
            <a:normAutofit/>
          </a:bodyPr>
          <a:lstStyle>
            <a:lvl1pPr>
              <a:buNone/>
              <a:defRPr lang="en-US" sz="27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dirty="0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5" y="5894564"/>
            <a:ext cx="7578726" cy="120297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34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01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6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3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0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70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3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2260" y="961694"/>
            <a:ext cx="541338" cy="692391"/>
          </a:xfrm>
          <a:prstGeom prst="rect">
            <a:avLst/>
          </a:prstGeom>
        </p:spPr>
        <p:txBody>
          <a:bodyPr vert="horz" lIns="103345" tIns="51673" rIns="103345" bIns="51673" rtlCol="0" anchor="ctr">
            <a:noAutofit/>
          </a:bodyPr>
          <a:lstStyle/>
          <a:p>
            <a:pPr lvl="0"/>
            <a:r>
              <a:rPr lang="en-US" sz="9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33660" y="3278101"/>
            <a:ext cx="541338" cy="692391"/>
          </a:xfrm>
          <a:prstGeom prst="rect">
            <a:avLst/>
          </a:prstGeom>
        </p:spPr>
        <p:txBody>
          <a:bodyPr vert="horz" lIns="103345" tIns="51673" rIns="103345" bIns="51673" rtlCol="0" anchor="ctr">
            <a:noAutofit/>
          </a:bodyPr>
          <a:lstStyle/>
          <a:p>
            <a:pPr lvl="0" algn="r"/>
            <a:r>
              <a:rPr lang="en-US" sz="9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4255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95" y="812006"/>
            <a:ext cx="8932069" cy="3248025"/>
          </a:xfrm>
        </p:spPr>
        <p:txBody>
          <a:bodyPr vert="horz" lIns="103345" tIns="51673" rIns="103345" bIns="51673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7594" y="4651494"/>
            <a:ext cx="7578725" cy="992452"/>
          </a:xfrm>
        </p:spPr>
        <p:txBody>
          <a:bodyPr vert="horz" lIns="103345" tIns="51673" rIns="103345" bIns="51673" rtlCol="0" anchor="b">
            <a:normAutofit/>
          </a:bodyPr>
          <a:lstStyle>
            <a:lvl1pPr>
              <a:buNone/>
              <a:defRPr lang="en-US" sz="27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dirty="0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5" y="5643945"/>
            <a:ext cx="7578726" cy="145359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34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01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6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3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0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70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3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887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369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12649" y="812006"/>
            <a:ext cx="1827015" cy="5413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004" y="812006"/>
            <a:ext cx="6947165" cy="628553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244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95" y="2375870"/>
            <a:ext cx="7578726" cy="2701478"/>
          </a:xfrm>
        </p:spPr>
        <p:txBody>
          <a:bodyPr anchor="b">
            <a:normAutofit/>
          </a:bodyPr>
          <a:lstStyle>
            <a:lvl1pPr algn="l">
              <a:defRPr sz="41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5" y="5323152"/>
            <a:ext cx="7578725" cy="177438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516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34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01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6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83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00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70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33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14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7595" y="812007"/>
            <a:ext cx="4384741" cy="428057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7744" y="812007"/>
            <a:ext cx="4381920" cy="428057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55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3227" y="812006"/>
            <a:ext cx="4129108" cy="682310"/>
          </a:xfrm>
        </p:spPr>
        <p:txBody>
          <a:bodyPr anchor="b">
            <a:no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516727" indent="0">
              <a:buNone/>
              <a:defRPr sz="2300" b="1"/>
            </a:lvl2pPr>
            <a:lvl3pPr marL="1033455" indent="0">
              <a:buNone/>
              <a:defRPr sz="2000" b="1"/>
            </a:lvl3pPr>
            <a:lvl4pPr marL="1550182" indent="0">
              <a:buNone/>
              <a:defRPr sz="1800" b="1"/>
            </a:lvl4pPr>
            <a:lvl5pPr marL="2066910" indent="0">
              <a:buNone/>
              <a:defRPr sz="1800" b="1"/>
            </a:lvl5pPr>
            <a:lvl6pPr marL="2583637" indent="0">
              <a:buNone/>
              <a:defRPr sz="1800" b="1"/>
            </a:lvl6pPr>
            <a:lvl7pPr marL="3100365" indent="0">
              <a:buNone/>
              <a:defRPr sz="1800" b="1"/>
            </a:lvl7pPr>
            <a:lvl8pPr marL="3617092" indent="0">
              <a:buNone/>
              <a:defRPr sz="1800" b="1"/>
            </a:lvl8pPr>
            <a:lvl9pPr marL="413382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595" y="1504342"/>
            <a:ext cx="4384741" cy="358824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98338" y="812006"/>
            <a:ext cx="4142736" cy="682310"/>
          </a:xfrm>
        </p:spPr>
        <p:txBody>
          <a:bodyPr anchor="b">
            <a:noAutofit/>
          </a:bodyPr>
          <a:lstStyle>
            <a:lvl1pPr marL="0" indent="0">
              <a:buNone/>
              <a:defRPr sz="3200" b="0">
                <a:solidFill>
                  <a:schemeClr val="tx1"/>
                </a:solidFill>
              </a:defRPr>
            </a:lvl1pPr>
            <a:lvl2pPr marL="516727" indent="0">
              <a:buNone/>
              <a:defRPr sz="2300" b="1"/>
            </a:lvl2pPr>
            <a:lvl3pPr marL="1033455" indent="0">
              <a:buNone/>
              <a:defRPr sz="2000" b="1"/>
            </a:lvl3pPr>
            <a:lvl4pPr marL="1550182" indent="0">
              <a:buNone/>
              <a:defRPr sz="1800" b="1"/>
            </a:lvl4pPr>
            <a:lvl5pPr marL="2066910" indent="0">
              <a:buNone/>
              <a:defRPr sz="1800" b="1"/>
            </a:lvl5pPr>
            <a:lvl6pPr marL="2583637" indent="0">
              <a:buNone/>
              <a:defRPr sz="1800" b="1"/>
            </a:lvl6pPr>
            <a:lvl7pPr marL="3100365" indent="0">
              <a:buNone/>
              <a:defRPr sz="1800" b="1"/>
            </a:lvl7pPr>
            <a:lvl8pPr marL="3617092" indent="0">
              <a:buNone/>
              <a:defRPr sz="1800" b="1"/>
            </a:lvl8pPr>
            <a:lvl9pPr marL="413382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6334" y="1494317"/>
            <a:ext cx="4377221" cy="358824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00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19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466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638" y="812006"/>
            <a:ext cx="3248025" cy="1624013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595" y="812006"/>
            <a:ext cx="5278042" cy="628553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1638" y="2616466"/>
            <a:ext cx="3248025" cy="2476118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516727" indent="0">
              <a:buNone/>
              <a:defRPr sz="1400"/>
            </a:lvl2pPr>
            <a:lvl3pPr marL="1033455" indent="0">
              <a:buNone/>
              <a:defRPr sz="1100"/>
            </a:lvl3pPr>
            <a:lvl4pPr marL="1550182" indent="0">
              <a:buNone/>
              <a:defRPr sz="1000"/>
            </a:lvl4pPr>
            <a:lvl5pPr marL="2066910" indent="0">
              <a:buNone/>
              <a:defRPr sz="1000"/>
            </a:lvl5pPr>
            <a:lvl6pPr marL="2583637" indent="0">
              <a:buNone/>
              <a:defRPr sz="1000"/>
            </a:lvl6pPr>
            <a:lvl7pPr marL="3100365" indent="0">
              <a:buNone/>
              <a:defRPr sz="1000"/>
            </a:lvl7pPr>
            <a:lvl8pPr marL="3617092" indent="0">
              <a:buNone/>
              <a:defRPr sz="1000"/>
            </a:lvl8pPr>
            <a:lvl9pPr marL="413382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4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3956" y="1714235"/>
            <a:ext cx="5345708" cy="1353344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78263" y="1082675"/>
            <a:ext cx="2913573" cy="5413375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516727" indent="0">
              <a:buNone/>
              <a:defRPr sz="1800"/>
            </a:lvl2pPr>
            <a:lvl3pPr marL="1033455" indent="0">
              <a:buNone/>
              <a:defRPr sz="1800"/>
            </a:lvl3pPr>
            <a:lvl4pPr marL="1550182" indent="0">
              <a:buNone/>
              <a:defRPr sz="1800"/>
            </a:lvl4pPr>
            <a:lvl5pPr marL="2066910" indent="0">
              <a:buNone/>
              <a:defRPr sz="1800"/>
            </a:lvl5pPr>
            <a:lvl6pPr marL="2583637" indent="0">
              <a:buNone/>
              <a:defRPr sz="1800"/>
            </a:lvl6pPr>
            <a:lvl7pPr marL="3100365" indent="0">
              <a:buNone/>
              <a:defRPr sz="1800"/>
            </a:lvl7pPr>
            <a:lvl8pPr marL="3617092" indent="0">
              <a:buNone/>
              <a:defRPr sz="1800"/>
            </a:lvl8pPr>
            <a:lvl9pPr marL="4133820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3956" y="3288125"/>
            <a:ext cx="5347118" cy="2425994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516727" indent="0">
              <a:buNone/>
              <a:defRPr sz="1400"/>
            </a:lvl2pPr>
            <a:lvl3pPr marL="1033455" indent="0">
              <a:buNone/>
              <a:defRPr sz="1100"/>
            </a:lvl3pPr>
            <a:lvl4pPr marL="1550182" indent="0">
              <a:buNone/>
              <a:defRPr sz="1000"/>
            </a:lvl4pPr>
            <a:lvl5pPr marL="2066910" indent="0">
              <a:buNone/>
              <a:defRPr sz="1000"/>
            </a:lvl5pPr>
            <a:lvl6pPr marL="2583637" indent="0">
              <a:buNone/>
              <a:defRPr sz="1000"/>
            </a:lvl6pPr>
            <a:lvl7pPr marL="3100365" indent="0">
              <a:buNone/>
              <a:defRPr sz="1000"/>
            </a:lvl7pPr>
            <a:lvl8pPr marL="3617092" indent="0">
              <a:buNone/>
              <a:defRPr sz="1000"/>
            </a:lvl8pPr>
            <a:lvl9pPr marL="413382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9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175980" y="3508671"/>
            <a:ext cx="2647952" cy="3799388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94" y="5313128"/>
            <a:ext cx="7578725" cy="1784409"/>
          </a:xfrm>
          <a:prstGeom prst="rect">
            <a:avLst/>
          </a:prstGeom>
          <a:effectLst/>
        </p:spPr>
        <p:txBody>
          <a:bodyPr vert="horz" lIns="103345" tIns="51673" rIns="103345" bIns="5167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94" y="812007"/>
            <a:ext cx="7578725" cy="4280577"/>
          </a:xfrm>
          <a:prstGeom prst="rect">
            <a:avLst/>
          </a:prstGeom>
        </p:spPr>
        <p:txBody>
          <a:bodyPr vert="horz" lIns="103345" tIns="51673" rIns="103345" bIns="51673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95325" y="7308059"/>
            <a:ext cx="1421011" cy="432318"/>
          </a:xfrm>
          <a:prstGeom prst="rect">
            <a:avLst/>
          </a:prstGeom>
        </p:spPr>
        <p:txBody>
          <a:bodyPr vert="horz" lIns="103345" tIns="51673" rIns="103345" bIns="51673" rtlCol="0" anchor="t"/>
          <a:lstStyle>
            <a:lvl1pPr algn="r">
              <a:defRPr sz="11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AB7220-7D95-4276-9A9C-1E40C0BE468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594" y="7308059"/>
            <a:ext cx="6699052" cy="432318"/>
          </a:xfrm>
          <a:prstGeom prst="rect">
            <a:avLst/>
          </a:prstGeom>
        </p:spPr>
        <p:txBody>
          <a:bodyPr vert="horz" lIns="103345" tIns="51673" rIns="103345" bIns="51673" rtlCol="0" anchor="t"/>
          <a:lstStyle>
            <a:lvl1pPr algn="l">
              <a:defRPr sz="11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02738" y="6605071"/>
            <a:ext cx="1014337" cy="793210"/>
          </a:xfrm>
          <a:prstGeom prst="rect">
            <a:avLst/>
          </a:prstGeom>
        </p:spPr>
        <p:txBody>
          <a:bodyPr vert="horz" lIns="103345" tIns="51673" rIns="103345" bIns="51673" rtlCol="0" anchor="b"/>
          <a:lstStyle>
            <a:lvl1pPr algn="r">
              <a:defRPr sz="36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F467129-BEA2-4944-A32F-F41EEC8B4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7731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516727" rtl="0" eaLnBrk="1" latinLnBrk="0" hangingPunct="1">
        <a:spcBef>
          <a:spcPct val="0"/>
        </a:spcBef>
        <a:buNone/>
        <a:defRPr sz="41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22955" indent="-322955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3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839682" indent="-322955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356410" indent="-322955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743955" indent="-193773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260683" indent="-193773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842001" indent="-258364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3358728" indent="-258364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875456" indent="-258364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4392183" indent="-258364" algn="l" defTabSz="516727" rtl="0" eaLnBrk="1" latinLnBrk="0" hangingPunct="1">
        <a:spcBef>
          <a:spcPct val="20000"/>
        </a:spcBef>
        <a:spcAft>
          <a:spcPts val="678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6727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3455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0182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6910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83637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00365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7092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33820" algn="l" defTabSz="5167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9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12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424"/>
            <a:ext cx="10826751" cy="814348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67311" y="116114"/>
            <a:ext cx="10343538" cy="7864696"/>
          </a:xfrm>
          <a:prstGeom prst="roundRect">
            <a:avLst>
              <a:gd name="adj" fmla="val 367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r="54620"/>
          <a:stretch/>
        </p:blipFill>
        <p:spPr bwMode="auto">
          <a:xfrm>
            <a:off x="476555" y="2878103"/>
            <a:ext cx="3188338" cy="2473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799" y="505019"/>
            <a:ext cx="2740753" cy="206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52020" t="-1809" r="-1581" b="1809"/>
          <a:stretch/>
        </p:blipFill>
        <p:spPr bwMode="auto">
          <a:xfrm>
            <a:off x="476555" y="5434052"/>
            <a:ext cx="3397582" cy="21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1295" y="505019"/>
            <a:ext cx="2450464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8916" y="505019"/>
            <a:ext cx="3920061" cy="322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8916" y="4114801"/>
            <a:ext cx="3920061" cy="347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29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26751" cy="812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4400" y="228600"/>
            <a:ext cx="10182300" cy="34129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sz="2300" dirty="0" smtClean="0"/>
              <a:t>В емульсіях прийнято розрізняти дві фази:</a:t>
            </a:r>
            <a:r>
              <a:rPr lang="ru-RU" sz="2300" dirty="0" smtClean="0"/>
              <a:t> </a:t>
            </a:r>
            <a:r>
              <a:rPr lang="ru-RU" sz="2300" dirty="0" err="1" smtClean="0"/>
              <a:t>внутрішню</a:t>
            </a:r>
            <a:r>
              <a:rPr lang="ru-RU" sz="2300" dirty="0" smtClean="0"/>
              <a:t> і </a:t>
            </a:r>
            <a:r>
              <a:rPr lang="ru-RU" sz="2300" dirty="0" err="1" smtClean="0"/>
              <a:t>зовнішню</a:t>
            </a:r>
            <a:r>
              <a:rPr lang="ru-RU" sz="2300" dirty="0" smtClean="0"/>
              <a:t>. </a:t>
            </a:r>
            <a:r>
              <a:rPr lang="ru-RU" sz="2300" dirty="0" err="1" smtClean="0"/>
              <a:t>Зовнішня</a:t>
            </a:r>
            <a:r>
              <a:rPr lang="ru-RU" sz="2300" dirty="0" smtClean="0"/>
              <a:t> фаза – </a:t>
            </a:r>
            <a:r>
              <a:rPr lang="ru-RU" sz="2300" dirty="0" err="1" smtClean="0"/>
              <a:t>це</a:t>
            </a:r>
            <a:r>
              <a:rPr lang="ru-RU" sz="2300" dirty="0" smtClean="0"/>
              <a:t> </a:t>
            </a:r>
            <a:r>
              <a:rPr lang="ru-RU" sz="2300" dirty="0" err="1" smtClean="0"/>
              <a:t>рідина</a:t>
            </a:r>
            <a:r>
              <a:rPr lang="ru-RU" sz="2300" dirty="0" smtClean="0"/>
              <a:t>, в </a:t>
            </a:r>
            <a:r>
              <a:rPr lang="ru-RU" sz="2300" dirty="0" err="1" smtClean="0"/>
              <a:t>якій</a:t>
            </a:r>
            <a:r>
              <a:rPr lang="ru-RU" sz="2300" dirty="0" smtClean="0"/>
              <a:t> </a:t>
            </a:r>
            <a:r>
              <a:rPr lang="ru-RU" sz="2300" dirty="0" err="1" smtClean="0"/>
              <a:t>розміщуються</a:t>
            </a:r>
            <a:r>
              <a:rPr lang="ru-RU" sz="2300" dirty="0" smtClean="0"/>
              <a:t> </a:t>
            </a:r>
            <a:r>
              <a:rPr lang="ru-RU" sz="2300" dirty="0" err="1" smtClean="0"/>
              <a:t>дрібні</a:t>
            </a:r>
            <a:r>
              <a:rPr lang="ru-RU" sz="2300" dirty="0" smtClean="0"/>
              <a:t> </a:t>
            </a:r>
            <a:r>
              <a:rPr lang="ru-RU" sz="2300" dirty="0" err="1" smtClean="0"/>
              <a:t>краплі</a:t>
            </a:r>
            <a:r>
              <a:rPr lang="ru-RU" sz="2300" dirty="0" smtClean="0"/>
              <a:t> </a:t>
            </a:r>
            <a:r>
              <a:rPr lang="ru-RU" sz="2300" dirty="0" err="1" smtClean="0"/>
              <a:t>іншої</a:t>
            </a:r>
            <a:r>
              <a:rPr lang="ru-RU" sz="2300" dirty="0" smtClean="0"/>
              <a:t> </a:t>
            </a:r>
            <a:r>
              <a:rPr lang="ru-RU" sz="2300" dirty="0" err="1" smtClean="0"/>
              <a:t>рідини</a:t>
            </a:r>
            <a:r>
              <a:rPr lang="ru-RU" sz="2300" dirty="0" smtClean="0"/>
              <a:t>. </a:t>
            </a:r>
            <a:r>
              <a:rPr lang="ru-RU" sz="2300" dirty="0" err="1" smtClean="0"/>
              <a:t>Зовнішню</a:t>
            </a:r>
            <a:r>
              <a:rPr lang="ru-RU" sz="2300" dirty="0" smtClean="0"/>
              <a:t> фазу </a:t>
            </a:r>
            <a:r>
              <a:rPr lang="ru-RU" sz="2300" dirty="0" err="1" smtClean="0"/>
              <a:t>називають</a:t>
            </a:r>
            <a:r>
              <a:rPr lang="ru-RU" sz="2300" dirty="0" smtClean="0"/>
              <a:t> </a:t>
            </a:r>
            <a:r>
              <a:rPr lang="ru-RU" sz="2300" dirty="0" err="1" smtClean="0"/>
              <a:t>дисперсним</a:t>
            </a:r>
            <a:r>
              <a:rPr lang="ru-RU" sz="2300" dirty="0" smtClean="0"/>
              <a:t> </a:t>
            </a:r>
            <a:r>
              <a:rPr lang="ru-RU" sz="2300" dirty="0" err="1" smtClean="0"/>
              <a:t>середовищем</a:t>
            </a:r>
            <a:r>
              <a:rPr lang="ru-RU" sz="2300" dirty="0" smtClean="0"/>
              <a:t>. </a:t>
            </a:r>
            <a:r>
              <a:rPr lang="ru-RU" sz="2300" dirty="0" err="1" smtClean="0"/>
              <a:t>Внутрішня</a:t>
            </a:r>
            <a:r>
              <a:rPr lang="ru-RU" sz="2300" dirty="0" smtClean="0"/>
              <a:t> фаза – </a:t>
            </a:r>
            <a:r>
              <a:rPr lang="ru-RU" sz="2300" dirty="0" err="1" smtClean="0"/>
              <a:t>це</a:t>
            </a:r>
            <a:r>
              <a:rPr lang="ru-RU" sz="2300" dirty="0" smtClean="0"/>
              <a:t> </a:t>
            </a:r>
            <a:r>
              <a:rPr lang="ru-RU" sz="2300" dirty="0" err="1" smtClean="0"/>
              <a:t>рідина</a:t>
            </a:r>
            <a:r>
              <a:rPr lang="ru-RU" sz="2300" dirty="0" smtClean="0"/>
              <a:t>, </a:t>
            </a:r>
            <a:r>
              <a:rPr lang="ru-RU" sz="2300" dirty="0" err="1" smtClean="0"/>
              <a:t>що</a:t>
            </a:r>
            <a:r>
              <a:rPr lang="ru-RU" sz="2300" dirty="0" smtClean="0"/>
              <a:t> </a:t>
            </a:r>
            <a:r>
              <a:rPr lang="ru-RU" sz="2300" dirty="0" err="1" smtClean="0"/>
              <a:t>знаходиться</a:t>
            </a:r>
            <a:r>
              <a:rPr lang="ru-RU" sz="2300" dirty="0" smtClean="0"/>
              <a:t> у </a:t>
            </a:r>
            <a:r>
              <a:rPr lang="ru-RU" sz="2300" dirty="0" err="1" smtClean="0"/>
              <a:t>вигляді</a:t>
            </a:r>
            <a:r>
              <a:rPr lang="ru-RU" sz="2300" dirty="0" smtClean="0"/>
              <a:t> </a:t>
            </a:r>
            <a:r>
              <a:rPr lang="ru-RU" sz="2300" dirty="0" err="1" smtClean="0"/>
              <a:t>дрібних</a:t>
            </a:r>
            <a:r>
              <a:rPr lang="ru-RU" sz="2300" dirty="0" smtClean="0"/>
              <a:t> </a:t>
            </a:r>
            <a:r>
              <a:rPr lang="ru-RU" sz="2300" dirty="0" err="1" smtClean="0"/>
              <a:t>крапель</a:t>
            </a:r>
            <a:r>
              <a:rPr lang="ru-RU" sz="2300" dirty="0" smtClean="0"/>
              <a:t> у дисперсному </a:t>
            </a:r>
            <a:r>
              <a:rPr lang="ru-RU" sz="2300" dirty="0" err="1" smtClean="0"/>
              <a:t>середовищі</a:t>
            </a:r>
            <a:r>
              <a:rPr lang="ru-RU" sz="2300" dirty="0" smtClean="0"/>
              <a:t>.</a:t>
            </a:r>
          </a:p>
          <a:p>
            <a:pPr algn="just"/>
            <a:r>
              <a:rPr lang="uk-UA" sz="2300" dirty="0"/>
              <a:t>	</a:t>
            </a:r>
            <a:r>
              <a:rPr lang="uk-UA" sz="2300" dirty="0" smtClean="0"/>
              <a:t>За характером зовнішнього середовища та внутрішньої фази розрізняють емульсії двох типів: </a:t>
            </a:r>
          </a:p>
          <a:p>
            <a:pPr marL="322955" indent="-322955">
              <a:buFont typeface="Arial" panose="020B0604020202020204" pitchFamily="34" charset="0"/>
              <a:buChar char="•"/>
            </a:pPr>
            <a:r>
              <a:rPr lang="uk-UA" sz="2700" b="1" dirty="0" smtClean="0"/>
              <a:t>нафта</a:t>
            </a:r>
            <a:r>
              <a:rPr lang="uk-UA" sz="2700" dirty="0" smtClean="0"/>
              <a:t> у </a:t>
            </a: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воді</a:t>
            </a:r>
            <a:r>
              <a:rPr lang="uk-UA" sz="2700" dirty="0" smtClean="0"/>
              <a:t> (</a:t>
            </a:r>
            <a:r>
              <a:rPr lang="uk-UA" sz="2700" b="1" dirty="0" smtClean="0"/>
              <a:t>Н</a:t>
            </a:r>
            <a:r>
              <a:rPr lang="uk-UA" sz="2700" dirty="0" smtClean="0"/>
              <a:t>/</a:t>
            </a: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uk-UA" sz="2700" dirty="0" smtClean="0"/>
              <a:t>)</a:t>
            </a:r>
          </a:p>
          <a:p>
            <a:pPr marL="322955" indent="-322955">
              <a:buFont typeface="Arial" panose="020B0604020202020204" pitchFamily="34" charset="0"/>
              <a:buChar char="•"/>
            </a:pP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вода</a:t>
            </a:r>
            <a:r>
              <a:rPr lang="uk-UA" sz="2700" dirty="0" smtClean="0"/>
              <a:t> у </a:t>
            </a:r>
            <a:r>
              <a:rPr lang="uk-UA" sz="2700" b="1" dirty="0" smtClean="0"/>
              <a:t>нафті</a:t>
            </a:r>
            <a:r>
              <a:rPr lang="uk-UA" sz="2700" dirty="0" smtClean="0"/>
              <a:t> (</a:t>
            </a: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uk-UA" sz="2700" dirty="0" smtClean="0"/>
              <a:t>/</a:t>
            </a:r>
            <a:r>
              <a:rPr lang="uk-UA" sz="2700" b="1" dirty="0" smtClean="0"/>
              <a:t>Н</a:t>
            </a:r>
            <a:r>
              <a:rPr lang="uk-UA" sz="2700" dirty="0" smtClean="0"/>
              <a:t>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741"/>
            <a:ext cx="8915400" cy="805132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1" y="5509237"/>
            <a:ext cx="2675048" cy="26108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350" y="5486031"/>
            <a:ext cx="2476500" cy="24054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14500" y="5013130"/>
            <a:ext cx="3543300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700" b="1" dirty="0" smtClean="0"/>
              <a:t>нафта</a:t>
            </a:r>
            <a:r>
              <a:rPr lang="uk-UA" sz="2700" dirty="0" smtClean="0"/>
              <a:t> у </a:t>
            </a: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воді</a:t>
            </a:r>
            <a:r>
              <a:rPr lang="uk-UA" sz="2700" dirty="0" smtClean="0"/>
              <a:t> (</a:t>
            </a:r>
            <a:r>
              <a:rPr lang="uk-UA" sz="2700" b="1" dirty="0" smtClean="0"/>
              <a:t>Н</a:t>
            </a:r>
            <a:r>
              <a:rPr lang="uk-UA" sz="2700" dirty="0" smtClean="0"/>
              <a:t>/</a:t>
            </a: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В)</a:t>
            </a:r>
            <a:endParaRPr lang="ru-RU" sz="2700" dirty="0"/>
          </a:p>
        </p:txBody>
      </p:sp>
      <p:sp>
        <p:nvSpPr>
          <p:cNvPr id="11" name="TextBox 10"/>
          <p:cNvSpPr txBox="1"/>
          <p:nvPr/>
        </p:nvSpPr>
        <p:spPr>
          <a:xfrm>
            <a:off x="5444946" y="5008105"/>
            <a:ext cx="3680004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вода</a:t>
            </a:r>
            <a:r>
              <a:rPr lang="uk-UA" sz="2700" dirty="0" smtClean="0"/>
              <a:t> у </a:t>
            </a:r>
            <a:r>
              <a:rPr lang="uk-UA" sz="2700" b="1" dirty="0" smtClean="0"/>
              <a:t>нафті</a:t>
            </a:r>
            <a:r>
              <a:rPr lang="uk-UA" sz="2700" dirty="0" smtClean="0"/>
              <a:t> (</a:t>
            </a:r>
            <a:r>
              <a:rPr lang="uk-UA" sz="27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uk-UA" sz="2700" dirty="0" smtClean="0"/>
              <a:t>/</a:t>
            </a:r>
            <a:r>
              <a:rPr lang="uk-UA" sz="2700" b="1" dirty="0" smtClean="0"/>
              <a:t>Н</a:t>
            </a:r>
            <a:r>
              <a:rPr lang="uk-UA" sz="27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363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2"/>
          <a:stretch/>
        </p:blipFill>
        <p:spPr>
          <a:xfrm>
            <a:off x="3147351" y="2881493"/>
            <a:ext cx="4413631" cy="35525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7586" y="180447"/>
            <a:ext cx="10133161" cy="2074125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just"/>
            <a:r>
              <a:rPr lang="uk-UA" sz="3200" dirty="0" smtClean="0">
                <a:solidFill>
                  <a:schemeClr val="bg1"/>
                </a:solidFill>
              </a:rPr>
              <a:t>	</a:t>
            </a:r>
            <a:r>
              <a:rPr lang="uk-UA" sz="3200" b="1" u="sng" dirty="0" smtClean="0">
                <a:solidFill>
                  <a:schemeClr val="bg1"/>
                </a:solidFill>
              </a:rPr>
              <a:t>В’язкість нафтової емульсії </a:t>
            </a:r>
            <a:r>
              <a:rPr lang="uk-UA" sz="3200" dirty="0" smtClean="0">
                <a:solidFill>
                  <a:schemeClr val="bg1"/>
                </a:solidFill>
              </a:rPr>
              <a:t>залежить від власної в’язкості нафти, температури утворення емульсії, та співвідношення кількостей нафти і води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868" y="2476499"/>
            <a:ext cx="1541082" cy="534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0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651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919" y="270669"/>
            <a:ext cx="10336162" cy="25665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just"/>
            <a:r>
              <a:rPr lang="uk-UA" sz="3200" dirty="0" smtClean="0"/>
              <a:t>	</a:t>
            </a:r>
            <a:r>
              <a:rPr lang="uk-UA" sz="3200" b="1" u="sng" dirty="0" smtClean="0"/>
              <a:t>Стійкість емульсій </a:t>
            </a:r>
            <a:r>
              <a:rPr lang="uk-UA" sz="3200" dirty="0" smtClean="0"/>
              <a:t>– це здатність протягом певного часу не розділятися на складові компоненти. </a:t>
            </a:r>
          </a:p>
          <a:p>
            <a:pPr algn="just"/>
            <a:r>
              <a:rPr lang="uk-UA" sz="3200" dirty="0"/>
              <a:t>	</a:t>
            </a:r>
            <a:r>
              <a:rPr lang="uk-UA" sz="3200" dirty="0" smtClean="0"/>
              <a:t>Чим вища стійкість емульсії, тим складніший процес деемульсації.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0661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4"/>
          <a:stretch/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240" y="228600"/>
            <a:ext cx="10043160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3200" b="1" u="sng" dirty="0" err="1" smtClean="0"/>
              <a:t>Елек</a:t>
            </a:r>
            <a:r>
              <a:rPr lang="uk-UA" sz="3200" b="1" u="sng" dirty="0" err="1" smtClean="0"/>
              <a:t>тропровідність</a:t>
            </a:r>
            <a:r>
              <a:rPr lang="uk-UA" sz="3200" dirty="0" smtClean="0"/>
              <a:t> нафтових емульсій пояснюється різною діелектричною проникністю води і нафти.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01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611" y="533487"/>
            <a:ext cx="6737812" cy="73143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352" y="1666032"/>
            <a:ext cx="5787106" cy="2524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0882" y="4034083"/>
            <a:ext cx="3338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 smtClean="0">
                <a:solidFill>
                  <a:schemeClr val="bg1"/>
                </a:solidFill>
              </a:rPr>
              <a:t>Хлоркальцієві сполуки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 err="1" smtClean="0">
                <a:solidFill>
                  <a:schemeClr val="bg1"/>
                </a:solidFill>
              </a:rPr>
              <a:t>Хлоркальцієво</a:t>
            </a:r>
            <a:r>
              <a:rPr lang="uk-UA" dirty="0" smtClean="0">
                <a:solidFill>
                  <a:schemeClr val="bg1"/>
                </a:solidFill>
              </a:rPr>
              <a:t>-магнієві   сполуки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9517" y="4060031"/>
            <a:ext cx="2888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 err="1" smtClean="0">
                <a:solidFill>
                  <a:schemeClr val="bg1"/>
                </a:solidFill>
              </a:rPr>
              <a:t>Гідрокарбонатно</a:t>
            </a:r>
            <a:r>
              <a:rPr lang="uk-UA" dirty="0" smtClean="0">
                <a:solidFill>
                  <a:schemeClr val="bg1"/>
                </a:solidFill>
              </a:rPr>
              <a:t>-натрієва вода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37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7672" y="3310543"/>
            <a:ext cx="90524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Методи зневоднення нафти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494" y="4789240"/>
            <a:ext cx="5565535" cy="347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7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190500"/>
            <a:ext cx="10439400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	Одним із методів зневоднення нафти є </a:t>
            </a:r>
            <a:r>
              <a:rPr lang="uk-UA" b="1" u="sng" dirty="0" smtClean="0"/>
              <a:t>механічний</a:t>
            </a:r>
            <a:r>
              <a:rPr lang="uk-UA" u="sng" dirty="0" smtClean="0"/>
              <a:t>.</a:t>
            </a:r>
            <a:r>
              <a:rPr lang="uk-UA" dirty="0" smtClean="0"/>
              <a:t> Згідно цього методу зневоднення нафти відбувається за рахунок гравітаційних сил. </a:t>
            </a:r>
          </a:p>
          <a:p>
            <a:pPr algn="just"/>
            <a:r>
              <a:rPr lang="uk-UA" dirty="0"/>
              <a:t>	</a:t>
            </a:r>
            <a:r>
              <a:rPr lang="uk-UA" dirty="0" smtClean="0"/>
              <a:t>Існують два режими відстоювання: періодичний і безперервний, які здійснюються відповідно у відстійниках періодичної і безперервної дії. </a:t>
            </a:r>
          </a:p>
          <a:p>
            <a:pPr algn="just"/>
            <a:r>
              <a:rPr lang="uk-UA" dirty="0" smtClean="0"/>
              <a:t>	В якості відстійників застосовують циліндричні резервуари.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2009759"/>
            <a:ext cx="9493250" cy="592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1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851386" cy="8120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450" y="171450"/>
            <a:ext cx="10420350" cy="31085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sz="2800" dirty="0" smtClean="0"/>
              <a:t>Одним із способів зневоднення нафти є </a:t>
            </a:r>
            <a:r>
              <a:rPr lang="uk-UA" sz="2800" b="1" u="sng" dirty="0" smtClean="0"/>
              <a:t>термічна, або теплова обробка</a:t>
            </a:r>
            <a:r>
              <a:rPr lang="uk-UA" sz="2800" dirty="0" smtClean="0"/>
              <a:t>, яка полягає в тому, що нафту перед відстоюванням нагрівають.</a:t>
            </a:r>
          </a:p>
          <a:p>
            <a:pPr algn="just"/>
            <a:r>
              <a:rPr lang="uk-UA" sz="2800" dirty="0"/>
              <a:t>	</a:t>
            </a:r>
            <a:r>
              <a:rPr lang="uk-UA" sz="2800" dirty="0" smtClean="0"/>
              <a:t>Суміш підігрівають в спеціальних нагрівальних установках, які розташовують у технологічній лінії обезводнення нафти після відділення з неї газів, але раніше введення у відстійник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4330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"/>
          <a:stretch/>
        </p:blipFill>
        <p:spPr>
          <a:xfrm>
            <a:off x="-1" y="0"/>
            <a:ext cx="10826751" cy="8120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6236" y="285750"/>
            <a:ext cx="1007427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В </a:t>
            </a:r>
            <a:r>
              <a:rPr lang="ru-RU" sz="2400" dirty="0" err="1" smtClean="0"/>
              <a:t>нафтов</a:t>
            </a:r>
            <a:r>
              <a:rPr lang="uk-UA" sz="2400" dirty="0" err="1" smtClean="0"/>
              <a:t>ій</a:t>
            </a:r>
            <a:r>
              <a:rPr lang="uk-UA" sz="2400" dirty="0" smtClean="0"/>
              <a:t> промисловості дуже широко застосовують </a:t>
            </a:r>
            <a:r>
              <a:rPr lang="uk-UA" sz="2400" b="1" u="sng" dirty="0" smtClean="0"/>
              <a:t>хімічні</a:t>
            </a:r>
            <a:r>
              <a:rPr lang="uk-UA" sz="2400" dirty="0" smtClean="0"/>
              <a:t> методи зневоднення нафти, засновані на руйнуванні </a:t>
            </a:r>
            <a:r>
              <a:rPr lang="uk-UA" sz="2400" dirty="0" err="1" smtClean="0"/>
              <a:t>емульсіі</a:t>
            </a:r>
            <a:r>
              <a:rPr lang="uk-UA" sz="2400" dirty="0" smtClean="0"/>
              <a:t> за допомогою хімічних реагентів. Ефективність хімічного зневоднення залежить від типу застосовуваного реагенту, а вибір </a:t>
            </a:r>
            <a:r>
              <a:rPr lang="uk-UA" sz="2400" dirty="0" err="1" smtClean="0"/>
              <a:t>реагента</a:t>
            </a:r>
            <a:r>
              <a:rPr lang="uk-UA" sz="2400" dirty="0" smtClean="0"/>
              <a:t>-деемульгатора, в свою чергу, залежить від виду емульсії і властивостей нафти.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74" y="2779811"/>
            <a:ext cx="8991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6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sp>
        <p:nvSpPr>
          <p:cNvPr id="5" name="Равнобедренный треугольник 4"/>
          <p:cNvSpPr/>
          <p:nvPr/>
        </p:nvSpPr>
        <p:spPr>
          <a:xfrm rot="5400000">
            <a:off x="4143374" y="2695578"/>
            <a:ext cx="3810002" cy="3067050"/>
          </a:xfrm>
          <a:prstGeom prst="triangle">
            <a:avLst>
              <a:gd name="adj" fmla="val 50994"/>
            </a:avLst>
          </a:prstGeom>
          <a:solidFill>
            <a:schemeClr val="bg2">
              <a:lumMod val="40000"/>
              <a:lumOff val="60000"/>
            </a:schemeClr>
          </a:solidFill>
          <a:ln w="76200">
            <a:solidFill>
              <a:schemeClr val="bg2">
                <a:lumMod val="75000"/>
              </a:schemeClr>
            </a:solidFill>
          </a:ln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51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826750" cy="8120063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213101" y="152400"/>
            <a:ext cx="4400550" cy="78105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Деемульгатори</a:t>
            </a:r>
            <a:endParaRPr lang="ru-RU" sz="36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314" y="1257300"/>
            <a:ext cx="10398123" cy="5886449"/>
          </a:xfrm>
          <a:prstGeom prst="roundRect">
            <a:avLst>
              <a:gd name="adj" fmla="val 3621"/>
            </a:avLst>
          </a:prstGeom>
          <a:solidFill>
            <a:srgbClr val="EEF9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7296150" y="1695450"/>
            <a:ext cx="3200400" cy="876300"/>
          </a:xfrm>
          <a:prstGeom prst="snip1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Колоїди (ПАР)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 flipH="1">
            <a:off x="288926" y="1695450"/>
            <a:ext cx="3251199" cy="876300"/>
          </a:xfrm>
          <a:prstGeom prst="snip1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Електроліти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49688" y="1695450"/>
            <a:ext cx="3136899" cy="876300"/>
          </a:xfrm>
          <a:prstGeom prst="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Неелектроліти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270672" y="2917031"/>
            <a:ext cx="3390898" cy="3709988"/>
          </a:xfrm>
          <a:prstGeom prst="verticalScroll">
            <a:avLst>
              <a:gd name="adj" fmla="val 9424"/>
            </a:avLst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chemeClr val="bg1"/>
                </a:solidFill>
              </a:rPr>
              <a:t>Кислоти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Сірчана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Соляна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Оцтова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uk-UA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chemeClr val="bg1"/>
                </a:solidFill>
              </a:rPr>
              <a:t>Кухонна сіль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sz="24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chemeClr val="bg1"/>
                </a:solidFill>
              </a:rPr>
              <a:t>Хлорне залізо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3948113" y="2938462"/>
            <a:ext cx="2930523" cy="3709988"/>
          </a:xfrm>
          <a:prstGeom prst="verticalScroll">
            <a:avLst>
              <a:gd name="adj" fmla="val 9424"/>
            </a:avLst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chemeClr val="bg1"/>
                </a:solidFill>
              </a:rPr>
              <a:t>Бензин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chemeClr val="bg1"/>
                </a:solidFill>
              </a:rPr>
              <a:t>Ацетон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chemeClr val="bg1"/>
                </a:solidFill>
              </a:rPr>
              <a:t>Спирт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chemeClr val="bg1"/>
                </a:solidFill>
              </a:rPr>
              <a:t>Бензол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>
                <a:solidFill>
                  <a:schemeClr val="bg1"/>
                </a:solidFill>
              </a:rPr>
              <a:t>Фенол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7092949" y="2917031"/>
            <a:ext cx="3409950" cy="3752850"/>
          </a:xfrm>
          <a:prstGeom prst="verticalScroll">
            <a:avLst>
              <a:gd name="adj" fmla="val 9424"/>
            </a:avLst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chemeClr val="bg1"/>
                </a:solidFill>
              </a:rPr>
              <a:t>Аніоноактивні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Карбонові кислоти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uk-UA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err="1" smtClean="0">
                <a:solidFill>
                  <a:schemeClr val="bg1"/>
                </a:solidFill>
              </a:rPr>
              <a:t>Неіоногенні</a:t>
            </a:r>
            <a:endParaRPr lang="uk-UA" sz="2400" b="1" dirty="0" smtClean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ОП-4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ОП-7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uk-UA" dirty="0" smtClean="0">
                <a:solidFill>
                  <a:schemeClr val="bg1"/>
                </a:solidFill>
              </a:rPr>
              <a:t>КАУ-ФЕ-14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2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47650"/>
            <a:ext cx="102489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sz="2400" b="1" u="sng" dirty="0" smtClean="0"/>
              <a:t>Електричне зневоднення нафти</a:t>
            </a:r>
            <a:r>
              <a:rPr lang="uk-UA" sz="2400" b="1" dirty="0" smtClean="0"/>
              <a:t> </a:t>
            </a:r>
            <a:r>
              <a:rPr lang="uk-UA" sz="2400" dirty="0" smtClean="0"/>
              <a:t>та вірно підібрані режими електричної обробки суміші дозволяють успішно провести зневоднення і знесолювання будь-яких емульсій.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71650" y="1638480"/>
            <a:ext cx="7315200" cy="1314450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FF0000"/>
                </a:solidFill>
              </a:rPr>
              <a:t>Механізм зневоднення нафтових емульсій в електричному полі </a:t>
            </a:r>
            <a:r>
              <a:rPr lang="uk-UA" sz="2800" dirty="0" err="1" smtClean="0">
                <a:solidFill>
                  <a:srgbClr val="FF0000"/>
                </a:solidFill>
              </a:rPr>
              <a:t>електродегідратора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4323"/>
            <a:ext cx="5753243" cy="438771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3484323"/>
            <a:ext cx="5397500" cy="4387714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1344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16" y="-2540"/>
            <a:ext cx="10836566" cy="8122603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08013" y="1890713"/>
            <a:ext cx="10826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450708" bIns="80937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54" y="2296390"/>
            <a:ext cx="9850225" cy="352474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657600" y="2347913"/>
            <a:ext cx="405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  </a:t>
            </a:r>
            <a:r>
              <a:rPr lang="ru-RU" sz="2400" b="1" dirty="0" smtClean="0">
                <a:solidFill>
                  <a:schemeClr val="bg1"/>
                </a:solidFill>
              </a:rPr>
              <a:t>Е</a:t>
            </a:r>
            <a:r>
              <a:rPr lang="ru-RU" b="1" dirty="0" smtClean="0">
                <a:solidFill>
                  <a:schemeClr val="bg1"/>
                </a:solidFill>
              </a:rPr>
              <a:t>    Х   А   Н    </a:t>
            </a:r>
            <a:r>
              <a:rPr lang="uk-UA" b="1" dirty="0" smtClean="0">
                <a:solidFill>
                  <a:schemeClr val="bg1"/>
                </a:solidFill>
              </a:rPr>
              <a:t>І    Ч   Н   И   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2809578"/>
            <a:ext cx="325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Х   І    </a:t>
            </a:r>
            <a:r>
              <a:rPr lang="uk-UA" sz="2400" b="1" dirty="0" smtClean="0">
                <a:solidFill>
                  <a:schemeClr val="bg1"/>
                </a:solidFill>
              </a:rPr>
              <a:t>М</a:t>
            </a:r>
            <a:r>
              <a:rPr lang="uk-UA" b="1" dirty="0" smtClean="0">
                <a:solidFill>
                  <a:schemeClr val="bg1"/>
                </a:solidFill>
              </a:rPr>
              <a:t>   І    Ч   Н   И  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76500" y="3216525"/>
            <a:ext cx="473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Д   Е   </a:t>
            </a:r>
            <a:r>
              <a:rPr lang="uk-UA" b="1" dirty="0" err="1" smtClean="0">
                <a:solidFill>
                  <a:schemeClr val="bg1"/>
                </a:solidFill>
              </a:rPr>
              <a:t>Е</a:t>
            </a:r>
            <a:r>
              <a:rPr lang="uk-UA" b="1" dirty="0" smtClean="0">
                <a:solidFill>
                  <a:schemeClr val="bg1"/>
                </a:solidFill>
              </a:rPr>
              <a:t>   М   </a:t>
            </a:r>
            <a:r>
              <a:rPr lang="uk-UA" sz="2400" b="1" dirty="0" smtClean="0">
                <a:solidFill>
                  <a:schemeClr val="bg1"/>
                </a:solidFill>
              </a:rPr>
              <a:t>У</a:t>
            </a:r>
            <a:r>
              <a:rPr lang="uk-UA" b="1" dirty="0" smtClean="0">
                <a:solidFill>
                  <a:schemeClr val="bg1"/>
                </a:solidFill>
              </a:rPr>
              <a:t>   Л   Ь    Г    А   Т   О   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57600" y="3606256"/>
            <a:ext cx="680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Е   </a:t>
            </a:r>
            <a:r>
              <a:rPr lang="uk-UA" sz="2400" b="1" dirty="0" smtClean="0">
                <a:solidFill>
                  <a:schemeClr val="bg1"/>
                </a:solidFill>
              </a:rPr>
              <a:t>Л</a:t>
            </a:r>
            <a:r>
              <a:rPr lang="uk-UA" b="1" dirty="0" smtClean="0">
                <a:solidFill>
                  <a:schemeClr val="bg1"/>
                </a:solidFill>
              </a:rPr>
              <a:t>   Е    К    Т    Р   О  Д   Е    Г    І   Д   Р   А    Т   О   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7100" y="40259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С  Т     І     Й   К  І     С   Т   </a:t>
            </a:r>
            <a:r>
              <a:rPr lang="uk-UA" sz="2400" b="1" dirty="0" smtClean="0">
                <a:solidFill>
                  <a:schemeClr val="bg1"/>
                </a:solidFill>
              </a:rPr>
              <a:t>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07970" y="4415631"/>
            <a:ext cx="407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В    І    Д   </a:t>
            </a:r>
            <a:r>
              <a:rPr lang="uk-UA" sz="2400" b="1" dirty="0" smtClean="0">
                <a:solidFill>
                  <a:schemeClr val="bg1"/>
                </a:solidFill>
              </a:rPr>
              <a:t>С</a:t>
            </a:r>
            <a:r>
              <a:rPr lang="uk-UA" b="1" dirty="0" smtClean="0">
                <a:solidFill>
                  <a:schemeClr val="bg1"/>
                </a:solidFill>
              </a:rPr>
              <a:t>   Т    І    Й   Н   И   К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76500" y="4845934"/>
            <a:ext cx="361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Т     Е   Р    М  </a:t>
            </a:r>
            <a:r>
              <a:rPr lang="uk-UA" sz="2400" b="1" dirty="0" smtClean="0">
                <a:solidFill>
                  <a:schemeClr val="bg1"/>
                </a:solidFill>
              </a:rPr>
              <a:t>І</a:t>
            </a:r>
            <a:r>
              <a:rPr lang="uk-UA" b="1" dirty="0" smtClean="0">
                <a:solidFill>
                  <a:schemeClr val="bg1"/>
                </a:solidFill>
              </a:rPr>
              <a:t>    Ч    Н   И   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95400" y="5239744"/>
            <a:ext cx="3398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З    О   В   Н   І    Ш  Н    </a:t>
            </a:r>
            <a:r>
              <a:rPr lang="uk-UA" sz="2400" b="1" dirty="0" smtClean="0">
                <a:solidFill>
                  <a:schemeClr val="bg1"/>
                </a:solidFill>
              </a:rPr>
              <a:t>Я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96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8150" y="247650"/>
            <a:ext cx="9772650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Домашнє завдання</a:t>
            </a:r>
          </a:p>
          <a:p>
            <a:r>
              <a:rPr lang="uk-UA" sz="2800" dirty="0" smtClean="0"/>
              <a:t>	</a:t>
            </a:r>
          </a:p>
          <a:p>
            <a:pPr algn="just"/>
            <a:r>
              <a:rPr lang="uk-UA" sz="2800" dirty="0"/>
              <a:t>	</a:t>
            </a:r>
            <a:r>
              <a:rPr lang="uk-UA" sz="2800" dirty="0" smtClean="0"/>
              <a:t>1.Опрацювати матеріал за конспектом та підручником </a:t>
            </a:r>
            <a:r>
              <a:rPr lang="uk-UA" sz="2800" b="1" dirty="0" smtClean="0">
                <a:solidFill>
                  <a:srgbClr val="FFFF00"/>
                </a:solidFill>
              </a:rPr>
              <a:t>Антонова Е.О. Основ</a:t>
            </a:r>
            <a:r>
              <a:rPr lang="ru-RU" sz="2800" b="1" dirty="0" smtClean="0">
                <a:solidFill>
                  <a:srgbClr val="FFFF00"/>
                </a:solidFill>
              </a:rPr>
              <a:t>ы нефтегазового дела</a:t>
            </a:r>
            <a:r>
              <a:rPr lang="ru-RU" sz="2800" dirty="0" smtClean="0"/>
              <a:t>: Учебник для ВУЗов. М.: ООО «Недра-</a:t>
            </a:r>
            <a:r>
              <a:rPr lang="ru-RU" sz="2800" dirty="0" err="1" smtClean="0"/>
              <a:t>Бизнесцентр</a:t>
            </a:r>
            <a:r>
              <a:rPr lang="ru-RU" sz="2800" dirty="0" smtClean="0"/>
              <a:t>», 2003 (с. 112-117), </a:t>
            </a:r>
            <a:r>
              <a:rPr lang="ru-RU" sz="2800" b="1" dirty="0" smtClean="0">
                <a:solidFill>
                  <a:srgbClr val="FFFF00"/>
                </a:solidFill>
              </a:rPr>
              <a:t>Войтович А.Ф.</a:t>
            </a:r>
            <a:r>
              <a:rPr lang="uk-UA" sz="2800" b="1" dirty="0" smtClean="0">
                <a:solidFill>
                  <a:srgbClr val="FFFF00"/>
                </a:solidFill>
              </a:rPr>
              <a:t>Основи технології буріння та експлуатації нафтових і газових свердловин</a:t>
            </a:r>
            <a:r>
              <a:rPr lang="uk-UA" sz="2800" dirty="0" smtClean="0"/>
              <a:t>: Навчальний посібник для студентів спеціальностей нафтового профілю. – Полтава,2001 (с.128-133)</a:t>
            </a:r>
          </a:p>
          <a:p>
            <a:pPr algn="just"/>
            <a:r>
              <a:rPr lang="uk-UA" sz="2800" dirty="0" smtClean="0"/>
              <a:t>	</a:t>
            </a:r>
          </a:p>
          <a:p>
            <a:pPr algn="just"/>
            <a:r>
              <a:rPr lang="uk-UA" sz="2800" dirty="0"/>
              <a:t>	</a:t>
            </a:r>
            <a:r>
              <a:rPr lang="uk-UA" sz="2800" dirty="0" smtClean="0"/>
              <a:t>2. Підготувати доповіді та презентації на тему:   </a:t>
            </a:r>
            <a:r>
              <a:rPr lang="uk-UA" sz="2800" b="1" u="sng" dirty="0" smtClean="0"/>
              <a:t>«Замірні установки систем </a:t>
            </a:r>
            <a:r>
              <a:rPr lang="uk-UA" sz="2800" b="1" u="sng" dirty="0" err="1" smtClean="0"/>
              <a:t>нафтогазозбору</a:t>
            </a:r>
            <a:r>
              <a:rPr lang="uk-UA" sz="2800" b="1" u="sng" dirty="0" smtClean="0"/>
              <a:t>»</a:t>
            </a:r>
          </a:p>
          <a:p>
            <a:pPr algn="just"/>
            <a:r>
              <a:rPr lang="uk-UA" sz="2800" dirty="0"/>
              <a:t>	</a:t>
            </a:r>
            <a:endParaRPr lang="uk-UA" sz="2800" dirty="0" smtClean="0"/>
          </a:p>
          <a:p>
            <a:pPr algn="just"/>
            <a:r>
              <a:rPr lang="uk-UA" sz="2800" dirty="0"/>
              <a:t>	</a:t>
            </a:r>
            <a:r>
              <a:rPr lang="uk-UA" sz="2800" dirty="0" smtClean="0"/>
              <a:t>3. Опрацювати тему самостійного вивчення: </a:t>
            </a:r>
            <a:r>
              <a:rPr lang="uk-UA" sz="2800" b="1" u="sng" dirty="0" smtClean="0"/>
              <a:t>«Зберігання нафти на промислі. Вимірювання та облік продукції»</a:t>
            </a:r>
          </a:p>
        </p:txBody>
      </p:sp>
    </p:spTree>
    <p:extLst>
      <p:ext uri="{BB962C8B-B14F-4D97-AF65-F5344CB8AC3E}">
        <p14:creationId xmlns:p14="http://schemas.microsoft.com/office/powerpoint/2010/main" val="53299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826750" cy="8065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350" y="419100"/>
            <a:ext cx="969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FF00"/>
                </a:solidFill>
                <a:ea typeface="Microsoft Himalaya" panose="01010100010101010101" pitchFamily="2" charset="0"/>
                <a:cs typeface="Microsoft Himalaya" panose="01010100010101010101" pitchFamily="2" charset="0"/>
              </a:rPr>
              <a:t>Фронтальне</a:t>
            </a:r>
            <a:r>
              <a:rPr lang="ru-RU" sz="4000" dirty="0" smtClean="0">
                <a:solidFill>
                  <a:srgbClr val="FFFF00"/>
                </a:solidFill>
                <a:ea typeface="Microsoft Himalaya" panose="01010100010101010101" pitchFamily="2" charset="0"/>
                <a:cs typeface="Microsoft Himalaya" panose="01010100010101010101" pitchFamily="2" charset="0"/>
              </a:rPr>
              <a:t> </a:t>
            </a:r>
            <a:r>
              <a:rPr lang="ru-RU" sz="4000" dirty="0" err="1" smtClean="0">
                <a:solidFill>
                  <a:srgbClr val="FFFF00"/>
                </a:solidFill>
                <a:ea typeface="Microsoft Himalaya" panose="01010100010101010101" pitchFamily="2" charset="0"/>
                <a:cs typeface="Microsoft Himalaya" panose="01010100010101010101" pitchFamily="2" charset="0"/>
              </a:rPr>
              <a:t>опитування</a:t>
            </a:r>
            <a:endParaRPr lang="ru-RU" sz="4000" dirty="0">
              <a:solidFill>
                <a:srgbClr val="FFFF00"/>
              </a:solidFill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" y="1390650"/>
            <a:ext cx="98679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 способи експлуатації ви знаєте?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являє собою фонтанний спосіб експлуатації?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являє собою газліфтний спосіб експлуатації?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чому суть глибинонасосного способу видобутку?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якими параметрами класифікують трубопроводи?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Яке обладнання використовують для відокремлення нафти </a:t>
            </a:r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газу?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64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880" y="437237"/>
            <a:ext cx="10876693" cy="5767444"/>
          </a:xfrm>
          <a:prstGeom prst="rect">
            <a:avLst/>
          </a:prstGeom>
          <a:noFill/>
        </p:spPr>
        <p:txBody>
          <a:bodyPr wrap="none" lIns="103345" tIns="51673" rIns="103345" bIns="51673">
            <a:spAutoFit/>
          </a:bodyPr>
          <a:lstStyle/>
          <a:p>
            <a:pPr algn="ctr"/>
            <a:r>
              <a:rPr lang="ru-RU" sz="61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План:</a:t>
            </a:r>
          </a:p>
          <a:p>
            <a:endParaRPr lang="ru-RU" sz="61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1033455" indent="-1033455">
              <a:buAutoNum type="arabicPeriod"/>
            </a:pPr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Утворення емульсії при різних</a:t>
            </a:r>
          </a:p>
          <a:p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способах експлуатації</a:t>
            </a:r>
          </a:p>
          <a:p>
            <a:endParaRPr lang="uk-UA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839682" indent="-839682">
              <a:buAutoNum type="arabicPeriod" startAt="2"/>
            </a:pPr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Характеристика нафтових емульсій</a:t>
            </a:r>
          </a:p>
          <a:p>
            <a:pPr marL="839682" indent="-839682">
              <a:buAutoNum type="arabicPeriod" startAt="2"/>
            </a:pPr>
            <a:endParaRPr lang="uk-UA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3.   Методи зневоднення нафти</a:t>
            </a:r>
            <a:endParaRPr lang="ru-RU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583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28526" y="4140673"/>
            <a:ext cx="12255276" cy="3243676"/>
          </a:xfrm>
          <a:prstGeom prst="rect">
            <a:avLst/>
          </a:prstGeom>
          <a:noFill/>
        </p:spPr>
        <p:txBody>
          <a:bodyPr wrap="none" lIns="103345" tIns="51673" rIns="103345" bIns="51673">
            <a:spAutoFit/>
          </a:bodyPr>
          <a:lstStyle/>
          <a:p>
            <a:pPr algn="ctr"/>
            <a:r>
              <a:rPr lang="uk-UA" sz="6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Утворення </a:t>
            </a:r>
          </a:p>
          <a:p>
            <a:pPr algn="ctr"/>
            <a:r>
              <a:rPr lang="uk-UA" sz="6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емульсії при різних</a:t>
            </a:r>
          </a:p>
          <a:p>
            <a:pPr algn="ctr"/>
            <a:r>
              <a:rPr lang="uk-UA" sz="6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способах експлуатації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24" y="633257"/>
            <a:ext cx="3974312" cy="35074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391" y="261085"/>
            <a:ext cx="3958978" cy="527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9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7" r="20210"/>
          <a:stretch/>
        </p:blipFill>
        <p:spPr>
          <a:xfrm>
            <a:off x="0" y="-1"/>
            <a:ext cx="5562695" cy="81200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r="28401"/>
          <a:stretch/>
        </p:blipFill>
        <p:spPr>
          <a:xfrm>
            <a:off x="5562694" y="0"/>
            <a:ext cx="5277427" cy="81200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46" y="6647415"/>
            <a:ext cx="1546679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ctr"/>
            <a:r>
              <a:rPr lang="uk-UA" sz="2700" b="1" dirty="0" smtClean="0"/>
              <a:t>Тиск</a:t>
            </a:r>
            <a:endParaRPr lang="ru-RU" sz="27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35601" y="773339"/>
            <a:ext cx="1636749" cy="4582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300" b="1" dirty="0" smtClean="0"/>
              <a:t>Емульсія</a:t>
            </a:r>
            <a:endParaRPr lang="ru-RU" sz="23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79786" y="351154"/>
            <a:ext cx="1734814" cy="4582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300" b="1" dirty="0" smtClean="0"/>
              <a:t>Емульсія</a:t>
            </a:r>
            <a:endParaRPr lang="ru-RU" sz="23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6347826" y="6920727"/>
            <a:ext cx="1353344" cy="587606"/>
          </a:xfrm>
          <a:prstGeom prst="rightArrow">
            <a:avLst/>
          </a:prstGeom>
          <a:solidFill>
            <a:schemeClr val="tx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345" tIns="51673" rIns="103345" bIns="51673"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9171526" y="6523337"/>
            <a:ext cx="587608" cy="1382386"/>
          </a:xfrm>
          <a:prstGeom prst="downArrow">
            <a:avLst/>
          </a:prstGeom>
          <a:solidFill>
            <a:schemeClr val="tx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345" tIns="51673" rIns="103345" bIns="51673"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395076" y="6100791"/>
            <a:ext cx="1546679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ctr"/>
            <a:r>
              <a:rPr lang="uk-UA" sz="2700" b="1" dirty="0" smtClean="0"/>
              <a:t>Тиск</a:t>
            </a:r>
            <a:endParaRPr lang="ru-RU" sz="27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4853" y="140713"/>
            <a:ext cx="10195190" cy="2181847"/>
          </a:xfrm>
          <a:prstGeom prst="rect">
            <a:avLst/>
          </a:prstGeom>
          <a:ln>
            <a:solidFill>
              <a:schemeClr val="accent6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just"/>
            <a:r>
              <a:rPr lang="uk-UA" sz="2700" dirty="0" smtClean="0"/>
              <a:t>	</a:t>
            </a:r>
            <a:r>
              <a:rPr lang="uk-UA" sz="2700" u="sng" dirty="0" smtClean="0"/>
              <a:t>При фонтанному способі </a:t>
            </a:r>
            <a:r>
              <a:rPr lang="uk-UA" sz="2700" dirty="0" smtClean="0"/>
              <a:t>експлуатації відбувається інтенсивний відбір рідини з свердловини. Нафта з водою </a:t>
            </a:r>
            <a:r>
              <a:rPr lang="uk-UA" sz="2700" dirty="0" err="1" smtClean="0"/>
              <a:t>інтенсивно</a:t>
            </a:r>
            <a:r>
              <a:rPr lang="uk-UA" sz="2700" dirty="0" smtClean="0"/>
              <a:t> перемішується в підйомних трубах, що призводить до утворення емульсій вже на ранній стадії руху суміші.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25191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8" t="-434" r="27546" b="434"/>
          <a:stretch/>
        </p:blipFill>
        <p:spPr>
          <a:xfrm>
            <a:off x="1" y="1"/>
            <a:ext cx="5253866" cy="81200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9" r="14499"/>
          <a:stretch/>
        </p:blipFill>
        <p:spPr>
          <a:xfrm>
            <a:off x="5253867" y="1"/>
            <a:ext cx="5572884" cy="8146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4891" y="584303"/>
            <a:ext cx="1564859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700" b="1" dirty="0" smtClean="0"/>
              <a:t>Суміш</a:t>
            </a:r>
            <a:endParaRPr lang="ru-RU" sz="27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72922" y="1130927"/>
            <a:ext cx="747561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700" b="1" dirty="0" smtClean="0"/>
              <a:t>Газ</a:t>
            </a:r>
            <a:endParaRPr lang="ru-RU" sz="27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656559" y="1130926"/>
            <a:ext cx="1851173" cy="935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ctr"/>
            <a:r>
              <a:rPr lang="uk-UA" sz="2700" b="1" dirty="0" smtClean="0"/>
              <a:t>Газ</a:t>
            </a:r>
          </a:p>
          <a:p>
            <a:pPr algn="ctr"/>
            <a:r>
              <a:rPr lang="uk-UA" sz="2700" b="1" dirty="0" smtClean="0"/>
              <a:t>(повітря)</a:t>
            </a:r>
            <a:endParaRPr lang="ru-RU" sz="27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78511" y="584302"/>
            <a:ext cx="1485105" cy="5198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r>
              <a:rPr lang="uk-UA" sz="2700" b="1" dirty="0" smtClean="0"/>
              <a:t>Суміш</a:t>
            </a:r>
            <a:endParaRPr lang="ru-RU" sz="27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7484" y="5357434"/>
            <a:ext cx="9937410" cy="25973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sz="2700" u="sng" dirty="0" smtClean="0"/>
              <a:t>При газліфтному способі</a:t>
            </a:r>
            <a:r>
              <a:rPr lang="uk-UA" sz="2700" dirty="0" smtClean="0"/>
              <a:t> видобутку причини утворення емульсій ті ж, що і при фонтанному. Особливо негативно впливає повітря, що іноді закачується у свердловину замість газу і окислює частину важких вуглеводнів з утворенням </a:t>
            </a:r>
            <a:r>
              <a:rPr lang="uk-UA" sz="2700" dirty="0" err="1" smtClean="0"/>
              <a:t>асфальтосмолистих</a:t>
            </a:r>
            <a:r>
              <a:rPr lang="uk-UA" sz="2700" dirty="0" smtClean="0"/>
              <a:t> речовин.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385048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8" r="9700"/>
          <a:stretch/>
        </p:blipFill>
        <p:spPr>
          <a:xfrm>
            <a:off x="0" y="0"/>
            <a:ext cx="6521828" cy="81200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546" y="0"/>
            <a:ext cx="5334204" cy="8120063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>
            <a:off x="6663606" y="2045053"/>
            <a:ext cx="824896" cy="2148165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21201" y="1360551"/>
            <a:ext cx="1727278" cy="935352"/>
          </a:xfrm>
          <a:prstGeom prst="rect">
            <a:avLst/>
          </a:prstGeom>
          <a:noFill/>
        </p:spPr>
        <p:txBody>
          <a:bodyPr wrap="square" lIns="103345" tIns="51673" rIns="103345" bIns="51673" rtlCol="0">
            <a:spAutoFit/>
          </a:bodyPr>
          <a:lstStyle/>
          <a:p>
            <a:r>
              <a:rPr lang="uk-UA" sz="2700" dirty="0" smtClean="0">
                <a:solidFill>
                  <a:schemeClr val="accent6"/>
                </a:solidFill>
              </a:rPr>
              <a:t>Кабель </a:t>
            </a:r>
          </a:p>
          <a:p>
            <a:r>
              <a:rPr lang="uk-UA" sz="2700" dirty="0" smtClean="0">
                <a:solidFill>
                  <a:schemeClr val="accent6"/>
                </a:solidFill>
              </a:rPr>
              <a:t>УЕВН</a:t>
            </a:r>
            <a:endParaRPr lang="ru-RU" sz="2700" dirty="0">
              <a:solidFill>
                <a:schemeClr val="accent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6" t="2540" r="6033" b="5415"/>
          <a:stretch/>
        </p:blipFill>
        <p:spPr>
          <a:xfrm rot="5400000">
            <a:off x="3730154" y="1762392"/>
            <a:ext cx="8151930" cy="462714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40" b="11323"/>
          <a:stretch/>
        </p:blipFill>
        <p:spPr>
          <a:xfrm rot="5400000">
            <a:off x="-1418648" y="1965353"/>
            <a:ext cx="8120063" cy="418935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1922" y="4626870"/>
            <a:ext cx="9653852" cy="34283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3345" tIns="51673" rIns="103345" bIns="51673" rtlCol="0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sz="2700" u="sng" dirty="0" smtClean="0"/>
              <a:t>При глибинонасосному</a:t>
            </a:r>
            <a:r>
              <a:rPr lang="uk-UA" sz="2700" dirty="0" smtClean="0"/>
              <a:t> способі видобутку нафти (ШСНУ) емульгування відбувається в клапанних коробках, циліндрі насосу, підйомних трубах, при зворотно-поступальному русі колони насосних штанг.</a:t>
            </a:r>
          </a:p>
          <a:p>
            <a:pPr algn="just"/>
            <a:r>
              <a:rPr lang="uk-UA" sz="2700" dirty="0"/>
              <a:t>	</a:t>
            </a:r>
            <a:r>
              <a:rPr lang="uk-UA" sz="2700" dirty="0" smtClean="0"/>
              <a:t>При використанні </a:t>
            </a:r>
            <a:r>
              <a:rPr lang="uk-UA" sz="2700" dirty="0" err="1" smtClean="0"/>
              <a:t>електрозаглибних</a:t>
            </a:r>
            <a:r>
              <a:rPr lang="uk-UA" sz="2700" dirty="0" smtClean="0"/>
              <a:t> насосів (УЕВН) вода з нафтою перемішується на робочих колесах насосу, і в підйомних трубах.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130598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97771" y="3425610"/>
            <a:ext cx="7103225" cy="1766349"/>
          </a:xfrm>
          <a:prstGeom prst="rect">
            <a:avLst/>
          </a:prstGeom>
        </p:spPr>
        <p:txBody>
          <a:bodyPr wrap="none" lIns="103345" tIns="51673" rIns="103345" bIns="51673">
            <a:spAutoFit/>
          </a:bodyPr>
          <a:lstStyle/>
          <a:p>
            <a:pPr algn="ctr"/>
            <a:r>
              <a:rPr lang="uk-UA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Характеристика </a:t>
            </a:r>
          </a:p>
          <a:p>
            <a:pPr algn="ctr"/>
            <a:r>
              <a:rPr lang="uk-UA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нафтових емульсій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85750"/>
            <a:ext cx="1759347" cy="18766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363" y="6450939"/>
            <a:ext cx="1158801" cy="12360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47" y="5308151"/>
            <a:ext cx="2850480" cy="30405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924" y="602632"/>
            <a:ext cx="2436893" cy="2599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3988"/>
            <a:ext cx="1471042" cy="156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3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481</TotalTime>
  <Words>225</Words>
  <Application>Microsoft Office PowerPoint</Application>
  <PresentationFormat>B4 (ISO) (250x353 мм)</PresentationFormat>
  <Paragraphs>96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Century Gothic</vt:lpstr>
      <vt:lpstr>Courier New</vt:lpstr>
      <vt:lpstr>Microsoft Himalaya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Dmitryuk</dc:creator>
  <cp:lastModifiedBy>Dmitryuk</cp:lastModifiedBy>
  <cp:revision>43</cp:revision>
  <dcterms:created xsi:type="dcterms:W3CDTF">2014-12-12T07:44:42Z</dcterms:created>
  <dcterms:modified xsi:type="dcterms:W3CDTF">2016-02-16T08:07:06Z</dcterms:modified>
</cp:coreProperties>
</file>