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9" r:id="rId2"/>
    <p:sldId id="263" r:id="rId3"/>
    <p:sldId id="256" r:id="rId4"/>
    <p:sldId id="258" r:id="rId5"/>
    <p:sldId id="264" r:id="rId6"/>
    <p:sldId id="259" r:id="rId7"/>
    <p:sldId id="262" r:id="rId8"/>
    <p:sldId id="260" r:id="rId9"/>
    <p:sldId id="261" r:id="rId10"/>
    <p:sldId id="265" r:id="rId11"/>
    <p:sldId id="266" r:id="rId12"/>
    <p:sldId id="270" r:id="rId13"/>
    <p:sldId id="271" r:id="rId14"/>
    <p:sldId id="268" r:id="rId1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C6AF548-B169-4B4E-991C-2A47825C0C1A}" type="datetimeFigureOut">
              <a:rPr lang="pl-PL" smtClean="0"/>
              <a:t>12.08.2016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D68893-83C6-4B3B-8A5D-E90FC607A459}" type="slidenum">
              <a:rPr lang="pl-PL" smtClean="0"/>
              <a:t>‹№›</a:t>
            </a:fld>
            <a:endParaRPr lang="pl-PL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arkplazapreschool.com/wp-content/uploads/2012/08/Preschool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548680"/>
            <a:ext cx="804681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8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7281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3200" b="1" dirty="0" smtClean="0"/>
              <a:t/>
            </a:r>
            <a:br>
              <a:rPr lang="en-GB" sz="3200" b="1" dirty="0" smtClean="0"/>
            </a:br>
            <a:r>
              <a:rPr lang="en-GB" sz="3200" b="1" dirty="0"/>
              <a:t>Watch the video and tick </a:t>
            </a:r>
            <a:r>
              <a:rPr lang="uk-UA" sz="3200" b="1" dirty="0"/>
              <a:t>(˅) </a:t>
            </a:r>
            <a:r>
              <a:rPr lang="uk-UA" sz="3200" b="1" dirty="0" err="1"/>
              <a:t>the</a:t>
            </a:r>
            <a:r>
              <a:rPr lang="uk-UA" sz="3200" b="1" dirty="0"/>
              <a:t> </a:t>
            </a:r>
            <a:r>
              <a:rPr lang="uk-UA" sz="3200" b="1" dirty="0" err="1"/>
              <a:t>things</a:t>
            </a:r>
            <a:r>
              <a:rPr lang="uk-UA" sz="3200" b="1" dirty="0"/>
              <a:t> </a:t>
            </a:r>
            <a:r>
              <a:rPr lang="uk-UA" sz="3200" b="1" dirty="0" err="1"/>
              <a:t>the</a:t>
            </a:r>
            <a:r>
              <a:rPr lang="uk-UA" sz="3200" b="1" dirty="0"/>
              <a:t> </a:t>
            </a:r>
            <a:r>
              <a:rPr lang="uk-UA" sz="3200" b="1" dirty="0" err="1"/>
              <a:t>speakers</a:t>
            </a:r>
            <a:r>
              <a:rPr lang="uk-UA" sz="3200" b="1" dirty="0"/>
              <a:t> </a:t>
            </a:r>
            <a:r>
              <a:rPr lang="uk-UA" sz="3200" b="1" dirty="0" err="1"/>
              <a:t>mention</a:t>
            </a:r>
            <a:r>
              <a:rPr lang="pl-PL" sz="3200" b="1" dirty="0"/>
              <a:t/>
            </a:r>
            <a:br>
              <a:rPr lang="pl-PL" sz="3200" b="1" dirty="0"/>
            </a:br>
            <a:endParaRPr lang="pl-PL" sz="3200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484783"/>
            <a:ext cx="8229600" cy="410445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2600" dirty="0">
                <a:solidFill>
                  <a:srgbClr val="002060"/>
                </a:solidFill>
              </a:rPr>
              <a:t>be responsible </a:t>
            </a:r>
            <a:endParaRPr lang="pl-PL" sz="2600" dirty="0">
              <a:solidFill>
                <a:srgbClr val="002060"/>
              </a:solidFill>
            </a:endParaRPr>
          </a:p>
          <a:p>
            <a:pPr lvl="0"/>
            <a:r>
              <a:rPr lang="en-US" sz="2600" dirty="0">
                <a:solidFill>
                  <a:srgbClr val="002060"/>
                </a:solidFill>
              </a:rPr>
              <a:t>be friendly and  kind</a:t>
            </a:r>
            <a:endParaRPr lang="pl-PL" sz="2600" dirty="0">
              <a:solidFill>
                <a:srgbClr val="002060"/>
              </a:solidFill>
            </a:endParaRPr>
          </a:p>
          <a:p>
            <a:pPr lvl="0"/>
            <a:r>
              <a:rPr lang="en-US" sz="2600" dirty="0">
                <a:solidFill>
                  <a:srgbClr val="002060"/>
                </a:solidFill>
              </a:rPr>
              <a:t>like working with small children</a:t>
            </a:r>
            <a:endParaRPr lang="pl-PL" sz="2600" dirty="0">
              <a:solidFill>
                <a:srgbClr val="002060"/>
              </a:solidFill>
            </a:endParaRPr>
          </a:p>
          <a:p>
            <a:pPr lvl="0"/>
            <a:r>
              <a:rPr lang="en-US" sz="2600" dirty="0">
                <a:solidFill>
                  <a:srgbClr val="002060"/>
                </a:solidFill>
              </a:rPr>
              <a:t>have a true love for children</a:t>
            </a:r>
            <a:endParaRPr lang="pl-PL" sz="2600" dirty="0">
              <a:solidFill>
                <a:srgbClr val="002060"/>
              </a:solidFill>
            </a:endParaRPr>
          </a:p>
          <a:p>
            <a:pPr lvl="0"/>
            <a:r>
              <a:rPr lang="en-US" sz="2600" dirty="0" smtClean="0">
                <a:solidFill>
                  <a:srgbClr val="002060"/>
                </a:solidFill>
              </a:rPr>
              <a:t>discover </a:t>
            </a:r>
            <a:r>
              <a:rPr lang="en-US" sz="2600" dirty="0">
                <a:solidFill>
                  <a:srgbClr val="002060"/>
                </a:solidFill>
              </a:rPr>
              <a:t>children's abilities</a:t>
            </a:r>
            <a:endParaRPr lang="pl-PL" sz="2600" dirty="0">
              <a:solidFill>
                <a:srgbClr val="002060"/>
              </a:solidFill>
            </a:endParaRPr>
          </a:p>
          <a:p>
            <a:pPr lvl="0"/>
            <a:r>
              <a:rPr lang="en-US" sz="2600" dirty="0">
                <a:solidFill>
                  <a:srgbClr val="002060"/>
                </a:solidFill>
              </a:rPr>
              <a:t>prepare children for regular </a:t>
            </a:r>
            <a:r>
              <a:rPr lang="en-US" sz="2600" dirty="0" smtClean="0">
                <a:solidFill>
                  <a:srgbClr val="002060"/>
                </a:solidFill>
              </a:rPr>
              <a:t>school</a:t>
            </a:r>
            <a:endParaRPr lang="pl-PL" sz="2600" dirty="0">
              <a:solidFill>
                <a:srgbClr val="002060"/>
              </a:solidFill>
            </a:endParaRPr>
          </a:p>
          <a:p>
            <a:pPr lvl="0"/>
            <a:r>
              <a:rPr lang="en-US" sz="2600" dirty="0">
                <a:solidFill>
                  <a:srgbClr val="002060"/>
                </a:solidFill>
              </a:rPr>
              <a:t>help explore personal interests and talents </a:t>
            </a:r>
            <a:endParaRPr lang="pl-PL" sz="2600" dirty="0">
              <a:solidFill>
                <a:srgbClr val="002060"/>
              </a:solidFill>
            </a:endParaRPr>
          </a:p>
          <a:p>
            <a:pPr lvl="0"/>
            <a:r>
              <a:rPr lang="en-US" sz="2600" dirty="0" smtClean="0">
                <a:solidFill>
                  <a:srgbClr val="002060"/>
                </a:solidFill>
              </a:rPr>
              <a:t>be </a:t>
            </a:r>
            <a:r>
              <a:rPr lang="en-US" sz="2600" dirty="0">
                <a:solidFill>
                  <a:srgbClr val="002060"/>
                </a:solidFill>
              </a:rPr>
              <a:t>patient and enthusiastic</a:t>
            </a:r>
            <a:endParaRPr lang="pl-PL" sz="2600" dirty="0">
              <a:solidFill>
                <a:srgbClr val="002060"/>
              </a:solidFill>
            </a:endParaRPr>
          </a:p>
          <a:p>
            <a:pPr lvl="0"/>
            <a:r>
              <a:rPr lang="en-US" sz="2600" dirty="0">
                <a:solidFill>
                  <a:srgbClr val="002060"/>
                </a:solidFill>
              </a:rPr>
              <a:t>be sensitive to individual student needs</a:t>
            </a:r>
            <a:endParaRPr lang="pl-PL" sz="2600" dirty="0">
              <a:solidFill>
                <a:srgbClr val="002060"/>
              </a:solidFill>
            </a:endParaRPr>
          </a:p>
          <a:p>
            <a:pPr lvl="0"/>
            <a:r>
              <a:rPr lang="en-US" sz="2600" dirty="0">
                <a:solidFill>
                  <a:srgbClr val="002060"/>
                </a:solidFill>
              </a:rPr>
              <a:t>meet with parents to discuss each child’s </a:t>
            </a:r>
            <a:r>
              <a:rPr lang="en-US" sz="2600" dirty="0" smtClean="0">
                <a:solidFill>
                  <a:srgbClr val="002060"/>
                </a:solidFill>
              </a:rPr>
              <a:t>progress </a:t>
            </a:r>
            <a:endParaRPr lang="pl-PL" sz="2600" dirty="0">
              <a:solidFill>
                <a:srgbClr val="002060"/>
              </a:solidFill>
            </a:endParaRPr>
          </a:p>
          <a:p>
            <a:endParaRPr lang="pl-PL" dirty="0"/>
          </a:p>
        </p:txBody>
      </p:sp>
      <p:pic>
        <p:nvPicPr>
          <p:cNvPr id="4" name="Picture 2" descr="https://medfordfbc.files.wordpress.com/2013/08/ki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16" y="5589241"/>
            <a:ext cx="4600575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66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25144"/>
          </a:xfrm>
        </p:spPr>
        <p:txBody>
          <a:bodyPr/>
          <a:lstStyle/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you want </a:t>
            </a:r>
            <a:r>
              <a:rPr lang="pl-P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preschool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teacher,  </a:t>
            </a:r>
            <a:r>
              <a:rPr lang="pl-P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 …</a:t>
            </a:r>
            <a:r>
              <a:rPr lang="pl-PL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l-PL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https://medfordfbc.files.wordpress.com/2013/08/ki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16" y="5445224"/>
            <a:ext cx="4600575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60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611560" y="476672"/>
            <a:ext cx="7992888" cy="874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i="1" dirty="0" smtClean="0"/>
          </a:p>
          <a:p>
            <a:pPr algn="ctr"/>
            <a:endParaRPr lang="pl-PL" sz="3600" b="1" i="1" dirty="0">
              <a:solidFill>
                <a:schemeClr val="tx2"/>
              </a:solidFill>
              <a:ea typeface="+mj-ea"/>
              <a:cs typeface="+mj-cs"/>
            </a:endParaRPr>
          </a:p>
          <a:p>
            <a:pPr algn="ctr"/>
            <a:r>
              <a:rPr lang="en-US" sz="4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Teacher </a:t>
            </a:r>
            <a:endParaRPr lang="pl-PL" sz="44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en-US" sz="4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Creative</a:t>
            </a:r>
            <a:r>
              <a:rPr lang="en-US" sz="4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, </a:t>
            </a:r>
            <a:r>
              <a:rPr lang="en-GB" sz="4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enthusiastic </a:t>
            </a:r>
            <a:endParaRPr lang="pl-PL" sz="44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en-US" sz="4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Teaches</a:t>
            </a:r>
            <a:r>
              <a:rPr lang="en-US" sz="4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, develops, brings up </a:t>
            </a:r>
            <a:endParaRPr lang="pl-PL" sz="44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en-US" sz="4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A teacher opens a child’s mind  </a:t>
            </a:r>
            <a:endParaRPr lang="pl-PL" sz="44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en-US" sz="4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Master </a:t>
            </a:r>
            <a:endParaRPr lang="pl-PL" sz="44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endParaRPr lang="pl-PL" sz="3600" b="1" i="1" dirty="0">
              <a:solidFill>
                <a:schemeClr val="tx2"/>
              </a:solidFill>
              <a:ea typeface="+mj-ea"/>
              <a:cs typeface="+mj-cs"/>
            </a:endParaRPr>
          </a:p>
          <a:p>
            <a:endParaRPr lang="pl-PL" sz="3600" b="1" dirty="0" smtClean="0"/>
          </a:p>
          <a:p>
            <a:endParaRPr lang="pl-PL" b="1" dirty="0"/>
          </a:p>
          <a:p>
            <a:endParaRPr lang="pl-PL" b="1" dirty="0" smtClean="0"/>
          </a:p>
          <a:p>
            <a:endParaRPr lang="pl-PL" b="1" dirty="0"/>
          </a:p>
          <a:p>
            <a:endParaRPr lang="pl-PL" b="1" dirty="0" smtClean="0"/>
          </a:p>
          <a:p>
            <a:endParaRPr lang="pl-PL" b="1" dirty="0" smtClean="0"/>
          </a:p>
          <a:p>
            <a:endParaRPr lang="pl-PL" b="1" dirty="0"/>
          </a:p>
          <a:p>
            <a:endParaRPr lang="pl-PL" b="1" dirty="0" smtClean="0"/>
          </a:p>
          <a:p>
            <a:endParaRPr lang="pl-PL" b="1" dirty="0"/>
          </a:p>
          <a:p>
            <a:endParaRPr lang="pl-PL" b="1" dirty="0" smtClean="0"/>
          </a:p>
          <a:p>
            <a:endParaRPr lang="pl-PL" b="1" dirty="0"/>
          </a:p>
          <a:p>
            <a:endParaRPr lang="pl-PL" b="1" dirty="0" smtClean="0"/>
          </a:p>
          <a:p>
            <a:endParaRPr lang="pl-PL" dirty="0"/>
          </a:p>
        </p:txBody>
      </p:sp>
      <p:pic>
        <p:nvPicPr>
          <p:cNvPr id="3" name="Picture 2" descr="https://medfordfbc.files.wordpress.com/2013/08/ki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16" y="5445224"/>
            <a:ext cx="4600575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93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3" y="548680"/>
            <a:ext cx="8229600" cy="53645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u="sng" dirty="0" smtClean="0"/>
              <a:t>Cinquain</a:t>
            </a:r>
            <a:br>
              <a:rPr lang="pl-PL" b="1" u="sng" dirty="0" smtClean="0"/>
            </a:br>
            <a:r>
              <a:rPr lang="en-US" sz="4800" dirty="0" smtClean="0">
                <a:effectLst/>
              </a:rPr>
              <a:t>1 word title (noun)</a:t>
            </a:r>
            <a:r>
              <a:rPr lang="pl-PL" sz="4800" dirty="0" smtClean="0">
                <a:effectLst/>
              </a:rPr>
              <a:t/>
            </a:r>
            <a:br>
              <a:rPr lang="pl-PL" sz="4800" dirty="0" smtClean="0">
                <a:effectLst/>
              </a:rPr>
            </a:br>
            <a:r>
              <a:rPr lang="en-US" sz="4800" dirty="0" smtClean="0">
                <a:effectLst/>
              </a:rPr>
              <a:t>2 adjectives</a:t>
            </a:r>
            <a:r>
              <a:rPr lang="pl-PL" sz="4800" dirty="0" smtClean="0">
                <a:effectLst/>
              </a:rPr>
              <a:t/>
            </a:r>
            <a:br>
              <a:rPr lang="pl-PL" sz="4800" dirty="0" smtClean="0">
                <a:effectLst/>
              </a:rPr>
            </a:br>
            <a:r>
              <a:rPr lang="en-US" sz="4800" dirty="0" smtClean="0">
                <a:effectLst/>
              </a:rPr>
              <a:t>3 verbs</a:t>
            </a:r>
            <a:r>
              <a:rPr lang="pl-PL" sz="4800" dirty="0">
                <a:effectLst/>
              </a:rPr>
              <a:t/>
            </a:r>
            <a:br>
              <a:rPr lang="pl-PL" sz="4800" dirty="0">
                <a:effectLst/>
              </a:rPr>
            </a:br>
            <a:r>
              <a:rPr lang="en-US" sz="4800" dirty="0" smtClean="0">
                <a:effectLst/>
              </a:rPr>
              <a:t>1 </a:t>
            </a:r>
            <a:r>
              <a:rPr lang="en-US" sz="4800" dirty="0">
                <a:effectLst/>
              </a:rPr>
              <a:t>short </a:t>
            </a:r>
            <a:r>
              <a:rPr lang="en-US" sz="4800" dirty="0" smtClean="0">
                <a:effectLst/>
              </a:rPr>
              <a:t>sentence</a:t>
            </a:r>
            <a:r>
              <a:rPr lang="pl-PL" sz="4800" dirty="0" smtClean="0">
                <a:effectLst/>
              </a:rPr>
              <a:t/>
            </a:r>
            <a:br>
              <a:rPr lang="pl-PL" sz="4800" dirty="0" smtClean="0">
                <a:effectLst/>
              </a:rPr>
            </a:br>
            <a:r>
              <a:rPr lang="pl-PL" sz="4800" dirty="0" smtClean="0">
                <a:effectLst/>
              </a:rPr>
              <a:t>1 </a:t>
            </a:r>
            <a:r>
              <a:rPr lang="en-US" sz="4800" dirty="0" smtClean="0">
                <a:effectLst/>
              </a:rPr>
              <a:t>synonym for </a:t>
            </a:r>
            <a:r>
              <a:rPr lang="en-US" sz="4800" smtClean="0">
                <a:effectLst/>
              </a:rPr>
              <a:t>the title </a:t>
            </a:r>
            <a:r>
              <a:rPr lang="pl-PL" sz="4800" b="1" dirty="0"/>
              <a:t/>
            </a:r>
            <a:br>
              <a:rPr lang="pl-PL" sz="4800" b="1" dirty="0"/>
            </a:br>
            <a:endParaRPr lang="pl-PL" sz="4800" b="1" dirty="0"/>
          </a:p>
        </p:txBody>
      </p:sp>
      <p:pic>
        <p:nvPicPr>
          <p:cNvPr id="3" name="Picture 2" descr="https://medfordfbc.files.wordpress.com/2013/08/ki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16" y="5445224"/>
            <a:ext cx="4600575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0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ll\Pictures\thank-you-concept-happy-children-silhouettes-477390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8231"/>
            <a:ext cx="8090413" cy="677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8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899592" y="908721"/>
            <a:ext cx="7344816" cy="4392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Not many </a:t>
            </a:r>
            <a:r>
              <a:rPr lang="en-US" sz="5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people have </a:t>
            </a:r>
            <a:r>
              <a:rPr lang="en-US" sz="5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unusual </a:t>
            </a:r>
            <a:r>
              <a:rPr lang="en-US" sz="5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ambitions</a:t>
            </a:r>
            <a:r>
              <a:rPr lang="en-US" sz="5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, </a:t>
            </a:r>
            <a:endParaRPr lang="en-US" sz="54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en-US" sz="5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most </a:t>
            </a:r>
            <a:r>
              <a:rPr lang="en-US" sz="5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of them choose </a:t>
            </a:r>
            <a:endParaRPr lang="en-US" sz="54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en-US" sz="5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an </a:t>
            </a:r>
            <a:r>
              <a:rPr lang="en-US" sz="5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ordinary </a:t>
            </a:r>
            <a:endParaRPr lang="en-US" sz="54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en-US" sz="5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but </a:t>
            </a:r>
            <a:r>
              <a:rPr lang="en-US" sz="54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useful  </a:t>
            </a:r>
            <a:r>
              <a:rPr lang="en-US" sz="5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job</a:t>
            </a:r>
            <a:endParaRPr lang="pl-PL" sz="54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  <p:pic>
        <p:nvPicPr>
          <p:cNvPr id="1026" name="Picture 2" descr="https://medfordfbc.files.wordpress.com/2013/08/ki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16" y="5877272"/>
            <a:ext cx="4600575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56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Match the words with their definitions</a:t>
            </a:r>
            <a:endParaRPr lang="pl-PL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Місце для вмісту 4"/>
          <p:cNvSpPr>
            <a:spLocks noGrp="1"/>
          </p:cNvSpPr>
          <p:nvPr>
            <p:ph sz="half" idx="2"/>
          </p:nvPr>
        </p:nvSpPr>
        <p:spPr>
          <a:xfrm>
            <a:off x="2627784" y="1196752"/>
            <a:ext cx="6048672" cy="4990102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</a:rPr>
              <a:t>making you feel worried or anxious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</a:rPr>
              <a:t>difficult in an interesting or enjoyable </a:t>
            </a:r>
            <a:r>
              <a:rPr lang="en-US" dirty="0" smtClean="0">
                <a:solidFill>
                  <a:srgbClr val="002060"/>
                </a:solidFill>
              </a:rPr>
              <a:t>way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g</a:t>
            </a:r>
            <a:r>
              <a:rPr lang="pl-PL" dirty="0" smtClean="0">
                <a:solidFill>
                  <a:srgbClr val="002060"/>
                </a:solidFill>
              </a:rPr>
              <a:t>iv</a:t>
            </a:r>
            <a:r>
              <a:rPr lang="en-US" dirty="0" err="1" smtClean="0">
                <a:solidFill>
                  <a:srgbClr val="002060"/>
                </a:solidFill>
              </a:rPr>
              <a:t>ing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pl-PL" dirty="0" smtClean="0">
                <a:solidFill>
                  <a:srgbClr val="002060"/>
                </a:solidFill>
              </a:rPr>
              <a:t> </a:t>
            </a:r>
            <a:r>
              <a:rPr lang="pl-PL" dirty="0">
                <a:solidFill>
                  <a:srgbClr val="002060"/>
                </a:solidFill>
              </a:rPr>
              <a:t>you pleasure</a:t>
            </a:r>
            <a:endParaRPr lang="en-US" dirty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difficult </a:t>
            </a:r>
            <a:r>
              <a:rPr lang="en-US" dirty="0">
                <a:solidFill>
                  <a:srgbClr val="002060"/>
                </a:solidFill>
              </a:rPr>
              <a:t>to understand or deal with, because many parts or details are involved </a:t>
            </a:r>
            <a:endParaRPr lang="en-US" dirty="0" smtClean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</a:rPr>
              <a:t>making you feel extremely tired</a:t>
            </a:r>
            <a:endParaRPr lang="en-US" dirty="0" smtClean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</a:rPr>
              <a:t>morally good or generous in a way that is </a:t>
            </a:r>
            <a:r>
              <a:rPr lang="en-US" dirty="0" smtClean="0">
                <a:solidFill>
                  <a:srgbClr val="002060"/>
                </a:solidFill>
              </a:rPr>
              <a:t>admired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involving </a:t>
            </a:r>
            <a:r>
              <a:rPr lang="en-US" dirty="0">
                <a:solidFill>
                  <a:srgbClr val="002060"/>
                </a:solidFill>
              </a:rPr>
              <a:t>important duties, the supervision of </a:t>
            </a:r>
            <a:r>
              <a:rPr lang="en-US" dirty="0" smtClean="0">
                <a:solidFill>
                  <a:srgbClr val="002060"/>
                </a:solidFill>
              </a:rPr>
              <a:t>others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</a:rPr>
              <a:t>making you feel happy and satisfied because you feel you are doing something useful or important</a:t>
            </a:r>
            <a:endParaRPr lang="pl-PL" dirty="0">
              <a:solidFill>
                <a:srgbClr val="002060"/>
              </a:solidFill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13"/>
          </p:nvPr>
        </p:nvSpPr>
        <p:spPr>
          <a:xfrm>
            <a:off x="179512" y="1196752"/>
            <a:ext cx="2448272" cy="492972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b="1" dirty="0" smtClean="0">
                <a:solidFill>
                  <a:srgbClr val="C00000"/>
                </a:solidFill>
              </a:rPr>
              <a:t>complicated</a:t>
            </a:r>
          </a:p>
          <a:p>
            <a:r>
              <a:rPr lang="en-US" b="1" dirty="0">
                <a:solidFill>
                  <a:srgbClr val="C00000"/>
                </a:solidFill>
              </a:rPr>
              <a:t>s</a:t>
            </a:r>
            <a:r>
              <a:rPr lang="en-US" b="1" dirty="0" smtClean="0">
                <a:solidFill>
                  <a:srgbClr val="C00000"/>
                </a:solidFill>
              </a:rPr>
              <a:t>tressful</a:t>
            </a:r>
          </a:p>
          <a:p>
            <a:r>
              <a:rPr lang="en-US" b="1" dirty="0">
                <a:solidFill>
                  <a:srgbClr val="C00000"/>
                </a:solidFill>
              </a:rPr>
              <a:t>r</a:t>
            </a:r>
            <a:r>
              <a:rPr lang="en-US" b="1" dirty="0" smtClean="0">
                <a:solidFill>
                  <a:srgbClr val="C00000"/>
                </a:solidFill>
              </a:rPr>
              <a:t>esponsible 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noble</a:t>
            </a:r>
          </a:p>
          <a:p>
            <a:r>
              <a:rPr lang="en-US" b="1" dirty="0">
                <a:solidFill>
                  <a:srgbClr val="C00000"/>
                </a:solidFill>
              </a:rPr>
              <a:t>c</a:t>
            </a:r>
            <a:r>
              <a:rPr lang="en-US" b="1" dirty="0" smtClean="0">
                <a:solidFill>
                  <a:srgbClr val="C00000"/>
                </a:solidFill>
              </a:rPr>
              <a:t>hallenging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rewarding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exhausting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enjoyable</a:t>
            </a:r>
          </a:p>
          <a:p>
            <a:endParaRPr lang="pl-PL" dirty="0"/>
          </a:p>
        </p:txBody>
      </p:sp>
      <p:pic>
        <p:nvPicPr>
          <p:cNvPr id="2050" name="Picture 2" descr="https://medfordfbc.files.wordpress.com/2013/08/ki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805264"/>
            <a:ext cx="5264381" cy="95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66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8229600" cy="331236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sentences using the word list</a:t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effectLst/>
              </a:rPr>
              <a:t/>
            </a:r>
            <a:br>
              <a:rPr lang="en-US" sz="3600" dirty="0" smtClean="0">
                <a:effectLst/>
              </a:rPr>
            </a:br>
            <a:r>
              <a:rPr lang="en-US" sz="3600" dirty="0">
                <a:effectLst/>
              </a:rPr>
              <a:t/>
            </a:r>
            <a:br>
              <a:rPr lang="en-US" sz="3600" dirty="0">
                <a:effectLst/>
              </a:rPr>
            </a:br>
            <a:r>
              <a:rPr lang="en-US" sz="3600" dirty="0" smtClean="0">
                <a:effectLst/>
              </a:rPr>
              <a:t/>
            </a:r>
            <a:br>
              <a:rPr lang="en-US" sz="3600" dirty="0" smtClean="0">
                <a:effectLst/>
              </a:rPr>
            </a:br>
            <a:r>
              <a:rPr lang="en-US" sz="3200" dirty="0" smtClean="0">
                <a:effectLst/>
              </a:rPr>
              <a:t>confident   co-operative   creative   dedicated   energetic   enthusiastic   experienced  fit   flexible  friendly  hard-working   kind    patient   polite    positive   reliable             self-motivated   strict   </a:t>
            </a:r>
            <a:endParaRPr lang="pl-PL" sz="3200" dirty="0">
              <a:effectLst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2"/>
          </p:nvPr>
        </p:nvSpPr>
        <p:spPr>
          <a:xfrm>
            <a:off x="5076056" y="1124744"/>
            <a:ext cx="3610744" cy="500141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srgbClr val="C00000"/>
                </a:solidFill>
              </a:rPr>
              <a:t>It </a:t>
            </a:r>
            <a:r>
              <a:rPr lang="en-US" sz="2800" dirty="0">
                <a:solidFill>
                  <a:srgbClr val="C00000"/>
                </a:solidFill>
              </a:rPr>
              <a:t>doesn’t matter if you’re not very ….</a:t>
            </a:r>
            <a:endParaRPr lang="pl-PL" sz="2800" dirty="0">
              <a:solidFill>
                <a:srgbClr val="C00000"/>
              </a:solidFill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3"/>
          </p:nvPr>
        </p:nvSpPr>
        <p:spPr>
          <a:xfrm>
            <a:off x="365760" y="1124744"/>
            <a:ext cx="4041648" cy="4392488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en-US" sz="2800" dirty="0" smtClean="0">
                <a:solidFill>
                  <a:srgbClr val="C00000"/>
                </a:solidFill>
              </a:rPr>
              <a:t>To be a preschool teacher, you need to be very / quite …</a:t>
            </a:r>
            <a:endParaRPr lang="pl-PL" sz="2800" dirty="0">
              <a:solidFill>
                <a:srgbClr val="C00000"/>
              </a:solidFill>
            </a:endParaRPr>
          </a:p>
        </p:txBody>
      </p:sp>
      <p:pic>
        <p:nvPicPr>
          <p:cNvPr id="5" name="Picture 2" descr="https://medfordfbc.files.wordpress.com/2013/08/ki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16" y="5877272"/>
            <a:ext cx="4600575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6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1368152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en-GB" sz="2800" b="1" dirty="0" smtClean="0">
                <a:effectLst/>
              </a:rPr>
              <a:t/>
            </a:r>
            <a:br>
              <a:rPr lang="en-GB" sz="2800" b="1" dirty="0" smtClean="0">
                <a:effectLst/>
              </a:rPr>
            </a:br>
            <a:r>
              <a:rPr lang="en-GB" sz="2800" b="1" dirty="0" smtClean="0">
                <a:effectLst/>
              </a:rPr>
              <a:t>Emily</a:t>
            </a:r>
            <a:r>
              <a:rPr lang="en-GB" sz="2800" b="1" dirty="0">
                <a:effectLst/>
              </a:rPr>
              <a:t>. </a:t>
            </a:r>
            <a:r>
              <a:rPr lang="en-GB" sz="2000" dirty="0">
                <a:effectLst/>
              </a:rPr>
              <a:t>I am a qualified </a:t>
            </a:r>
            <a:r>
              <a:rPr lang="en-GB" sz="2000" dirty="0" smtClean="0">
                <a:effectLst/>
              </a:rPr>
              <a:t>educator </a:t>
            </a:r>
            <a:r>
              <a:rPr lang="en-GB" sz="2000" dirty="0">
                <a:effectLst/>
              </a:rPr>
              <a:t>and I have been working as a </a:t>
            </a:r>
            <a:r>
              <a:rPr lang="en-GB" sz="2000" dirty="0" smtClean="0">
                <a:effectLst/>
              </a:rPr>
              <a:t>nursery schoolteacher </a:t>
            </a:r>
            <a:r>
              <a:rPr lang="en-GB" sz="2000" dirty="0">
                <a:effectLst/>
              </a:rPr>
              <a:t>for 3 years.  I have gained some necessary experience and skills and I have a good level of </a:t>
            </a:r>
            <a:r>
              <a:rPr lang="en-GB" sz="2000" dirty="0" smtClean="0">
                <a:effectLst/>
              </a:rPr>
              <a:t>English.</a:t>
            </a:r>
            <a:r>
              <a:rPr lang="pl-PL" sz="2000" dirty="0">
                <a:effectLst/>
              </a:rPr>
              <a:t/>
            </a:r>
            <a:br>
              <a:rPr lang="pl-PL" sz="2000" dirty="0">
                <a:effectLst/>
              </a:rPr>
            </a:br>
            <a:endParaRPr lang="pl-PL" sz="20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4" name="Горизонтальний сувій 3"/>
          <p:cNvSpPr/>
          <p:nvPr/>
        </p:nvSpPr>
        <p:spPr>
          <a:xfrm>
            <a:off x="467544" y="1340768"/>
            <a:ext cx="8280920" cy="280831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6213" algn="just"/>
            <a:r>
              <a:rPr lang="en-GB" sz="2400" b="1" i="1" dirty="0"/>
              <a:t>Confident, enthusiastic teacher assistant required for the </a:t>
            </a:r>
            <a:r>
              <a:rPr lang="en-US" sz="2400" b="1" i="1" dirty="0"/>
              <a:t> Goddard School    </a:t>
            </a:r>
            <a:r>
              <a:rPr lang="en-US" sz="2400" b="1" i="1" dirty="0" smtClean="0"/>
              <a:t>in  </a:t>
            </a:r>
            <a:r>
              <a:rPr lang="en-US" sz="2400" b="1" i="1" dirty="0"/>
              <a:t>West Chester. 	</a:t>
            </a:r>
            <a:endParaRPr lang="pl-PL" sz="2400" b="1" dirty="0"/>
          </a:p>
          <a:p>
            <a:pPr marL="176213" algn="just"/>
            <a:r>
              <a:rPr lang="en-US" sz="2400" b="1" i="1" dirty="0"/>
              <a:t>Shift work: either 07.00 – 13.00  or 13.00 – 18.00 Monday to Friday.</a:t>
            </a:r>
            <a:endParaRPr lang="pl-PL" sz="2400" b="1" dirty="0"/>
          </a:p>
          <a:p>
            <a:pPr marL="176213" algn="just"/>
            <a:r>
              <a:rPr lang="en-US" sz="2400" b="1" i="1" dirty="0"/>
              <a:t>Experience not required.</a:t>
            </a:r>
            <a:endParaRPr lang="pl-PL" sz="2400" b="1" dirty="0"/>
          </a:p>
          <a:p>
            <a:pPr algn="ctr"/>
            <a:endParaRPr lang="pl-PL" dirty="0"/>
          </a:p>
        </p:txBody>
      </p:sp>
      <p:sp>
        <p:nvSpPr>
          <p:cNvPr id="5" name="Горизонтальний сувій 4"/>
          <p:cNvSpPr/>
          <p:nvPr/>
        </p:nvSpPr>
        <p:spPr>
          <a:xfrm>
            <a:off x="467544" y="3861048"/>
            <a:ext cx="8280920" cy="28803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6213" algn="just"/>
            <a:r>
              <a:rPr lang="en-GB" sz="2400" b="1" i="1" dirty="0"/>
              <a:t>Westwood Nursery is looking for dedicated, responsible and enthusiastic teachers. </a:t>
            </a:r>
            <a:endParaRPr lang="pl-PL" sz="2400" b="1" i="1" dirty="0"/>
          </a:p>
          <a:p>
            <a:pPr marL="176213" algn="just"/>
            <a:r>
              <a:rPr lang="en-GB" sz="2400" b="1" i="1" dirty="0"/>
              <a:t>Please apply if you have relevant qualifications, excellent command of the English language and are passionate about learning at the early years. </a:t>
            </a:r>
            <a:endParaRPr lang="pl-PL" sz="2400" b="1" i="1" dirty="0"/>
          </a:p>
          <a:p>
            <a:pPr algn="ctr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5880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123728" y="548680"/>
            <a:ext cx="5184576" cy="158417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Preschool</a:t>
            </a:r>
          </a:p>
          <a:p>
            <a:pPr algn="ctr"/>
            <a:r>
              <a:rPr lang="en-US" sz="40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teacher</a:t>
            </a:r>
            <a:endParaRPr lang="pl-PL" sz="40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95536" y="2780928"/>
            <a:ext cx="3600400" cy="100811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job characteristic</a:t>
            </a:r>
            <a:endParaRPr lang="pl-PL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771800" y="3954136"/>
            <a:ext cx="3888432" cy="93610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responsibilities</a:t>
            </a:r>
            <a:endParaRPr lang="pl-PL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92080" y="2780928"/>
            <a:ext cx="3348372" cy="108942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5">
                    <a:lumMod val="50000"/>
                  </a:schemeClr>
                </a:solidFill>
              </a:rPr>
              <a:t>qualities</a:t>
            </a:r>
            <a:endParaRPr lang="pl-PL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8" name="Пряма зі стрілкою 7"/>
          <p:cNvCxnSpPr>
            <a:stCxn id="2" idx="3"/>
            <a:endCxn id="4" idx="0"/>
          </p:cNvCxnSpPr>
          <p:nvPr/>
        </p:nvCxnSpPr>
        <p:spPr>
          <a:xfrm flipH="1">
            <a:off x="2195736" y="1900859"/>
            <a:ext cx="687256" cy="8800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 зі стрілкою 10"/>
          <p:cNvCxnSpPr>
            <a:stCxn id="2" idx="5"/>
            <a:endCxn id="6" idx="0"/>
          </p:cNvCxnSpPr>
          <p:nvPr/>
        </p:nvCxnSpPr>
        <p:spPr>
          <a:xfrm>
            <a:off x="6549040" y="1900859"/>
            <a:ext cx="417226" cy="8800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 зі стрілкою 18"/>
          <p:cNvCxnSpPr>
            <a:stCxn id="2" idx="4"/>
            <a:endCxn id="5" idx="0"/>
          </p:cNvCxnSpPr>
          <p:nvPr/>
        </p:nvCxnSpPr>
        <p:spPr>
          <a:xfrm>
            <a:off x="4716016" y="2132856"/>
            <a:ext cx="0" cy="1821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кутник 23"/>
          <p:cNvSpPr/>
          <p:nvPr/>
        </p:nvSpPr>
        <p:spPr>
          <a:xfrm>
            <a:off x="539552" y="4242168"/>
            <a:ext cx="1999812" cy="8535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sz="2000" dirty="0" smtClean="0"/>
              <a:t>responsible</a:t>
            </a:r>
            <a:endParaRPr lang="pl-PL" sz="2000" dirty="0"/>
          </a:p>
        </p:txBody>
      </p:sp>
      <p:sp>
        <p:nvSpPr>
          <p:cNvPr id="25" name="Прямокутник 24"/>
          <p:cNvSpPr/>
          <p:nvPr/>
        </p:nvSpPr>
        <p:spPr>
          <a:xfrm>
            <a:off x="3275856" y="5301208"/>
            <a:ext cx="2880320" cy="10801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sz="2000" dirty="0"/>
              <a:t>t</a:t>
            </a:r>
            <a:r>
              <a:rPr lang="en-US" sz="2000" dirty="0" smtClean="0"/>
              <a:t>o teach basic skills</a:t>
            </a:r>
            <a:endParaRPr lang="pl-PL" sz="2000" dirty="0"/>
          </a:p>
        </p:txBody>
      </p:sp>
      <p:sp>
        <p:nvSpPr>
          <p:cNvPr id="26" name="Прямокутник 25"/>
          <p:cNvSpPr/>
          <p:nvPr/>
        </p:nvSpPr>
        <p:spPr>
          <a:xfrm>
            <a:off x="6966266" y="4242168"/>
            <a:ext cx="1782198" cy="8535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sz="2000" dirty="0"/>
              <a:t>creative</a:t>
            </a:r>
            <a:endParaRPr lang="pl-PL" sz="2000" dirty="0"/>
          </a:p>
        </p:txBody>
      </p:sp>
      <p:cxnSp>
        <p:nvCxnSpPr>
          <p:cNvPr id="28" name="Пряма зі стрілкою 27"/>
          <p:cNvCxnSpPr>
            <a:stCxn id="4" idx="4"/>
            <a:endCxn id="24" idx="0"/>
          </p:cNvCxnSpPr>
          <p:nvPr/>
        </p:nvCxnSpPr>
        <p:spPr>
          <a:xfrm flipH="1">
            <a:off x="1539458" y="3789040"/>
            <a:ext cx="656278" cy="453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 зі стрілкою 30"/>
          <p:cNvCxnSpPr>
            <a:stCxn id="5" idx="4"/>
          </p:cNvCxnSpPr>
          <p:nvPr/>
        </p:nvCxnSpPr>
        <p:spPr>
          <a:xfrm>
            <a:off x="4716016" y="4890240"/>
            <a:ext cx="0" cy="4109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 зі стрілкою 33"/>
          <p:cNvCxnSpPr>
            <a:stCxn id="6" idx="4"/>
            <a:endCxn id="26" idx="0"/>
          </p:cNvCxnSpPr>
          <p:nvPr/>
        </p:nvCxnSpPr>
        <p:spPr>
          <a:xfrm>
            <a:off x="6966266" y="3870354"/>
            <a:ext cx="891099" cy="3718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2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79512"/>
          </a:xfrm>
        </p:spPr>
        <p:txBody>
          <a:bodyPr/>
          <a:lstStyle/>
          <a:p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 the questions</a:t>
            </a:r>
            <a:endParaRPr lang="pl-PL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39552" y="1700808"/>
            <a:ext cx="8147248" cy="3672409"/>
          </a:xfrm>
        </p:spPr>
        <p:txBody>
          <a:bodyPr>
            <a:normAutofit/>
          </a:bodyPr>
          <a:lstStyle/>
          <a:p>
            <a:pPr algn="just"/>
            <a:r>
              <a:rPr lang="en-GB" sz="3200" dirty="0">
                <a:solidFill>
                  <a:srgbClr val="002060"/>
                </a:solidFill>
              </a:rPr>
              <a:t>What are </a:t>
            </a:r>
            <a:r>
              <a:rPr lang="en-GB" sz="3200" dirty="0" smtClean="0">
                <a:solidFill>
                  <a:srgbClr val="002060"/>
                </a:solidFill>
              </a:rPr>
              <a:t>the preschool </a:t>
            </a:r>
            <a:r>
              <a:rPr lang="en-GB" sz="3200" dirty="0">
                <a:solidFill>
                  <a:srgbClr val="002060"/>
                </a:solidFill>
              </a:rPr>
              <a:t>teacher job characteristics?</a:t>
            </a:r>
            <a:endParaRPr lang="pl-PL" sz="3200" dirty="0">
              <a:solidFill>
                <a:srgbClr val="002060"/>
              </a:solidFill>
            </a:endParaRPr>
          </a:p>
          <a:p>
            <a:pPr lvl="0" algn="just"/>
            <a:r>
              <a:rPr lang="en-GB" sz="3200" dirty="0">
                <a:solidFill>
                  <a:srgbClr val="002060"/>
                </a:solidFill>
              </a:rPr>
              <a:t>What are the main preschool teacher responsibilities?</a:t>
            </a:r>
            <a:endParaRPr lang="pl-PL" sz="3200" dirty="0">
              <a:solidFill>
                <a:srgbClr val="002060"/>
              </a:solidFill>
            </a:endParaRPr>
          </a:p>
          <a:p>
            <a:pPr lvl="0" algn="just"/>
            <a:r>
              <a:rPr lang="en-GB" sz="3200" dirty="0">
                <a:solidFill>
                  <a:srgbClr val="002060"/>
                </a:solidFill>
              </a:rPr>
              <a:t>What qualities are necessary for a preschool teacher job?</a:t>
            </a:r>
            <a:endParaRPr lang="pl-PL" sz="3200" dirty="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pl-PL" dirty="0"/>
          </a:p>
        </p:txBody>
      </p:sp>
      <p:pic>
        <p:nvPicPr>
          <p:cNvPr id="4" name="Picture 2" descr="https://medfordfbc.files.wordpress.com/2013/08/ki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16" y="5589241"/>
            <a:ext cx="4600575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83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en-US" sz="4000" b="1" dirty="0" smtClean="0"/>
              <a:t>Correct the false sentences</a:t>
            </a:r>
            <a:endParaRPr lang="pl-PL" sz="4000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Jonathan was better than the other men who applied for the job.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Jonathan has lots of experience of looking after small children.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The percentage of male nursery schoolteachers is less than ten years ago.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People expect male nursery schoolteachers to behave like female nursery schoolteachers.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Jonathan’s female friends admire him for his choice of career.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Picture 2" descr="https://medfordfbc.files.wordpress.com/2013/08/ki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805264"/>
            <a:ext cx="4600575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47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09601"/>
            <a:ext cx="7630616" cy="4043535"/>
          </a:xfrm>
        </p:spPr>
        <p:txBody>
          <a:bodyPr/>
          <a:lstStyle/>
          <a:p>
            <a:r>
              <a:rPr lang="en-US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think men and women are equally good at a nursery schoolteacher job?</a:t>
            </a:r>
            <a:endParaRPr lang="pl-PL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12648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pl-PL" dirty="0"/>
          </a:p>
        </p:txBody>
      </p:sp>
      <p:pic>
        <p:nvPicPr>
          <p:cNvPr id="4" name="Picture 2" descr="https://medfordfbc.files.wordpress.com/2013/08/ki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610571"/>
            <a:ext cx="4600575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29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иконавча">
  <a:themeElements>
    <a:clrScheme name="Виконавча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Виконавча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иконавч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321</TotalTime>
  <Words>362</Words>
  <Application>Microsoft Office PowerPoint</Application>
  <PresentationFormat>Екран (4:3)</PresentationFormat>
  <Paragraphs>82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5" baseType="lpstr">
      <vt:lpstr>Виконавча</vt:lpstr>
      <vt:lpstr>Презентація PowerPoint</vt:lpstr>
      <vt:lpstr>Презентація PowerPoint</vt:lpstr>
      <vt:lpstr>Match the words with their definitions</vt:lpstr>
      <vt:lpstr>            Complete the sentences using the word list     confident   co-operative   creative   dedicated   energetic   enthusiastic   experienced  fit   flexible  friendly  hard-working   kind    patient   polite    positive   reliable             self-motivated   strict   </vt:lpstr>
      <vt:lpstr> Emily. I am a qualified educator and I have been working as a nursery schoolteacher for 3 years.  I have gained some necessary experience and skills and I have a good level of English. </vt:lpstr>
      <vt:lpstr>Презентація PowerPoint</vt:lpstr>
      <vt:lpstr>Answer the questions</vt:lpstr>
      <vt:lpstr>Correct the false sentences</vt:lpstr>
      <vt:lpstr>Do you think men and women are equally good at a nursery schoolteacher job?</vt:lpstr>
      <vt:lpstr> Watch the video and tick (˅) the things the speakers mention </vt:lpstr>
      <vt:lpstr>If you want  to be a preschool teacher,   you should … </vt:lpstr>
      <vt:lpstr>Презентація PowerPoint</vt:lpstr>
      <vt:lpstr>      Cinquain 1 word title (noun) 2 adjectives 3 verbs 1 short sentence 1 synonym for the title  </vt:lpstr>
      <vt:lpstr>Презентація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Match the words with their definitions</dc:title>
  <dc:creator>DELL</dc:creator>
  <cp:lastModifiedBy>DELL</cp:lastModifiedBy>
  <cp:revision>56</cp:revision>
  <dcterms:created xsi:type="dcterms:W3CDTF">2016-07-23T09:15:28Z</dcterms:created>
  <dcterms:modified xsi:type="dcterms:W3CDTF">2016-08-12T08:15:59Z</dcterms:modified>
</cp:coreProperties>
</file>