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</p:sldMasterIdLst>
  <p:sldIdLst>
    <p:sldId id="256" r:id="rId2"/>
    <p:sldId id="257" r:id="rId3"/>
    <p:sldId id="259" r:id="rId4"/>
    <p:sldId id="274" r:id="rId5"/>
    <p:sldId id="275" r:id="rId6"/>
    <p:sldId id="286" r:id="rId7"/>
    <p:sldId id="265" r:id="rId8"/>
    <p:sldId id="273" r:id="rId9"/>
    <p:sldId id="291" r:id="rId10"/>
    <p:sldId id="270" r:id="rId11"/>
    <p:sldId id="285" r:id="rId12"/>
    <p:sldId id="277" r:id="rId13"/>
    <p:sldId id="271" r:id="rId14"/>
    <p:sldId id="278" r:id="rId15"/>
    <p:sldId id="279" r:id="rId16"/>
    <p:sldId id="280" r:id="rId17"/>
    <p:sldId id="282" r:id="rId18"/>
    <p:sldId id="283" r:id="rId19"/>
    <p:sldId id="281" r:id="rId20"/>
    <p:sldId id="287" r:id="rId21"/>
    <p:sldId id="289" r:id="rId22"/>
    <p:sldId id="269" r:id="rId23"/>
    <p:sldId id="268" r:id="rId24"/>
    <p:sldId id="288" r:id="rId25"/>
    <p:sldId id="264" r:id="rId26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  <a:srgbClr val="CC5300"/>
    <a:srgbClr val="FF66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24" autoAdjust="0"/>
  </p:normalViewPr>
  <p:slideViewPr>
    <p:cSldViewPr>
      <p:cViewPr>
        <p:scale>
          <a:sx n="70" d="100"/>
          <a:sy n="70" d="100"/>
        </p:scale>
        <p:origin x="-129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434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4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434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4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434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3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1435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435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87B926F-4DD1-4E9C-8B4D-E8F67BCCA031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133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33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7F8E342-18E7-497F-AD71-AE10B5E19C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20688"/>
            <a:ext cx="6948264" cy="1584176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chemeClr val="accent5">
                    <a:lumMod val="25000"/>
                  </a:schemeClr>
                </a:solidFill>
              </a:rPr>
              <a:t>Лекційне заняття </a:t>
            </a:r>
            <a:br>
              <a:rPr lang="uk-UA" sz="3600" b="1" dirty="0" smtClean="0">
                <a:solidFill>
                  <a:schemeClr val="accent5">
                    <a:lumMod val="25000"/>
                  </a:schemeClr>
                </a:solidFill>
              </a:rPr>
            </a:br>
            <a:r>
              <a:rPr lang="uk-UA" sz="3600" b="1" dirty="0" smtClean="0">
                <a:solidFill>
                  <a:schemeClr val="accent5">
                    <a:lumMod val="25000"/>
                  </a:schemeClr>
                </a:solidFill>
              </a:rPr>
              <a:t>на тему:</a:t>
            </a:r>
            <a:endParaRPr lang="ru-RU" sz="36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429000"/>
            <a:ext cx="7200800" cy="2520280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 smtClean="0">
                <a:solidFill>
                  <a:srgbClr val="003300"/>
                </a:solidFill>
                <a:latin typeface="+mj-lt"/>
              </a:rPr>
              <a:t>«Операції з пластиковими картками»</a:t>
            </a:r>
            <a:endParaRPr lang="ru-RU" sz="4800" b="1" dirty="0">
              <a:solidFill>
                <a:srgbClr val="003300"/>
              </a:solidFill>
              <a:latin typeface="+mj-lt"/>
            </a:endParaRPr>
          </a:p>
        </p:txBody>
      </p:sp>
      <p:pic>
        <p:nvPicPr>
          <p:cNvPr id="5" name="Picture 4" descr="D:\Program Files\Common Files\Microsoft Shared\Clipart\cagcat50\PE01561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484784"/>
            <a:ext cx="2667000" cy="17700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5884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7793037" cy="767680"/>
          </a:xfrm>
        </p:spPr>
        <p:txBody>
          <a:bodyPr/>
          <a:lstStyle/>
          <a:p>
            <a:pPr algn="ctr"/>
            <a:r>
              <a:rPr lang="uk-UA" dirty="0" smtClean="0"/>
              <a:t>Види пластикових карток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20888"/>
            <a:ext cx="2713484" cy="245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204864"/>
            <a:ext cx="2736304" cy="248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7544" y="4941168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Будова </a:t>
            </a:r>
            <a:r>
              <a:rPr lang="ru-RU" b="1" dirty="0" err="1" smtClean="0"/>
              <a:t>магнітної</a:t>
            </a:r>
            <a:r>
              <a:rPr lang="ru-RU" b="1" dirty="0" smtClean="0"/>
              <a:t> </a:t>
            </a:r>
            <a:r>
              <a:rPr lang="ru-RU" b="1" dirty="0" err="1" smtClean="0"/>
              <a:t>пластикової</a:t>
            </a:r>
            <a:r>
              <a:rPr lang="ru-RU" b="1" dirty="0" smtClean="0"/>
              <a:t> </a:t>
            </a:r>
            <a:r>
              <a:rPr lang="ru-RU" b="1" dirty="0" err="1" smtClean="0"/>
              <a:t>картки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132856"/>
            <a:ext cx="3191701" cy="313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88024" y="5445224"/>
            <a:ext cx="4032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Будова </a:t>
            </a:r>
            <a:r>
              <a:rPr lang="ru-RU" b="1" dirty="0" err="1" smtClean="0"/>
              <a:t>чипової</a:t>
            </a:r>
            <a:r>
              <a:rPr lang="ru-RU" b="1" dirty="0" smtClean="0"/>
              <a:t> </a:t>
            </a:r>
            <a:r>
              <a:rPr lang="ru-RU" b="1" dirty="0" err="1" smtClean="0"/>
              <a:t>пластикової</a:t>
            </a:r>
            <a:r>
              <a:rPr lang="ru-RU" b="1" dirty="0" smtClean="0"/>
              <a:t> </a:t>
            </a:r>
            <a:r>
              <a:rPr lang="ru-RU" b="1" dirty="0" err="1" smtClean="0"/>
              <a:t>картки</a:t>
            </a:r>
            <a:endParaRPr lang="ru-RU" b="1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920880" cy="669999"/>
          </a:xfrm>
        </p:spPr>
        <p:txBody>
          <a:bodyPr/>
          <a:lstStyle/>
          <a:p>
            <a:r>
              <a:rPr lang="uk-UA" sz="3600" dirty="0" smtClean="0"/>
              <a:t>Основні переваги </a:t>
            </a:r>
            <a:r>
              <a:rPr lang="uk-UA" sz="3600" dirty="0" err="1" smtClean="0"/>
              <a:t>чипових</a:t>
            </a:r>
            <a:r>
              <a:rPr lang="uk-UA" sz="3600" dirty="0" smtClean="0"/>
              <a:t> карток:</a:t>
            </a:r>
            <a:endParaRPr lang="uk-UA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17713"/>
            <a:ext cx="8487544" cy="4435623"/>
          </a:xfrm>
        </p:spPr>
        <p:txBody>
          <a:bodyPr/>
          <a:lstStyle/>
          <a:p>
            <a:r>
              <a:rPr lang="uk-UA" sz="2000" dirty="0" smtClean="0"/>
              <a:t>• забезпечують більш високий рівень безпеки платежів, захищаючи інформацію власника картки від несанкціонованого використання;</a:t>
            </a:r>
          </a:p>
          <a:p>
            <a:r>
              <a:rPr lang="uk-UA" sz="2000" dirty="0" smtClean="0"/>
              <a:t>• більший захист від підроблення й шахрайських операцій, тому що </a:t>
            </a:r>
            <a:r>
              <a:rPr lang="uk-UA" sz="2000" dirty="0" err="1" smtClean="0"/>
              <a:t>чипова</a:t>
            </a:r>
            <a:r>
              <a:rPr lang="uk-UA" sz="2000" dirty="0" smtClean="0"/>
              <a:t> картка (</a:t>
            </a:r>
            <a:r>
              <a:rPr lang="uk-UA" sz="2000" dirty="0" err="1" smtClean="0"/>
              <a:t>смарт-картка</a:t>
            </a:r>
            <a:r>
              <a:rPr lang="uk-UA" sz="2000" dirty="0" smtClean="0"/>
              <a:t>) може бути зроблена тільки промисловим шляхом, на відміну від магнітної картки, і, отже, не може бути скопійована;</a:t>
            </a:r>
          </a:p>
          <a:p>
            <a:r>
              <a:rPr lang="uk-UA" sz="2000" dirty="0" smtClean="0"/>
              <a:t>• </a:t>
            </a:r>
            <a:r>
              <a:rPr lang="uk-UA" sz="2000" dirty="0" err="1" smtClean="0"/>
              <a:t>чипова</a:t>
            </a:r>
            <a:r>
              <a:rPr lang="uk-UA" sz="2000" dirty="0" smtClean="0"/>
              <a:t> картка має більш тривалий термін дії в порівнянні з карткою, оснащеною магнітною смугою (тому що чип менш підвладний різним механічним пошкодженням);</a:t>
            </a:r>
          </a:p>
          <a:p>
            <a:r>
              <a:rPr lang="uk-UA" sz="2000" dirty="0" smtClean="0"/>
              <a:t>• на відміну від карток із магнітною смугою, чипові картки можуть обробляти та зберігати дані.</a:t>
            </a:r>
          </a:p>
          <a:p>
            <a:endParaRPr lang="uk-UA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793037" cy="983704"/>
          </a:xfrm>
        </p:spPr>
        <p:txBody>
          <a:bodyPr/>
          <a:lstStyle/>
          <a:p>
            <a:pPr algn="ctr"/>
            <a:r>
              <a:rPr lang="uk-UA" smtClean="0"/>
              <a:t>Світові платіжні </a:t>
            </a:r>
            <a:r>
              <a:rPr lang="uk-UA" dirty="0" smtClean="0"/>
              <a:t>системи</a:t>
            </a:r>
            <a:endParaRPr lang="ru-RU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16832"/>
            <a:ext cx="6192688" cy="4347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0963" y="332656"/>
            <a:ext cx="7793037" cy="1462087"/>
          </a:xfrm>
        </p:spPr>
        <p:txBody>
          <a:bodyPr/>
          <a:lstStyle/>
          <a:p>
            <a:pPr algn="ctr"/>
            <a:r>
              <a:rPr lang="uk-UA" dirty="0" smtClean="0"/>
              <a:t>Види пластикових карток високого класу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2232248" cy="1488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5013176"/>
            <a:ext cx="2794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VISA</a:t>
            </a:r>
            <a:r>
              <a:rPr lang="en-US" dirty="0" smtClean="0"/>
              <a:t> / GOLD MasterCard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5013176"/>
            <a:ext cx="3126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VISA</a:t>
            </a:r>
            <a:r>
              <a:rPr lang="en-US" dirty="0" smtClean="0"/>
              <a:t>/ MasterCard PLATINUM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4365104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VISA</a:t>
            </a:r>
            <a:r>
              <a:rPr lang="en-US" dirty="0" smtClean="0"/>
              <a:t> INFINITE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060848"/>
            <a:ext cx="328855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988840"/>
            <a:ext cx="218424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429000"/>
            <a:ext cx="2304256" cy="152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793037" cy="983704"/>
          </a:xfrm>
        </p:spPr>
        <p:txBody>
          <a:bodyPr/>
          <a:lstStyle/>
          <a:p>
            <a:pPr algn="ctr"/>
            <a:r>
              <a:rPr lang="uk-UA" dirty="0" smtClean="0"/>
              <a:t>Платіжна картка НСМЕП</a:t>
            </a:r>
            <a:endParaRPr lang="ru-RU" dirty="0"/>
          </a:p>
        </p:txBody>
      </p:sp>
      <p:pic>
        <p:nvPicPr>
          <p:cNvPr id="30722" name="Picture 2" descr="C:\Users\оо\Desktop\Безымянный 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5864467" cy="36724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5301208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У НСМЕП застосовуються платіжні картки з вбудованими чіп-модулями –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смарт-картки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uk-UA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76672"/>
            <a:ext cx="7488832" cy="911696"/>
          </a:xfrm>
        </p:spPr>
        <p:txBody>
          <a:bodyPr/>
          <a:lstStyle/>
          <a:p>
            <a:r>
              <a:rPr lang="uk-UA" dirty="0" smtClean="0"/>
              <a:t>Види платіжних пристроїв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5733256"/>
            <a:ext cx="1656184" cy="619199"/>
          </a:xfrm>
        </p:spPr>
        <p:txBody>
          <a:bodyPr/>
          <a:lstStyle/>
          <a:p>
            <a:pPr algn="ctr">
              <a:buNone/>
            </a:pPr>
            <a:r>
              <a:rPr lang="uk-UA" sz="2400" dirty="0" smtClean="0"/>
              <a:t>Банкомат 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5517232"/>
            <a:ext cx="31277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Платіжний термінал </a:t>
            </a:r>
          </a:p>
          <a:p>
            <a:pPr algn="ctr"/>
            <a:r>
              <a:rPr lang="uk-UA" sz="2400" dirty="0" smtClean="0"/>
              <a:t>POS-термінал </a:t>
            </a:r>
            <a:endParaRPr lang="ru-RU" sz="2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5733256"/>
            <a:ext cx="31005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dirty="0" smtClean="0"/>
              <a:t>Термінал </a:t>
            </a:r>
          </a:p>
          <a:p>
            <a:r>
              <a:rPr lang="uk-UA" sz="2400" dirty="0" smtClean="0"/>
              <a:t>самообслуговування</a:t>
            </a:r>
            <a:endParaRPr lang="ru-RU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 l="21458" t="5539" r="33975" b="706"/>
          <a:stretch>
            <a:fillRect/>
          </a:stretch>
        </p:blipFill>
        <p:spPr bwMode="auto">
          <a:xfrm>
            <a:off x="467544" y="1916832"/>
            <a:ext cx="248025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348880"/>
            <a:ext cx="224888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 l="25200" r="26501"/>
          <a:stretch>
            <a:fillRect/>
          </a:stretch>
        </p:blipFill>
        <p:spPr bwMode="auto">
          <a:xfrm>
            <a:off x="6444208" y="1484784"/>
            <a:ext cx="2055902" cy="4256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6912768" cy="910431"/>
          </a:xfrm>
        </p:spPr>
        <p:txBody>
          <a:bodyPr/>
          <a:lstStyle/>
          <a:p>
            <a:pPr algn="ctr"/>
            <a:r>
              <a:rPr lang="uk-UA" dirty="0" smtClean="0"/>
              <a:t>Структура банкомата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4102206" cy="2917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00808"/>
            <a:ext cx="4120725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237485" cy="767680"/>
          </a:xfrm>
        </p:spPr>
        <p:txBody>
          <a:bodyPr/>
          <a:lstStyle/>
          <a:p>
            <a:r>
              <a:rPr lang="uk-UA" sz="3600" dirty="0" smtClean="0"/>
              <a:t>Структура </a:t>
            </a:r>
            <a:r>
              <a:rPr lang="uk-UA" dirty="0" smtClean="0"/>
              <a:t>POS-термінала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5626087" cy="489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424936" cy="623664"/>
          </a:xfrm>
        </p:spPr>
        <p:txBody>
          <a:bodyPr/>
          <a:lstStyle/>
          <a:p>
            <a:r>
              <a:rPr lang="uk-UA" sz="3200" dirty="0" smtClean="0"/>
              <a:t>Структура термінала самообслуговування</a:t>
            </a:r>
            <a:endParaRPr lang="ru-RU" sz="32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2123728" y="1268760"/>
            <a:ext cx="5284798" cy="524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793037" cy="839688"/>
          </a:xfrm>
        </p:spPr>
        <p:txBody>
          <a:bodyPr/>
          <a:lstStyle/>
          <a:p>
            <a:pPr algn="ctr"/>
            <a:r>
              <a:rPr lang="uk-UA" sz="2400" dirty="0" smtClean="0"/>
              <a:t>Сума та кількість операцій з використанням платіжних карток, емітованих українськими банками</a:t>
            </a:r>
            <a:endParaRPr lang="uk-UA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15616" y="1412776"/>
          <a:ext cx="7488831" cy="4887856"/>
        </p:xfrm>
        <a:graphic>
          <a:graphicData uri="http://schemas.openxmlformats.org/drawingml/2006/table">
            <a:tbl>
              <a:tblPr/>
              <a:tblGrid>
                <a:gridCol w="921297"/>
                <a:gridCol w="842329"/>
                <a:gridCol w="934459"/>
                <a:gridCol w="934459"/>
                <a:gridCol w="934459"/>
                <a:gridCol w="947620"/>
                <a:gridCol w="987104"/>
                <a:gridCol w="987104"/>
              </a:tblGrid>
              <a:tr h="3730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№ з/п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Дані за: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Сума операцій (млн. грн.)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Кількість операцій (млн. шт.)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13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Безготівкові платежі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Отримання готівки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Усього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Безготівкові платежі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Отримання готівки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Усього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2002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1 163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18 885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20 048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6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68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74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2003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1 356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26 744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28 100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7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115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122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3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2004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3 418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60 341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63 759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12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226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238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4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2005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3 196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96 542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99 738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18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306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324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5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2006 рік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5 049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147 597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152 646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31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428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459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6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2007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8 118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217 003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225 121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45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487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532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7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2008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16 980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355 438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372 418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67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567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634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2009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18 375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334 791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353 166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77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513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590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9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2010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29 463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421 189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450 652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121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571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692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10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2011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46 346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529 633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575 979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214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661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875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11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2012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91 561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649 859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741 480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348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725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1 073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12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smtClean="0">
                          <a:latin typeface="Arial"/>
                        </a:rPr>
                        <a:t>2013 рік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159 138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756 889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916 027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584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smtClean="0">
                          <a:latin typeface="Arial"/>
                        </a:rPr>
                        <a:t>755</a:t>
                      </a:r>
                      <a:endParaRPr lang="uk-UA" sz="1400" b="0" i="0" u="none" strike="noStrike" noProof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400" b="0" i="0" u="none" strike="noStrike" noProof="0" dirty="0" smtClean="0">
                          <a:latin typeface="Arial"/>
                        </a:rPr>
                        <a:t>1 339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9144" marR="9144" marT="9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dirty="0" smtClean="0">
                          <a:latin typeface="Arial"/>
                        </a:rPr>
                        <a:t>13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Arial"/>
                        </a:rPr>
                        <a:t>2014 рік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"/>
                        </a:rPr>
                        <a:t>255 194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"/>
                        </a:rPr>
                        <a:t>763 841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"/>
                        </a:rPr>
                        <a:t>1 019 035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"/>
                        </a:rPr>
                        <a:t>879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"/>
                        </a:rPr>
                        <a:t>693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"/>
                        </a:rPr>
                        <a:t>1 573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393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dirty="0" smtClean="0">
                          <a:latin typeface="Arial"/>
                        </a:rPr>
                        <a:t>14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Arial"/>
                        </a:rPr>
                        <a:t>2015 </a:t>
                      </a:r>
                      <a:r>
                        <a:rPr lang="ru-RU" sz="1400" b="0" i="0" u="none" strike="noStrike" dirty="0" err="1">
                          <a:latin typeface="Arial"/>
                        </a:rPr>
                        <a:t>рік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Arial"/>
                        </a:rPr>
                        <a:t>384 795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Arial"/>
                        </a:rPr>
                        <a:t>848 001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Arial"/>
                        </a:rPr>
                        <a:t>1 232 796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Arial"/>
                        </a:rPr>
                        <a:t>1 287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Arial"/>
                        </a:rPr>
                        <a:t>678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Arial"/>
                        </a:rPr>
                        <a:t>1 965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204864"/>
            <a:ext cx="6768752" cy="4104456"/>
          </a:xfrm>
        </p:spPr>
        <p:txBody>
          <a:bodyPr anchor="t">
            <a:noAutofit/>
          </a:bodyPr>
          <a:lstStyle/>
          <a:p>
            <a:r>
              <a:rPr lang="uk-UA" sz="1700" dirty="0" smtClean="0">
                <a:solidFill>
                  <a:schemeClr val="tx1"/>
                </a:solidFill>
              </a:rPr>
              <a:t>Визначити сутність і роль платіжних карток;</a:t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/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>Ознайомитися з історію виникнення і розвитку платіжних карток;</a:t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/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>Надати класифікацію пластикових карток і характеристику їх видів;</a:t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/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>Охарактеризувати порядок емісії і обслуговування платіжних карток;</a:t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/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>Ознайомитись із процесом здійснення платежів за допомогою пластикових карток;</a:t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/>
            </a:r>
            <a:br>
              <a:rPr lang="uk-UA" sz="1700" dirty="0" smtClean="0">
                <a:solidFill>
                  <a:schemeClr val="tx1"/>
                </a:solidFill>
              </a:rPr>
            </a:br>
            <a:r>
              <a:rPr lang="uk-UA" sz="1700" dirty="0" smtClean="0">
                <a:solidFill>
                  <a:schemeClr val="tx1"/>
                </a:solidFill>
              </a:rPr>
              <a:t>Засвоїти правила безпечного користування платіжною карткою.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8183880" cy="7384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dirty="0" smtClean="0">
                <a:solidFill>
                  <a:schemeClr val="accent5">
                    <a:lumMod val="25000"/>
                  </a:schemeClr>
                </a:solidFill>
              </a:rPr>
              <a:t>Мета заняття</a:t>
            </a:r>
            <a:endParaRPr lang="ru-RU" sz="3600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4" name="Picture 93" descr="j01863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1656184" cy="2325887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Picture 4" descr="J01863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548680"/>
            <a:ext cx="2016224" cy="158792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259088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793037" cy="695672"/>
          </a:xfrm>
        </p:spPr>
        <p:txBody>
          <a:bodyPr/>
          <a:lstStyle/>
          <a:p>
            <a:pPr algn="ctr"/>
            <a:r>
              <a:rPr lang="uk-UA" sz="3600" dirty="0" smtClean="0"/>
              <a:t>Закріплення нового матеріалу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72816"/>
            <a:ext cx="3888432" cy="4680520"/>
          </a:xfrm>
        </p:spPr>
        <p:txBody>
          <a:bodyPr/>
          <a:lstStyle/>
          <a:p>
            <a:r>
              <a:rPr lang="uk-UA" sz="1800" dirty="0" smtClean="0"/>
              <a:t>Що таке банківська платіжна картка?</a:t>
            </a:r>
          </a:p>
          <a:p>
            <a:r>
              <a:rPr lang="uk-UA" sz="1800" dirty="0" smtClean="0"/>
              <a:t>Які операції може здійснювати власник пластикової картки?</a:t>
            </a:r>
          </a:p>
          <a:p>
            <a:r>
              <a:rPr lang="uk-UA" sz="1800" dirty="0" smtClean="0"/>
              <a:t>В якій країні з'явилися перші кредитні картки?</a:t>
            </a:r>
          </a:p>
          <a:p>
            <a:r>
              <a:rPr lang="uk-UA" sz="1800" dirty="0" smtClean="0"/>
              <a:t>В якому році було створено прототип сучасної пластикової картки?</a:t>
            </a:r>
          </a:p>
          <a:p>
            <a:r>
              <a:rPr lang="uk-UA" sz="1800" dirty="0" smtClean="0"/>
              <a:t>Що з'явилося раніше: пластикова картка або платіжна система?</a:t>
            </a:r>
          </a:p>
          <a:p>
            <a:r>
              <a:rPr lang="uk-UA" sz="1800" dirty="0" smtClean="0"/>
              <a:t>Що означають цифри у номері картки?</a:t>
            </a:r>
          </a:p>
          <a:p>
            <a:r>
              <a:rPr lang="uk-UA" sz="1800" dirty="0" smtClean="0"/>
              <a:t>Скільки цифр має PIN-код?</a:t>
            </a:r>
            <a:endParaRPr lang="ru-RU" sz="1800" dirty="0"/>
          </a:p>
        </p:txBody>
      </p:sp>
      <p:pic>
        <p:nvPicPr>
          <p:cNvPr id="6146" name="Picture 2" descr="C:\Users\оо\Desktop\Видео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132856"/>
            <a:ext cx="4631442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764704"/>
            <a:ext cx="6408712" cy="767680"/>
          </a:xfrm>
        </p:spPr>
        <p:txBody>
          <a:bodyPr/>
          <a:lstStyle/>
          <a:p>
            <a:pPr algn="ctr"/>
            <a:r>
              <a:rPr lang="uk-UA" dirty="0" smtClean="0"/>
              <a:t>Проблемне питання</a:t>
            </a: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293096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1916832"/>
            <a:ext cx="7772400" cy="2707431"/>
          </a:xfrm>
        </p:spPr>
        <p:txBody>
          <a:bodyPr/>
          <a:lstStyle/>
          <a:p>
            <a:pPr algn="ctr">
              <a:buNone/>
            </a:pPr>
            <a:r>
              <a:rPr lang="uk-UA" sz="4400" dirty="0" smtClean="0">
                <a:solidFill>
                  <a:schemeClr val="accent5">
                    <a:lumMod val="10000"/>
                  </a:schemeClr>
                </a:solidFill>
              </a:rPr>
              <a:t>Які помилки допускають користувачі платіжних карток?</a:t>
            </a:r>
            <a:endParaRPr lang="ru-RU" sz="4400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404664"/>
            <a:ext cx="7793037" cy="1271736"/>
          </a:xfrm>
        </p:spPr>
        <p:txBody>
          <a:bodyPr/>
          <a:lstStyle/>
          <a:p>
            <a:pPr algn="ctr"/>
            <a:r>
              <a:rPr lang="uk-UA" sz="3600" b="1" dirty="0" smtClean="0"/>
              <a:t>Помилки користувачів платіжних карток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017713"/>
            <a:ext cx="8271520" cy="4507631"/>
          </a:xfrm>
        </p:spPr>
        <p:txBody>
          <a:bodyPr/>
          <a:lstStyle/>
          <a:p>
            <a:r>
              <a:rPr lang="uk-UA" sz="2200" dirty="0" smtClean="0"/>
              <a:t>Зберігання </a:t>
            </a:r>
            <a:r>
              <a:rPr lang="en-US" sz="2200" dirty="0" smtClean="0"/>
              <a:t>PIN</a:t>
            </a:r>
            <a:r>
              <a:rPr lang="ru-RU" sz="2200" dirty="0" smtClean="0"/>
              <a:t> – </a:t>
            </a:r>
            <a:r>
              <a:rPr lang="uk-UA" sz="2200" dirty="0" smtClean="0"/>
              <a:t>коду поряд із карткою. </a:t>
            </a:r>
            <a:endParaRPr lang="ru-RU" sz="2200" dirty="0" smtClean="0"/>
          </a:p>
          <a:p>
            <a:r>
              <a:rPr lang="uk-UA" sz="2200" dirty="0" smtClean="0"/>
              <a:t>При користуванні банкоматом гроші та картку забирають не одразу або забувають забрати. </a:t>
            </a:r>
            <a:endParaRPr lang="ru-RU" sz="2200" dirty="0" smtClean="0"/>
          </a:p>
          <a:p>
            <a:r>
              <a:rPr lang="uk-UA" sz="2200" dirty="0" smtClean="0"/>
              <a:t>Несвоєчасне повідомлення банку про втрату картки. </a:t>
            </a:r>
            <a:endParaRPr lang="ru-RU" sz="2200" dirty="0" smtClean="0"/>
          </a:p>
          <a:p>
            <a:r>
              <a:rPr lang="uk-UA" sz="2200" dirty="0" smtClean="0"/>
              <a:t>Передача картки третім особам. </a:t>
            </a:r>
            <a:endParaRPr lang="ru-RU" sz="2200" dirty="0" smtClean="0"/>
          </a:p>
          <a:p>
            <a:r>
              <a:rPr lang="uk-UA" sz="2200" dirty="0" smtClean="0"/>
              <a:t>Недотримання умов зберігання картки. </a:t>
            </a:r>
            <a:endParaRPr lang="ru-RU" sz="2200" dirty="0" smtClean="0"/>
          </a:p>
          <a:p>
            <a:r>
              <a:rPr lang="uk-UA" sz="2200" dirty="0" smtClean="0"/>
              <a:t>Підписання платіжних документів без перевірки суми. </a:t>
            </a:r>
            <a:endParaRPr lang="ru-RU" sz="2200" dirty="0" smtClean="0"/>
          </a:p>
          <a:p>
            <a:r>
              <a:rPr lang="uk-UA" sz="2200" dirty="0" smtClean="0"/>
              <a:t>Втрати </a:t>
            </a:r>
            <a:r>
              <a:rPr lang="en-US" sz="2200" dirty="0" smtClean="0"/>
              <a:t>PIN</a:t>
            </a:r>
            <a:r>
              <a:rPr lang="ru-RU" sz="2200" dirty="0" smtClean="0"/>
              <a:t> – </a:t>
            </a:r>
            <a:r>
              <a:rPr lang="uk-UA" sz="2200" dirty="0" smtClean="0"/>
              <a:t>коду. </a:t>
            </a:r>
            <a:endParaRPr lang="ru-RU" sz="2200" dirty="0" smtClean="0"/>
          </a:p>
          <a:p>
            <a:r>
              <a:rPr lang="uk-UA" sz="2200" dirty="0" smtClean="0"/>
              <a:t>Помилки при наборі </a:t>
            </a:r>
            <a:r>
              <a:rPr lang="en-US" sz="2200" dirty="0" smtClean="0"/>
              <a:t>PIN</a:t>
            </a:r>
            <a:r>
              <a:rPr lang="ru-RU" sz="2200" dirty="0" smtClean="0"/>
              <a:t> – </a:t>
            </a:r>
            <a:r>
              <a:rPr lang="uk-UA" sz="2200" dirty="0" smtClean="0"/>
              <a:t>коду. </a:t>
            </a:r>
            <a:endParaRPr lang="ru-RU" sz="2200" dirty="0" smtClean="0"/>
          </a:p>
          <a:p>
            <a:r>
              <a:rPr lang="uk-UA" sz="2200" dirty="0" smtClean="0"/>
              <a:t>Відсутність підпису на відповідній смужці картки. </a:t>
            </a:r>
            <a:endParaRPr lang="ru-RU" sz="2200" dirty="0" smtClean="0"/>
          </a:p>
          <a:p>
            <a:r>
              <a:rPr lang="uk-UA" sz="2200" dirty="0" smtClean="0"/>
              <a:t>Нерегулярна перевірка витягів за карткою.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891" y="764704"/>
            <a:ext cx="8117581" cy="767680"/>
          </a:xfrm>
        </p:spPr>
        <p:txBody>
          <a:bodyPr/>
          <a:lstStyle/>
          <a:p>
            <a:r>
              <a:rPr lang="uk-UA" sz="3400" dirty="0" smtClean="0"/>
              <a:t>Як вберегти себе від </a:t>
            </a:r>
            <a:r>
              <a:rPr lang="uk-UA" sz="3400" dirty="0" err="1" smtClean="0"/>
              <a:t>Інтернет-шахраїв</a:t>
            </a:r>
            <a:endParaRPr lang="ru-RU" sz="3400" dirty="0"/>
          </a:p>
        </p:txBody>
      </p:sp>
      <p:pic>
        <p:nvPicPr>
          <p:cNvPr id="5122" name="Picture 2" descr="C:\Users\оо\Desktop\Видео 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68594"/>
            <a:ext cx="6048672" cy="4348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793037" cy="695672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Розгадайте кросворд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170" name="Picture 2" descr="C:\Users\оо\Desktop\Кроссворд.png"/>
          <p:cNvPicPr>
            <a:picLocks noChangeAspect="1" noChangeArrowheads="1"/>
          </p:cNvPicPr>
          <p:nvPr/>
        </p:nvPicPr>
        <p:blipFill>
          <a:blip r:embed="rId2" cstate="print"/>
          <a:srcRect t="6743"/>
          <a:stretch>
            <a:fillRect/>
          </a:stretch>
        </p:blipFill>
        <p:spPr bwMode="auto">
          <a:xfrm>
            <a:off x="0" y="1052736"/>
            <a:ext cx="9144000" cy="5411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48680"/>
            <a:ext cx="5544616" cy="767680"/>
          </a:xfrm>
        </p:spPr>
        <p:txBody>
          <a:bodyPr/>
          <a:lstStyle/>
          <a:p>
            <a:pPr algn="ctr"/>
            <a:r>
              <a:rPr lang="uk-UA" sz="4000" dirty="0" smtClean="0">
                <a:solidFill>
                  <a:schemeClr val="accent5">
                    <a:lumMod val="25000"/>
                  </a:schemeClr>
                </a:solidFill>
              </a:rPr>
              <a:t>Домашнє завдання:</a:t>
            </a:r>
            <a:endParaRPr lang="ru-RU" sz="40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88840"/>
            <a:ext cx="7632848" cy="4114800"/>
          </a:xfrm>
        </p:spPr>
        <p:txBody>
          <a:bodyPr/>
          <a:lstStyle/>
          <a:p>
            <a:pPr>
              <a:buNone/>
            </a:pPr>
            <a:r>
              <a:rPr lang="uk-UA" sz="1900" dirty="0" smtClean="0"/>
              <a:t>Вивчити:</a:t>
            </a:r>
          </a:p>
          <a:p>
            <a:r>
              <a:rPr lang="uk-UA" sz="1900" dirty="0" smtClean="0"/>
              <a:t>1. Положення Про здійснення операцій з використанням спеціальних платіжних засобів, затверджене постановою Правління Національного банку України від 30.04.2010 № 223. </a:t>
            </a:r>
          </a:p>
          <a:p>
            <a:r>
              <a:rPr lang="uk-UA" sz="1900" dirty="0" smtClean="0"/>
              <a:t>2. Опорний конспект лекції.</a:t>
            </a:r>
          </a:p>
          <a:p>
            <a:pPr algn="just">
              <a:buNone/>
            </a:pPr>
            <a:r>
              <a:rPr lang="uk-UA" sz="1900" dirty="0" smtClean="0"/>
              <a:t>Самостійна робота:</a:t>
            </a:r>
          </a:p>
          <a:p>
            <a:pPr algn="just"/>
            <a:r>
              <a:rPr lang="uk-UA" sz="1900" dirty="0" smtClean="0"/>
              <a:t>1. Скласти конспект лекції на тему: </a:t>
            </a:r>
            <a:r>
              <a:rPr lang="uk-UA" sz="1900" dirty="0" err="1" smtClean="0"/>
              <a:t>“Мобільний</a:t>
            </a:r>
            <a:r>
              <a:rPr lang="uk-UA" sz="1900" dirty="0" smtClean="0"/>
              <a:t> платіжний </a:t>
            </a:r>
            <a:r>
              <a:rPr lang="uk-UA" sz="1900" dirty="0" err="1" smtClean="0"/>
              <a:t>інструмент”</a:t>
            </a:r>
            <a:r>
              <a:rPr lang="uk-UA" sz="1900" dirty="0" smtClean="0"/>
              <a:t>. </a:t>
            </a:r>
          </a:p>
          <a:p>
            <a:pPr algn="just"/>
            <a:r>
              <a:rPr lang="uk-UA" sz="1900" dirty="0" smtClean="0"/>
              <a:t>2. Опрацювати матеріал підручника:  </a:t>
            </a:r>
            <a:r>
              <a:rPr lang="uk-UA" sz="1900" dirty="0" err="1" smtClean="0"/>
              <a:t>Коцовська</a:t>
            </a:r>
            <a:r>
              <a:rPr lang="uk-UA" sz="1900" dirty="0" smtClean="0"/>
              <a:t> Р.Р. Банківські операції : </a:t>
            </a:r>
            <a:r>
              <a:rPr lang="uk-UA" sz="1900" dirty="0" err="1" smtClean="0"/>
              <a:t>Навч</a:t>
            </a:r>
            <a:r>
              <a:rPr lang="uk-UA" sz="1900" dirty="0" smtClean="0"/>
              <a:t>. </a:t>
            </a:r>
            <a:r>
              <a:rPr lang="uk-UA" sz="1900" dirty="0" err="1" smtClean="0"/>
              <a:t>посіб</a:t>
            </a:r>
            <a:r>
              <a:rPr lang="uk-UA" sz="1900" dirty="0" smtClean="0"/>
              <a:t>. / Р.Р. </a:t>
            </a:r>
            <a:r>
              <a:rPr lang="uk-UA" sz="1900" dirty="0" err="1" smtClean="0"/>
              <a:t>Коцовська</a:t>
            </a:r>
            <a:r>
              <a:rPr lang="uk-UA" sz="1900" dirty="0" smtClean="0"/>
              <a:t>, О.П. </a:t>
            </a:r>
            <a:r>
              <a:rPr lang="uk-UA" sz="1900" dirty="0" err="1" smtClean="0"/>
              <a:t>Павлишин</a:t>
            </a:r>
            <a:r>
              <a:rPr lang="uk-UA" sz="1900" dirty="0" smtClean="0"/>
              <a:t>, Л.М. Хміль. – К.: УБС НБУ: Знання, 2010. – 390 с., Розділ 3.5. Розрахунково-касові операції банків із пластиковими картками.</a:t>
            </a:r>
          </a:p>
          <a:p>
            <a:pPr algn="just"/>
            <a:endParaRPr lang="uk-UA" sz="1900" dirty="0"/>
          </a:p>
        </p:txBody>
      </p:sp>
      <p:pic>
        <p:nvPicPr>
          <p:cNvPr id="4" name="Picture 3" descr="j0292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764704"/>
            <a:ext cx="1868488" cy="17732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8022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793037" cy="983704"/>
          </a:xfrm>
        </p:spPr>
        <p:txBody>
          <a:bodyPr/>
          <a:lstStyle/>
          <a:p>
            <a:r>
              <a:rPr lang="uk-UA" dirty="0" smtClean="0"/>
              <a:t>Форма проведення заняття: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8271520" cy="1123255"/>
          </a:xfrm>
        </p:spPr>
        <p:txBody>
          <a:bodyPr/>
          <a:lstStyle/>
          <a:p>
            <a:pPr algn="ctr">
              <a:buNone/>
            </a:pPr>
            <a:r>
              <a:rPr lang="uk-UA" sz="3600" dirty="0" smtClean="0">
                <a:solidFill>
                  <a:schemeClr val="accent5">
                    <a:lumMod val="25000"/>
                  </a:schemeClr>
                </a:solidFill>
              </a:rPr>
              <a:t>Інтерактивна лекція з використанням мультимедійних технологій</a:t>
            </a:r>
            <a:endParaRPr lang="ru-RU" sz="3600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4" name="Picture 4" descr="j02330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89040"/>
            <a:ext cx="2664296" cy="2467824"/>
          </a:xfrm>
          <a:prstGeom prst="rect">
            <a:avLst/>
          </a:prstGeom>
          <a:noFill/>
          <a:ln>
            <a:solidFill>
              <a:schemeClr val="accent5">
                <a:lumMod val="25000"/>
              </a:schemeClr>
            </a:solidFill>
          </a:ln>
        </p:spPr>
      </p:pic>
    </p:spTree>
    <p:extLst>
      <p:ext uri="{BB962C8B-B14F-4D97-AF65-F5344CB8AC3E}">
        <p14:creationId xmlns="" xmlns:p14="http://schemas.microsoft.com/office/powerpoint/2010/main" val="186233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488832" cy="864096"/>
          </a:xfrm>
        </p:spPr>
        <p:txBody>
          <a:bodyPr/>
          <a:lstStyle/>
          <a:p>
            <a:pPr algn="ctr"/>
            <a:r>
              <a:rPr lang="uk-UA" dirty="0" smtClean="0"/>
              <a:t>Актуалізація опорних знань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352928" cy="4114800"/>
          </a:xfrm>
        </p:spPr>
        <p:txBody>
          <a:bodyPr/>
          <a:lstStyle/>
          <a:p>
            <a:r>
              <a:rPr lang="uk-UA" sz="2000" dirty="0" smtClean="0"/>
              <a:t>1. </a:t>
            </a:r>
            <a:r>
              <a:rPr lang="uk-UA" sz="2200" dirty="0" smtClean="0"/>
              <a:t>Дайте визначення платіжній системі.</a:t>
            </a:r>
            <a:endParaRPr lang="ru-RU" sz="2200" dirty="0" smtClean="0"/>
          </a:p>
          <a:p>
            <a:r>
              <a:rPr lang="uk-UA" sz="2200" dirty="0" smtClean="0"/>
              <a:t>2. Які нормативні акти регулюють роботу платіжних систем в Україні?</a:t>
            </a:r>
            <a:endParaRPr lang="ru-RU" sz="2200" dirty="0" smtClean="0"/>
          </a:p>
          <a:p>
            <a:r>
              <a:rPr lang="uk-UA" sz="2200" dirty="0" smtClean="0"/>
              <a:t>3. Охарактеризуйте систему електронних платежів.</a:t>
            </a:r>
            <a:endParaRPr lang="ru-RU" sz="2200" dirty="0" smtClean="0"/>
          </a:p>
          <a:p>
            <a:r>
              <a:rPr lang="uk-UA" sz="2200" dirty="0" smtClean="0"/>
              <a:t>4. Розкрийте сутність Національної системи масових електронних платежів.</a:t>
            </a:r>
            <a:endParaRPr lang="ru-RU" sz="2200" dirty="0" smtClean="0"/>
          </a:p>
          <a:p>
            <a:r>
              <a:rPr lang="uk-UA" sz="2200" dirty="0" smtClean="0"/>
              <a:t>5. Назвіть спеціальні платіжні засоби НСМЕП і охарактеризуйте їх.</a:t>
            </a:r>
          </a:p>
          <a:p>
            <a:r>
              <a:rPr lang="uk-UA" sz="2200" dirty="0" smtClean="0"/>
              <a:t>6. Що таке переказ коштів?</a:t>
            </a:r>
            <a:endParaRPr lang="ru-RU" sz="2200" dirty="0" smtClean="0"/>
          </a:p>
          <a:p>
            <a:r>
              <a:rPr lang="uk-UA" sz="2200" dirty="0" smtClean="0"/>
              <a:t>7. За допомогою яких інструментів здійснюється переказ коштів здійснюється переказ коштів?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764704"/>
            <a:ext cx="3853110" cy="983704"/>
          </a:xfrm>
        </p:spPr>
        <p:txBody>
          <a:bodyPr/>
          <a:lstStyle/>
          <a:p>
            <a:pPr algn="ctr"/>
            <a:r>
              <a:rPr lang="ru-RU" sz="5400" dirty="0" smtClean="0"/>
              <a:t>План </a:t>
            </a:r>
            <a:r>
              <a:rPr lang="uk-UA" sz="5400" dirty="0" smtClean="0"/>
              <a:t>лекції</a:t>
            </a:r>
            <a:endParaRPr lang="uk-UA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017713"/>
            <a:ext cx="8271520" cy="3571527"/>
          </a:xfrm>
        </p:spPr>
        <p:txBody>
          <a:bodyPr/>
          <a:lstStyle/>
          <a:p>
            <a:pPr marL="514350" lvl="0" indent="-514350">
              <a:buNone/>
            </a:pPr>
            <a:r>
              <a:rPr lang="uk-UA" dirty="0" smtClean="0">
                <a:solidFill>
                  <a:schemeClr val="accent5">
                    <a:lumMod val="10000"/>
                  </a:schemeClr>
                </a:solidFill>
              </a:rPr>
              <a:t>1. Сутність і види платіжних карток.</a:t>
            </a:r>
          </a:p>
          <a:p>
            <a:pPr marL="514350" lvl="0" indent="-514350">
              <a:buAutoNum type="arabicPeriod"/>
            </a:pPr>
            <a:endParaRPr lang="ru-RU" sz="1400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lvl="0">
              <a:buNone/>
            </a:pPr>
            <a:r>
              <a:rPr lang="uk-UA" dirty="0" smtClean="0">
                <a:solidFill>
                  <a:schemeClr val="accent5">
                    <a:lumMod val="10000"/>
                  </a:schemeClr>
                </a:solidFill>
              </a:rPr>
              <a:t>2. Порядок емісії і обслуговування платіжних карток.</a:t>
            </a:r>
          </a:p>
          <a:p>
            <a:pPr lvl="0">
              <a:buNone/>
            </a:pPr>
            <a:endParaRPr lang="ru-RU" sz="1400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lvl="0">
              <a:buNone/>
            </a:pPr>
            <a:r>
              <a:rPr lang="uk-UA" dirty="0" smtClean="0">
                <a:solidFill>
                  <a:schemeClr val="accent5">
                    <a:lumMod val="10000"/>
                  </a:schemeClr>
                </a:solidFill>
              </a:rPr>
              <a:t>3. Технічні пристрої доступу до послуг платіжної системи.</a:t>
            </a:r>
            <a:endParaRPr lang="ru-RU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797152"/>
            <a:ext cx="1757362" cy="1690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7793037" cy="623664"/>
          </a:xfrm>
        </p:spPr>
        <p:txBody>
          <a:bodyPr/>
          <a:lstStyle/>
          <a:p>
            <a:pPr algn="ctr"/>
            <a:r>
              <a:rPr lang="uk-UA" sz="3600" dirty="0" smtClean="0"/>
              <a:t>Сутність і види платіжних карток</a:t>
            </a:r>
            <a:endParaRPr lang="ru-RU" sz="3600" dirty="0"/>
          </a:p>
        </p:txBody>
      </p:sp>
      <p:pic>
        <p:nvPicPr>
          <p:cNvPr id="4098" name="Picture 2" descr="C:\Users\оо\Desktop\Видео 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16832"/>
            <a:ext cx="5616623" cy="4487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5184576" cy="983704"/>
          </a:xfrm>
        </p:spPr>
        <p:txBody>
          <a:bodyPr/>
          <a:lstStyle/>
          <a:p>
            <a:pPr algn="ctr"/>
            <a:r>
              <a:rPr lang="uk-UA" dirty="0" smtClean="0"/>
              <a:t>Пластикова картка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836712"/>
            <a:ext cx="2524957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348880"/>
            <a:ext cx="4464496" cy="2886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>
            <a:off x="5220072" y="2492896"/>
            <a:ext cx="0" cy="25202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55576" y="5445224"/>
            <a:ext cx="417646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835696" y="5589240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/>
              <a:t>Довжина 86,0 мм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436096" y="3429000"/>
            <a:ext cx="2448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Ширина 53,9 мм 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508104" y="5517232"/>
            <a:ext cx="3013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Товщина не більш 0,76 мм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5148064" y="5301208"/>
            <a:ext cx="360040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15616" y="404664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solidFill>
                  <a:schemeClr val="accent5">
                    <a:lumMod val="10000"/>
                  </a:schemeClr>
                </a:solidFill>
              </a:rPr>
              <a:t>Дані в регіональному розрізі щодо кількості платіжних карток та інфраструктури їх обслуговування за станом на </a:t>
            </a:r>
            <a:r>
              <a:rPr lang="uk-UA" sz="2000" dirty="0" smtClean="0">
                <a:solidFill>
                  <a:schemeClr val="accent5">
                    <a:lumMod val="10000"/>
                  </a:schemeClr>
                </a:solidFill>
              </a:rPr>
              <a:t>01.01.2016 </a:t>
            </a:r>
            <a:endParaRPr lang="uk-UA" sz="2000" dirty="0">
              <a:solidFill>
                <a:schemeClr val="accent5">
                  <a:lumMod val="10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1196752"/>
          <a:ext cx="8352929" cy="4896544"/>
        </p:xfrm>
        <a:graphic>
          <a:graphicData uri="http://schemas.openxmlformats.org/drawingml/2006/table">
            <a:tbl>
              <a:tblPr/>
              <a:tblGrid>
                <a:gridCol w="1814817"/>
                <a:gridCol w="1001279"/>
                <a:gridCol w="1001279"/>
                <a:gridCol w="813539"/>
                <a:gridCol w="841694"/>
                <a:gridCol w="1080120"/>
                <a:gridCol w="846602"/>
                <a:gridCol w="953599"/>
              </a:tblGrid>
              <a:tr h="36004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Назва області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Кількість ( штук, одиниць)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платіжних карток (в обігу)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платіжних карток (активні)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банкоматів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smtClean="0">
                          <a:latin typeface="Arial"/>
                        </a:rPr>
                        <a:t>платіжних терміналів</a:t>
                      </a:r>
                      <a:endParaRPr lang="uk-UA" sz="1200" b="0" i="0" u="none" strike="noStrike" noProof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uk-UA" sz="1200" b="0" i="0" u="none" strike="noStrike" noProof="0" smtClean="0">
                          <a:latin typeface="Arial"/>
                        </a:rPr>
                        <a:t>підприємств торгівлі та сфери послуг</a:t>
                      </a:r>
                      <a:endParaRPr lang="uk-UA" sz="1200" b="0" i="0" u="none" strike="noStrike" noProof="0">
                        <a:latin typeface="Arial"/>
                      </a:endParaRPr>
                    </a:p>
                  </a:txBody>
                  <a:tcPr marL="6616" marR="6616" marT="66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smtClean="0">
                          <a:latin typeface="Arial"/>
                        </a:rPr>
                        <a:t>загальна</a:t>
                      </a:r>
                      <a:endParaRPr lang="uk-UA" sz="1200" b="0" i="0" u="none" strike="noStrike" noProof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торговельних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банківських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Вінницька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1 599 743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875 627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1 182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4 866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4 223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643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3 120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Волинська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1 013 808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581 335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781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4 221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3 805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416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2 679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Дніпропетровська</a:t>
                      </a:r>
                      <a:endParaRPr lang="uk-UA" sz="1400" b="0" i="0" u="none" strike="noStrike" noProof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6 966 552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3 672 511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3 717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23 724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22 052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1 672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15 133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1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Донецька</a:t>
                      </a:r>
                      <a:endParaRPr lang="uk-UA" sz="1400" b="1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4 980 107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1 971 916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1 401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7 122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6 440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4 474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Житомирська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1 283 567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719 234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982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4 720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4 175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545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3 122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Закарпатська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967 749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535 669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3 165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2 702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463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2 152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Запорізька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2 589 016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1 442 197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1 628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9 234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8 222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1 012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5 694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Івано-Франківська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1 288 649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688 704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879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4 654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4 073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581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3 009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Київська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2 353 853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1 401 972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635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7 536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6 696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840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5 546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Кіровоградська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1 029 150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594 638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867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4 195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3 740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455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2 663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Луганська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1 771 013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692 958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1 994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1 737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257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1 147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Львівська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3 483 843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1 886 551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1 740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10 630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9 372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1 258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7 015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Миколаївська</a:t>
                      </a:r>
                      <a:endParaRPr lang="uk-UA" sz="1400" b="0" i="0" u="none" strike="noStrike" noProof="0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1 340 781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775 355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1 121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5 301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4 687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3 413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15616" y="404664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solidFill>
                  <a:schemeClr val="accent5">
                    <a:lumMod val="10000"/>
                  </a:schemeClr>
                </a:solidFill>
              </a:rPr>
              <a:t>Дані в регіональному розрізі щодо кількості платіжних карток та інфраструктури їх обслуговування за станом на </a:t>
            </a:r>
            <a:r>
              <a:rPr lang="uk-UA" sz="2000" dirty="0" smtClean="0">
                <a:solidFill>
                  <a:schemeClr val="accent5">
                    <a:lumMod val="10000"/>
                  </a:schemeClr>
                </a:solidFill>
              </a:rPr>
              <a:t>01.01.2016 </a:t>
            </a:r>
            <a:endParaRPr lang="uk-UA" sz="2000" dirty="0">
              <a:solidFill>
                <a:schemeClr val="accent5">
                  <a:lumMod val="10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1052736"/>
          <a:ext cx="8352929" cy="5163116"/>
        </p:xfrm>
        <a:graphic>
          <a:graphicData uri="http://schemas.openxmlformats.org/drawingml/2006/table">
            <a:tbl>
              <a:tblPr/>
              <a:tblGrid>
                <a:gridCol w="1814817"/>
                <a:gridCol w="1001279"/>
                <a:gridCol w="1001279"/>
                <a:gridCol w="813539"/>
                <a:gridCol w="841694"/>
                <a:gridCol w="1080120"/>
                <a:gridCol w="846602"/>
                <a:gridCol w="953599"/>
              </a:tblGrid>
              <a:tr h="36004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Назва області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uk-UA" sz="1400" b="0" i="0" u="none" strike="noStrike" noProof="0" dirty="0" smtClean="0">
                          <a:latin typeface="Arial"/>
                        </a:rPr>
                        <a:t>Кількість ( штук, одиниць)</a:t>
                      </a:r>
                      <a:endParaRPr lang="uk-UA" sz="14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smtClean="0">
                          <a:latin typeface="Arial"/>
                        </a:rPr>
                        <a:t>платіжних карток (в обігу)</a:t>
                      </a:r>
                      <a:endParaRPr lang="uk-UA" sz="1200" b="0" i="0" u="none" strike="noStrike" noProof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smtClean="0">
                          <a:latin typeface="Arial"/>
                        </a:rPr>
                        <a:t>платіжних карток (активні)</a:t>
                      </a:r>
                      <a:endParaRPr lang="uk-UA" sz="1200" b="0" i="0" u="none" strike="noStrike" noProof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smtClean="0">
                          <a:latin typeface="Arial"/>
                        </a:rPr>
                        <a:t>банкоматів</a:t>
                      </a:r>
                      <a:endParaRPr lang="uk-UA" sz="1200" b="0" i="0" u="none" strike="noStrike" noProof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smtClean="0">
                          <a:latin typeface="Arial"/>
                        </a:rPr>
                        <a:t>платіжних терміналів</a:t>
                      </a:r>
                      <a:endParaRPr lang="uk-UA" sz="1200" b="0" i="0" u="none" strike="noStrike" noProof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uk-UA" sz="1200" b="0" i="0" u="none" strike="noStrike" noProof="0" smtClean="0">
                          <a:latin typeface="Arial"/>
                        </a:rPr>
                        <a:t>підприємств торгівлі та сфери послуг</a:t>
                      </a:r>
                      <a:endParaRPr lang="uk-UA" sz="1200" b="0" i="0" u="none" strike="noStrike" noProof="0">
                        <a:latin typeface="Arial"/>
                      </a:endParaRPr>
                    </a:p>
                  </a:txBody>
                  <a:tcPr marL="6616" marR="6616" marT="661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smtClean="0">
                          <a:latin typeface="Arial"/>
                        </a:rPr>
                        <a:t>загальна</a:t>
                      </a:r>
                      <a:endParaRPr lang="uk-UA" sz="1200" b="0" i="0" u="none" strike="noStrike" noProof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торговельних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200" b="0" i="0" u="none" strike="noStrike" noProof="0" dirty="0" smtClean="0">
                          <a:latin typeface="Arial"/>
                        </a:rPr>
                        <a:t>банківських</a:t>
                      </a:r>
                      <a:endParaRPr lang="uk-UA" sz="1200" b="0" i="0" u="none" strike="noStrike" noProof="0" dirty="0">
                        <a:latin typeface="Arial"/>
                      </a:endParaRPr>
                    </a:p>
                  </a:txBody>
                  <a:tcPr marL="6616" marR="6616" marT="66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Одеська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3 306 454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1 839 367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1 990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11 937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10 594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1 343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13 139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Полтавська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1 868 129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1 112 002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1 427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7 986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7 097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889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4 907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Рівненська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1 039 067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611 060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757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3 541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3 162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379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2 363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Сумська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1 426 275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813 399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4 936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4 387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549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3 584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Тернопільська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932 508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497 944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741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2 600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2 204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396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1 795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Харківська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4 138 323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2 333 110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2 262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13 404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11 979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1 425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7 956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Херсонська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1 191 048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618 478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4 821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4 204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617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3 108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Хмельницька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1 470 915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823 099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1 022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4 652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4 144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508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3 294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Черкаська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1 369 832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787 974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1 058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5 529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4 837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692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3 183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Чернівецька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797 120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426 279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599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2 824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2 247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577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1 626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Чернігівська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1 076 919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605 452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835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4 056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3 422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634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2 631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0" i="0" u="none" strike="noStrike" noProof="0" smtClean="0">
                          <a:solidFill>
                            <a:srgbClr val="000000"/>
                          </a:solidFill>
                          <a:latin typeface="Arial"/>
                        </a:rPr>
                        <a:t>Київ</a:t>
                      </a:r>
                      <a:endParaRPr lang="uk-UA" sz="1400" b="0" i="0" u="none" strike="noStrike" noProof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10 022 187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4 530 919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4 683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36 830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34 092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2 738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24 511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604">
                <a:tc>
                  <a:txBody>
                    <a:bodyPr/>
                    <a:lstStyle/>
                    <a:p>
                      <a:pPr algn="l" fontAlgn="t"/>
                      <a:r>
                        <a:rPr lang="uk-UA" sz="1400" b="1" i="0" u="none" strike="noStrike" noProof="0" dirty="0" smtClean="0">
                          <a:latin typeface="Arial"/>
                        </a:rPr>
                        <a:t>Усього по Україні</a:t>
                      </a:r>
                      <a:endParaRPr lang="uk-UA" sz="1400" b="1" i="0" u="none" strike="noStrike" noProof="0" dirty="0">
                        <a:latin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59 306 608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30 837 750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33 334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194 478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174 293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20 185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131 264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Палитра 5">
      <a:dk1>
        <a:srgbClr val="000000"/>
      </a:dk1>
      <a:lt1>
        <a:srgbClr val="FFFFFF"/>
      </a:lt1>
      <a:dk2>
        <a:srgbClr val="000066"/>
      </a:dk2>
      <a:lt2>
        <a:srgbClr val="333333"/>
      </a:lt2>
      <a:accent1>
        <a:srgbClr val="C4709A"/>
      </a:accent1>
      <a:accent2>
        <a:srgbClr val="4B4EB5"/>
      </a:accent2>
      <a:accent3>
        <a:srgbClr val="FFFFFF"/>
      </a:accent3>
      <a:accent4>
        <a:srgbClr val="000000"/>
      </a:accent4>
      <a:accent5>
        <a:srgbClr val="DEBBCA"/>
      </a:accent5>
      <a:accent6>
        <a:srgbClr val="4346A4"/>
      </a:accent6>
      <a:hlink>
        <a:srgbClr val="C481CF"/>
      </a:hlink>
      <a:folHlink>
        <a:srgbClr val="76B749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800</TotalTime>
  <Words>1256</Words>
  <Application>Microsoft Office PowerPoint</Application>
  <PresentationFormat>Экран (4:3)</PresentationFormat>
  <Paragraphs>432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Тема1</vt:lpstr>
      <vt:lpstr>Лекційне заняття  на тему:</vt:lpstr>
      <vt:lpstr>Визначити сутність і роль платіжних карток;  Ознайомитися з історію виникнення і розвитку платіжних карток;  Надати класифікацію пластикових карток і характеристику їх видів;  Охарактеризувати порядок емісії і обслуговування платіжних карток;  Ознайомитись із процесом здійснення платежів за допомогою пластикових карток;  Засвоїти правила безпечного користування платіжною карткою.</vt:lpstr>
      <vt:lpstr>Форма проведення заняття:</vt:lpstr>
      <vt:lpstr>Актуалізація опорних знань</vt:lpstr>
      <vt:lpstr>План лекції</vt:lpstr>
      <vt:lpstr>Сутність і види платіжних карток</vt:lpstr>
      <vt:lpstr>Пластикова картка</vt:lpstr>
      <vt:lpstr>Слайд 8</vt:lpstr>
      <vt:lpstr>Слайд 9</vt:lpstr>
      <vt:lpstr>Види пластикових карток</vt:lpstr>
      <vt:lpstr>Основні переваги чипових карток:</vt:lpstr>
      <vt:lpstr>Світові платіжні системи</vt:lpstr>
      <vt:lpstr>Види пластикових карток високого класу</vt:lpstr>
      <vt:lpstr>Платіжна картка НСМЕП</vt:lpstr>
      <vt:lpstr>Види платіжних пристроїв</vt:lpstr>
      <vt:lpstr>Структура банкомата</vt:lpstr>
      <vt:lpstr>Структура POS-термінала</vt:lpstr>
      <vt:lpstr>Структура термінала самообслуговування</vt:lpstr>
      <vt:lpstr>Сума та кількість операцій з використанням платіжних карток, емітованих українськими банками</vt:lpstr>
      <vt:lpstr>Закріплення нового матеріалу</vt:lpstr>
      <vt:lpstr>Проблемне питання</vt:lpstr>
      <vt:lpstr>Помилки користувачів платіжних карток</vt:lpstr>
      <vt:lpstr>Як вберегти себе від Інтернет-шахраїв</vt:lpstr>
      <vt:lpstr>Розгадайте кросворд</vt:lpstr>
      <vt:lpstr>Домашнє завдання: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семінару:</dc:title>
  <dc:creator>User</dc:creator>
  <cp:lastModifiedBy>оо</cp:lastModifiedBy>
  <cp:revision>90</cp:revision>
  <dcterms:created xsi:type="dcterms:W3CDTF">2012-11-26T10:54:54Z</dcterms:created>
  <dcterms:modified xsi:type="dcterms:W3CDTF">2016-04-15T18:04:20Z</dcterms:modified>
</cp:coreProperties>
</file>