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33"/>
  </p:notesMasterIdLst>
  <p:sldIdLst>
    <p:sldId id="256" r:id="rId2"/>
    <p:sldId id="257" r:id="rId3"/>
    <p:sldId id="258" r:id="rId4"/>
    <p:sldId id="260" r:id="rId5"/>
    <p:sldId id="261" r:id="rId6"/>
    <p:sldId id="262" r:id="rId7"/>
    <p:sldId id="287" r:id="rId8"/>
    <p:sldId id="263" r:id="rId9"/>
    <p:sldId id="264" r:id="rId10"/>
    <p:sldId id="265" r:id="rId11"/>
    <p:sldId id="266" r:id="rId12"/>
    <p:sldId id="267" r:id="rId13"/>
    <p:sldId id="268" r:id="rId14"/>
    <p:sldId id="269" r:id="rId15"/>
    <p:sldId id="270" r:id="rId16"/>
    <p:sldId id="271" r:id="rId17"/>
    <p:sldId id="272" r:id="rId18"/>
    <p:sldId id="275" r:id="rId19"/>
    <p:sldId id="273" r:id="rId20"/>
    <p:sldId id="274" r:id="rId21"/>
    <p:sldId id="279" r:id="rId22"/>
    <p:sldId id="276" r:id="rId23"/>
    <p:sldId id="277" r:id="rId24"/>
    <p:sldId id="278" r:id="rId25"/>
    <p:sldId id="280" r:id="rId26"/>
    <p:sldId id="282" r:id="rId27"/>
    <p:sldId id="281" r:id="rId28"/>
    <p:sldId id="283" r:id="rId29"/>
    <p:sldId id="284" r:id="rId30"/>
    <p:sldId id="285" r:id="rId31"/>
    <p:sldId id="286"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06799F8-075E-4A3A-A7F6-7FBC6576F1A4}" styleName="Стиль из темы 2 - акцент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151" autoAdjust="0"/>
  </p:normalViewPr>
  <p:slideViewPr>
    <p:cSldViewPr>
      <p:cViewPr>
        <p:scale>
          <a:sx n="70" d="100"/>
          <a:sy n="70" d="100"/>
        </p:scale>
        <p:origin x="-1164" y="-26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2AE37C-E4B3-4EF9-AE2B-1A46A224152B}" type="datetimeFigureOut">
              <a:rPr lang="ru-RU" smtClean="0"/>
              <a:pPr/>
              <a:t>18.05.2016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B927B82-C666-41F8-95D9-95848BCC02DA}" type="slidenum">
              <a:rPr lang="ru-RU" smtClean="0"/>
              <a:pPr/>
              <a:t>‹#›</a:t>
            </a:fld>
            <a:endParaRPr lang="ru-RU"/>
          </a:p>
        </p:txBody>
      </p:sp>
    </p:spTree>
    <p:extLst>
      <p:ext uri="{BB962C8B-B14F-4D97-AF65-F5344CB8AC3E}">
        <p14:creationId xmlns:p14="http://schemas.microsoft.com/office/powerpoint/2010/main" val="44499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B927B82-C666-41F8-95D9-95848BCC02DA}" type="slidenum">
              <a:rPr lang="ru-RU" smtClean="0"/>
              <a:pPr/>
              <a:t>16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62F62300-5A6B-45C5-BDAB-58C0C62071BA}" type="datetimeFigureOut">
              <a:rPr lang="ru-RU" smtClean="0"/>
              <a:pPr/>
              <a:t>18.05.2016</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583343C8-010F-491B-8AB3-B9397139C87F}"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62F62300-5A6B-45C5-BDAB-58C0C62071BA}" type="datetimeFigureOut">
              <a:rPr lang="ru-RU" smtClean="0"/>
              <a:pPr/>
              <a:t>18.05.2016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583343C8-010F-491B-8AB3-B9397139C87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62F62300-5A6B-45C5-BDAB-58C0C62071BA}" type="datetimeFigureOut">
              <a:rPr lang="ru-RU" smtClean="0"/>
              <a:pPr/>
              <a:t>18.05.2016</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583343C8-010F-491B-8AB3-B9397139C87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62F62300-5A6B-45C5-BDAB-58C0C62071BA}" type="datetimeFigureOut">
              <a:rPr lang="ru-RU" smtClean="0"/>
              <a:pPr/>
              <a:t>18.05.2016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583343C8-010F-491B-8AB3-B9397139C87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62F62300-5A6B-45C5-BDAB-58C0C62071BA}" type="datetimeFigureOut">
              <a:rPr lang="ru-RU" smtClean="0"/>
              <a:pPr/>
              <a:t>18.05.2016</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583343C8-010F-491B-8AB3-B9397139C87F}"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62F62300-5A6B-45C5-BDAB-58C0C62071BA}" type="datetimeFigureOut">
              <a:rPr lang="ru-RU" smtClean="0"/>
              <a:pPr/>
              <a:t>18.05.2016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583343C8-010F-491B-8AB3-B9397139C87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62F62300-5A6B-45C5-BDAB-58C0C62071BA}" type="datetimeFigureOut">
              <a:rPr lang="ru-RU" smtClean="0"/>
              <a:pPr/>
              <a:t>18.05.2016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583343C8-010F-491B-8AB3-B9397139C87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62F62300-5A6B-45C5-BDAB-58C0C62071BA}" type="datetimeFigureOut">
              <a:rPr lang="ru-RU" smtClean="0"/>
              <a:pPr/>
              <a:t>18.05.2016</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583343C8-010F-491B-8AB3-B9397139C87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62F62300-5A6B-45C5-BDAB-58C0C62071BA}" type="datetimeFigureOut">
              <a:rPr lang="ru-RU" smtClean="0"/>
              <a:pPr/>
              <a:t>18.05.2016</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583343C8-010F-491B-8AB3-B9397139C87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62F62300-5A6B-45C5-BDAB-58C0C62071BA}" type="datetimeFigureOut">
              <a:rPr lang="ru-RU" smtClean="0"/>
              <a:pPr/>
              <a:t>18.05.2016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583343C8-010F-491B-8AB3-B9397139C87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62F62300-5A6B-45C5-BDAB-58C0C62071BA}" type="datetimeFigureOut">
              <a:rPr lang="ru-RU" smtClean="0"/>
              <a:pPr/>
              <a:t>18.05.2016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583343C8-010F-491B-8AB3-B9397139C87F}"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62F62300-5A6B-45C5-BDAB-58C0C62071BA}" type="datetimeFigureOut">
              <a:rPr lang="ru-RU" smtClean="0"/>
              <a:pPr/>
              <a:t>18.05.2016</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583343C8-010F-491B-8AB3-B9397139C87F}"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771800" y="476672"/>
            <a:ext cx="6192688" cy="792088"/>
          </a:xfrm>
        </p:spPr>
        <p:txBody>
          <a:bodyPr/>
          <a:lstStyle/>
          <a:p>
            <a:r>
              <a:rPr lang="uk-UA" dirty="0" smtClean="0"/>
              <a:t>Інтелектуальна гра</a:t>
            </a:r>
            <a:endParaRPr lang="ru-RU" dirty="0"/>
          </a:p>
        </p:txBody>
      </p:sp>
      <p:sp>
        <p:nvSpPr>
          <p:cNvPr id="3" name="Подзаголовок 2"/>
          <p:cNvSpPr>
            <a:spLocks noGrp="1"/>
          </p:cNvSpPr>
          <p:nvPr>
            <p:ph type="subTitle" idx="1"/>
          </p:nvPr>
        </p:nvSpPr>
        <p:spPr>
          <a:xfrm>
            <a:off x="2987824" y="1556792"/>
            <a:ext cx="5832648" cy="4176464"/>
          </a:xfrm>
        </p:spPr>
        <p:txBody>
          <a:bodyPr>
            <a:normAutofit lnSpcReduction="10000"/>
          </a:bodyPr>
          <a:lstStyle/>
          <a:p>
            <a:pPr algn="ctr"/>
            <a:r>
              <a:rPr lang="uk-UA" sz="5400" b="1" dirty="0" smtClean="0">
                <a:ln w="12700">
                  <a:solidFill>
                    <a:srgbClr val="C00000"/>
                  </a:solidFill>
                  <a:prstDash val="solid"/>
                </a:ln>
                <a:solidFill>
                  <a:schemeClr val="bg2">
                    <a:tint val="85000"/>
                    <a:satMod val="155000"/>
                  </a:schemeClr>
                </a:solidFill>
                <a:effectLst>
                  <a:outerShdw blurRad="41275" dist="20320" dir="1800000" algn="tl" rotWithShape="0">
                    <a:srgbClr val="000000">
                      <a:alpha val="40000"/>
                    </a:srgbClr>
                  </a:outerShdw>
                </a:effectLst>
              </a:rPr>
              <a:t>«Знавці </a:t>
            </a:r>
          </a:p>
          <a:p>
            <a:pPr algn="ctr"/>
            <a:r>
              <a:rPr lang="uk-UA" sz="5400" b="1" dirty="0" smtClean="0">
                <a:ln w="12700">
                  <a:solidFill>
                    <a:srgbClr val="C00000"/>
                  </a:solidFill>
                  <a:prstDash val="solid"/>
                </a:ln>
                <a:solidFill>
                  <a:schemeClr val="bg2">
                    <a:tint val="85000"/>
                    <a:satMod val="155000"/>
                  </a:schemeClr>
                </a:solidFill>
                <a:effectLst>
                  <a:outerShdw blurRad="41275" dist="20320" dir="1800000" algn="tl" rotWithShape="0">
                    <a:srgbClr val="000000">
                      <a:alpha val="40000"/>
                    </a:srgbClr>
                  </a:outerShdw>
                </a:effectLst>
              </a:rPr>
              <a:t>обліково-економічних та фінансових дисциплін»</a:t>
            </a:r>
            <a:endParaRPr lang="ru-RU" sz="5400" b="1" dirty="0" smtClean="0">
              <a:ln w="12700">
                <a:solidFill>
                  <a:srgbClr val="C00000"/>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ru-RU" dirty="0"/>
          </a:p>
        </p:txBody>
      </p:sp>
      <p:pic>
        <p:nvPicPr>
          <p:cNvPr id="13316" name="Picture 4" descr="http://cita-travel.kiev.ua/wp-content/uploads/48452820_lk_work_bfii.jpg"/>
          <p:cNvPicPr>
            <a:picLocks noChangeAspect="1" noChangeArrowheads="1"/>
          </p:cNvPicPr>
          <p:nvPr/>
        </p:nvPicPr>
        <p:blipFill>
          <a:blip r:embed="rId2" cstate="print"/>
          <a:srcRect l="5692" t="12096" r="10342"/>
          <a:stretch>
            <a:fillRect/>
          </a:stretch>
        </p:blipFill>
        <p:spPr bwMode="auto">
          <a:xfrm>
            <a:off x="0" y="1412776"/>
            <a:ext cx="2663280" cy="4186436"/>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descr="E:\fullsize.jpg"/>
          <p:cNvPicPr>
            <a:picLocks noChangeAspect="1" noChangeArrowheads="1"/>
          </p:cNvPicPr>
          <p:nvPr/>
        </p:nvPicPr>
        <p:blipFill>
          <a:blip r:embed="rId2" cstate="print"/>
          <a:srcRect/>
          <a:stretch>
            <a:fillRect/>
          </a:stretch>
        </p:blipFill>
        <p:spPr bwMode="auto">
          <a:xfrm>
            <a:off x="0" y="798022"/>
            <a:ext cx="9144000" cy="6059978"/>
          </a:xfrm>
          <a:prstGeom prst="rect">
            <a:avLst/>
          </a:prstGeom>
          <a:noFill/>
        </p:spPr>
      </p:pic>
      <p:sp>
        <p:nvSpPr>
          <p:cNvPr id="2" name="Заголовок 1"/>
          <p:cNvSpPr>
            <a:spLocks noGrp="1"/>
          </p:cNvSpPr>
          <p:nvPr>
            <p:ph type="title"/>
          </p:nvPr>
        </p:nvSpPr>
        <p:spPr>
          <a:xfrm>
            <a:off x="683568" y="0"/>
            <a:ext cx="7239000" cy="770344"/>
          </a:xfrm>
        </p:spPr>
        <p:txBody>
          <a:bodyPr/>
          <a:lstStyle/>
          <a:p>
            <a:pPr algn="ctr"/>
            <a:r>
              <a:rPr lang="uk-UA" dirty="0" smtClean="0">
                <a:solidFill>
                  <a:srgbClr val="002060"/>
                </a:solidFill>
              </a:rPr>
              <a:t>Завдання 5. </a:t>
            </a:r>
            <a:endParaRPr lang="ru-RU" dirty="0">
              <a:solidFill>
                <a:srgbClr val="002060"/>
              </a:solidFill>
            </a:endParaRPr>
          </a:p>
        </p:txBody>
      </p:sp>
      <p:sp>
        <p:nvSpPr>
          <p:cNvPr id="3" name="Содержимое 2"/>
          <p:cNvSpPr>
            <a:spLocks noGrp="1"/>
          </p:cNvSpPr>
          <p:nvPr>
            <p:ph idx="1"/>
          </p:nvPr>
        </p:nvSpPr>
        <p:spPr>
          <a:xfrm>
            <a:off x="395536" y="1340768"/>
            <a:ext cx="3600400" cy="2736304"/>
          </a:xfrm>
        </p:spPr>
        <p:txBody>
          <a:bodyPr>
            <a:normAutofit/>
          </a:bodyPr>
          <a:lstStyle/>
          <a:p>
            <a:r>
              <a:rPr lang="uk-UA" sz="3200" b="1" dirty="0" smtClean="0">
                <a:ln w="12700">
                  <a:solidFill>
                    <a:schemeClr val="tx1"/>
                  </a:solidFill>
                  <a:prstDash val="solid"/>
                </a:ln>
                <a:effectLst>
                  <a:outerShdw blurRad="41275" dist="20320" dir="1800000" algn="tl" rotWithShape="0">
                    <a:srgbClr val="000000">
                      <a:alpha val="40000"/>
                    </a:srgbClr>
                  </a:outerShdw>
                </a:effectLst>
              </a:rPr>
              <a:t>Визначте сальдо кінцеве за випискою банку</a:t>
            </a:r>
          </a:p>
          <a:p>
            <a:pPr>
              <a:buNone/>
            </a:pPr>
            <a:endParaRPr lang="ru-RU" b="1" dirty="0">
              <a:ln w="12700">
                <a:solidFill>
                  <a:schemeClr val="tx1"/>
                </a:solidFill>
                <a:prstDash val="solid"/>
              </a:ln>
              <a:effectLst>
                <a:outerShdw blurRad="41275" dist="20320" dir="1800000" algn="tl" rotWithShape="0">
                  <a:srgbClr val="000000">
                    <a:alpha val="40000"/>
                  </a:srgbClr>
                </a:outerShdw>
              </a:effectLst>
            </a:endParaRPr>
          </a:p>
        </p:txBody>
      </p:sp>
      <p:sp>
        <p:nvSpPr>
          <p:cNvPr id="5" name="Содержимое 2"/>
          <p:cNvSpPr txBox="1">
            <a:spLocks/>
          </p:cNvSpPr>
          <p:nvPr/>
        </p:nvSpPr>
        <p:spPr>
          <a:xfrm>
            <a:off x="251520" y="5589240"/>
            <a:ext cx="4320480" cy="864096"/>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i="0" u="none" strike="noStrike" kern="120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Час на підготовку – 1 хвилина</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i="0" u="none" strike="noStrike" kern="120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Відповідь дає бухгалтер</a:t>
            </a:r>
            <a:endParaRPr kumimoji="0" lang="ru-RU" sz="2000" i="0" u="none" strike="noStrike" kern="120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600" i="0" u="none" strike="noStrike" kern="120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60648"/>
            <a:ext cx="6912768" cy="576064"/>
          </a:xfrm>
        </p:spPr>
        <p:txBody>
          <a:bodyPr>
            <a:normAutofit fontScale="90000"/>
          </a:bodyPr>
          <a:lstStyle/>
          <a:p>
            <a:pPr algn="ctr"/>
            <a:r>
              <a:rPr lang="uk-UA" dirty="0" smtClean="0"/>
              <a:t>Літературна хвилинка</a:t>
            </a:r>
            <a:endParaRPr lang="ru-RU" dirty="0"/>
          </a:p>
        </p:txBody>
      </p:sp>
      <p:pic>
        <p:nvPicPr>
          <p:cNvPr id="43009" name="Picture 1"/>
          <p:cNvPicPr>
            <a:picLocks noChangeAspect="1" noChangeArrowheads="1"/>
          </p:cNvPicPr>
          <p:nvPr/>
        </p:nvPicPr>
        <p:blipFill>
          <a:blip r:embed="rId2" cstate="print"/>
          <a:srcRect/>
          <a:stretch>
            <a:fillRect/>
          </a:stretch>
        </p:blipFill>
        <p:spPr bwMode="auto">
          <a:xfrm>
            <a:off x="467544" y="980728"/>
            <a:ext cx="7416824" cy="54472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http://pelleta.com.ua/files/item_32026_646.jpg"/>
          <p:cNvPicPr>
            <a:picLocks noChangeAspect="1" noChangeArrowheads="1"/>
          </p:cNvPicPr>
          <p:nvPr/>
        </p:nvPicPr>
        <p:blipFill>
          <a:blip r:embed="rId2" cstate="print"/>
          <a:srcRect/>
          <a:stretch>
            <a:fillRect/>
          </a:stretch>
        </p:blipFill>
        <p:spPr bwMode="auto">
          <a:xfrm>
            <a:off x="0" y="1700808"/>
            <a:ext cx="5156572" cy="3849456"/>
          </a:xfrm>
          <a:prstGeom prst="rect">
            <a:avLst/>
          </a:prstGeom>
          <a:noFill/>
        </p:spPr>
      </p:pic>
      <p:sp>
        <p:nvSpPr>
          <p:cNvPr id="2" name="Заголовок 1"/>
          <p:cNvSpPr>
            <a:spLocks noGrp="1"/>
          </p:cNvSpPr>
          <p:nvPr>
            <p:ph type="title"/>
          </p:nvPr>
        </p:nvSpPr>
        <p:spPr>
          <a:xfrm>
            <a:off x="323528" y="260648"/>
            <a:ext cx="7239000" cy="698336"/>
          </a:xfrm>
        </p:spPr>
        <p:txBody>
          <a:bodyPr/>
          <a:lstStyle/>
          <a:p>
            <a:r>
              <a:rPr lang="uk-UA" dirty="0" smtClean="0"/>
              <a:t>Завдання 6</a:t>
            </a:r>
            <a:endParaRPr lang="ru-RU" dirty="0"/>
          </a:p>
        </p:txBody>
      </p:sp>
      <p:sp>
        <p:nvSpPr>
          <p:cNvPr id="3" name="Содержимое 2"/>
          <p:cNvSpPr>
            <a:spLocks noGrp="1"/>
          </p:cNvSpPr>
          <p:nvPr>
            <p:ph idx="1"/>
          </p:nvPr>
        </p:nvSpPr>
        <p:spPr>
          <a:xfrm>
            <a:off x="251520" y="1052736"/>
            <a:ext cx="7704856" cy="4846320"/>
          </a:xfrm>
        </p:spPr>
        <p:txBody>
          <a:bodyPr/>
          <a:lstStyle/>
          <a:p>
            <a:pPr marL="0" indent="0">
              <a:buNone/>
            </a:pPr>
            <a:r>
              <a:rPr lang="uk-UA" dirty="0" smtClean="0"/>
              <a:t>Розташуйте активи за ступенем зменшення ліквідності:</a:t>
            </a:r>
          </a:p>
          <a:p>
            <a:pPr marL="4298950" indent="0">
              <a:buNone/>
            </a:pPr>
            <a:r>
              <a:rPr lang="uk-UA" sz="2400" dirty="0" smtClean="0"/>
              <a:t>Антикваріат;</a:t>
            </a:r>
          </a:p>
          <a:p>
            <a:pPr marL="4298950" indent="0">
              <a:buNone/>
            </a:pPr>
            <a:r>
              <a:rPr lang="uk-UA" sz="2400" dirty="0" smtClean="0"/>
              <a:t>Кошти на депозиті до запитання;</a:t>
            </a:r>
          </a:p>
          <a:p>
            <a:pPr marL="4298950" indent="0">
              <a:buNone/>
            </a:pPr>
            <a:r>
              <a:rPr lang="uk-UA" sz="2400" dirty="0" smtClean="0"/>
              <a:t>Золото;</a:t>
            </a:r>
          </a:p>
          <a:p>
            <a:pPr marL="4298950" indent="0">
              <a:buNone/>
            </a:pPr>
            <a:r>
              <a:rPr lang="uk-UA" sz="2400" dirty="0" smtClean="0"/>
              <a:t>Купюра номіналом 100 </a:t>
            </a:r>
            <a:r>
              <a:rPr lang="uk-UA" sz="2400" dirty="0" err="1" smtClean="0"/>
              <a:t>грн</a:t>
            </a:r>
            <a:r>
              <a:rPr lang="uk-UA" sz="2400" dirty="0" smtClean="0"/>
              <a:t>;</a:t>
            </a:r>
          </a:p>
          <a:p>
            <a:pPr marL="4298950" indent="0">
              <a:buNone/>
            </a:pPr>
            <a:r>
              <a:rPr lang="uk-UA" sz="2400" dirty="0" smtClean="0"/>
              <a:t>Загородній будинок.</a:t>
            </a:r>
            <a:endParaRPr lang="ru-RU" sz="2400" dirty="0"/>
          </a:p>
        </p:txBody>
      </p:sp>
      <p:sp>
        <p:nvSpPr>
          <p:cNvPr id="4" name="Содержимое 2"/>
          <p:cNvSpPr txBox="1">
            <a:spLocks/>
          </p:cNvSpPr>
          <p:nvPr/>
        </p:nvSpPr>
        <p:spPr>
          <a:xfrm>
            <a:off x="323528" y="5589240"/>
            <a:ext cx="7239000" cy="864096"/>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Час на підготовку – 1 хвилина</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Відповідь дає інвестор</a:t>
            </a:r>
            <a:endParaRPr kumimoji="0" lang="ru-RU"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1" descr="E:\1444402480_1.png"/>
          <p:cNvPicPr>
            <a:picLocks noChangeAspect="1" noChangeArrowheads="1"/>
          </p:cNvPicPr>
          <p:nvPr/>
        </p:nvPicPr>
        <p:blipFill>
          <a:blip r:embed="rId2" cstate="print"/>
          <a:srcRect/>
          <a:stretch>
            <a:fillRect/>
          </a:stretch>
        </p:blipFill>
        <p:spPr bwMode="auto">
          <a:xfrm>
            <a:off x="0" y="0"/>
            <a:ext cx="9108281" cy="6858000"/>
          </a:xfrm>
          <a:prstGeom prst="rect">
            <a:avLst/>
          </a:prstGeom>
          <a:noFill/>
        </p:spPr>
      </p:pic>
      <p:sp>
        <p:nvSpPr>
          <p:cNvPr id="3" name="Содержимое 2"/>
          <p:cNvSpPr>
            <a:spLocks noGrp="1"/>
          </p:cNvSpPr>
          <p:nvPr>
            <p:ph idx="1"/>
          </p:nvPr>
        </p:nvSpPr>
        <p:spPr>
          <a:xfrm>
            <a:off x="3059832" y="908720"/>
            <a:ext cx="5915000" cy="3168352"/>
          </a:xfrm>
        </p:spPr>
        <p:style>
          <a:lnRef idx="1">
            <a:schemeClr val="accent5"/>
          </a:lnRef>
          <a:fillRef idx="2">
            <a:schemeClr val="accent5"/>
          </a:fillRef>
          <a:effectRef idx="1">
            <a:schemeClr val="accent5"/>
          </a:effectRef>
          <a:fontRef idx="minor">
            <a:schemeClr val="dk1"/>
          </a:fontRef>
        </p:style>
        <p:txBody>
          <a:bodyPr>
            <a:normAutofit fontScale="92500"/>
          </a:bodyPr>
          <a:lstStyle/>
          <a:p>
            <a:pPr marL="273050" indent="82550">
              <a:buNone/>
            </a:pPr>
            <a:r>
              <a:rPr lang="uk-UA" sz="2200" dirty="0" smtClean="0"/>
              <a:t>Дайте економічну оцінку наступному твердженню.</a:t>
            </a:r>
          </a:p>
          <a:p>
            <a:r>
              <a:rPr lang="uk-UA" sz="2200" i="1" dirty="0" smtClean="0"/>
              <a:t>«Гроші є єдиним товаром, який не годиться ні на що інше, крім того, щоб їх позбутися. Якщо ви не витратите або не інвестуєте гроші, вони вас не нагодують, не одягнуть, не дадуть даху над головою й не принесуть задоволення. Вони приносять цінність тільки в процесі розставання з ними».</a:t>
            </a:r>
            <a:endParaRPr lang="uk-UA" sz="2200" dirty="0" smtClean="0"/>
          </a:p>
          <a:p>
            <a:endParaRPr lang="ru-RU" dirty="0"/>
          </a:p>
        </p:txBody>
      </p:sp>
      <p:sp>
        <p:nvSpPr>
          <p:cNvPr id="4" name="Заголовок 1"/>
          <p:cNvSpPr>
            <a:spLocks noGrp="1"/>
          </p:cNvSpPr>
          <p:nvPr>
            <p:ph type="title"/>
          </p:nvPr>
        </p:nvSpPr>
        <p:spPr>
          <a:xfrm>
            <a:off x="683568" y="0"/>
            <a:ext cx="7239000" cy="698336"/>
          </a:xfrm>
        </p:spPr>
        <p:txBody>
          <a:bodyPr>
            <a:normAutofit fontScale="90000"/>
          </a:bodyPr>
          <a:lstStyle/>
          <a:p>
            <a:r>
              <a:rPr lang="uk-UA" dirty="0" smtClean="0"/>
              <a:t>Завдання для вболівальників</a:t>
            </a: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0" name="Picture 4" descr="http://docs.chad.ca/SiteCollectionImages/foire-questions-automobiles.jpg"/>
          <p:cNvPicPr>
            <a:picLocks noChangeAspect="1" noChangeArrowheads="1"/>
          </p:cNvPicPr>
          <p:nvPr/>
        </p:nvPicPr>
        <p:blipFill>
          <a:blip r:embed="rId2" cstate="print"/>
          <a:srcRect l="10378" t="12801" r="11383" b="12939"/>
          <a:stretch>
            <a:fillRect/>
          </a:stretch>
        </p:blipFill>
        <p:spPr bwMode="auto">
          <a:xfrm>
            <a:off x="5292080" y="692696"/>
            <a:ext cx="1888735" cy="1440160"/>
          </a:xfrm>
          <a:prstGeom prst="rect">
            <a:avLst/>
          </a:prstGeom>
          <a:noFill/>
        </p:spPr>
      </p:pic>
      <p:pic>
        <p:nvPicPr>
          <p:cNvPr id="39938" name="Picture 2" descr="http://metodistdnz.at.ua/_nw/0/99026695.jpeg"/>
          <p:cNvPicPr>
            <a:picLocks noChangeAspect="1" noChangeArrowheads="1"/>
          </p:cNvPicPr>
          <p:nvPr/>
        </p:nvPicPr>
        <p:blipFill>
          <a:blip r:embed="rId3" cstate="print"/>
          <a:srcRect t="15280" b="9121"/>
          <a:stretch>
            <a:fillRect/>
          </a:stretch>
        </p:blipFill>
        <p:spPr bwMode="auto">
          <a:xfrm>
            <a:off x="611560" y="3068960"/>
            <a:ext cx="3810000" cy="2160240"/>
          </a:xfrm>
          <a:prstGeom prst="rect">
            <a:avLst/>
          </a:prstGeom>
          <a:noFill/>
        </p:spPr>
      </p:pic>
      <p:sp>
        <p:nvSpPr>
          <p:cNvPr id="2" name="Заголовок 1"/>
          <p:cNvSpPr>
            <a:spLocks noGrp="1"/>
          </p:cNvSpPr>
          <p:nvPr>
            <p:ph type="title"/>
          </p:nvPr>
        </p:nvSpPr>
        <p:spPr>
          <a:xfrm>
            <a:off x="467544" y="188640"/>
            <a:ext cx="7239000" cy="554320"/>
          </a:xfrm>
        </p:spPr>
        <p:txBody>
          <a:bodyPr>
            <a:noAutofit/>
          </a:bodyPr>
          <a:lstStyle/>
          <a:p>
            <a:r>
              <a:rPr lang="uk-UA" sz="2400" dirty="0" smtClean="0">
                <a:solidFill>
                  <a:srgbClr val="C00000"/>
                </a:solidFill>
              </a:rPr>
              <a:t>Завдання 7. Підрахунок заробітної плати</a:t>
            </a:r>
            <a:endParaRPr lang="ru-RU" sz="2400" dirty="0">
              <a:solidFill>
                <a:srgbClr val="C00000"/>
              </a:solidFill>
            </a:endParaRPr>
          </a:p>
        </p:txBody>
      </p:sp>
      <p:sp>
        <p:nvSpPr>
          <p:cNvPr id="3" name="Содержимое 2"/>
          <p:cNvSpPr>
            <a:spLocks noGrp="1"/>
          </p:cNvSpPr>
          <p:nvPr>
            <p:ph idx="1"/>
          </p:nvPr>
        </p:nvSpPr>
        <p:spPr>
          <a:xfrm>
            <a:off x="323528" y="980728"/>
            <a:ext cx="4258816" cy="2467656"/>
          </a:xfrm>
        </p:spPr>
        <p:txBody>
          <a:bodyPr>
            <a:normAutofit lnSpcReduction="10000"/>
          </a:bodyPr>
          <a:lstStyle/>
          <a:p>
            <a:r>
              <a:rPr lang="uk-UA" dirty="0" smtClean="0"/>
              <a:t>Заробітну плату видали 11-ма 500-гривневими, 11-ма сотенними, 11-ма гривневими купюрами.</a:t>
            </a:r>
          </a:p>
          <a:p>
            <a:pPr>
              <a:buNone/>
            </a:pPr>
            <a:r>
              <a:rPr lang="uk-UA" dirty="0" smtClean="0"/>
              <a:t>Чому дорівнює заробітна плата?</a:t>
            </a:r>
            <a:endParaRPr lang="ru-RU" dirty="0"/>
          </a:p>
        </p:txBody>
      </p:sp>
      <p:sp>
        <p:nvSpPr>
          <p:cNvPr id="4" name="Содержимое 2"/>
          <p:cNvSpPr txBox="1">
            <a:spLocks/>
          </p:cNvSpPr>
          <p:nvPr/>
        </p:nvSpPr>
        <p:spPr>
          <a:xfrm>
            <a:off x="395536" y="5301208"/>
            <a:ext cx="7239000" cy="864096"/>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Час на підготовку – 1 хвилина</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Відповідь дає бухгалтер</a:t>
            </a:r>
            <a:endParaRPr kumimoji="0" lang="ru-RU"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Прямоугольник 4"/>
          <p:cNvSpPr/>
          <p:nvPr/>
        </p:nvSpPr>
        <p:spPr>
          <a:xfrm>
            <a:off x="4716016" y="2132856"/>
            <a:ext cx="3150096" cy="452431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buNone/>
            </a:pPr>
            <a:r>
              <a:rPr lang="ru-RU" dirty="0" smtClean="0"/>
              <a:t>Дайте </a:t>
            </a:r>
            <a:r>
              <a:rPr lang="ru-RU" dirty="0" err="1" smtClean="0"/>
              <a:t>економічну</a:t>
            </a:r>
            <a:r>
              <a:rPr lang="ru-RU" dirty="0" smtClean="0"/>
              <a:t> </a:t>
            </a:r>
            <a:r>
              <a:rPr lang="ru-RU" dirty="0" err="1" smtClean="0"/>
              <a:t>оцінку</a:t>
            </a:r>
            <a:r>
              <a:rPr lang="ru-RU" dirty="0" smtClean="0"/>
              <a:t> </a:t>
            </a:r>
            <a:r>
              <a:rPr lang="ru-RU" dirty="0" err="1" smtClean="0"/>
              <a:t>наступному</a:t>
            </a:r>
            <a:r>
              <a:rPr lang="ru-RU" dirty="0" smtClean="0"/>
              <a:t> </a:t>
            </a:r>
            <a:r>
              <a:rPr lang="ru-RU" dirty="0" err="1" smtClean="0"/>
              <a:t>твердженню</a:t>
            </a:r>
            <a:r>
              <a:rPr lang="ru-RU" dirty="0" smtClean="0"/>
              <a:t>.</a:t>
            </a:r>
          </a:p>
          <a:p>
            <a:pPr>
              <a:buNone/>
            </a:pPr>
            <a:endParaRPr lang="ru-RU" dirty="0" smtClean="0"/>
          </a:p>
          <a:p>
            <a:r>
              <a:rPr lang="ru-RU" i="1" dirty="0" smtClean="0"/>
              <a:t>«</a:t>
            </a:r>
            <a:r>
              <a:rPr lang="ru-RU" i="1" dirty="0" err="1" smtClean="0"/>
              <a:t>Гроші</a:t>
            </a:r>
            <a:r>
              <a:rPr lang="ru-RU" i="1" dirty="0" smtClean="0"/>
              <a:t> </a:t>
            </a:r>
            <a:r>
              <a:rPr lang="ru-RU" i="1" dirty="0" err="1" smtClean="0"/>
              <a:t>є</a:t>
            </a:r>
            <a:r>
              <a:rPr lang="ru-RU" i="1" dirty="0" smtClean="0"/>
              <a:t> </a:t>
            </a:r>
            <a:r>
              <a:rPr lang="ru-RU" i="1" dirty="0" err="1" smtClean="0"/>
              <a:t>єдиним</a:t>
            </a:r>
            <a:r>
              <a:rPr lang="ru-RU" i="1" dirty="0" smtClean="0"/>
              <a:t> товаром, </a:t>
            </a:r>
            <a:r>
              <a:rPr lang="ru-RU" i="1" dirty="0" err="1" smtClean="0"/>
              <a:t>який</a:t>
            </a:r>
            <a:r>
              <a:rPr lang="ru-RU" i="1" dirty="0" smtClean="0"/>
              <a:t> не годиться </a:t>
            </a:r>
            <a:r>
              <a:rPr lang="ru-RU" i="1" dirty="0" err="1" smtClean="0"/>
              <a:t>ні</a:t>
            </a:r>
            <a:r>
              <a:rPr lang="ru-RU" i="1" dirty="0" smtClean="0"/>
              <a:t> на </a:t>
            </a:r>
            <a:r>
              <a:rPr lang="ru-RU" i="1" dirty="0" err="1" smtClean="0"/>
              <a:t>що</a:t>
            </a:r>
            <a:r>
              <a:rPr lang="ru-RU" i="1" dirty="0" smtClean="0"/>
              <a:t> </a:t>
            </a:r>
            <a:r>
              <a:rPr lang="ru-RU" i="1" dirty="0" err="1" smtClean="0"/>
              <a:t>інше</a:t>
            </a:r>
            <a:r>
              <a:rPr lang="ru-RU" i="1" dirty="0" smtClean="0"/>
              <a:t>, </a:t>
            </a:r>
            <a:r>
              <a:rPr lang="ru-RU" i="1" dirty="0" err="1" smtClean="0"/>
              <a:t>крім</a:t>
            </a:r>
            <a:r>
              <a:rPr lang="ru-RU" i="1" dirty="0" smtClean="0"/>
              <a:t> того, </a:t>
            </a:r>
            <a:r>
              <a:rPr lang="ru-RU" i="1" dirty="0" err="1" smtClean="0"/>
              <a:t>щоб</a:t>
            </a:r>
            <a:r>
              <a:rPr lang="ru-RU" i="1" dirty="0" smtClean="0"/>
              <a:t> </a:t>
            </a:r>
            <a:r>
              <a:rPr lang="ru-RU" i="1" dirty="0" err="1" smtClean="0"/>
              <a:t>їх</a:t>
            </a:r>
            <a:r>
              <a:rPr lang="ru-RU" i="1" dirty="0" smtClean="0"/>
              <a:t> </a:t>
            </a:r>
            <a:r>
              <a:rPr lang="ru-RU" i="1" dirty="0" err="1" smtClean="0"/>
              <a:t>позбутися</a:t>
            </a:r>
            <a:r>
              <a:rPr lang="ru-RU" i="1" dirty="0" smtClean="0"/>
              <a:t>. </a:t>
            </a:r>
            <a:r>
              <a:rPr lang="ru-RU" i="1" dirty="0" err="1" smtClean="0"/>
              <a:t>Якщо</a:t>
            </a:r>
            <a:r>
              <a:rPr lang="ru-RU" i="1" dirty="0" smtClean="0"/>
              <a:t> </a:t>
            </a:r>
            <a:r>
              <a:rPr lang="ru-RU" i="1" dirty="0" err="1" smtClean="0"/>
              <a:t>ви</a:t>
            </a:r>
            <a:r>
              <a:rPr lang="ru-RU" i="1" dirty="0" smtClean="0"/>
              <a:t> не </a:t>
            </a:r>
            <a:r>
              <a:rPr lang="ru-RU" i="1" dirty="0" err="1" smtClean="0"/>
              <a:t>витратите</a:t>
            </a:r>
            <a:r>
              <a:rPr lang="ru-RU" i="1" dirty="0" smtClean="0"/>
              <a:t> </a:t>
            </a:r>
            <a:r>
              <a:rPr lang="ru-RU" i="1" dirty="0" err="1" smtClean="0"/>
              <a:t>або</a:t>
            </a:r>
            <a:r>
              <a:rPr lang="ru-RU" i="1" dirty="0" smtClean="0"/>
              <a:t> </a:t>
            </a:r>
            <a:r>
              <a:rPr lang="ru-RU" i="1" dirty="0" err="1" smtClean="0"/>
              <a:t>не</a:t>
            </a:r>
            <a:r>
              <a:rPr lang="ru-RU" i="1" dirty="0" smtClean="0"/>
              <a:t> </a:t>
            </a:r>
            <a:r>
              <a:rPr lang="ru-RU" i="1" dirty="0" err="1" smtClean="0"/>
              <a:t>інвестуєте</a:t>
            </a:r>
            <a:r>
              <a:rPr lang="ru-RU" i="1" dirty="0" smtClean="0"/>
              <a:t> </a:t>
            </a:r>
            <a:r>
              <a:rPr lang="ru-RU" i="1" dirty="0" err="1" smtClean="0"/>
              <a:t>гроші</a:t>
            </a:r>
            <a:r>
              <a:rPr lang="ru-RU" i="1" dirty="0" smtClean="0"/>
              <a:t>, вони вас не </a:t>
            </a:r>
            <a:r>
              <a:rPr lang="ru-RU" i="1" dirty="0" err="1" smtClean="0"/>
              <a:t>нагодують</a:t>
            </a:r>
            <a:r>
              <a:rPr lang="ru-RU" i="1" dirty="0" smtClean="0"/>
              <a:t>, </a:t>
            </a:r>
            <a:r>
              <a:rPr lang="ru-RU" i="1" dirty="0" err="1" smtClean="0"/>
              <a:t>не</a:t>
            </a:r>
            <a:r>
              <a:rPr lang="ru-RU" i="1" dirty="0" smtClean="0"/>
              <a:t> </a:t>
            </a:r>
            <a:r>
              <a:rPr lang="ru-RU" i="1" dirty="0" err="1" smtClean="0"/>
              <a:t>одягнуть</a:t>
            </a:r>
            <a:r>
              <a:rPr lang="ru-RU" i="1" dirty="0" smtClean="0"/>
              <a:t>, </a:t>
            </a:r>
            <a:r>
              <a:rPr lang="ru-RU" i="1" dirty="0" err="1" smtClean="0"/>
              <a:t>не</a:t>
            </a:r>
            <a:r>
              <a:rPr lang="ru-RU" i="1" dirty="0" smtClean="0"/>
              <a:t> </a:t>
            </a:r>
            <a:r>
              <a:rPr lang="ru-RU" i="1" dirty="0" err="1" smtClean="0"/>
              <a:t>дадуть</a:t>
            </a:r>
            <a:r>
              <a:rPr lang="ru-RU" i="1" dirty="0" smtClean="0"/>
              <a:t> </a:t>
            </a:r>
            <a:r>
              <a:rPr lang="ru-RU" i="1" dirty="0" err="1" smtClean="0"/>
              <a:t>даху</a:t>
            </a:r>
            <a:r>
              <a:rPr lang="ru-RU" i="1" dirty="0" smtClean="0"/>
              <a:t> над головою </a:t>
            </a:r>
            <a:r>
              <a:rPr lang="ru-RU" i="1" dirty="0" err="1" smtClean="0"/>
              <a:t>й</a:t>
            </a:r>
            <a:r>
              <a:rPr lang="ru-RU" i="1" dirty="0" smtClean="0"/>
              <a:t> не </a:t>
            </a:r>
            <a:r>
              <a:rPr lang="ru-RU" i="1" dirty="0" err="1" smtClean="0"/>
              <a:t>принесуть</a:t>
            </a:r>
            <a:r>
              <a:rPr lang="ru-RU" i="1" dirty="0" smtClean="0"/>
              <a:t> </a:t>
            </a:r>
            <a:r>
              <a:rPr lang="ru-RU" i="1" dirty="0" err="1" smtClean="0"/>
              <a:t>задоволення</a:t>
            </a:r>
            <a:r>
              <a:rPr lang="ru-RU" i="1" dirty="0" smtClean="0"/>
              <a:t>. Вони </a:t>
            </a:r>
            <a:r>
              <a:rPr lang="ru-RU" i="1" dirty="0" err="1" smtClean="0"/>
              <a:t>приносять</a:t>
            </a:r>
            <a:r>
              <a:rPr lang="ru-RU" i="1" dirty="0" smtClean="0"/>
              <a:t> </a:t>
            </a:r>
            <a:r>
              <a:rPr lang="ru-RU" i="1" dirty="0" err="1" smtClean="0"/>
              <a:t>цінність</a:t>
            </a:r>
            <a:r>
              <a:rPr lang="ru-RU" i="1" dirty="0" smtClean="0"/>
              <a:t> </a:t>
            </a:r>
            <a:r>
              <a:rPr lang="ru-RU" i="1" dirty="0" err="1" smtClean="0"/>
              <a:t>тільки</a:t>
            </a:r>
            <a:r>
              <a:rPr lang="ru-RU" i="1" dirty="0" smtClean="0"/>
              <a:t> в </a:t>
            </a:r>
            <a:r>
              <a:rPr lang="ru-RU" i="1" dirty="0" err="1" smtClean="0"/>
              <a:t>процесі</a:t>
            </a:r>
            <a:r>
              <a:rPr lang="ru-RU" i="1" dirty="0" smtClean="0"/>
              <a:t> </a:t>
            </a:r>
            <a:r>
              <a:rPr lang="ru-RU" i="1" dirty="0" err="1" smtClean="0"/>
              <a:t>розставання</a:t>
            </a:r>
            <a:r>
              <a:rPr lang="ru-RU" i="1" dirty="0" smtClean="0"/>
              <a:t> </a:t>
            </a:r>
            <a:r>
              <a:rPr lang="ru-RU" i="1" dirty="0" err="1" smtClean="0"/>
              <a:t>з</a:t>
            </a:r>
            <a:r>
              <a:rPr lang="ru-RU" i="1" dirty="0" smtClean="0"/>
              <a:t> ними».</a:t>
            </a:r>
            <a:endParaRPr lang="ru-RU"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www.interfax.by/files/today/1151889-271402-2x126854.jpg"/>
          <p:cNvPicPr>
            <a:picLocks noChangeAspect="1" noChangeArrowheads="1"/>
          </p:cNvPicPr>
          <p:nvPr/>
        </p:nvPicPr>
        <p:blipFill>
          <a:blip r:embed="rId2" cstate="print"/>
          <a:srcRect/>
          <a:stretch>
            <a:fillRect/>
          </a:stretch>
        </p:blipFill>
        <p:spPr bwMode="auto">
          <a:xfrm>
            <a:off x="5436096" y="4581128"/>
            <a:ext cx="2628930" cy="1419622"/>
          </a:xfrm>
          <a:prstGeom prst="rect">
            <a:avLst/>
          </a:prstGeom>
          <a:noFill/>
        </p:spPr>
      </p:pic>
      <p:pic>
        <p:nvPicPr>
          <p:cNvPr id="38914" name="Picture 2" descr="http://magazintaobao.com/wp-content/uploads/2014/12/8589130412462-money-sign-wallpaper-hd.jpg"/>
          <p:cNvPicPr>
            <a:picLocks noChangeAspect="1" noChangeArrowheads="1"/>
          </p:cNvPicPr>
          <p:nvPr/>
        </p:nvPicPr>
        <p:blipFill>
          <a:blip r:embed="rId3" cstate="print"/>
          <a:srcRect l="8029" r="9678"/>
          <a:stretch>
            <a:fillRect/>
          </a:stretch>
        </p:blipFill>
        <p:spPr bwMode="auto">
          <a:xfrm>
            <a:off x="2051720" y="3212976"/>
            <a:ext cx="2952328" cy="2690664"/>
          </a:xfrm>
          <a:prstGeom prst="rect">
            <a:avLst/>
          </a:prstGeom>
          <a:noFill/>
        </p:spPr>
      </p:pic>
      <p:sp>
        <p:nvSpPr>
          <p:cNvPr id="2" name="Заголовок 1"/>
          <p:cNvSpPr>
            <a:spLocks noGrp="1"/>
          </p:cNvSpPr>
          <p:nvPr>
            <p:ph type="title"/>
          </p:nvPr>
        </p:nvSpPr>
        <p:spPr>
          <a:xfrm>
            <a:off x="395536" y="332656"/>
            <a:ext cx="7239000" cy="626328"/>
          </a:xfrm>
        </p:spPr>
        <p:txBody>
          <a:bodyPr/>
          <a:lstStyle/>
          <a:p>
            <a:r>
              <a:rPr lang="uk-UA" cap="none"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Завдання</a:t>
            </a:r>
            <a:r>
              <a:rPr lang="uk-UA" dirty="0" smtClean="0"/>
              <a:t> </a:t>
            </a:r>
            <a:r>
              <a:rPr lang="uk-UA" cap="none"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8</a:t>
            </a:r>
            <a:endParaRPr lang="ru-RU" cap="none"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Содержимое 2"/>
          <p:cNvSpPr>
            <a:spLocks noGrp="1"/>
          </p:cNvSpPr>
          <p:nvPr>
            <p:ph idx="1"/>
          </p:nvPr>
        </p:nvSpPr>
        <p:spPr>
          <a:xfrm>
            <a:off x="323528" y="980728"/>
            <a:ext cx="4392488" cy="4248472"/>
          </a:xfrm>
        </p:spPr>
        <p:txBody>
          <a:bodyPr/>
          <a:lstStyle/>
          <a:p>
            <a:pPr marL="0" indent="0">
              <a:buNone/>
            </a:pPr>
            <a:r>
              <a:rPr lang="uk-UA" dirty="0" smtClean="0"/>
              <a:t>Визначте грошову одиницю наступних держав:</a:t>
            </a:r>
          </a:p>
          <a:p>
            <a:r>
              <a:rPr lang="uk-UA" dirty="0" smtClean="0"/>
              <a:t>Англія;</a:t>
            </a:r>
          </a:p>
          <a:p>
            <a:r>
              <a:rPr lang="uk-UA" dirty="0" smtClean="0"/>
              <a:t>Германія;</a:t>
            </a:r>
          </a:p>
          <a:p>
            <a:r>
              <a:rPr lang="uk-UA" dirty="0" smtClean="0"/>
              <a:t>Росія;</a:t>
            </a:r>
          </a:p>
          <a:p>
            <a:r>
              <a:rPr lang="uk-UA" dirty="0" smtClean="0"/>
              <a:t>США;</a:t>
            </a:r>
          </a:p>
          <a:p>
            <a:r>
              <a:rPr lang="uk-UA" dirty="0" smtClean="0"/>
              <a:t>Іспанія;</a:t>
            </a:r>
          </a:p>
          <a:p>
            <a:r>
              <a:rPr lang="uk-UA" dirty="0" smtClean="0"/>
              <a:t>Китай;</a:t>
            </a:r>
          </a:p>
          <a:p>
            <a:r>
              <a:rPr lang="uk-UA" dirty="0" smtClean="0"/>
              <a:t>Франція.</a:t>
            </a:r>
            <a:endParaRPr lang="ru-RU" dirty="0"/>
          </a:p>
        </p:txBody>
      </p:sp>
      <p:sp>
        <p:nvSpPr>
          <p:cNvPr id="4" name="Содержимое 2"/>
          <p:cNvSpPr txBox="1">
            <a:spLocks/>
          </p:cNvSpPr>
          <p:nvPr/>
        </p:nvSpPr>
        <p:spPr>
          <a:xfrm>
            <a:off x="2339752" y="5805264"/>
            <a:ext cx="4104456" cy="864096"/>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Час на підготовку – 1 хвилина</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Відповідь дає банкір</a:t>
            </a:r>
            <a:endParaRPr kumimoji="0" lang="ru-RU"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Прямоугольник 4"/>
          <p:cNvSpPr/>
          <p:nvPr/>
        </p:nvSpPr>
        <p:spPr>
          <a:xfrm>
            <a:off x="4716016" y="260648"/>
            <a:ext cx="3150096" cy="4247317"/>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buNone/>
            </a:pPr>
            <a:r>
              <a:rPr lang="uk-UA" smtClean="0"/>
              <a:t>Дайте економічну оцінку наступному твердженню.</a:t>
            </a:r>
          </a:p>
          <a:p>
            <a:r>
              <a:rPr lang="uk-UA" i="1" smtClean="0"/>
              <a:t>«Гроші є єдиним товаром, який не годиться ні на що інше, крім того, щоб їх позбутися. Якщо ви не витратите або не інвестуєте гроші, вони вас не нагодують, не одягнуть, не дадуть даху над головою й не принесуть задоволення. Вони приносять цінність тільки в процесі розставання з ними».</a:t>
            </a:r>
            <a:endParaRPr lang="uk-UA"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ttp://вымпел-калуга.рф/wp-content/uploads/2014/10/6839_html_4d1c3e37.jpg"/>
          <p:cNvPicPr>
            <a:picLocks noChangeAspect="1" noChangeArrowheads="1"/>
          </p:cNvPicPr>
          <p:nvPr/>
        </p:nvPicPr>
        <p:blipFill>
          <a:blip r:embed="rId3" cstate="print"/>
          <a:srcRect/>
          <a:stretch>
            <a:fillRect/>
          </a:stretch>
        </p:blipFill>
        <p:spPr bwMode="auto">
          <a:xfrm>
            <a:off x="323528" y="3861048"/>
            <a:ext cx="5553075" cy="2780928"/>
          </a:xfrm>
          <a:prstGeom prst="rect">
            <a:avLst/>
          </a:prstGeom>
          <a:noFill/>
        </p:spPr>
      </p:pic>
      <p:sp>
        <p:nvSpPr>
          <p:cNvPr id="2" name="Заголовок 1"/>
          <p:cNvSpPr>
            <a:spLocks noGrp="1"/>
          </p:cNvSpPr>
          <p:nvPr>
            <p:ph type="title"/>
          </p:nvPr>
        </p:nvSpPr>
        <p:spPr>
          <a:xfrm>
            <a:off x="467544" y="404664"/>
            <a:ext cx="7239000" cy="626328"/>
          </a:xfrm>
        </p:spPr>
        <p:txBody>
          <a:bodyPr/>
          <a:lstStyle/>
          <a:p>
            <a:r>
              <a:rPr lang="uk-UA" dirty="0" smtClean="0"/>
              <a:t>Завдання 9</a:t>
            </a:r>
            <a:endParaRPr lang="ru-RU" dirty="0"/>
          </a:p>
        </p:txBody>
      </p:sp>
      <p:sp>
        <p:nvSpPr>
          <p:cNvPr id="3" name="Содержимое 2"/>
          <p:cNvSpPr>
            <a:spLocks noGrp="1"/>
          </p:cNvSpPr>
          <p:nvPr>
            <p:ph idx="1"/>
          </p:nvPr>
        </p:nvSpPr>
        <p:spPr>
          <a:xfrm>
            <a:off x="251520" y="1196752"/>
            <a:ext cx="4546848" cy="2611672"/>
          </a:xfrm>
        </p:spPr>
        <p:txBody>
          <a:bodyPr>
            <a:normAutofit/>
          </a:bodyPr>
          <a:lstStyle/>
          <a:p>
            <a:pPr marL="273050" indent="0" algn="ctr">
              <a:buNone/>
            </a:pPr>
            <a:r>
              <a:rPr lang="uk-UA" dirty="0" smtClean="0"/>
              <a:t>Знайдіть помилку в документі </a:t>
            </a:r>
            <a:r>
              <a:rPr lang="uk-UA" dirty="0" err="1" smtClean="0"/>
              <a:t>“Платіжне</a:t>
            </a:r>
            <a:r>
              <a:rPr lang="uk-UA" dirty="0" smtClean="0"/>
              <a:t> </a:t>
            </a:r>
            <a:r>
              <a:rPr lang="uk-UA" dirty="0" err="1" smtClean="0"/>
              <a:t>доручення”</a:t>
            </a:r>
            <a:endParaRPr lang="ru-RU" dirty="0"/>
          </a:p>
        </p:txBody>
      </p:sp>
      <p:sp>
        <p:nvSpPr>
          <p:cNvPr id="4" name="Содержимое 2"/>
          <p:cNvSpPr txBox="1">
            <a:spLocks/>
          </p:cNvSpPr>
          <p:nvPr/>
        </p:nvSpPr>
        <p:spPr>
          <a:xfrm>
            <a:off x="395536" y="2996952"/>
            <a:ext cx="7239000" cy="864096"/>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Час на підготовку – 1 хвилина</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Відповідь дає фінансист</a:t>
            </a:r>
            <a:endParaRPr kumimoji="0" lang="ru-RU"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Прямоугольник 4"/>
          <p:cNvSpPr/>
          <p:nvPr/>
        </p:nvSpPr>
        <p:spPr>
          <a:xfrm>
            <a:off x="4788024" y="332656"/>
            <a:ext cx="3150096" cy="452431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buNone/>
            </a:pPr>
            <a:r>
              <a:rPr lang="uk-UA" dirty="0" smtClean="0"/>
              <a:t>Дайте економічну оцінку наступному твердженню.</a:t>
            </a:r>
          </a:p>
          <a:p>
            <a:pPr>
              <a:buNone/>
            </a:pPr>
            <a:endParaRPr lang="uk-UA" dirty="0" smtClean="0"/>
          </a:p>
          <a:p>
            <a:r>
              <a:rPr lang="uk-UA" i="1" dirty="0" smtClean="0"/>
              <a:t>«Гроші є єдиним товаром, який не годиться ні на що інше, крім того, щоб їх позбутися. Якщо ви не витратите або не інвестуєте гроші, вони вас не нагодують, не одягнуть, не дадуть даху над головою й не принесуть задоволення. Вони приносять цінність тільки в процесі розставання з ними».</a:t>
            </a:r>
            <a:endParaRPr lang="uk-UA"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7239000" cy="410304"/>
          </a:xfrm>
        </p:spPr>
        <p:txBody>
          <a:bodyPr>
            <a:normAutofit fontScale="90000"/>
          </a:bodyPr>
          <a:lstStyle/>
          <a:p>
            <a:r>
              <a:rPr lang="uk-UA" sz="2800" dirty="0" smtClean="0"/>
              <a:t>Завдання 10. прочитайте вислів</a:t>
            </a:r>
            <a:endParaRPr lang="ru-RU" sz="2800" dirty="0"/>
          </a:p>
        </p:txBody>
      </p:sp>
      <p:pic>
        <p:nvPicPr>
          <p:cNvPr id="23554" name="Picture 2"/>
          <p:cNvPicPr>
            <a:picLocks noGrp="1" noChangeAspect="1" noChangeArrowheads="1"/>
          </p:cNvPicPr>
          <p:nvPr>
            <p:ph idx="1"/>
          </p:nvPr>
        </p:nvPicPr>
        <p:blipFill>
          <a:blip r:embed="rId2" cstate="print">
            <a:lum bright="-20000"/>
          </a:blip>
          <a:srcRect t="5938"/>
          <a:stretch>
            <a:fillRect/>
          </a:stretch>
        </p:blipFill>
        <p:spPr bwMode="auto">
          <a:xfrm>
            <a:off x="611560" y="836712"/>
            <a:ext cx="5384124" cy="4558829"/>
          </a:xfrm>
          <a:prstGeom prst="rect">
            <a:avLst/>
          </a:prstGeom>
          <a:noFill/>
          <a:ln w="38100">
            <a:solidFill>
              <a:schemeClr val="accent3">
                <a:lumMod val="75000"/>
              </a:schemeClr>
            </a:solidFill>
            <a:miter lim="800000"/>
            <a:headEnd/>
            <a:tailEnd/>
          </a:ln>
        </p:spPr>
      </p:pic>
      <p:sp>
        <p:nvSpPr>
          <p:cNvPr id="5" name="Содержимое 2"/>
          <p:cNvSpPr txBox="1">
            <a:spLocks/>
          </p:cNvSpPr>
          <p:nvPr/>
        </p:nvSpPr>
        <p:spPr>
          <a:xfrm>
            <a:off x="395536" y="5517232"/>
            <a:ext cx="7239000" cy="864096"/>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Час на підготовку – 1 хвилина</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Відповідь дає економіст</a:t>
            </a:r>
            <a:endParaRPr kumimoji="0" lang="ru-RU"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pic>
        <p:nvPicPr>
          <p:cNvPr id="23556" name="Picture 4" descr="http://jmil.com.ua/images/Rubr_Club_Km_NEW.png"/>
          <p:cNvPicPr>
            <a:picLocks noChangeAspect="1" noChangeArrowheads="1"/>
          </p:cNvPicPr>
          <p:nvPr/>
        </p:nvPicPr>
        <p:blipFill>
          <a:blip r:embed="rId3" cstate="print"/>
          <a:srcRect/>
          <a:stretch>
            <a:fillRect/>
          </a:stretch>
        </p:blipFill>
        <p:spPr bwMode="auto">
          <a:xfrm>
            <a:off x="5940152" y="3501008"/>
            <a:ext cx="2105025" cy="31623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Музична пауза</a:t>
            </a:r>
            <a:endParaRPr lang="ru-RU" dirty="0"/>
          </a:p>
        </p:txBody>
      </p:sp>
      <p:pic>
        <p:nvPicPr>
          <p:cNvPr id="34818" name="Picture 2" descr="http://vsiknygy.net.ua/wp-content/uploads/2011/10/music.jpg"/>
          <p:cNvPicPr>
            <a:picLocks noChangeAspect="1" noChangeArrowheads="1"/>
          </p:cNvPicPr>
          <p:nvPr/>
        </p:nvPicPr>
        <p:blipFill>
          <a:blip r:embed="rId2" cstate="print"/>
          <a:srcRect/>
          <a:stretch>
            <a:fillRect/>
          </a:stretch>
        </p:blipFill>
        <p:spPr bwMode="auto">
          <a:xfrm>
            <a:off x="1547664" y="1844824"/>
            <a:ext cx="4896544" cy="3672408"/>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332656"/>
            <a:ext cx="6912768" cy="626328"/>
          </a:xfrm>
        </p:spPr>
        <p:txBody>
          <a:bodyPr>
            <a:normAutofit/>
          </a:bodyPr>
          <a:lstStyle/>
          <a:p>
            <a:r>
              <a:rPr lang="uk-UA" sz="3200" dirty="0" smtClean="0"/>
              <a:t>Завдання 11.загублені склади</a:t>
            </a:r>
            <a:endParaRPr lang="ru-RU" sz="3200" dirty="0"/>
          </a:p>
        </p:txBody>
      </p:sp>
      <p:pic>
        <p:nvPicPr>
          <p:cNvPr id="24578" name="Picture 2"/>
          <p:cNvPicPr>
            <a:picLocks noGrp="1" noChangeAspect="1" noChangeArrowheads="1"/>
          </p:cNvPicPr>
          <p:nvPr>
            <p:ph idx="1"/>
          </p:nvPr>
        </p:nvPicPr>
        <p:blipFill>
          <a:blip r:embed="rId2" cstate="print"/>
          <a:srcRect/>
          <a:stretch>
            <a:fillRect/>
          </a:stretch>
        </p:blipFill>
        <p:spPr bwMode="auto">
          <a:xfrm>
            <a:off x="611560" y="2276872"/>
            <a:ext cx="3343275" cy="3190875"/>
          </a:xfrm>
          <a:prstGeom prst="rect">
            <a:avLst/>
          </a:prstGeom>
          <a:noFill/>
          <a:ln w="9525">
            <a:noFill/>
            <a:miter lim="800000"/>
            <a:headEnd/>
            <a:tailEnd/>
          </a:ln>
        </p:spPr>
      </p:pic>
      <p:pic>
        <p:nvPicPr>
          <p:cNvPr id="24579" name="Picture 3"/>
          <p:cNvPicPr>
            <a:picLocks noChangeAspect="1" noChangeArrowheads="1"/>
          </p:cNvPicPr>
          <p:nvPr/>
        </p:nvPicPr>
        <p:blipFill>
          <a:blip r:embed="rId3" cstate="print"/>
          <a:srcRect/>
          <a:stretch>
            <a:fillRect/>
          </a:stretch>
        </p:blipFill>
        <p:spPr bwMode="auto">
          <a:xfrm>
            <a:off x="4067944" y="2276872"/>
            <a:ext cx="3838575" cy="3133725"/>
          </a:xfrm>
          <a:prstGeom prst="rect">
            <a:avLst/>
          </a:prstGeom>
          <a:noFill/>
          <a:ln w="9525">
            <a:noFill/>
            <a:miter lim="800000"/>
            <a:headEnd/>
            <a:tailEnd/>
          </a:ln>
        </p:spPr>
      </p:pic>
      <p:sp>
        <p:nvSpPr>
          <p:cNvPr id="7" name="Содержимое 2"/>
          <p:cNvSpPr txBox="1">
            <a:spLocks/>
          </p:cNvSpPr>
          <p:nvPr/>
        </p:nvSpPr>
        <p:spPr>
          <a:xfrm>
            <a:off x="539552" y="1052736"/>
            <a:ext cx="7239000" cy="864096"/>
          </a:xfrm>
          <a:prstGeom prst="rect">
            <a:avLst/>
          </a:prstGeom>
        </p:spPr>
        <p:txBody>
          <a:bodyPr vert="horz">
            <a:normAutofit/>
          </a:bodyPr>
          <a:lstStyle/>
          <a:p>
            <a:pPr marR="0" lvl="0" algn="l" defTabSz="914400" rtl="0" eaLnBrk="1" fontAlgn="auto" latinLnBrk="0" hangingPunct="1">
              <a:lnSpc>
                <a:spcPct val="100000"/>
              </a:lnSpc>
              <a:spcBef>
                <a:spcPts val="600"/>
              </a:spcBef>
              <a:spcAft>
                <a:spcPts val="0"/>
              </a:spcAft>
              <a:buClr>
                <a:schemeClr val="tx2"/>
              </a:buClr>
              <a:buSzPct val="73000"/>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Знайдіть загублений склад та поясніть значення кожного терміну</a:t>
            </a:r>
            <a:endParaRPr kumimoji="0" lang="ru-RU"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9" name="Содержимое 2"/>
          <p:cNvSpPr txBox="1">
            <a:spLocks/>
          </p:cNvSpPr>
          <p:nvPr/>
        </p:nvSpPr>
        <p:spPr>
          <a:xfrm>
            <a:off x="395536" y="5517232"/>
            <a:ext cx="7239000" cy="864096"/>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Час на підготовку – 1 хвилина</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Відповідь дає кожний учасник команди</a:t>
            </a:r>
            <a:endParaRPr kumimoji="0" lang="ru-RU"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pic>
        <p:nvPicPr>
          <p:cNvPr id="24583" name="Picture 7" descr="https://gatet.files.wordpress.com/2010/06/me.jpg"/>
          <p:cNvPicPr>
            <a:picLocks noChangeAspect="1" noChangeArrowheads="1"/>
          </p:cNvPicPr>
          <p:nvPr/>
        </p:nvPicPr>
        <p:blipFill>
          <a:blip r:embed="rId4" cstate="print"/>
          <a:srcRect/>
          <a:stretch>
            <a:fillRect/>
          </a:stretch>
        </p:blipFill>
        <p:spPr bwMode="auto">
          <a:xfrm>
            <a:off x="3347864" y="1556792"/>
            <a:ext cx="1152128" cy="184851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44824"/>
            <a:ext cx="3322712" cy="698336"/>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uk-UA"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Команда</a:t>
            </a:r>
            <a:r>
              <a:rPr lang="uk-UA"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a:t>
            </a:r>
            <a:endParaRPr lang="ru-RU"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Содержимое 2"/>
          <p:cNvSpPr>
            <a:spLocks noGrp="1"/>
          </p:cNvSpPr>
          <p:nvPr>
            <p:ph idx="1"/>
          </p:nvPr>
        </p:nvSpPr>
        <p:spPr>
          <a:xfrm>
            <a:off x="395536" y="2852936"/>
            <a:ext cx="3816424" cy="3600400"/>
          </a:xfrm>
        </p:spPr>
        <p:txBody>
          <a:bodyPr>
            <a:normAutofit/>
          </a:bodyPr>
          <a:lstStyle/>
          <a:p>
            <a:pPr marL="514350" indent="-514350">
              <a:buAutoNum type="arabicPeriod"/>
            </a:pPr>
            <a:r>
              <a:rPr lang="uk-UA" sz="2400" b="1" dirty="0" err="1" smtClean="0">
                <a:solidFill>
                  <a:schemeClr val="tx2">
                    <a:lumMod val="75000"/>
                  </a:schemeClr>
                </a:solidFill>
              </a:rPr>
              <a:t>Галайко</a:t>
            </a:r>
            <a:r>
              <a:rPr lang="uk-UA" sz="2400" b="1" dirty="0" smtClean="0">
                <a:solidFill>
                  <a:schemeClr val="tx2">
                    <a:lumMod val="75000"/>
                  </a:schemeClr>
                </a:solidFill>
              </a:rPr>
              <a:t> Андрій</a:t>
            </a:r>
          </a:p>
          <a:p>
            <a:pPr marL="514350" indent="-514350">
              <a:buAutoNum type="arabicPeriod"/>
            </a:pPr>
            <a:r>
              <a:rPr lang="uk-UA" sz="2400" b="1" dirty="0" err="1" smtClean="0">
                <a:solidFill>
                  <a:schemeClr val="tx2">
                    <a:lumMod val="75000"/>
                  </a:schemeClr>
                </a:solidFill>
              </a:rPr>
              <a:t>Горбульов</a:t>
            </a:r>
            <a:r>
              <a:rPr lang="uk-UA" sz="2400" b="1" dirty="0" smtClean="0">
                <a:solidFill>
                  <a:schemeClr val="tx2">
                    <a:lumMod val="75000"/>
                  </a:schemeClr>
                </a:solidFill>
              </a:rPr>
              <a:t> Микола</a:t>
            </a:r>
          </a:p>
          <a:p>
            <a:pPr marL="514350" indent="-514350">
              <a:buAutoNum type="arabicPeriod"/>
            </a:pPr>
            <a:r>
              <a:rPr lang="uk-UA" sz="2400" b="1" dirty="0" smtClean="0">
                <a:solidFill>
                  <a:schemeClr val="tx2">
                    <a:lumMod val="75000"/>
                  </a:schemeClr>
                </a:solidFill>
              </a:rPr>
              <a:t>Коротков Микита</a:t>
            </a:r>
          </a:p>
          <a:p>
            <a:pPr marL="514350" indent="-514350">
              <a:buAutoNum type="arabicPeriod"/>
            </a:pPr>
            <a:r>
              <a:rPr lang="uk-UA" sz="2400" b="1" dirty="0" err="1" smtClean="0">
                <a:solidFill>
                  <a:schemeClr val="tx2">
                    <a:lumMod val="75000"/>
                  </a:schemeClr>
                </a:solidFill>
              </a:rPr>
              <a:t>Кривицький</a:t>
            </a:r>
            <a:r>
              <a:rPr lang="uk-UA" sz="2400" b="1" dirty="0" smtClean="0">
                <a:solidFill>
                  <a:schemeClr val="tx2">
                    <a:lumMod val="75000"/>
                  </a:schemeClr>
                </a:solidFill>
              </a:rPr>
              <a:t> Єгор</a:t>
            </a:r>
          </a:p>
          <a:p>
            <a:pPr marL="514350" indent="-514350">
              <a:buAutoNum type="arabicPeriod"/>
            </a:pPr>
            <a:r>
              <a:rPr lang="uk-UA" sz="2400" b="1" dirty="0" smtClean="0">
                <a:solidFill>
                  <a:schemeClr val="tx2">
                    <a:lumMod val="75000"/>
                  </a:schemeClr>
                </a:solidFill>
              </a:rPr>
              <a:t>Дегтярьов Леонід</a:t>
            </a:r>
            <a:endParaRPr lang="ru-RU" sz="2400" b="1" dirty="0">
              <a:solidFill>
                <a:schemeClr val="tx2">
                  <a:lumMod val="75000"/>
                </a:schemeClr>
              </a:solidFill>
            </a:endParaRPr>
          </a:p>
        </p:txBody>
      </p:sp>
      <p:sp>
        <p:nvSpPr>
          <p:cNvPr id="4" name="Заголовок 1"/>
          <p:cNvSpPr txBox="1">
            <a:spLocks/>
          </p:cNvSpPr>
          <p:nvPr/>
        </p:nvSpPr>
        <p:spPr>
          <a:xfrm>
            <a:off x="4644008" y="332656"/>
            <a:ext cx="3322712" cy="638944"/>
          </a:xfrm>
          <a:prstGeom prst="rect">
            <a:avLst/>
          </a:prstGeom>
        </p:spPr>
        <p:txBody>
          <a:bodyPr vert="horz" lIns="45720" tIns="0" rIns="45720" bIns="0" anchor="b" anchorCtr="0">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uk-UA" sz="3800" b="1" i="0" u="none" strike="noStrike" kern="1200" normalizeH="0" baseline="0" noProof="0" dirty="0" smtClean="0">
                <a:ln w="11430"/>
                <a:solidFill>
                  <a:srgbClr val="C00000"/>
                </a:solidFill>
                <a:effectLst>
                  <a:outerShdw blurRad="50800" dist="39000" dir="5460000" algn="tl">
                    <a:srgbClr val="000000">
                      <a:alpha val="38000"/>
                    </a:srgbClr>
                  </a:outerShdw>
                </a:effectLst>
                <a:uLnTx/>
                <a:uFillTx/>
                <a:latin typeface="+mj-lt"/>
                <a:ea typeface="+mj-ea"/>
                <a:cs typeface="+mj-cs"/>
              </a:rPr>
              <a:t>Команда:</a:t>
            </a:r>
            <a:endParaRPr kumimoji="0" lang="ru-RU" sz="3800" b="1" i="0" u="none" strike="noStrike" kern="1200" normalizeH="0" baseline="0" noProof="0" dirty="0">
              <a:ln w="11430"/>
              <a:solidFill>
                <a:srgbClr val="C00000"/>
              </a:solidFill>
              <a:effectLst>
                <a:outerShdw blurRad="50800" dist="39000" dir="5460000" algn="tl">
                  <a:srgbClr val="000000">
                    <a:alpha val="38000"/>
                  </a:srgbClr>
                </a:outerShdw>
              </a:effectLst>
              <a:uLnTx/>
              <a:uFillTx/>
              <a:latin typeface="+mj-lt"/>
              <a:ea typeface="+mj-ea"/>
              <a:cs typeface="+mj-cs"/>
            </a:endParaRPr>
          </a:p>
        </p:txBody>
      </p:sp>
      <p:sp>
        <p:nvSpPr>
          <p:cNvPr id="5" name="Содержимое 2"/>
          <p:cNvSpPr txBox="1">
            <a:spLocks/>
          </p:cNvSpPr>
          <p:nvPr/>
        </p:nvSpPr>
        <p:spPr>
          <a:xfrm>
            <a:off x="4355976" y="1700808"/>
            <a:ext cx="2674640" cy="4846320"/>
          </a:xfrm>
          <a:prstGeom prst="rect">
            <a:avLst/>
          </a:prstGeom>
        </p:spPr>
        <p:txBody>
          <a:bodyPr vert="horz">
            <a:normAutofit/>
          </a:bodyPr>
          <a:lstStyle/>
          <a:p>
            <a:pPr marL="514350" marR="0" lvl="0" indent="-514350" algn="l" defTabSz="914400" rtl="0" eaLnBrk="1" fontAlgn="auto" latinLnBrk="0" hangingPunct="1">
              <a:lnSpc>
                <a:spcPct val="100000"/>
              </a:lnSpc>
              <a:spcBef>
                <a:spcPts val="600"/>
              </a:spcBef>
              <a:spcAft>
                <a:spcPts val="0"/>
              </a:spcAft>
              <a:buClr>
                <a:schemeClr val="tx2"/>
              </a:buClr>
              <a:buSzPct val="73000"/>
              <a:buFont typeface="Wingdings 2"/>
              <a:buAutoNum type="arabicPeriod"/>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pic>
        <p:nvPicPr>
          <p:cNvPr id="14338" name="Picture 2" descr="http://telegraf.com.ua/files/2014/04/Styl.jpg"/>
          <p:cNvPicPr>
            <a:picLocks noChangeAspect="1" noChangeArrowheads="1"/>
          </p:cNvPicPr>
          <p:nvPr/>
        </p:nvPicPr>
        <p:blipFill>
          <a:blip r:embed="rId2" cstate="print"/>
          <a:srcRect l="5475" r="8743"/>
          <a:stretch>
            <a:fillRect/>
          </a:stretch>
        </p:blipFill>
        <p:spPr bwMode="auto">
          <a:xfrm>
            <a:off x="539552" y="260648"/>
            <a:ext cx="3013758" cy="1756643"/>
          </a:xfrm>
          <a:prstGeom prst="rect">
            <a:avLst/>
          </a:prstGeom>
          <a:noFill/>
        </p:spPr>
      </p:pic>
      <p:pic>
        <p:nvPicPr>
          <p:cNvPr id="14340" name="Picture 4" descr="http://3dnews.ru/_imgdata/img/2012/11/01/637457/smartas.jpg"/>
          <p:cNvPicPr>
            <a:picLocks noChangeAspect="1" noChangeArrowheads="1"/>
          </p:cNvPicPr>
          <p:nvPr/>
        </p:nvPicPr>
        <p:blipFill>
          <a:blip r:embed="rId3" cstate="print"/>
          <a:srcRect/>
          <a:stretch>
            <a:fillRect/>
          </a:stretch>
        </p:blipFill>
        <p:spPr bwMode="auto">
          <a:xfrm>
            <a:off x="4716016" y="4653136"/>
            <a:ext cx="3096344" cy="1745212"/>
          </a:xfrm>
          <a:prstGeom prst="rect">
            <a:avLst/>
          </a:prstGeom>
          <a:noFill/>
        </p:spPr>
      </p:pic>
      <p:sp>
        <p:nvSpPr>
          <p:cNvPr id="12" name="Содержимое 2"/>
          <p:cNvSpPr txBox="1">
            <a:spLocks/>
          </p:cNvSpPr>
          <p:nvPr/>
        </p:nvSpPr>
        <p:spPr>
          <a:xfrm>
            <a:off x="3995936" y="1340768"/>
            <a:ext cx="3816424" cy="2808312"/>
          </a:xfrm>
          <a:prstGeom prst="rect">
            <a:avLst/>
          </a:prstGeom>
        </p:spPr>
        <p:txBody>
          <a:bodyPr vert="horz">
            <a:normAutofit/>
          </a:bodyPr>
          <a:lstStyle/>
          <a:p>
            <a:pPr marL="514350" marR="0" lvl="0" indent="-514350" algn="l" defTabSz="914400" rtl="0" eaLnBrk="1" fontAlgn="auto" latinLnBrk="0" hangingPunct="1">
              <a:lnSpc>
                <a:spcPct val="100000"/>
              </a:lnSpc>
              <a:spcBef>
                <a:spcPts val="600"/>
              </a:spcBef>
              <a:spcAft>
                <a:spcPts val="0"/>
              </a:spcAft>
              <a:buClr>
                <a:schemeClr val="tx2"/>
              </a:buClr>
              <a:buSzPct val="73000"/>
              <a:buFont typeface="Wingdings 2"/>
              <a:buAutoNum type="arabicPeriod"/>
              <a:tabLst/>
              <a:defRPr/>
            </a:pPr>
            <a:r>
              <a:rPr kumimoji="0" lang="uk-UA" sz="2400" b="1" i="0" u="none" strike="noStrike" kern="1200" cap="none" spc="0" normalizeH="0" baseline="0" noProof="0" dirty="0" err="1" smtClean="0">
                <a:ln>
                  <a:solidFill>
                    <a:srgbClr val="FF0000"/>
                  </a:solidFill>
                </a:ln>
                <a:solidFill>
                  <a:srgbClr val="990000"/>
                </a:solidFill>
                <a:effectLst/>
                <a:uLnTx/>
                <a:uFillTx/>
                <a:latin typeface="+mn-lt"/>
                <a:ea typeface="+mn-ea"/>
                <a:cs typeface="+mn-cs"/>
              </a:rPr>
              <a:t>Лукашова</a:t>
            </a:r>
            <a:r>
              <a:rPr kumimoji="0" lang="uk-UA" sz="2400" b="1" i="0" u="none" strike="noStrike" kern="1200" cap="none" spc="0" normalizeH="0" baseline="0" noProof="0" dirty="0" smtClean="0">
                <a:ln>
                  <a:solidFill>
                    <a:srgbClr val="FF0000"/>
                  </a:solidFill>
                </a:ln>
                <a:solidFill>
                  <a:srgbClr val="990000"/>
                </a:solidFill>
                <a:effectLst/>
                <a:uLnTx/>
                <a:uFillTx/>
                <a:latin typeface="+mn-lt"/>
                <a:ea typeface="+mn-ea"/>
                <a:cs typeface="+mn-cs"/>
              </a:rPr>
              <a:t> Аліна</a:t>
            </a:r>
          </a:p>
          <a:p>
            <a:pPr marL="514350" marR="0" lvl="0" indent="-514350" algn="l" defTabSz="914400" rtl="0" eaLnBrk="1" fontAlgn="auto" latinLnBrk="0" hangingPunct="1">
              <a:lnSpc>
                <a:spcPct val="100000"/>
              </a:lnSpc>
              <a:spcBef>
                <a:spcPts val="600"/>
              </a:spcBef>
              <a:spcAft>
                <a:spcPts val="0"/>
              </a:spcAft>
              <a:buClr>
                <a:schemeClr val="tx2"/>
              </a:buClr>
              <a:buSzPct val="73000"/>
              <a:buFont typeface="Wingdings 2"/>
              <a:buAutoNum type="arabicPeriod"/>
              <a:tabLst/>
              <a:defRPr/>
            </a:pPr>
            <a:r>
              <a:rPr kumimoji="0" lang="uk-UA" sz="2400" b="1" i="0" u="none" strike="noStrike" kern="1200" cap="none" spc="0" normalizeH="0" baseline="0" noProof="0" dirty="0" err="1" smtClean="0">
                <a:ln>
                  <a:solidFill>
                    <a:srgbClr val="FF0000"/>
                  </a:solidFill>
                </a:ln>
                <a:solidFill>
                  <a:srgbClr val="990000"/>
                </a:solidFill>
                <a:effectLst/>
                <a:uLnTx/>
                <a:uFillTx/>
                <a:latin typeface="+mn-lt"/>
                <a:ea typeface="+mn-ea"/>
                <a:cs typeface="+mn-cs"/>
              </a:rPr>
              <a:t>Байкенич</a:t>
            </a:r>
            <a:r>
              <a:rPr kumimoji="0" lang="uk-UA" sz="2400" b="1" i="0" u="none" strike="noStrike" kern="1200" cap="none" spc="0" normalizeH="0" baseline="0" noProof="0" dirty="0" smtClean="0">
                <a:ln>
                  <a:solidFill>
                    <a:srgbClr val="FF0000"/>
                  </a:solidFill>
                </a:ln>
                <a:solidFill>
                  <a:srgbClr val="990000"/>
                </a:solidFill>
                <a:effectLst/>
                <a:uLnTx/>
                <a:uFillTx/>
                <a:latin typeface="+mn-lt"/>
                <a:ea typeface="+mn-ea"/>
                <a:cs typeface="+mn-cs"/>
              </a:rPr>
              <a:t> Наталя</a:t>
            </a:r>
          </a:p>
          <a:p>
            <a:pPr marL="514350" marR="0" lvl="0" indent="-514350" algn="l" defTabSz="914400" rtl="0" eaLnBrk="1" fontAlgn="auto" latinLnBrk="0" hangingPunct="1">
              <a:lnSpc>
                <a:spcPct val="100000"/>
              </a:lnSpc>
              <a:spcBef>
                <a:spcPts val="600"/>
              </a:spcBef>
              <a:spcAft>
                <a:spcPts val="0"/>
              </a:spcAft>
              <a:buClr>
                <a:schemeClr val="tx2"/>
              </a:buClr>
              <a:buSzPct val="73000"/>
              <a:buFont typeface="Wingdings 2"/>
              <a:buAutoNum type="arabicPeriod"/>
              <a:tabLst/>
              <a:defRPr/>
            </a:pPr>
            <a:r>
              <a:rPr kumimoji="0" lang="uk-UA" sz="2400" b="1" i="0" u="none" strike="noStrike" kern="1200" cap="none" spc="0" normalizeH="0" baseline="0" noProof="0" dirty="0" smtClean="0">
                <a:ln>
                  <a:solidFill>
                    <a:srgbClr val="FF0000"/>
                  </a:solidFill>
                </a:ln>
                <a:solidFill>
                  <a:srgbClr val="990000"/>
                </a:solidFill>
                <a:effectLst/>
                <a:uLnTx/>
                <a:uFillTx/>
                <a:latin typeface="+mn-lt"/>
                <a:ea typeface="+mn-ea"/>
                <a:cs typeface="+mn-cs"/>
              </a:rPr>
              <a:t>Макаренко Влада</a:t>
            </a:r>
          </a:p>
          <a:p>
            <a:pPr marL="514350" marR="0" lvl="0" indent="-514350" algn="l" defTabSz="914400" rtl="0" eaLnBrk="1" fontAlgn="auto" latinLnBrk="0" hangingPunct="1">
              <a:lnSpc>
                <a:spcPct val="100000"/>
              </a:lnSpc>
              <a:spcBef>
                <a:spcPts val="600"/>
              </a:spcBef>
              <a:spcAft>
                <a:spcPts val="0"/>
              </a:spcAft>
              <a:buClr>
                <a:schemeClr val="tx2"/>
              </a:buClr>
              <a:buSzPct val="73000"/>
              <a:buFont typeface="Wingdings 2"/>
              <a:buAutoNum type="arabicPeriod"/>
              <a:tabLst/>
              <a:defRPr/>
            </a:pPr>
            <a:r>
              <a:rPr kumimoji="0" lang="uk-UA" sz="2400" b="1" i="0" u="none" strike="noStrike" kern="1200" cap="none" spc="0" normalizeH="0" baseline="0" noProof="0" dirty="0" err="1" smtClean="0">
                <a:ln>
                  <a:solidFill>
                    <a:srgbClr val="FF0000"/>
                  </a:solidFill>
                </a:ln>
                <a:solidFill>
                  <a:srgbClr val="990000"/>
                </a:solidFill>
                <a:effectLst/>
                <a:uLnTx/>
                <a:uFillTx/>
                <a:latin typeface="+mn-lt"/>
                <a:ea typeface="+mn-ea"/>
                <a:cs typeface="+mn-cs"/>
              </a:rPr>
              <a:t>Велігодська</a:t>
            </a:r>
            <a:r>
              <a:rPr kumimoji="0" lang="uk-UA" sz="2400" b="1" i="0" u="none" strike="noStrike" kern="1200" cap="none" spc="0" normalizeH="0" baseline="0" noProof="0" dirty="0" smtClean="0">
                <a:ln>
                  <a:solidFill>
                    <a:srgbClr val="FF0000"/>
                  </a:solidFill>
                </a:ln>
                <a:solidFill>
                  <a:srgbClr val="990000"/>
                </a:solidFill>
                <a:effectLst/>
                <a:uLnTx/>
                <a:uFillTx/>
                <a:latin typeface="+mn-lt"/>
                <a:ea typeface="+mn-ea"/>
                <a:cs typeface="+mn-cs"/>
              </a:rPr>
              <a:t> Настя</a:t>
            </a:r>
          </a:p>
          <a:p>
            <a:pPr marL="514350" marR="0" lvl="0" indent="-514350" algn="l" defTabSz="914400" rtl="0" eaLnBrk="1" fontAlgn="auto" latinLnBrk="0" hangingPunct="1">
              <a:lnSpc>
                <a:spcPct val="100000"/>
              </a:lnSpc>
              <a:spcBef>
                <a:spcPts val="600"/>
              </a:spcBef>
              <a:spcAft>
                <a:spcPts val="0"/>
              </a:spcAft>
              <a:buClr>
                <a:schemeClr val="tx2"/>
              </a:buClr>
              <a:buSzPct val="73000"/>
              <a:buFont typeface="Wingdings 2"/>
              <a:buAutoNum type="arabicPeriod"/>
              <a:tabLst/>
              <a:defRPr/>
            </a:pPr>
            <a:r>
              <a:rPr kumimoji="0" lang="uk-UA" sz="2400" b="1" i="0" u="none" strike="noStrike" kern="1200" cap="none" spc="0" normalizeH="0" baseline="0" noProof="0" dirty="0" err="1" smtClean="0">
                <a:ln>
                  <a:solidFill>
                    <a:srgbClr val="FF0000"/>
                  </a:solidFill>
                </a:ln>
                <a:solidFill>
                  <a:srgbClr val="990000"/>
                </a:solidFill>
                <a:effectLst/>
                <a:uLnTx/>
                <a:uFillTx/>
                <a:latin typeface="+mn-lt"/>
                <a:ea typeface="+mn-ea"/>
                <a:cs typeface="+mn-cs"/>
              </a:rPr>
              <a:t>Абихвостова</a:t>
            </a:r>
            <a:r>
              <a:rPr kumimoji="0" lang="uk-UA" sz="2400" b="1" i="0" u="none" strike="noStrike" kern="1200" cap="none" spc="0" normalizeH="0" baseline="0" noProof="0" dirty="0" smtClean="0">
                <a:ln>
                  <a:solidFill>
                    <a:srgbClr val="FF0000"/>
                  </a:solidFill>
                </a:ln>
                <a:solidFill>
                  <a:srgbClr val="990000"/>
                </a:solidFill>
                <a:effectLst/>
                <a:uLnTx/>
                <a:uFillTx/>
                <a:latin typeface="+mn-lt"/>
                <a:ea typeface="+mn-ea"/>
                <a:cs typeface="+mn-cs"/>
              </a:rPr>
              <a:t> Юля</a:t>
            </a:r>
            <a:endParaRPr kumimoji="0" lang="ru-RU" sz="2400" b="1" i="0" u="none" strike="noStrike" kern="1200" cap="none" spc="0" normalizeH="0" baseline="0" noProof="0" dirty="0">
              <a:ln>
                <a:solidFill>
                  <a:srgbClr val="FF0000"/>
                </a:solidFill>
              </a:ln>
              <a:solidFill>
                <a:srgbClr val="99000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http://www.protraffik.ru/wp-content/uploads/2012/02/podbor_kljuchevyh_slov.jpg"/>
          <p:cNvPicPr>
            <a:picLocks noChangeAspect="1" noChangeArrowheads="1"/>
          </p:cNvPicPr>
          <p:nvPr/>
        </p:nvPicPr>
        <p:blipFill>
          <a:blip r:embed="rId2" cstate="print"/>
          <a:srcRect l="15045" t="5065" r="17255" b="3760"/>
          <a:stretch>
            <a:fillRect/>
          </a:stretch>
        </p:blipFill>
        <p:spPr bwMode="auto">
          <a:xfrm>
            <a:off x="4932040" y="3833664"/>
            <a:ext cx="3024336" cy="3024336"/>
          </a:xfrm>
          <a:prstGeom prst="rect">
            <a:avLst/>
          </a:prstGeom>
          <a:noFill/>
        </p:spPr>
      </p:pic>
      <p:sp>
        <p:nvSpPr>
          <p:cNvPr id="2" name="Заголовок 1"/>
          <p:cNvSpPr>
            <a:spLocks noGrp="1"/>
          </p:cNvSpPr>
          <p:nvPr>
            <p:ph type="title"/>
          </p:nvPr>
        </p:nvSpPr>
        <p:spPr>
          <a:xfrm>
            <a:off x="467544" y="188640"/>
            <a:ext cx="7239000" cy="554320"/>
          </a:xfrm>
        </p:spPr>
        <p:txBody>
          <a:bodyPr>
            <a:normAutofit/>
          </a:bodyPr>
          <a:lstStyle/>
          <a:p>
            <a:r>
              <a:rPr lang="uk-UA" sz="3200" dirty="0" smtClean="0"/>
              <a:t>Завдання 12.лайнворд</a:t>
            </a:r>
            <a:endParaRPr lang="ru-RU" sz="3200" dirty="0"/>
          </a:p>
        </p:txBody>
      </p:sp>
      <p:pic>
        <p:nvPicPr>
          <p:cNvPr id="25602" name="Picture 2"/>
          <p:cNvPicPr>
            <a:picLocks noGrp="1" noChangeAspect="1" noChangeArrowheads="1"/>
          </p:cNvPicPr>
          <p:nvPr>
            <p:ph idx="1"/>
          </p:nvPr>
        </p:nvPicPr>
        <p:blipFill>
          <a:blip r:embed="rId3" cstate="print"/>
          <a:srcRect t="13649"/>
          <a:stretch>
            <a:fillRect/>
          </a:stretch>
        </p:blipFill>
        <p:spPr bwMode="auto">
          <a:xfrm>
            <a:off x="323528" y="1268760"/>
            <a:ext cx="6408712" cy="2733298"/>
          </a:xfrm>
          <a:prstGeom prst="rect">
            <a:avLst/>
          </a:prstGeom>
          <a:noFill/>
          <a:ln w="9525">
            <a:noFill/>
            <a:miter lim="800000"/>
            <a:headEnd/>
            <a:tailEnd/>
          </a:ln>
        </p:spPr>
      </p:pic>
      <p:sp>
        <p:nvSpPr>
          <p:cNvPr id="5" name="Содержимое 2"/>
          <p:cNvSpPr txBox="1">
            <a:spLocks/>
          </p:cNvSpPr>
          <p:nvPr/>
        </p:nvSpPr>
        <p:spPr>
          <a:xfrm>
            <a:off x="395536" y="4869160"/>
            <a:ext cx="4464496" cy="864096"/>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Час на підготовку – 1 хвилина</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Відповідь дає капітан команди</a:t>
            </a:r>
            <a:endParaRPr kumimoji="0" lang="ru-RU"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Содержимое 2"/>
          <p:cNvSpPr txBox="1">
            <a:spLocks/>
          </p:cNvSpPr>
          <p:nvPr/>
        </p:nvSpPr>
        <p:spPr>
          <a:xfrm>
            <a:off x="395536" y="836712"/>
            <a:ext cx="7239000" cy="864096"/>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Розгадайте </a:t>
            </a:r>
            <a:r>
              <a:rPr kumimoji="0" lang="uk-UA" sz="2000" b="0" i="0" u="none" strike="noStrike" kern="1200" cap="none" spc="0" normalizeH="0" baseline="0" noProof="0" dirty="0" err="1" smtClean="0">
                <a:ln>
                  <a:noFill/>
                </a:ln>
                <a:solidFill>
                  <a:schemeClr val="tx1"/>
                </a:solidFill>
                <a:effectLst/>
                <a:uLnTx/>
                <a:uFillTx/>
                <a:latin typeface="+mn-lt"/>
                <a:ea typeface="+mn-ea"/>
                <a:cs typeface="+mn-cs"/>
              </a:rPr>
              <a:t>лайнворд</a:t>
            </a:r>
            <a:r>
              <a:rPr kumimoji="0" lang="uk-UA" sz="2000" b="0" i="0" u="none" strike="noStrike" kern="1200" cap="none" spc="0" normalizeH="0" baseline="0" noProof="0" dirty="0" smtClean="0">
                <a:ln>
                  <a:noFill/>
                </a:ln>
                <a:solidFill>
                  <a:schemeClr val="tx1"/>
                </a:solidFill>
                <a:effectLst/>
                <a:uLnTx/>
                <a:uFillTx/>
                <a:latin typeface="+mn-lt"/>
                <a:ea typeface="+mn-ea"/>
                <a:cs typeface="+mn-cs"/>
              </a:rPr>
              <a:t>, підбираючи</a:t>
            </a:r>
            <a:r>
              <a:rPr kumimoji="0" lang="uk-UA" sz="2000" b="0" i="0" u="none" strike="noStrike" kern="1200" cap="none" spc="0" normalizeH="0" noProof="0" dirty="0" smtClean="0">
                <a:ln>
                  <a:noFill/>
                </a:ln>
                <a:solidFill>
                  <a:schemeClr val="tx1"/>
                </a:solidFill>
                <a:effectLst/>
                <a:uLnTx/>
                <a:uFillTx/>
                <a:latin typeface="+mn-lt"/>
                <a:ea typeface="+mn-ea"/>
                <a:cs typeface="+mn-cs"/>
              </a:rPr>
              <a:t> правильні відповіді</a:t>
            </a:r>
            <a:r>
              <a:rPr kumimoji="0" lang="uk-UA" sz="2000" b="0" i="0" u="none" strike="noStrike" kern="1200" cap="none" spc="0" normalizeH="0" baseline="0" noProof="0" dirty="0" smtClean="0">
                <a:ln>
                  <a:noFill/>
                </a:ln>
                <a:solidFill>
                  <a:schemeClr val="tx1"/>
                </a:solidFill>
                <a:effectLst/>
                <a:uLnTx/>
                <a:uFillTx/>
                <a:latin typeface="+mn-lt"/>
                <a:ea typeface="+mn-ea"/>
                <a:cs typeface="+mn-cs"/>
              </a:rPr>
              <a:t> </a:t>
            </a:r>
            <a:endParaRPr kumimoji="0" lang="ru-RU"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87624" y="548680"/>
            <a:ext cx="3744416" cy="1656184"/>
          </a:xfrm>
        </p:spPr>
        <p:txBody>
          <a:bodyPr>
            <a:normAutofit/>
          </a:bodyPr>
          <a:lstStyle/>
          <a:p>
            <a:r>
              <a:rPr lang="uk-UA" dirty="0" smtClean="0"/>
              <a:t>Правильна </a:t>
            </a:r>
            <a:br>
              <a:rPr lang="uk-UA" dirty="0" smtClean="0"/>
            </a:br>
            <a:r>
              <a:rPr lang="uk-UA" dirty="0" smtClean="0"/>
              <a:t>відповідь</a:t>
            </a:r>
            <a:endParaRPr lang="ru-RU" dirty="0"/>
          </a:p>
        </p:txBody>
      </p:sp>
      <p:pic>
        <p:nvPicPr>
          <p:cNvPr id="26626" name="Picture 2"/>
          <p:cNvPicPr>
            <a:picLocks noGrp="1" noChangeAspect="1" noChangeArrowheads="1"/>
          </p:cNvPicPr>
          <p:nvPr>
            <p:ph idx="1"/>
          </p:nvPr>
        </p:nvPicPr>
        <p:blipFill>
          <a:blip r:embed="rId2" cstate="print"/>
          <a:srcRect/>
          <a:stretch>
            <a:fillRect/>
          </a:stretch>
        </p:blipFill>
        <p:spPr bwMode="auto">
          <a:xfrm>
            <a:off x="481192" y="3142397"/>
            <a:ext cx="7134108" cy="3057475"/>
          </a:xfrm>
          <a:prstGeom prst="rect">
            <a:avLst/>
          </a:prstGeom>
          <a:noFill/>
          <a:ln w="9525">
            <a:noFill/>
            <a:miter lim="800000"/>
            <a:headEnd/>
            <a:tailEnd/>
          </a:ln>
        </p:spPr>
      </p:pic>
      <p:pic>
        <p:nvPicPr>
          <p:cNvPr id="11266" name="Picture 2" descr="http://cs625524.vk.me/v625524963/24655/hQDu2l6bwv4.jpg"/>
          <p:cNvPicPr>
            <a:picLocks noChangeAspect="1" noChangeArrowheads="1"/>
          </p:cNvPicPr>
          <p:nvPr/>
        </p:nvPicPr>
        <p:blipFill>
          <a:blip r:embed="rId3" cstate="print"/>
          <a:srcRect/>
          <a:stretch>
            <a:fillRect/>
          </a:stretch>
        </p:blipFill>
        <p:spPr bwMode="auto">
          <a:xfrm>
            <a:off x="5004048" y="260648"/>
            <a:ext cx="2788568" cy="2788568"/>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stolyar-zp.pp.ua/wp-content/uploads/2016/03/1426453765_sx2.name_faq.png"/>
          <p:cNvPicPr>
            <a:picLocks noChangeAspect="1" noChangeArrowheads="1"/>
          </p:cNvPicPr>
          <p:nvPr/>
        </p:nvPicPr>
        <p:blipFill>
          <a:blip r:embed="rId2" cstate="print"/>
          <a:srcRect/>
          <a:stretch>
            <a:fillRect/>
          </a:stretch>
        </p:blipFill>
        <p:spPr bwMode="auto">
          <a:xfrm>
            <a:off x="4572000" y="908720"/>
            <a:ext cx="3432367" cy="1941413"/>
          </a:xfrm>
          <a:prstGeom prst="rect">
            <a:avLst/>
          </a:prstGeom>
          <a:noFill/>
        </p:spPr>
      </p:pic>
      <p:sp>
        <p:nvSpPr>
          <p:cNvPr id="3" name="Содержимое 2"/>
          <p:cNvSpPr>
            <a:spLocks noGrp="1"/>
          </p:cNvSpPr>
          <p:nvPr>
            <p:ph idx="1"/>
          </p:nvPr>
        </p:nvSpPr>
        <p:spPr>
          <a:xfrm>
            <a:off x="251520" y="1556792"/>
            <a:ext cx="3960440" cy="1152128"/>
          </a:xfrm>
        </p:spPr>
        <p:txBody>
          <a:bodyPr>
            <a:normAutofit fontScale="85000" lnSpcReduction="10000"/>
          </a:bodyPr>
          <a:lstStyle/>
          <a:p>
            <a:pPr>
              <a:buNone/>
            </a:pPr>
            <a:r>
              <a:rPr lang="uk-UA" sz="31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Блок 1. Зображення </a:t>
            </a:r>
          </a:p>
          <a:p>
            <a:pPr>
              <a:buNone/>
            </a:pPr>
            <a:r>
              <a:rPr lang="uk-UA" sz="31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на купюрах</a:t>
            </a:r>
            <a:endParaRPr lang="uk-UA" sz="3100" dirty="0" smtClean="0"/>
          </a:p>
          <a:p>
            <a:pPr>
              <a:buNone/>
            </a:pPr>
            <a:endParaRPr lang="uk-UA" dirty="0" smtClean="0"/>
          </a:p>
          <a:p>
            <a:endParaRPr lang="ru-RU" dirty="0"/>
          </a:p>
        </p:txBody>
      </p:sp>
      <p:sp>
        <p:nvSpPr>
          <p:cNvPr id="2" name="Заголовок 1"/>
          <p:cNvSpPr>
            <a:spLocks noGrp="1"/>
          </p:cNvSpPr>
          <p:nvPr>
            <p:ph type="title"/>
          </p:nvPr>
        </p:nvSpPr>
        <p:spPr>
          <a:xfrm>
            <a:off x="251520" y="188640"/>
            <a:ext cx="7239000" cy="986368"/>
          </a:xfrm>
        </p:spPr>
        <p:txBody>
          <a:bodyPr>
            <a:normAutofit/>
          </a:bodyPr>
          <a:lstStyle/>
          <a:p>
            <a:r>
              <a:rPr lang="uk-UA" sz="2800" dirty="0" smtClean="0"/>
              <a:t>Завдання 13. </a:t>
            </a:r>
            <a:r>
              <a:rPr lang="uk-UA" sz="2800" dirty="0" err="1" smtClean="0"/>
              <a:t>бліц-опитування</a:t>
            </a:r>
            <a:r>
              <a:rPr lang="uk-UA" sz="2800" dirty="0" smtClean="0"/>
              <a:t> </a:t>
            </a:r>
            <a:r>
              <a:rPr lang="uk-UA" sz="2800" dirty="0" err="1" smtClean="0"/>
              <a:t>“національна</a:t>
            </a:r>
            <a:r>
              <a:rPr lang="uk-UA" sz="2800" dirty="0" smtClean="0"/>
              <a:t> </a:t>
            </a:r>
            <a:r>
              <a:rPr lang="uk-UA" sz="2800" dirty="0" err="1" smtClean="0"/>
              <a:t>валюта”</a:t>
            </a:r>
            <a:endParaRPr lang="ru-RU" sz="2800" dirty="0"/>
          </a:p>
        </p:txBody>
      </p:sp>
      <p:sp>
        <p:nvSpPr>
          <p:cNvPr id="4" name="Прямоугольник 3"/>
          <p:cNvSpPr/>
          <p:nvPr/>
        </p:nvSpPr>
        <p:spPr>
          <a:xfrm>
            <a:off x="3923928" y="2924944"/>
            <a:ext cx="3672408" cy="3416320"/>
          </a:xfrm>
          <a:prstGeom prst="rect">
            <a:avLst/>
          </a:prstGeom>
        </p:spPr>
        <p:txBody>
          <a:bodyPr wrap="square">
            <a:spAutoFit/>
          </a:bodyPr>
          <a:lstStyle/>
          <a:p>
            <a:pPr algn="ctr"/>
            <a:r>
              <a:rPr lang="ru-RU" sz="3600" dirty="0" err="1" smtClean="0"/>
              <a:t>Питання</a:t>
            </a:r>
            <a:r>
              <a:rPr lang="ru-RU" sz="3600" dirty="0" smtClean="0"/>
              <a:t> 1. </a:t>
            </a:r>
          </a:p>
          <a:p>
            <a:pPr algn="ctr"/>
            <a:r>
              <a:rPr lang="ru-RU" sz="3600" dirty="0" smtClean="0"/>
              <a:t>На </a:t>
            </a:r>
            <a:r>
              <a:rPr lang="ru-RU" sz="3600" dirty="0" err="1" smtClean="0"/>
              <a:t>купюрі</a:t>
            </a:r>
            <a:r>
              <a:rPr lang="ru-RU" sz="3600" dirty="0" smtClean="0"/>
              <a:t> </a:t>
            </a:r>
            <a:r>
              <a:rPr lang="ru-RU" sz="3600" dirty="0" err="1" smtClean="0"/>
              <a:t>якого</a:t>
            </a:r>
            <a:r>
              <a:rPr lang="ru-RU" sz="3600" dirty="0" smtClean="0"/>
              <a:t> </a:t>
            </a:r>
            <a:r>
              <a:rPr lang="ru-RU" sz="3600" dirty="0" err="1" smtClean="0"/>
              <a:t>номіналу</a:t>
            </a:r>
            <a:r>
              <a:rPr lang="ru-RU" sz="3600" dirty="0" smtClean="0"/>
              <a:t> </a:t>
            </a:r>
            <a:r>
              <a:rPr lang="ru-RU" sz="3600" dirty="0" err="1" smtClean="0"/>
              <a:t>зображений</a:t>
            </a:r>
            <a:r>
              <a:rPr lang="ru-RU" sz="3600" dirty="0" smtClean="0"/>
              <a:t> Ярослав </a:t>
            </a:r>
            <a:r>
              <a:rPr lang="ru-RU" sz="3600" dirty="0" err="1" smtClean="0"/>
              <a:t>Мудрий</a:t>
            </a:r>
            <a:r>
              <a:rPr lang="ru-RU" sz="3600" dirty="0" smtClean="0"/>
              <a:t>?</a:t>
            </a:r>
            <a:endParaRPr lang="ru-RU" sz="3600" dirty="0"/>
          </a:p>
        </p:txBody>
      </p:sp>
      <p:pic>
        <p:nvPicPr>
          <p:cNvPr id="10242" name="Picture 2" descr="http://4.bp.blogspot.com/-vkQno5nSmtI/VkNZMBCYiUI/AAAAAAAADn4/E6onAry2dEM/s1600/2.gif"/>
          <p:cNvPicPr>
            <a:picLocks noChangeAspect="1" noChangeArrowheads="1"/>
          </p:cNvPicPr>
          <p:nvPr/>
        </p:nvPicPr>
        <p:blipFill>
          <a:blip r:embed="rId3" cstate="print"/>
          <a:srcRect/>
          <a:stretch>
            <a:fillRect/>
          </a:stretch>
        </p:blipFill>
        <p:spPr bwMode="auto">
          <a:xfrm>
            <a:off x="179512" y="3068960"/>
            <a:ext cx="4171950" cy="337185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260648"/>
            <a:ext cx="7239000" cy="667456"/>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buNone/>
            </a:pPr>
            <a:r>
              <a:rPr lang="uk-UA"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Блок 1.Зображення на купюрах</a:t>
            </a:r>
          </a:p>
          <a:p>
            <a:endParaRPr lang="ru-RU"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 name="Прямоугольник 3"/>
          <p:cNvSpPr/>
          <p:nvPr/>
        </p:nvSpPr>
        <p:spPr>
          <a:xfrm>
            <a:off x="2051720" y="980728"/>
            <a:ext cx="5760640" cy="2308324"/>
          </a:xfrm>
          <a:prstGeom prst="rect">
            <a:avLst/>
          </a:prstGeom>
        </p:spPr>
        <p:txBody>
          <a:bodyPr wrap="square">
            <a:spAutoFit/>
          </a:bodyPr>
          <a:lstStyle/>
          <a:p>
            <a:pPr algn="ctr"/>
            <a:r>
              <a:rPr lang="ru-RU" sz="3600" dirty="0" err="1" smtClean="0"/>
              <a:t>Питання</a:t>
            </a:r>
            <a:r>
              <a:rPr lang="ru-RU" sz="3600" dirty="0" smtClean="0"/>
              <a:t> 2. На </a:t>
            </a:r>
            <a:r>
              <a:rPr lang="ru-RU" sz="3600" dirty="0" err="1" smtClean="0"/>
              <a:t>купюрі</a:t>
            </a:r>
            <a:r>
              <a:rPr lang="ru-RU" sz="3600" dirty="0" smtClean="0"/>
              <a:t> </a:t>
            </a:r>
            <a:r>
              <a:rPr lang="ru-RU" sz="3600" dirty="0" err="1" smtClean="0"/>
              <a:t>якого</a:t>
            </a:r>
            <a:r>
              <a:rPr lang="ru-RU" sz="3600" dirty="0" smtClean="0"/>
              <a:t> </a:t>
            </a:r>
            <a:r>
              <a:rPr lang="ru-RU" sz="3600" dirty="0" err="1" smtClean="0"/>
              <a:t>номіналу</a:t>
            </a:r>
            <a:r>
              <a:rPr lang="ru-RU" sz="3600" dirty="0" smtClean="0"/>
              <a:t> </a:t>
            </a:r>
            <a:r>
              <a:rPr lang="ru-RU" sz="3600" dirty="0" err="1" smtClean="0"/>
              <a:t>зображений</a:t>
            </a:r>
            <a:r>
              <a:rPr lang="ru-RU" sz="3600" dirty="0" smtClean="0"/>
              <a:t> </a:t>
            </a:r>
            <a:r>
              <a:rPr lang="ru-RU" sz="3600" dirty="0" err="1" smtClean="0"/>
              <a:t>Львівський</a:t>
            </a:r>
            <a:r>
              <a:rPr lang="ru-RU" sz="3600" dirty="0" smtClean="0"/>
              <a:t> </a:t>
            </a:r>
            <a:r>
              <a:rPr lang="ru-RU" sz="3600" dirty="0" err="1" smtClean="0"/>
              <a:t>оперний</a:t>
            </a:r>
            <a:r>
              <a:rPr lang="ru-RU" sz="3600" dirty="0" smtClean="0"/>
              <a:t> театр?</a:t>
            </a:r>
            <a:endParaRPr lang="ru-RU" sz="3600" dirty="0"/>
          </a:p>
        </p:txBody>
      </p:sp>
      <p:pic>
        <p:nvPicPr>
          <p:cNvPr id="9218" name="Picture 2" descr="http://svitppt.com.ua/images/38/37312/960/img30.jpg"/>
          <p:cNvPicPr>
            <a:picLocks noChangeAspect="1" noChangeArrowheads="1"/>
          </p:cNvPicPr>
          <p:nvPr/>
        </p:nvPicPr>
        <p:blipFill>
          <a:blip r:embed="rId2" cstate="print"/>
          <a:srcRect/>
          <a:stretch>
            <a:fillRect/>
          </a:stretch>
        </p:blipFill>
        <p:spPr bwMode="auto">
          <a:xfrm>
            <a:off x="467544" y="3429000"/>
            <a:ext cx="4293956" cy="3220467"/>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2"/>
          <p:cNvSpPr>
            <a:spLocks noGrp="1"/>
          </p:cNvSpPr>
          <p:nvPr>
            <p:ph idx="1"/>
          </p:nvPr>
        </p:nvSpPr>
        <p:spPr>
          <a:xfrm>
            <a:off x="539552" y="548680"/>
            <a:ext cx="7239000" cy="595448"/>
          </a:xfrm>
        </p:spPr>
        <p:txBody>
          <a:bodyPr/>
          <a:lstStyle/>
          <a:p>
            <a:pPr>
              <a:buNone/>
            </a:pPr>
            <a:r>
              <a:rPr lang="uk-U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Блок 1.Зображення на купюрах</a:t>
            </a:r>
          </a:p>
          <a:p>
            <a:endParaRPr lang="ru-RU" dirty="0"/>
          </a:p>
        </p:txBody>
      </p:sp>
      <p:sp>
        <p:nvSpPr>
          <p:cNvPr id="5" name="Прямоугольник 4"/>
          <p:cNvSpPr/>
          <p:nvPr/>
        </p:nvSpPr>
        <p:spPr>
          <a:xfrm>
            <a:off x="2051720" y="1124744"/>
            <a:ext cx="5760640" cy="2308324"/>
          </a:xfrm>
          <a:prstGeom prst="rect">
            <a:avLst/>
          </a:prstGeom>
        </p:spPr>
        <p:txBody>
          <a:bodyPr wrap="square">
            <a:spAutoFit/>
          </a:bodyPr>
          <a:lstStyle/>
          <a:p>
            <a:pPr algn="ctr"/>
            <a:r>
              <a:rPr lang="uk-UA" sz="3600" smtClean="0"/>
              <a:t>Питання 3. Назвіть номінал купюри, на зворотному боці якої зображена лелека?</a:t>
            </a:r>
            <a:endParaRPr lang="uk-UA" sz="3600"/>
          </a:p>
        </p:txBody>
      </p:sp>
      <p:pic>
        <p:nvPicPr>
          <p:cNvPr id="8194" name="Picture 2" descr="http://freelance.ru/img/portfolio/pics/00/20/4C/2116796.jpg"/>
          <p:cNvPicPr>
            <a:picLocks noChangeAspect="1" noChangeArrowheads="1"/>
          </p:cNvPicPr>
          <p:nvPr/>
        </p:nvPicPr>
        <p:blipFill>
          <a:blip r:embed="rId2" cstate="print"/>
          <a:srcRect/>
          <a:stretch>
            <a:fillRect/>
          </a:stretch>
        </p:blipFill>
        <p:spPr bwMode="auto">
          <a:xfrm>
            <a:off x="611560" y="3429000"/>
            <a:ext cx="3451199" cy="3015258"/>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1412776"/>
            <a:ext cx="7239000" cy="1099504"/>
          </a:xfrm>
        </p:spPr>
        <p:txBody>
          <a:bodyPr/>
          <a:lstStyle/>
          <a:p>
            <a:pPr>
              <a:buNone/>
            </a:pPr>
            <a:r>
              <a:rPr lang="ru-RU" dirty="0" err="1" smtClean="0"/>
              <a:t>Питання</a:t>
            </a:r>
            <a:r>
              <a:rPr lang="ru-RU" dirty="0" smtClean="0"/>
              <a:t> 4. На </a:t>
            </a:r>
            <a:r>
              <a:rPr lang="ru-RU" dirty="0" err="1" smtClean="0"/>
              <a:t>який</a:t>
            </a:r>
            <a:r>
              <a:rPr lang="ru-RU" dirty="0" smtClean="0"/>
              <a:t> </a:t>
            </a:r>
            <a:r>
              <a:rPr lang="ru-RU" dirty="0" err="1" smtClean="0"/>
              <a:t>купюрі</a:t>
            </a:r>
            <a:r>
              <a:rPr lang="ru-RU" dirty="0" smtClean="0"/>
              <a:t> </a:t>
            </a:r>
            <a:r>
              <a:rPr lang="ru-RU" dirty="0" err="1" smtClean="0"/>
              <a:t>зображено</a:t>
            </a:r>
            <a:r>
              <a:rPr lang="ru-RU" dirty="0" smtClean="0"/>
              <a:t> «</a:t>
            </a:r>
            <a:r>
              <a:rPr lang="ru-RU" dirty="0" err="1" smtClean="0"/>
              <a:t>Будинок</a:t>
            </a:r>
            <a:r>
              <a:rPr lang="ru-RU" dirty="0" smtClean="0"/>
              <a:t> </a:t>
            </a:r>
            <a:r>
              <a:rPr lang="ru-RU" dirty="0" err="1" smtClean="0"/>
              <a:t>Української</a:t>
            </a:r>
            <a:r>
              <a:rPr lang="ru-RU" dirty="0" smtClean="0"/>
              <a:t> </a:t>
            </a:r>
            <a:r>
              <a:rPr lang="ru-RU" dirty="0" err="1" smtClean="0"/>
              <a:t>Центральної</a:t>
            </a:r>
            <a:r>
              <a:rPr lang="ru-RU" dirty="0" smtClean="0"/>
              <a:t> Ради?»</a:t>
            </a:r>
            <a:endParaRPr lang="ru-RU" dirty="0"/>
          </a:p>
        </p:txBody>
      </p:sp>
      <p:sp>
        <p:nvSpPr>
          <p:cNvPr id="4" name="Содержимое 2"/>
          <p:cNvSpPr txBox="1">
            <a:spLocks/>
          </p:cNvSpPr>
          <p:nvPr/>
        </p:nvSpPr>
        <p:spPr>
          <a:xfrm>
            <a:off x="611560" y="548680"/>
            <a:ext cx="7239000" cy="595448"/>
          </a:xfrm>
          <a:prstGeom prst="rect">
            <a:avLst/>
          </a:prstGeom>
        </p:spPr>
        <p:txBody>
          <a:bodyPr vert="horz">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None/>
              <a:tabLst/>
              <a:defRPr/>
            </a:pPr>
            <a:r>
              <a:rPr kumimoji="0" lang="uk-UA" sz="2600" b="1" i="0" u="none" strike="noStrike" kern="1200" cap="all" normalizeH="0" baseline="0" noProof="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n-lt"/>
                <a:ea typeface="+mn-ea"/>
                <a:cs typeface="+mn-cs"/>
              </a:rPr>
              <a:t>Блок 1.Зображення на купюрах</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600" b="1" i="0" u="none" strike="noStrike" kern="1200" cap="all"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n-lt"/>
              <a:ea typeface="+mn-ea"/>
              <a:cs typeface="+mn-cs"/>
            </a:endParaRPr>
          </a:p>
        </p:txBody>
      </p:sp>
      <p:pic>
        <p:nvPicPr>
          <p:cNvPr id="7170" name="Picture 2" descr="http://zno.academia.in.ua/pluginfile.php/163/mod_book/chapter/32/%D0%9A%D0%B8%D1%97%D0%B2%D1%81%D1%8C%D0%BA%D0%B8%D0%B9%20%D0%BC%D1%96%D1%81%D1%8C%D0%BA%D0%B8%D0%B9%20%D0%B1%D1%83%D0%B4%D0%B8%D0%BD%D0%BE%D0%BA%20%D1%83%D1%87%D0%B8%D1%82%D0%B5%D0%BB%D1%8F%20%28%D0%BC%D1%96%D1%81%D1%86%D0%B5%20%D0%B7%D0%B0%D1%81%D1%96%D0%B4%D0%B0%D0%BD%D0%BD%D1%8F%20%D0%A3%D0%A6%D0%A0%29.JPG"/>
          <p:cNvPicPr>
            <a:picLocks noChangeAspect="1" noChangeArrowheads="1"/>
          </p:cNvPicPr>
          <p:nvPr/>
        </p:nvPicPr>
        <p:blipFill>
          <a:blip r:embed="rId2" cstate="print"/>
          <a:srcRect/>
          <a:stretch>
            <a:fillRect/>
          </a:stretch>
        </p:blipFill>
        <p:spPr bwMode="auto">
          <a:xfrm>
            <a:off x="1403648" y="2636912"/>
            <a:ext cx="5472608" cy="351810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1124744"/>
            <a:ext cx="7239000" cy="3187736"/>
          </a:xfrm>
        </p:spPr>
        <p:txBody>
          <a:bodyPr/>
          <a:lstStyle/>
          <a:p>
            <a:pPr>
              <a:buNone/>
            </a:pPr>
            <a:r>
              <a:rPr lang="ru-RU" dirty="0" err="1" smtClean="0"/>
              <a:t>Поясніть</a:t>
            </a:r>
            <a:r>
              <a:rPr lang="ru-RU" dirty="0" smtClean="0"/>
              <a:t> </a:t>
            </a:r>
            <a:r>
              <a:rPr lang="ru-RU" dirty="0" err="1" smtClean="0"/>
              <a:t>вислів</a:t>
            </a:r>
            <a:r>
              <a:rPr lang="ru-RU" dirty="0" smtClean="0"/>
              <a:t> </a:t>
            </a:r>
            <a:r>
              <a:rPr lang="ru-RU" dirty="0" err="1" smtClean="0"/>
              <a:t>з</a:t>
            </a:r>
            <a:r>
              <a:rPr lang="ru-RU" dirty="0" smtClean="0"/>
              <a:t> </a:t>
            </a:r>
            <a:r>
              <a:rPr lang="ru-RU" dirty="0" err="1" smtClean="0"/>
              <a:t>економічної</a:t>
            </a:r>
            <a:r>
              <a:rPr lang="ru-RU" dirty="0" smtClean="0"/>
              <a:t> точки </a:t>
            </a:r>
            <a:r>
              <a:rPr lang="ru-RU" dirty="0" err="1" smtClean="0"/>
              <a:t>зору</a:t>
            </a:r>
            <a:r>
              <a:rPr lang="ru-RU" dirty="0" smtClean="0"/>
              <a:t>.</a:t>
            </a:r>
          </a:p>
          <a:p>
            <a:pPr>
              <a:buNone/>
            </a:pPr>
            <a:endParaRPr lang="ru-RU" dirty="0" smtClean="0"/>
          </a:p>
          <a:p>
            <a:pPr marL="0" indent="0">
              <a:buNone/>
            </a:pPr>
            <a:r>
              <a:rPr lang="ru-RU" i="1" dirty="0" err="1" smtClean="0"/>
              <a:t>Бджола</a:t>
            </a:r>
            <a:r>
              <a:rPr lang="ru-RU" i="1" dirty="0" smtClean="0"/>
              <a:t> </a:t>
            </a:r>
            <a:r>
              <a:rPr lang="ru-RU" i="1" dirty="0" err="1" smtClean="0"/>
              <a:t>збирає</a:t>
            </a:r>
            <a:r>
              <a:rPr lang="ru-RU" i="1" dirty="0" smtClean="0"/>
              <a:t> нектар не для того, </a:t>
            </a:r>
            <a:r>
              <a:rPr lang="ru-RU" i="1" dirty="0" err="1" smtClean="0"/>
              <a:t>щоб</a:t>
            </a:r>
            <a:r>
              <a:rPr lang="ru-RU" i="1" dirty="0" smtClean="0"/>
              <a:t> </a:t>
            </a:r>
            <a:r>
              <a:rPr lang="ru-RU" i="1" dirty="0" err="1" smtClean="0"/>
              <a:t>запилювати</a:t>
            </a:r>
            <a:r>
              <a:rPr lang="ru-RU" i="1" dirty="0" smtClean="0"/>
              <a:t> </a:t>
            </a:r>
            <a:r>
              <a:rPr lang="ru-RU" i="1" dirty="0" err="1" smtClean="0"/>
              <a:t>квіти</a:t>
            </a:r>
            <a:r>
              <a:rPr lang="ru-RU" i="1" dirty="0" smtClean="0"/>
              <a:t>, вона </a:t>
            </a:r>
            <a:r>
              <a:rPr lang="ru-RU" i="1" dirty="0" err="1" smtClean="0"/>
              <a:t>бажає</a:t>
            </a:r>
            <a:r>
              <a:rPr lang="ru-RU" i="1" dirty="0" smtClean="0"/>
              <a:t> </a:t>
            </a:r>
            <a:r>
              <a:rPr lang="ru-RU" i="1" dirty="0" err="1" smtClean="0"/>
              <a:t>отримати</a:t>
            </a:r>
            <a:r>
              <a:rPr lang="ru-RU" i="1" dirty="0" smtClean="0"/>
              <a:t> мед. У </a:t>
            </a:r>
            <a:r>
              <a:rPr lang="ru-RU" i="1" dirty="0" err="1" smtClean="0"/>
              <a:t>результаті</a:t>
            </a:r>
            <a:r>
              <a:rPr lang="ru-RU" i="1" dirty="0" smtClean="0"/>
              <a:t> ж вона служить </a:t>
            </a:r>
            <a:r>
              <a:rPr lang="ru-RU" i="1" dirty="0" err="1" smtClean="0"/>
              <a:t>інтересам</a:t>
            </a:r>
            <a:r>
              <a:rPr lang="ru-RU" i="1" dirty="0" smtClean="0"/>
              <a:t> </a:t>
            </a:r>
            <a:r>
              <a:rPr lang="ru-RU" i="1" dirty="0" err="1" smtClean="0"/>
              <a:t>квітів</a:t>
            </a:r>
            <a:r>
              <a:rPr lang="ru-RU" i="1" dirty="0" smtClean="0"/>
              <a:t>. Те </a:t>
            </a:r>
            <a:r>
              <a:rPr lang="ru-RU" i="1" dirty="0" err="1" smtClean="0"/>
              <a:t>саме</a:t>
            </a:r>
            <a:r>
              <a:rPr lang="ru-RU" i="1" dirty="0" smtClean="0"/>
              <a:t> </a:t>
            </a:r>
            <a:r>
              <a:rPr lang="ru-RU" i="1" dirty="0" err="1" smtClean="0"/>
              <a:t>відбувається</a:t>
            </a:r>
            <a:r>
              <a:rPr lang="ru-RU" i="1" dirty="0" smtClean="0"/>
              <a:t> </a:t>
            </a:r>
            <a:r>
              <a:rPr lang="ru-RU" i="1" dirty="0" err="1" smtClean="0"/>
              <a:t>і</a:t>
            </a:r>
            <a:r>
              <a:rPr lang="ru-RU" i="1" dirty="0" smtClean="0"/>
              <a:t> </a:t>
            </a:r>
            <a:r>
              <a:rPr lang="ru-RU" i="1" dirty="0" err="1" smtClean="0"/>
              <a:t>з</a:t>
            </a:r>
            <a:r>
              <a:rPr lang="ru-RU" i="1" dirty="0" smtClean="0"/>
              <a:t> </a:t>
            </a:r>
            <a:r>
              <a:rPr lang="ru-RU" i="1" dirty="0" err="1" smtClean="0"/>
              <a:t>підприємством</a:t>
            </a:r>
            <a:r>
              <a:rPr lang="ru-RU" i="1" dirty="0" smtClean="0"/>
              <a:t>».</a:t>
            </a:r>
            <a:endParaRPr lang="ru-RU" dirty="0" smtClean="0"/>
          </a:p>
          <a:p>
            <a:endParaRPr lang="ru-RU" dirty="0"/>
          </a:p>
        </p:txBody>
      </p:sp>
      <p:sp>
        <p:nvSpPr>
          <p:cNvPr id="4" name="Заголовок 1"/>
          <p:cNvSpPr>
            <a:spLocks noGrp="1"/>
          </p:cNvSpPr>
          <p:nvPr>
            <p:ph type="title"/>
          </p:nvPr>
        </p:nvSpPr>
        <p:spPr>
          <a:xfrm>
            <a:off x="467544" y="260648"/>
            <a:ext cx="7239000" cy="626328"/>
          </a:xfrm>
        </p:spPr>
        <p:txBody>
          <a:bodyPr>
            <a:normAutofit fontScale="90000"/>
          </a:bodyPr>
          <a:lstStyle/>
          <a:p>
            <a:r>
              <a:rPr lang="uk-UA" dirty="0" smtClean="0"/>
              <a:t>Завдання для вболівальників</a:t>
            </a:r>
            <a:endParaRPr lang="ru-RU" dirty="0"/>
          </a:p>
        </p:txBody>
      </p:sp>
      <p:pic>
        <p:nvPicPr>
          <p:cNvPr id="6146" name="Picture 2" descr="http://img3.proshkolu.ru/content/media/pic/std/2000000/1093000/1092354-5ee8b5cd441b7b6b.gif"/>
          <p:cNvPicPr>
            <a:picLocks noChangeAspect="1" noChangeArrowheads="1" noCrop="1"/>
          </p:cNvPicPr>
          <p:nvPr/>
        </p:nvPicPr>
        <p:blipFill>
          <a:blip r:embed="rId2" cstate="print"/>
          <a:srcRect/>
          <a:stretch>
            <a:fillRect/>
          </a:stretch>
        </p:blipFill>
        <p:spPr bwMode="auto">
          <a:xfrm>
            <a:off x="3131840" y="3933056"/>
            <a:ext cx="3667125" cy="276225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67544" y="0"/>
            <a:ext cx="7239000" cy="410304"/>
          </a:xfrm>
        </p:spPr>
        <p:txBody>
          <a:bodyPr>
            <a:normAutofit/>
          </a:bodyPr>
          <a:lstStyle/>
          <a:p>
            <a:pPr algn="ctr"/>
            <a:r>
              <a:rPr lang="uk-UA" sz="1800" dirty="0" smtClean="0"/>
              <a:t>Завдання 14. </a:t>
            </a:r>
            <a:r>
              <a:rPr lang="uk-UA" sz="1800" dirty="0" err="1" smtClean="0"/>
              <a:t>“національна</a:t>
            </a:r>
            <a:r>
              <a:rPr lang="uk-UA" sz="1800" dirty="0" smtClean="0"/>
              <a:t>  </a:t>
            </a:r>
            <a:r>
              <a:rPr lang="uk-UA" sz="1800" dirty="0" err="1" smtClean="0"/>
              <a:t>валюта”</a:t>
            </a:r>
            <a:endParaRPr lang="ru-RU" sz="1800" dirty="0"/>
          </a:p>
        </p:txBody>
      </p:sp>
      <p:sp>
        <p:nvSpPr>
          <p:cNvPr id="5" name="Содержимое 2"/>
          <p:cNvSpPr txBox="1">
            <a:spLocks noGrp="1"/>
          </p:cNvSpPr>
          <p:nvPr>
            <p:ph idx="1"/>
          </p:nvPr>
        </p:nvSpPr>
        <p:spPr>
          <a:xfrm>
            <a:off x="395536" y="548680"/>
            <a:ext cx="7239000" cy="955488"/>
          </a:xfrm>
          <a:prstGeom prst="rect">
            <a:avLst/>
          </a:prstGeom>
        </p:spPr>
        <p:txBody>
          <a:bodyPr vert="horz">
            <a:no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None/>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Блок 2.Вислів на банкноті.</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None/>
              <a:tabLst/>
              <a:defRPr/>
            </a:pPr>
            <a:r>
              <a:rPr lang="uk-UA" sz="2000" dirty="0" smtClean="0"/>
              <a:t>Складіть вислів, зображений на банкноті </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None/>
              <a:tabLst/>
              <a:defRPr/>
            </a:pPr>
            <a:r>
              <a:rPr lang="uk-UA" sz="2000" dirty="0" smtClean="0"/>
              <a:t>з її номіналом.</a:t>
            </a:r>
            <a:endParaRPr kumimoji="0" lang="uk-UA"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0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8" name="Таблица 7"/>
          <p:cNvGraphicFramePr>
            <a:graphicFrameLocks noGrp="1"/>
          </p:cNvGraphicFramePr>
          <p:nvPr/>
        </p:nvGraphicFramePr>
        <p:xfrm>
          <a:off x="539552" y="1772816"/>
          <a:ext cx="3600400" cy="3521249"/>
        </p:xfrm>
        <a:graphic>
          <a:graphicData uri="http://schemas.openxmlformats.org/drawingml/2006/table">
            <a:tbl>
              <a:tblPr>
                <a:tableStyleId>{69C7853C-536D-4A76-A0AE-DD22124D55A5}</a:tableStyleId>
              </a:tblPr>
              <a:tblGrid>
                <a:gridCol w="3600400"/>
              </a:tblGrid>
              <a:tr h="311667">
                <a:tc>
                  <a:txBody>
                    <a:bodyPr/>
                    <a:lstStyle/>
                    <a:p>
                      <a:pPr algn="ctr">
                        <a:lnSpc>
                          <a:spcPct val="115000"/>
                        </a:lnSpc>
                        <a:spcAft>
                          <a:spcPts val="0"/>
                        </a:spcAft>
                      </a:pPr>
                      <a:r>
                        <a:rPr lang="ru-RU" sz="1600" dirty="0"/>
                        <a:t>«Неравное всем равенство»</a:t>
                      </a:r>
                      <a:endParaRPr lang="ru-RU" sz="1200" dirty="0">
                        <a:latin typeface="Calibri"/>
                        <a:ea typeface="Calibri"/>
                        <a:cs typeface="Times New Roman"/>
                      </a:endParaRPr>
                    </a:p>
                  </a:txBody>
                  <a:tcPr marL="68580" marR="68580" marT="0" marB="0" anchor="ctr"/>
                </a:tc>
              </a:tr>
              <a:tr h="530996">
                <a:tc>
                  <a:txBody>
                    <a:bodyPr/>
                    <a:lstStyle/>
                    <a:p>
                      <a:pPr algn="ctr">
                        <a:lnSpc>
                          <a:spcPct val="115000"/>
                        </a:lnSpc>
                        <a:spcAft>
                          <a:spcPts val="0"/>
                        </a:spcAft>
                      </a:pPr>
                      <a:r>
                        <a:rPr lang="ru-RU" sz="1600" dirty="0"/>
                        <a:t>«…</a:t>
                      </a:r>
                      <a:r>
                        <a:rPr lang="ru-RU" sz="1600" dirty="0" err="1"/>
                        <a:t>Якщо</a:t>
                      </a:r>
                      <a:r>
                        <a:rPr lang="ru-RU" sz="1600" dirty="0"/>
                        <a:t> будете </a:t>
                      </a:r>
                      <a:r>
                        <a:rPr lang="ru-RU" sz="1600" dirty="0" err="1"/>
                        <a:t>жити</a:t>
                      </a:r>
                      <a:r>
                        <a:rPr lang="ru-RU" sz="1600" dirty="0"/>
                        <a:t> в </a:t>
                      </a:r>
                      <a:r>
                        <a:rPr lang="ru-RU" sz="1600" dirty="0" err="1"/>
                        <a:t>любов</a:t>
                      </a:r>
                      <a:r>
                        <a:rPr lang="uk-UA" sz="1600" dirty="0"/>
                        <a:t>і</a:t>
                      </a:r>
                      <a:r>
                        <a:rPr lang="ru-RU" sz="1600" dirty="0"/>
                        <a:t> м</a:t>
                      </a:r>
                      <a:r>
                        <a:rPr lang="uk-UA" sz="1600" dirty="0"/>
                        <a:t>і</a:t>
                      </a:r>
                      <a:r>
                        <a:rPr lang="ru-RU" sz="1600" dirty="0"/>
                        <a:t>ж собою, Бог буде у вас…».</a:t>
                      </a:r>
                      <a:endParaRPr lang="ru-RU" sz="1200" dirty="0">
                        <a:latin typeface="Calibri"/>
                        <a:ea typeface="Calibri"/>
                        <a:cs typeface="Times New Roman"/>
                      </a:endParaRPr>
                    </a:p>
                  </a:txBody>
                  <a:tcPr marL="68580" marR="68580" marT="0" marB="0" anchor="ctr"/>
                </a:tc>
              </a:tr>
              <a:tr h="311667">
                <a:tc>
                  <a:txBody>
                    <a:bodyPr/>
                    <a:lstStyle/>
                    <a:p>
                      <a:pPr algn="ctr">
                        <a:lnSpc>
                          <a:spcPct val="115000"/>
                        </a:lnSpc>
                        <a:spcAft>
                          <a:spcPts val="0"/>
                        </a:spcAft>
                      </a:pPr>
                      <a:r>
                        <a:rPr lang="ru-RU" sz="1600" dirty="0"/>
                        <a:t>«А за </a:t>
                      </a:r>
                      <a:r>
                        <a:rPr lang="ru-RU" sz="1600" dirty="0" err="1"/>
                        <a:t>віру</a:t>
                      </a:r>
                      <a:r>
                        <a:rPr lang="ru-RU" sz="1600" dirty="0"/>
                        <a:t> </a:t>
                      </a:r>
                      <a:r>
                        <a:rPr lang="ru-RU" sz="1600" dirty="0" err="1"/>
                        <a:t>хоч</a:t>
                      </a:r>
                      <a:r>
                        <a:rPr lang="ru-RU" sz="1600" dirty="0"/>
                        <a:t> </a:t>
                      </a:r>
                      <a:r>
                        <a:rPr lang="ru-RU" sz="1600" dirty="0" err="1"/>
                        <a:t>умріте</a:t>
                      </a:r>
                      <a:r>
                        <a:rPr lang="ru-RU" sz="1600" dirty="0"/>
                        <a:t> </a:t>
                      </a:r>
                      <a:r>
                        <a:rPr lang="ru-RU" sz="1600" dirty="0" err="1"/>
                        <a:t>і</a:t>
                      </a:r>
                      <a:r>
                        <a:rPr lang="ru-RU" sz="1600" dirty="0"/>
                        <a:t> </a:t>
                      </a:r>
                      <a:r>
                        <a:rPr lang="ru-RU" sz="1600" dirty="0" err="1"/>
                        <a:t>вольності</a:t>
                      </a:r>
                      <a:r>
                        <a:rPr lang="ru-RU" sz="1600" dirty="0"/>
                        <a:t> </a:t>
                      </a:r>
                      <a:r>
                        <a:rPr lang="ru-RU" sz="1600" dirty="0" err="1"/>
                        <a:t>бороніте</a:t>
                      </a:r>
                      <a:r>
                        <a:rPr lang="ru-RU" sz="1600" dirty="0"/>
                        <a:t>»</a:t>
                      </a:r>
                      <a:endParaRPr lang="ru-RU" sz="1200" dirty="0">
                        <a:latin typeface="Calibri"/>
                        <a:ea typeface="Calibri"/>
                        <a:cs typeface="Times New Roman"/>
                      </a:endParaRPr>
                    </a:p>
                  </a:txBody>
                  <a:tcPr marL="68580" marR="68580" marT="0" marB="0" anchor="ctr"/>
                </a:tc>
              </a:tr>
              <a:tr h="1246670">
                <a:tc>
                  <a:txBody>
                    <a:bodyPr/>
                    <a:lstStyle/>
                    <a:p>
                      <a:pPr algn="ctr">
                        <a:lnSpc>
                          <a:spcPct val="115000"/>
                        </a:lnSpc>
                        <a:spcAft>
                          <a:spcPts val="0"/>
                        </a:spcAft>
                      </a:pPr>
                      <a:r>
                        <a:rPr lang="ru-RU" sz="1600" dirty="0"/>
                        <a:t>«Свою </a:t>
                      </a:r>
                      <a:r>
                        <a:rPr lang="ru-RU" sz="1600" dirty="0" err="1"/>
                        <a:t>Україну</a:t>
                      </a:r>
                      <a:r>
                        <a:rPr lang="ru-RU" sz="1600" dirty="0"/>
                        <a:t> </a:t>
                      </a:r>
                      <a:r>
                        <a:rPr lang="ru-RU" sz="1600" dirty="0" err="1"/>
                        <a:t>любіть</a:t>
                      </a:r>
                      <a:r>
                        <a:rPr lang="ru-RU" sz="1600" dirty="0"/>
                        <a:t>.</a:t>
                      </a:r>
                      <a:endParaRPr lang="ru-RU" sz="1200" dirty="0"/>
                    </a:p>
                    <a:p>
                      <a:pPr algn="ctr">
                        <a:lnSpc>
                          <a:spcPct val="115000"/>
                        </a:lnSpc>
                        <a:spcAft>
                          <a:spcPts val="0"/>
                        </a:spcAft>
                      </a:pPr>
                      <a:r>
                        <a:rPr lang="ru-RU" sz="1600" dirty="0" err="1"/>
                        <a:t>Любіть</a:t>
                      </a:r>
                      <a:r>
                        <a:rPr lang="ru-RU" sz="1600" dirty="0"/>
                        <a:t> </a:t>
                      </a:r>
                      <a:r>
                        <a:rPr lang="ru-RU" sz="1600" dirty="0" err="1"/>
                        <a:t>її</a:t>
                      </a:r>
                      <a:r>
                        <a:rPr lang="ru-RU" sz="1600" dirty="0"/>
                        <a:t>… во </a:t>
                      </a:r>
                      <a:r>
                        <a:rPr lang="ru-RU" sz="1600" dirty="0" err="1"/>
                        <a:t>врем'я</a:t>
                      </a:r>
                      <a:r>
                        <a:rPr lang="ru-RU" sz="1600" dirty="0"/>
                        <a:t> </a:t>
                      </a:r>
                      <a:r>
                        <a:rPr lang="ru-RU" sz="1600" dirty="0" err="1"/>
                        <a:t>люте</a:t>
                      </a:r>
                      <a:r>
                        <a:rPr lang="ru-RU" sz="1600" dirty="0"/>
                        <a:t>,</a:t>
                      </a:r>
                      <a:endParaRPr lang="ru-RU" sz="1200" dirty="0"/>
                    </a:p>
                    <a:p>
                      <a:pPr algn="ctr">
                        <a:lnSpc>
                          <a:spcPct val="115000"/>
                        </a:lnSpc>
                        <a:spcAft>
                          <a:spcPts val="0"/>
                        </a:spcAft>
                      </a:pPr>
                      <a:r>
                        <a:rPr lang="ru-RU" sz="1600" dirty="0"/>
                        <a:t>В </a:t>
                      </a:r>
                      <a:r>
                        <a:rPr lang="ru-RU" sz="1600" dirty="0" err="1"/>
                        <a:t>остатню</a:t>
                      </a:r>
                      <a:r>
                        <a:rPr lang="ru-RU" sz="1600" dirty="0"/>
                        <a:t>, тяжкую </a:t>
                      </a:r>
                      <a:r>
                        <a:rPr lang="ru-RU" sz="1600" dirty="0" err="1"/>
                        <a:t>мінуту</a:t>
                      </a:r>
                      <a:endParaRPr lang="ru-RU" sz="1200" dirty="0"/>
                    </a:p>
                    <a:p>
                      <a:pPr algn="ctr">
                        <a:lnSpc>
                          <a:spcPct val="115000"/>
                        </a:lnSpc>
                        <a:spcAft>
                          <a:spcPts val="0"/>
                        </a:spcAft>
                      </a:pPr>
                      <a:r>
                        <a:rPr lang="ru-RU" sz="1600" dirty="0"/>
                        <a:t>За </a:t>
                      </a:r>
                      <a:r>
                        <a:rPr lang="ru-RU" sz="1600" dirty="0" err="1"/>
                        <a:t>неї</a:t>
                      </a:r>
                      <a:r>
                        <a:rPr lang="ru-RU" sz="1600" dirty="0"/>
                        <a:t> Господа </a:t>
                      </a:r>
                      <a:r>
                        <a:rPr lang="ru-RU" sz="1600" dirty="0" err="1"/>
                        <a:t>моліть</a:t>
                      </a:r>
                      <a:r>
                        <a:rPr lang="ru-RU" sz="1600" dirty="0"/>
                        <a:t>!»</a:t>
                      </a:r>
                      <a:endParaRPr lang="ru-RU" sz="1200" dirty="0">
                        <a:latin typeface="Calibri"/>
                        <a:ea typeface="Calibri"/>
                        <a:cs typeface="Times New Roman"/>
                      </a:endParaRPr>
                    </a:p>
                  </a:txBody>
                  <a:tcPr marL="68580" marR="68580" marT="0" marB="0" anchor="ctr"/>
                </a:tc>
              </a:tr>
              <a:tr h="623335">
                <a:tc>
                  <a:txBody>
                    <a:bodyPr/>
                    <a:lstStyle/>
                    <a:p>
                      <a:pPr algn="ctr">
                        <a:lnSpc>
                          <a:spcPct val="115000"/>
                        </a:lnSpc>
                        <a:spcAft>
                          <a:spcPts val="0"/>
                        </a:spcAft>
                      </a:pPr>
                      <a:r>
                        <a:rPr lang="ru-RU" sz="1600" dirty="0"/>
                        <a:t>«За правду, </a:t>
                      </a:r>
                      <a:r>
                        <a:rPr lang="ru-RU" sz="1600" dirty="0" err="1"/>
                        <a:t>браття</a:t>
                      </a:r>
                      <a:r>
                        <a:rPr lang="ru-RU" sz="1600" dirty="0"/>
                        <a:t>, </a:t>
                      </a:r>
                      <a:r>
                        <a:rPr lang="ru-RU" sz="1600" dirty="0" err="1"/>
                        <a:t>єднаймось</a:t>
                      </a:r>
                      <a:r>
                        <a:rPr lang="ru-RU" sz="1600" dirty="0"/>
                        <a:t> </a:t>
                      </a:r>
                      <a:r>
                        <a:rPr lang="ru-RU" sz="1600" dirty="0" err="1"/>
                        <a:t>щиро</a:t>
                      </a:r>
                      <a:r>
                        <a:rPr lang="ru-RU" sz="1600" dirty="0"/>
                        <a:t>,</a:t>
                      </a:r>
                      <a:endParaRPr lang="ru-RU" sz="1200" dirty="0"/>
                    </a:p>
                    <a:p>
                      <a:pPr algn="ctr">
                        <a:lnSpc>
                          <a:spcPct val="115000"/>
                        </a:lnSpc>
                        <a:spcAft>
                          <a:spcPts val="0"/>
                        </a:spcAft>
                      </a:pPr>
                      <a:r>
                        <a:rPr lang="ru-RU" sz="1600" dirty="0" err="1"/>
                        <a:t>Єдиний</a:t>
                      </a:r>
                      <a:r>
                        <a:rPr lang="ru-RU" sz="1600" dirty="0"/>
                        <a:t> </a:t>
                      </a:r>
                      <a:r>
                        <a:rPr lang="ru-RU" sz="1600" dirty="0" err="1"/>
                        <a:t>маєм</a:t>
                      </a:r>
                      <a:r>
                        <a:rPr lang="ru-RU" sz="1600" dirty="0"/>
                        <a:t> </a:t>
                      </a:r>
                      <a:r>
                        <a:rPr lang="ru-RU" sz="1600" dirty="0" err="1"/>
                        <a:t>правий</a:t>
                      </a:r>
                      <a:r>
                        <a:rPr lang="ru-RU" sz="1600" dirty="0"/>
                        <a:t> шлях…»</a:t>
                      </a:r>
                      <a:endParaRPr lang="ru-RU" sz="1200" dirty="0">
                        <a:latin typeface="Calibri"/>
                        <a:ea typeface="Calibri"/>
                        <a:cs typeface="Times New Roman"/>
                      </a:endParaRPr>
                    </a:p>
                  </a:txBody>
                  <a:tcPr marL="68580" marR="68580" marT="0" marB="0" anchor="ctr"/>
                </a:tc>
              </a:tr>
            </a:tbl>
          </a:graphicData>
        </a:graphic>
      </p:graphicFrame>
      <p:sp>
        <p:nvSpPr>
          <p:cNvPr id="9" name="Прямоугольник 8"/>
          <p:cNvSpPr/>
          <p:nvPr/>
        </p:nvSpPr>
        <p:spPr>
          <a:xfrm rot="20002377">
            <a:off x="323528" y="5805264"/>
            <a:ext cx="864096" cy="792088"/>
          </a:xfrm>
          <a:prstGeom prst="rect">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smtClean="0"/>
              <a:t>10 </a:t>
            </a:r>
            <a:r>
              <a:rPr lang="uk-UA" dirty="0" err="1" smtClean="0"/>
              <a:t>грн</a:t>
            </a:r>
            <a:endParaRPr lang="ru-RU" dirty="0"/>
          </a:p>
        </p:txBody>
      </p:sp>
      <p:sp>
        <p:nvSpPr>
          <p:cNvPr id="10" name="Прямоугольник 9"/>
          <p:cNvSpPr/>
          <p:nvPr/>
        </p:nvSpPr>
        <p:spPr>
          <a:xfrm rot="1059034">
            <a:off x="1259632" y="5085184"/>
            <a:ext cx="864096" cy="792088"/>
          </a:xfrm>
          <a:prstGeom prst="rect">
            <a:avLst/>
          </a:prstGeom>
          <a:ln>
            <a:solidFill>
              <a:schemeClr val="accent1">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smtClean="0"/>
              <a:t>100 </a:t>
            </a:r>
            <a:r>
              <a:rPr lang="uk-UA" dirty="0" err="1" smtClean="0"/>
              <a:t>грн</a:t>
            </a:r>
            <a:endParaRPr lang="ru-RU" dirty="0"/>
          </a:p>
        </p:txBody>
      </p:sp>
      <p:sp>
        <p:nvSpPr>
          <p:cNvPr id="11" name="Прямоугольник 10"/>
          <p:cNvSpPr/>
          <p:nvPr/>
        </p:nvSpPr>
        <p:spPr>
          <a:xfrm>
            <a:off x="2195736" y="5805264"/>
            <a:ext cx="864096" cy="792088"/>
          </a:xfrm>
          <a:prstGeom prst="rect">
            <a:avLst/>
          </a:prstGeom>
          <a:ln>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a:t>2</a:t>
            </a:r>
            <a:r>
              <a:rPr lang="uk-UA" dirty="0" smtClean="0"/>
              <a:t> </a:t>
            </a:r>
            <a:r>
              <a:rPr lang="uk-UA" dirty="0" err="1" smtClean="0"/>
              <a:t>грн</a:t>
            </a:r>
            <a:endParaRPr lang="ru-RU" dirty="0"/>
          </a:p>
        </p:txBody>
      </p:sp>
      <p:sp>
        <p:nvSpPr>
          <p:cNvPr id="12" name="Прямоугольник 11"/>
          <p:cNvSpPr/>
          <p:nvPr/>
        </p:nvSpPr>
        <p:spPr>
          <a:xfrm rot="19732114">
            <a:off x="3203848" y="5157192"/>
            <a:ext cx="864096" cy="792088"/>
          </a:xfrm>
          <a:prstGeom prst="rect">
            <a:avLst/>
          </a:prstGeom>
          <a:ln>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smtClean="0"/>
              <a:t>200 </a:t>
            </a:r>
            <a:r>
              <a:rPr lang="uk-UA" dirty="0" err="1" smtClean="0"/>
              <a:t>грн</a:t>
            </a:r>
            <a:endParaRPr lang="ru-RU" dirty="0"/>
          </a:p>
        </p:txBody>
      </p:sp>
      <p:sp>
        <p:nvSpPr>
          <p:cNvPr id="13" name="Прямоугольник 12"/>
          <p:cNvSpPr/>
          <p:nvPr/>
        </p:nvSpPr>
        <p:spPr>
          <a:xfrm rot="1086158">
            <a:off x="4318843" y="5559037"/>
            <a:ext cx="864096" cy="825624"/>
          </a:xfrm>
          <a:prstGeom prst="rect">
            <a:avLst/>
          </a:prstGeom>
          <a:ln>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smtClean="0"/>
              <a:t>500 </a:t>
            </a:r>
            <a:r>
              <a:rPr lang="uk-UA" dirty="0" err="1" smtClean="0"/>
              <a:t>грн</a:t>
            </a:r>
            <a:endParaRPr lang="ru-RU" dirty="0"/>
          </a:p>
        </p:txBody>
      </p:sp>
      <p:sp>
        <p:nvSpPr>
          <p:cNvPr id="14" name="Прямоугольник 13"/>
          <p:cNvSpPr/>
          <p:nvPr/>
        </p:nvSpPr>
        <p:spPr>
          <a:xfrm>
            <a:off x="4788024" y="1772816"/>
            <a:ext cx="3168352" cy="341632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buNone/>
            </a:pPr>
            <a:r>
              <a:rPr lang="ru-RU" dirty="0" err="1" smtClean="0"/>
              <a:t>Поясніть</a:t>
            </a:r>
            <a:r>
              <a:rPr lang="ru-RU" dirty="0" smtClean="0"/>
              <a:t> </a:t>
            </a:r>
            <a:r>
              <a:rPr lang="ru-RU" dirty="0" err="1" smtClean="0"/>
              <a:t>вислів</a:t>
            </a:r>
            <a:r>
              <a:rPr lang="ru-RU" dirty="0" smtClean="0"/>
              <a:t> </a:t>
            </a:r>
            <a:r>
              <a:rPr lang="ru-RU" dirty="0" err="1" smtClean="0"/>
              <a:t>з</a:t>
            </a:r>
            <a:r>
              <a:rPr lang="ru-RU" dirty="0" smtClean="0"/>
              <a:t> </a:t>
            </a:r>
            <a:r>
              <a:rPr lang="ru-RU" dirty="0" err="1" smtClean="0"/>
              <a:t>економічної</a:t>
            </a:r>
            <a:r>
              <a:rPr lang="ru-RU" dirty="0" smtClean="0"/>
              <a:t> точки </a:t>
            </a:r>
            <a:r>
              <a:rPr lang="ru-RU" dirty="0" err="1" smtClean="0"/>
              <a:t>зору</a:t>
            </a:r>
            <a:r>
              <a:rPr lang="ru-RU" dirty="0" smtClean="0"/>
              <a:t>.</a:t>
            </a:r>
          </a:p>
          <a:p>
            <a:pPr>
              <a:buNone/>
            </a:pPr>
            <a:endParaRPr lang="ru-RU" dirty="0" smtClean="0"/>
          </a:p>
          <a:p>
            <a:r>
              <a:rPr lang="ru-RU" i="1" dirty="0" err="1" smtClean="0"/>
              <a:t>Бджола</a:t>
            </a:r>
            <a:r>
              <a:rPr lang="ru-RU" i="1" dirty="0" smtClean="0"/>
              <a:t> </a:t>
            </a:r>
            <a:r>
              <a:rPr lang="ru-RU" i="1" dirty="0" err="1" smtClean="0"/>
              <a:t>збирає</a:t>
            </a:r>
            <a:r>
              <a:rPr lang="ru-RU" i="1" dirty="0" smtClean="0"/>
              <a:t> нектар не для того, </a:t>
            </a:r>
            <a:r>
              <a:rPr lang="ru-RU" i="1" dirty="0" err="1" smtClean="0"/>
              <a:t>щоб</a:t>
            </a:r>
            <a:r>
              <a:rPr lang="ru-RU" i="1" dirty="0" smtClean="0"/>
              <a:t> </a:t>
            </a:r>
            <a:r>
              <a:rPr lang="ru-RU" i="1" dirty="0" err="1" smtClean="0"/>
              <a:t>запилювати</a:t>
            </a:r>
            <a:r>
              <a:rPr lang="ru-RU" i="1" dirty="0" smtClean="0"/>
              <a:t> </a:t>
            </a:r>
            <a:r>
              <a:rPr lang="ru-RU" i="1" dirty="0" err="1" smtClean="0"/>
              <a:t>квіти</a:t>
            </a:r>
            <a:r>
              <a:rPr lang="ru-RU" i="1" dirty="0" smtClean="0"/>
              <a:t>, вона </a:t>
            </a:r>
            <a:r>
              <a:rPr lang="ru-RU" i="1" dirty="0" err="1" smtClean="0"/>
              <a:t>бажає</a:t>
            </a:r>
            <a:r>
              <a:rPr lang="ru-RU" i="1" dirty="0" smtClean="0"/>
              <a:t> </a:t>
            </a:r>
            <a:r>
              <a:rPr lang="ru-RU" i="1" dirty="0" err="1" smtClean="0"/>
              <a:t>отримати</a:t>
            </a:r>
            <a:r>
              <a:rPr lang="ru-RU" i="1" dirty="0" smtClean="0"/>
              <a:t> мед. У </a:t>
            </a:r>
            <a:r>
              <a:rPr lang="ru-RU" i="1" dirty="0" err="1" smtClean="0"/>
              <a:t>результаті</a:t>
            </a:r>
            <a:r>
              <a:rPr lang="ru-RU" i="1" dirty="0" smtClean="0"/>
              <a:t> ж вона служить </a:t>
            </a:r>
            <a:r>
              <a:rPr lang="ru-RU" i="1" dirty="0" err="1" smtClean="0"/>
              <a:t>інтересам</a:t>
            </a:r>
            <a:r>
              <a:rPr lang="ru-RU" i="1" dirty="0" smtClean="0"/>
              <a:t> </a:t>
            </a:r>
            <a:r>
              <a:rPr lang="ru-RU" i="1" dirty="0" err="1" smtClean="0"/>
              <a:t>квітів</a:t>
            </a:r>
            <a:r>
              <a:rPr lang="ru-RU" i="1" dirty="0" smtClean="0"/>
              <a:t>. Те </a:t>
            </a:r>
            <a:r>
              <a:rPr lang="ru-RU" i="1" dirty="0" err="1" smtClean="0"/>
              <a:t>саме</a:t>
            </a:r>
            <a:r>
              <a:rPr lang="ru-RU" i="1" dirty="0" smtClean="0"/>
              <a:t> </a:t>
            </a:r>
            <a:r>
              <a:rPr lang="ru-RU" i="1" dirty="0" err="1" smtClean="0"/>
              <a:t>відбувається</a:t>
            </a:r>
            <a:r>
              <a:rPr lang="ru-RU" i="1" dirty="0" smtClean="0"/>
              <a:t> </a:t>
            </a:r>
            <a:r>
              <a:rPr lang="ru-RU" i="1" dirty="0" err="1" smtClean="0"/>
              <a:t>і</a:t>
            </a:r>
            <a:r>
              <a:rPr lang="ru-RU" i="1" dirty="0" smtClean="0"/>
              <a:t> </a:t>
            </a:r>
            <a:r>
              <a:rPr lang="ru-RU" i="1" dirty="0" err="1" smtClean="0"/>
              <a:t>з</a:t>
            </a:r>
            <a:r>
              <a:rPr lang="ru-RU" i="1" dirty="0" smtClean="0"/>
              <a:t> </a:t>
            </a:r>
            <a:r>
              <a:rPr lang="ru-RU" i="1" dirty="0" err="1" smtClean="0"/>
              <a:t>підприємством</a:t>
            </a:r>
            <a:r>
              <a:rPr lang="ru-RU" i="1" dirty="0" smtClean="0"/>
              <a:t>».</a:t>
            </a:r>
            <a:endParaRPr lang="ru-RU" dirty="0" smtClean="0"/>
          </a:p>
        </p:txBody>
      </p:sp>
      <p:sp>
        <p:nvSpPr>
          <p:cNvPr id="15" name="Содержимое 2"/>
          <p:cNvSpPr txBox="1">
            <a:spLocks/>
          </p:cNvSpPr>
          <p:nvPr/>
        </p:nvSpPr>
        <p:spPr>
          <a:xfrm>
            <a:off x="5364088" y="5445224"/>
            <a:ext cx="2592288" cy="1080120"/>
          </a:xfrm>
          <a:prstGeom prst="rect">
            <a:avLst/>
          </a:prstGeom>
        </p:spPr>
        <p:txBody>
          <a:bodyPr vert="horz">
            <a:normAutofit fontScale="85000" lnSpcReduction="20000"/>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Час на підготовку – 1 хвилина</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Відповідь дає фінансист</a:t>
            </a:r>
            <a:endParaRPr kumimoji="0" lang="ru-RU"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pic>
        <p:nvPicPr>
          <p:cNvPr id="5122" name="Picture 2" descr="http://ds1-gubaha.ucoz.ru/79073514_large_0_66b2e_b61d4a72_XL.png"/>
          <p:cNvPicPr>
            <a:picLocks noChangeAspect="1" noChangeArrowheads="1"/>
          </p:cNvPicPr>
          <p:nvPr/>
        </p:nvPicPr>
        <p:blipFill>
          <a:blip r:embed="rId2" cstate="print"/>
          <a:srcRect l="10248" r="12892"/>
          <a:stretch>
            <a:fillRect/>
          </a:stretch>
        </p:blipFill>
        <p:spPr bwMode="auto">
          <a:xfrm>
            <a:off x="6012160" y="0"/>
            <a:ext cx="2160240" cy="1873746"/>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descr="http://427610652.r.nd-cdn.com/wp-content/uploads/2015/10/grn1.jpg"/>
          <p:cNvPicPr>
            <a:picLocks noChangeAspect="1" noChangeArrowheads="1"/>
          </p:cNvPicPr>
          <p:nvPr/>
        </p:nvPicPr>
        <p:blipFill>
          <a:blip r:embed="rId2" cstate="print"/>
          <a:srcRect l="20106" r="12337"/>
          <a:stretch>
            <a:fillRect/>
          </a:stretch>
        </p:blipFill>
        <p:spPr bwMode="auto">
          <a:xfrm>
            <a:off x="179512" y="260648"/>
            <a:ext cx="2906123" cy="2420888"/>
          </a:xfrm>
          <a:prstGeom prst="rect">
            <a:avLst/>
          </a:prstGeom>
          <a:noFill/>
        </p:spPr>
      </p:pic>
      <p:sp>
        <p:nvSpPr>
          <p:cNvPr id="2" name="Заголовок 1"/>
          <p:cNvSpPr>
            <a:spLocks noGrp="1"/>
          </p:cNvSpPr>
          <p:nvPr>
            <p:ph type="title"/>
          </p:nvPr>
        </p:nvSpPr>
        <p:spPr>
          <a:xfrm>
            <a:off x="2915816" y="548680"/>
            <a:ext cx="5256584" cy="1440160"/>
          </a:xfrm>
        </p:spPr>
        <p:txBody>
          <a:bodyPr>
            <a:normAutofit/>
          </a:bodyPr>
          <a:lstStyle/>
          <a:p>
            <a:pPr algn="ctr"/>
            <a:r>
              <a:rPr lang="uk-UA" dirty="0" smtClean="0"/>
              <a:t>правильна </a:t>
            </a:r>
            <a:br>
              <a:rPr lang="uk-UA" dirty="0" smtClean="0"/>
            </a:br>
            <a:r>
              <a:rPr lang="uk-UA" dirty="0" smtClean="0"/>
              <a:t>відповідь</a:t>
            </a:r>
            <a:endParaRPr lang="ru-RU" dirty="0"/>
          </a:p>
        </p:txBody>
      </p:sp>
      <p:graphicFrame>
        <p:nvGraphicFramePr>
          <p:cNvPr id="4" name="Таблица 3"/>
          <p:cNvGraphicFramePr>
            <a:graphicFrameLocks noGrp="1"/>
          </p:cNvGraphicFramePr>
          <p:nvPr/>
        </p:nvGraphicFramePr>
        <p:xfrm>
          <a:off x="539552" y="2852936"/>
          <a:ext cx="7344816" cy="3465578"/>
        </p:xfrm>
        <a:graphic>
          <a:graphicData uri="http://schemas.openxmlformats.org/drawingml/2006/table">
            <a:tbl>
              <a:tblPr/>
              <a:tblGrid>
                <a:gridCol w="5914008"/>
                <a:gridCol w="1430808"/>
              </a:tblGrid>
              <a:tr h="513589">
                <a:tc>
                  <a:txBody>
                    <a:bodyPr/>
                    <a:lstStyle/>
                    <a:p>
                      <a:pPr algn="ctr">
                        <a:spcAft>
                          <a:spcPts val="0"/>
                        </a:spcAft>
                      </a:pPr>
                      <a:r>
                        <a:rPr lang="ru-RU" sz="2000" dirty="0">
                          <a:solidFill>
                            <a:srgbClr val="000000"/>
                          </a:solidFill>
                          <a:latin typeface="Times New Roman"/>
                          <a:ea typeface="Calibri"/>
                          <a:cs typeface="Times New Roman"/>
                        </a:rPr>
                        <a:t>«Неравное всем равенство»</a:t>
                      </a:r>
                      <a:endParaRPr lang="ru-RU" sz="16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solidFill>
                            <a:srgbClr val="000000"/>
                          </a:solidFill>
                          <a:latin typeface="Times New Roman"/>
                          <a:ea typeface="Calibri"/>
                          <a:cs typeface="Times New Roman"/>
                        </a:rPr>
                        <a:t>500 </a:t>
                      </a:r>
                      <a:r>
                        <a:rPr lang="ru-RU" sz="2000" dirty="0" err="1">
                          <a:solidFill>
                            <a:srgbClr val="000000"/>
                          </a:solidFill>
                          <a:latin typeface="Times New Roman"/>
                          <a:ea typeface="Calibri"/>
                          <a:cs typeface="Times New Roman"/>
                        </a:rPr>
                        <a:t>грн</a:t>
                      </a:r>
                      <a:endParaRPr lang="ru-RU" sz="16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3589">
                <a:tc>
                  <a:txBody>
                    <a:bodyPr/>
                    <a:lstStyle/>
                    <a:p>
                      <a:pPr algn="ctr">
                        <a:spcAft>
                          <a:spcPts val="0"/>
                        </a:spcAft>
                      </a:pPr>
                      <a:r>
                        <a:rPr lang="ru-RU" sz="2000" dirty="0">
                          <a:solidFill>
                            <a:srgbClr val="000000"/>
                          </a:solidFill>
                          <a:latin typeface="Times New Roman"/>
                          <a:ea typeface="Calibri"/>
                          <a:cs typeface="Times New Roman"/>
                        </a:rPr>
                        <a:t>«…</a:t>
                      </a:r>
                      <a:r>
                        <a:rPr lang="ru-RU" sz="2000" dirty="0" err="1">
                          <a:solidFill>
                            <a:srgbClr val="000000"/>
                          </a:solidFill>
                          <a:latin typeface="Times New Roman"/>
                          <a:ea typeface="Calibri"/>
                          <a:cs typeface="Times New Roman"/>
                        </a:rPr>
                        <a:t>Якщо</a:t>
                      </a:r>
                      <a:r>
                        <a:rPr lang="ru-RU" sz="2000" dirty="0">
                          <a:solidFill>
                            <a:srgbClr val="000000"/>
                          </a:solidFill>
                          <a:latin typeface="Times New Roman"/>
                          <a:ea typeface="Calibri"/>
                          <a:cs typeface="Times New Roman"/>
                        </a:rPr>
                        <a:t> будете </a:t>
                      </a:r>
                      <a:r>
                        <a:rPr lang="ru-RU" sz="2000" dirty="0" err="1">
                          <a:solidFill>
                            <a:srgbClr val="000000"/>
                          </a:solidFill>
                          <a:latin typeface="Times New Roman"/>
                          <a:ea typeface="Calibri"/>
                          <a:cs typeface="Times New Roman"/>
                        </a:rPr>
                        <a:t>жити</a:t>
                      </a:r>
                      <a:r>
                        <a:rPr lang="ru-RU" sz="2000" dirty="0">
                          <a:solidFill>
                            <a:srgbClr val="000000"/>
                          </a:solidFill>
                          <a:latin typeface="Times New Roman"/>
                          <a:ea typeface="Calibri"/>
                          <a:cs typeface="Times New Roman"/>
                        </a:rPr>
                        <a:t> в </a:t>
                      </a:r>
                      <a:r>
                        <a:rPr lang="ru-RU" sz="2000" dirty="0" err="1">
                          <a:solidFill>
                            <a:srgbClr val="000000"/>
                          </a:solidFill>
                          <a:latin typeface="Times New Roman"/>
                          <a:ea typeface="Calibri"/>
                          <a:cs typeface="Times New Roman"/>
                        </a:rPr>
                        <a:t>любов</a:t>
                      </a:r>
                      <a:r>
                        <a:rPr lang="uk-UA" sz="2000" dirty="0">
                          <a:solidFill>
                            <a:srgbClr val="000000"/>
                          </a:solidFill>
                          <a:latin typeface="Times New Roman"/>
                          <a:ea typeface="Calibri"/>
                          <a:cs typeface="Times New Roman"/>
                        </a:rPr>
                        <a:t>і</a:t>
                      </a:r>
                      <a:r>
                        <a:rPr lang="ru-RU" sz="2000" dirty="0">
                          <a:solidFill>
                            <a:srgbClr val="000000"/>
                          </a:solidFill>
                          <a:latin typeface="Times New Roman"/>
                          <a:ea typeface="Calibri"/>
                          <a:cs typeface="Times New Roman"/>
                        </a:rPr>
                        <a:t> м</a:t>
                      </a:r>
                      <a:r>
                        <a:rPr lang="uk-UA" sz="2000" dirty="0">
                          <a:solidFill>
                            <a:srgbClr val="000000"/>
                          </a:solidFill>
                          <a:latin typeface="Times New Roman"/>
                          <a:ea typeface="Calibri"/>
                          <a:cs typeface="Times New Roman"/>
                        </a:rPr>
                        <a:t>і</a:t>
                      </a:r>
                      <a:r>
                        <a:rPr lang="ru-RU" sz="2000" dirty="0">
                          <a:solidFill>
                            <a:srgbClr val="000000"/>
                          </a:solidFill>
                          <a:latin typeface="Times New Roman"/>
                          <a:ea typeface="Calibri"/>
                          <a:cs typeface="Times New Roman"/>
                        </a:rPr>
                        <a:t>ж собою, Бог буде у вас…».</a:t>
                      </a:r>
                      <a:endParaRPr lang="ru-RU" sz="16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solidFill>
                            <a:srgbClr val="000000"/>
                          </a:solidFill>
                          <a:latin typeface="Times New Roman"/>
                          <a:ea typeface="Calibri"/>
                          <a:cs typeface="Times New Roman"/>
                        </a:rPr>
                        <a:t>2 грн</a:t>
                      </a:r>
                      <a:endParaRPr lang="ru-RU"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3589">
                <a:tc>
                  <a:txBody>
                    <a:bodyPr/>
                    <a:lstStyle/>
                    <a:p>
                      <a:pPr algn="ctr">
                        <a:spcAft>
                          <a:spcPts val="0"/>
                        </a:spcAft>
                      </a:pPr>
                      <a:r>
                        <a:rPr lang="ru-RU" sz="2000" dirty="0">
                          <a:solidFill>
                            <a:srgbClr val="000000"/>
                          </a:solidFill>
                          <a:latin typeface="Times New Roman"/>
                          <a:ea typeface="Calibri"/>
                          <a:cs typeface="Times New Roman"/>
                        </a:rPr>
                        <a:t>«А за </a:t>
                      </a:r>
                      <a:r>
                        <a:rPr lang="ru-RU" sz="2000" dirty="0" err="1">
                          <a:solidFill>
                            <a:srgbClr val="000000"/>
                          </a:solidFill>
                          <a:latin typeface="Times New Roman"/>
                          <a:ea typeface="Calibri"/>
                          <a:cs typeface="Times New Roman"/>
                        </a:rPr>
                        <a:t>віру</a:t>
                      </a:r>
                      <a:r>
                        <a:rPr lang="ru-RU" sz="2000" dirty="0">
                          <a:solidFill>
                            <a:srgbClr val="000000"/>
                          </a:solidFill>
                          <a:latin typeface="Times New Roman"/>
                          <a:ea typeface="Calibri"/>
                          <a:cs typeface="Times New Roman"/>
                        </a:rPr>
                        <a:t> </a:t>
                      </a:r>
                      <a:r>
                        <a:rPr lang="ru-RU" sz="2000" dirty="0" err="1">
                          <a:solidFill>
                            <a:srgbClr val="000000"/>
                          </a:solidFill>
                          <a:latin typeface="Times New Roman"/>
                          <a:ea typeface="Calibri"/>
                          <a:cs typeface="Times New Roman"/>
                        </a:rPr>
                        <a:t>хоч</a:t>
                      </a:r>
                      <a:r>
                        <a:rPr lang="ru-RU" sz="2000" dirty="0">
                          <a:solidFill>
                            <a:srgbClr val="000000"/>
                          </a:solidFill>
                          <a:latin typeface="Times New Roman"/>
                          <a:ea typeface="Calibri"/>
                          <a:cs typeface="Times New Roman"/>
                        </a:rPr>
                        <a:t> </a:t>
                      </a:r>
                      <a:r>
                        <a:rPr lang="ru-RU" sz="2000" dirty="0" err="1">
                          <a:solidFill>
                            <a:srgbClr val="000000"/>
                          </a:solidFill>
                          <a:latin typeface="Times New Roman"/>
                          <a:ea typeface="Calibri"/>
                          <a:cs typeface="Times New Roman"/>
                        </a:rPr>
                        <a:t>умріте</a:t>
                      </a:r>
                      <a:r>
                        <a:rPr lang="ru-RU" sz="2000" dirty="0">
                          <a:solidFill>
                            <a:srgbClr val="000000"/>
                          </a:solidFill>
                          <a:latin typeface="Times New Roman"/>
                          <a:ea typeface="Calibri"/>
                          <a:cs typeface="Times New Roman"/>
                        </a:rPr>
                        <a:t> </a:t>
                      </a:r>
                      <a:r>
                        <a:rPr lang="ru-RU" sz="2000" dirty="0" err="1">
                          <a:solidFill>
                            <a:srgbClr val="000000"/>
                          </a:solidFill>
                          <a:latin typeface="Times New Roman"/>
                          <a:ea typeface="Calibri"/>
                          <a:cs typeface="Times New Roman"/>
                        </a:rPr>
                        <a:t>і</a:t>
                      </a:r>
                      <a:r>
                        <a:rPr lang="ru-RU" sz="2000" dirty="0">
                          <a:solidFill>
                            <a:srgbClr val="000000"/>
                          </a:solidFill>
                          <a:latin typeface="Times New Roman"/>
                          <a:ea typeface="Calibri"/>
                          <a:cs typeface="Times New Roman"/>
                        </a:rPr>
                        <a:t> </a:t>
                      </a:r>
                      <a:r>
                        <a:rPr lang="ru-RU" sz="2000" dirty="0" err="1">
                          <a:solidFill>
                            <a:srgbClr val="000000"/>
                          </a:solidFill>
                          <a:latin typeface="Times New Roman"/>
                          <a:ea typeface="Calibri"/>
                          <a:cs typeface="Times New Roman"/>
                        </a:rPr>
                        <a:t>вольності</a:t>
                      </a:r>
                      <a:r>
                        <a:rPr lang="ru-RU" sz="2000" dirty="0">
                          <a:solidFill>
                            <a:srgbClr val="000000"/>
                          </a:solidFill>
                          <a:latin typeface="Times New Roman"/>
                          <a:ea typeface="Calibri"/>
                          <a:cs typeface="Times New Roman"/>
                        </a:rPr>
                        <a:t> </a:t>
                      </a:r>
                      <a:r>
                        <a:rPr lang="ru-RU" sz="2000" dirty="0" err="1">
                          <a:solidFill>
                            <a:srgbClr val="000000"/>
                          </a:solidFill>
                          <a:latin typeface="Times New Roman"/>
                          <a:ea typeface="Calibri"/>
                          <a:cs typeface="Times New Roman"/>
                        </a:rPr>
                        <a:t>бороніте</a:t>
                      </a:r>
                      <a:r>
                        <a:rPr lang="ru-RU" sz="2000" dirty="0">
                          <a:solidFill>
                            <a:srgbClr val="000000"/>
                          </a:solidFill>
                          <a:latin typeface="Times New Roman"/>
                          <a:ea typeface="Calibri"/>
                          <a:cs typeface="Times New Roman"/>
                        </a:rPr>
                        <a:t>»</a:t>
                      </a:r>
                      <a:endParaRPr lang="ru-RU" sz="16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solidFill>
                            <a:srgbClr val="000000"/>
                          </a:solidFill>
                          <a:latin typeface="Times New Roman"/>
                          <a:ea typeface="Calibri"/>
                          <a:cs typeface="Times New Roman"/>
                        </a:rPr>
                        <a:t>10 грн</a:t>
                      </a:r>
                      <a:endParaRPr lang="ru-RU"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27179">
                <a:tc>
                  <a:txBody>
                    <a:bodyPr/>
                    <a:lstStyle/>
                    <a:p>
                      <a:pPr algn="ctr">
                        <a:spcAft>
                          <a:spcPts val="0"/>
                        </a:spcAft>
                      </a:pPr>
                      <a:r>
                        <a:rPr lang="ru-RU" sz="2000" dirty="0">
                          <a:latin typeface="Times New Roman"/>
                          <a:ea typeface="Calibri"/>
                          <a:cs typeface="Times New Roman"/>
                        </a:rPr>
                        <a:t>«Свою </a:t>
                      </a:r>
                      <a:r>
                        <a:rPr lang="ru-RU" sz="2000" dirty="0" err="1">
                          <a:latin typeface="Times New Roman"/>
                          <a:ea typeface="Calibri"/>
                          <a:cs typeface="Times New Roman"/>
                        </a:rPr>
                        <a:t>Україну</a:t>
                      </a:r>
                      <a:r>
                        <a:rPr lang="ru-RU" sz="2000" dirty="0">
                          <a:latin typeface="Times New Roman"/>
                          <a:ea typeface="Calibri"/>
                          <a:cs typeface="Times New Roman"/>
                        </a:rPr>
                        <a:t> </a:t>
                      </a:r>
                      <a:r>
                        <a:rPr lang="ru-RU" sz="2000" dirty="0" err="1">
                          <a:latin typeface="Times New Roman"/>
                          <a:ea typeface="Calibri"/>
                          <a:cs typeface="Times New Roman"/>
                        </a:rPr>
                        <a:t>любіть</a:t>
                      </a:r>
                      <a:r>
                        <a:rPr lang="ru-RU" sz="2000" dirty="0">
                          <a:latin typeface="Times New Roman"/>
                          <a:ea typeface="Calibri"/>
                          <a:cs typeface="Times New Roman"/>
                        </a:rPr>
                        <a:t>.</a:t>
                      </a:r>
                      <a:endParaRPr lang="ru-RU" sz="1600" dirty="0">
                        <a:latin typeface="Calibri"/>
                        <a:ea typeface="Calibri"/>
                        <a:cs typeface="Times New Roman"/>
                      </a:endParaRPr>
                    </a:p>
                    <a:p>
                      <a:pPr algn="ctr">
                        <a:spcAft>
                          <a:spcPts val="0"/>
                        </a:spcAft>
                      </a:pPr>
                      <a:r>
                        <a:rPr lang="ru-RU" sz="2000" dirty="0" err="1">
                          <a:latin typeface="Times New Roman"/>
                          <a:ea typeface="Calibri"/>
                          <a:cs typeface="Times New Roman"/>
                        </a:rPr>
                        <a:t>Любіть</a:t>
                      </a:r>
                      <a:r>
                        <a:rPr lang="ru-RU" sz="2000" dirty="0">
                          <a:latin typeface="Times New Roman"/>
                          <a:ea typeface="Calibri"/>
                          <a:cs typeface="Times New Roman"/>
                        </a:rPr>
                        <a:t> </a:t>
                      </a:r>
                      <a:r>
                        <a:rPr lang="ru-RU" sz="2000" dirty="0" err="1">
                          <a:latin typeface="Times New Roman"/>
                          <a:ea typeface="Calibri"/>
                          <a:cs typeface="Times New Roman"/>
                        </a:rPr>
                        <a:t>її</a:t>
                      </a:r>
                      <a:r>
                        <a:rPr lang="ru-RU" sz="2000" dirty="0">
                          <a:latin typeface="Times New Roman"/>
                          <a:ea typeface="Calibri"/>
                          <a:cs typeface="Times New Roman"/>
                        </a:rPr>
                        <a:t>… во </a:t>
                      </a:r>
                      <a:r>
                        <a:rPr lang="ru-RU" sz="2000" dirty="0" err="1">
                          <a:latin typeface="Times New Roman"/>
                          <a:ea typeface="Calibri"/>
                          <a:cs typeface="Times New Roman"/>
                        </a:rPr>
                        <a:t>врем'я</a:t>
                      </a:r>
                      <a:r>
                        <a:rPr lang="ru-RU" sz="2000" dirty="0">
                          <a:latin typeface="Times New Roman"/>
                          <a:ea typeface="Calibri"/>
                          <a:cs typeface="Times New Roman"/>
                        </a:rPr>
                        <a:t> </a:t>
                      </a:r>
                      <a:r>
                        <a:rPr lang="ru-RU" sz="2000" dirty="0" err="1">
                          <a:latin typeface="Times New Roman"/>
                          <a:ea typeface="Calibri"/>
                          <a:cs typeface="Times New Roman"/>
                        </a:rPr>
                        <a:t>люте</a:t>
                      </a:r>
                      <a:r>
                        <a:rPr lang="ru-RU" sz="2000" dirty="0">
                          <a:latin typeface="Times New Roman"/>
                          <a:ea typeface="Calibri"/>
                          <a:cs typeface="Times New Roman"/>
                        </a:rPr>
                        <a:t>,</a:t>
                      </a:r>
                      <a:endParaRPr lang="ru-RU" sz="1600" dirty="0">
                        <a:latin typeface="Calibri"/>
                        <a:ea typeface="Calibri"/>
                        <a:cs typeface="Times New Roman"/>
                      </a:endParaRPr>
                    </a:p>
                    <a:p>
                      <a:pPr algn="ctr">
                        <a:spcAft>
                          <a:spcPts val="0"/>
                        </a:spcAft>
                      </a:pPr>
                      <a:r>
                        <a:rPr lang="ru-RU" sz="2000" dirty="0">
                          <a:latin typeface="Times New Roman"/>
                          <a:ea typeface="Calibri"/>
                          <a:cs typeface="Times New Roman"/>
                        </a:rPr>
                        <a:t>В </a:t>
                      </a:r>
                      <a:r>
                        <a:rPr lang="ru-RU" sz="2000" dirty="0" err="1">
                          <a:latin typeface="Times New Roman"/>
                          <a:ea typeface="Calibri"/>
                          <a:cs typeface="Times New Roman"/>
                        </a:rPr>
                        <a:t>остатню</a:t>
                      </a:r>
                      <a:r>
                        <a:rPr lang="ru-RU" sz="2000" dirty="0">
                          <a:latin typeface="Times New Roman"/>
                          <a:ea typeface="Calibri"/>
                          <a:cs typeface="Times New Roman"/>
                        </a:rPr>
                        <a:t>, тяжкую </a:t>
                      </a:r>
                      <a:r>
                        <a:rPr lang="ru-RU" sz="2000" dirty="0" err="1">
                          <a:latin typeface="Times New Roman"/>
                          <a:ea typeface="Calibri"/>
                          <a:cs typeface="Times New Roman"/>
                        </a:rPr>
                        <a:t>мінуту</a:t>
                      </a:r>
                      <a:endParaRPr lang="ru-RU" sz="1600" dirty="0">
                        <a:latin typeface="Calibri"/>
                        <a:ea typeface="Calibri"/>
                        <a:cs typeface="Times New Roman"/>
                      </a:endParaRPr>
                    </a:p>
                    <a:p>
                      <a:pPr algn="ctr">
                        <a:spcAft>
                          <a:spcPts val="0"/>
                        </a:spcAft>
                      </a:pPr>
                      <a:r>
                        <a:rPr lang="ru-RU" sz="2000" dirty="0">
                          <a:latin typeface="Times New Roman"/>
                          <a:ea typeface="Calibri"/>
                          <a:cs typeface="Times New Roman"/>
                        </a:rPr>
                        <a:t>За </a:t>
                      </a:r>
                      <a:r>
                        <a:rPr lang="ru-RU" sz="2000" dirty="0" err="1">
                          <a:latin typeface="Times New Roman"/>
                          <a:ea typeface="Calibri"/>
                          <a:cs typeface="Times New Roman"/>
                        </a:rPr>
                        <a:t>неї</a:t>
                      </a:r>
                      <a:r>
                        <a:rPr lang="ru-RU" sz="2000" dirty="0">
                          <a:latin typeface="Times New Roman"/>
                          <a:ea typeface="Calibri"/>
                          <a:cs typeface="Times New Roman"/>
                        </a:rPr>
                        <a:t> Господа </a:t>
                      </a:r>
                      <a:r>
                        <a:rPr lang="ru-RU" sz="2000" dirty="0" err="1">
                          <a:latin typeface="Times New Roman"/>
                          <a:ea typeface="Calibri"/>
                          <a:cs typeface="Times New Roman"/>
                        </a:rPr>
                        <a:t>моліть</a:t>
                      </a:r>
                      <a:r>
                        <a:rPr lang="ru-RU" sz="2000" dirty="0">
                          <a:latin typeface="Times New Roman"/>
                          <a:ea typeface="Calibri"/>
                          <a:cs typeface="Times New Roman"/>
                        </a:rPr>
                        <a:t>!»</a:t>
                      </a:r>
                      <a:endParaRPr lang="ru-RU" sz="16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Calibri"/>
                          <a:cs typeface="Times New Roman"/>
                        </a:rPr>
                        <a:t>100 грн</a:t>
                      </a:r>
                      <a:endParaRPr lang="ru-RU"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3589">
                <a:tc>
                  <a:txBody>
                    <a:bodyPr/>
                    <a:lstStyle/>
                    <a:p>
                      <a:pPr algn="ctr">
                        <a:spcAft>
                          <a:spcPts val="0"/>
                        </a:spcAft>
                      </a:pPr>
                      <a:r>
                        <a:rPr lang="ru-RU" sz="2000" dirty="0">
                          <a:latin typeface="Times New Roman"/>
                          <a:ea typeface="Calibri"/>
                          <a:cs typeface="Times New Roman"/>
                        </a:rPr>
                        <a:t>«За правду, </a:t>
                      </a:r>
                      <a:r>
                        <a:rPr lang="ru-RU" sz="2000" dirty="0" err="1">
                          <a:latin typeface="Times New Roman"/>
                          <a:ea typeface="Calibri"/>
                          <a:cs typeface="Times New Roman"/>
                        </a:rPr>
                        <a:t>браття</a:t>
                      </a:r>
                      <a:r>
                        <a:rPr lang="ru-RU" sz="2000" dirty="0">
                          <a:latin typeface="Times New Roman"/>
                          <a:ea typeface="Calibri"/>
                          <a:cs typeface="Times New Roman"/>
                        </a:rPr>
                        <a:t>, </a:t>
                      </a:r>
                      <a:r>
                        <a:rPr lang="ru-RU" sz="2000" dirty="0" err="1">
                          <a:latin typeface="Times New Roman"/>
                          <a:ea typeface="Calibri"/>
                          <a:cs typeface="Times New Roman"/>
                        </a:rPr>
                        <a:t>єднаймось</a:t>
                      </a:r>
                      <a:r>
                        <a:rPr lang="ru-RU" sz="2000" dirty="0">
                          <a:latin typeface="Times New Roman"/>
                          <a:ea typeface="Calibri"/>
                          <a:cs typeface="Times New Roman"/>
                        </a:rPr>
                        <a:t> </a:t>
                      </a:r>
                      <a:r>
                        <a:rPr lang="ru-RU" sz="2000" dirty="0" err="1">
                          <a:latin typeface="Times New Roman"/>
                          <a:ea typeface="Calibri"/>
                          <a:cs typeface="Times New Roman"/>
                        </a:rPr>
                        <a:t>щиро</a:t>
                      </a:r>
                      <a:r>
                        <a:rPr lang="ru-RU" sz="2000" dirty="0">
                          <a:latin typeface="Times New Roman"/>
                          <a:ea typeface="Calibri"/>
                          <a:cs typeface="Times New Roman"/>
                        </a:rPr>
                        <a:t>,</a:t>
                      </a:r>
                      <a:endParaRPr lang="ru-RU" sz="1600" dirty="0">
                        <a:latin typeface="Calibri"/>
                        <a:ea typeface="Calibri"/>
                        <a:cs typeface="Times New Roman"/>
                      </a:endParaRPr>
                    </a:p>
                    <a:p>
                      <a:pPr algn="ctr">
                        <a:spcAft>
                          <a:spcPts val="0"/>
                        </a:spcAft>
                      </a:pPr>
                      <a:r>
                        <a:rPr lang="ru-RU" sz="2000" dirty="0" err="1">
                          <a:latin typeface="Times New Roman"/>
                          <a:ea typeface="Calibri"/>
                          <a:cs typeface="Times New Roman"/>
                        </a:rPr>
                        <a:t>Єдиний</a:t>
                      </a:r>
                      <a:r>
                        <a:rPr lang="ru-RU" sz="2000" dirty="0">
                          <a:latin typeface="Times New Roman"/>
                          <a:ea typeface="Calibri"/>
                          <a:cs typeface="Times New Roman"/>
                        </a:rPr>
                        <a:t> </a:t>
                      </a:r>
                      <a:r>
                        <a:rPr lang="ru-RU" sz="2000" dirty="0" err="1">
                          <a:latin typeface="Times New Roman"/>
                          <a:ea typeface="Calibri"/>
                          <a:cs typeface="Times New Roman"/>
                        </a:rPr>
                        <a:t>маєм</a:t>
                      </a:r>
                      <a:r>
                        <a:rPr lang="ru-RU" sz="2000" dirty="0">
                          <a:latin typeface="Times New Roman"/>
                          <a:ea typeface="Calibri"/>
                          <a:cs typeface="Times New Roman"/>
                        </a:rPr>
                        <a:t> </a:t>
                      </a:r>
                      <a:r>
                        <a:rPr lang="ru-RU" sz="2000" dirty="0" err="1">
                          <a:latin typeface="Times New Roman"/>
                          <a:ea typeface="Calibri"/>
                          <a:cs typeface="Times New Roman"/>
                        </a:rPr>
                        <a:t>правий</a:t>
                      </a:r>
                      <a:r>
                        <a:rPr lang="ru-RU" sz="2000" dirty="0">
                          <a:latin typeface="Times New Roman"/>
                          <a:ea typeface="Calibri"/>
                          <a:cs typeface="Times New Roman"/>
                        </a:rPr>
                        <a:t> шлях…»</a:t>
                      </a:r>
                      <a:endParaRPr lang="ru-RU" sz="16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latin typeface="Times New Roman"/>
                          <a:ea typeface="Calibri"/>
                          <a:cs typeface="Times New Roman"/>
                        </a:rPr>
                        <a:t>200 </a:t>
                      </a:r>
                      <a:r>
                        <a:rPr lang="ru-RU" sz="2000" dirty="0" err="1">
                          <a:latin typeface="Times New Roman"/>
                          <a:ea typeface="Calibri"/>
                          <a:cs typeface="Times New Roman"/>
                        </a:rPr>
                        <a:t>грн</a:t>
                      </a:r>
                      <a:endParaRPr lang="ru-RU" sz="16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liubavyshka.ru/_ph/101/2/716405535.jpg?1437474254"/>
          <p:cNvPicPr>
            <a:picLocks noChangeAspect="1" noChangeArrowheads="1"/>
          </p:cNvPicPr>
          <p:nvPr/>
        </p:nvPicPr>
        <p:blipFill>
          <a:blip r:embed="rId2" cstate="print"/>
          <a:srcRect/>
          <a:stretch>
            <a:fillRect/>
          </a:stretch>
        </p:blipFill>
        <p:spPr bwMode="auto">
          <a:xfrm>
            <a:off x="5796136" y="332656"/>
            <a:ext cx="2143125" cy="2143125"/>
          </a:xfrm>
          <a:prstGeom prst="rect">
            <a:avLst/>
          </a:prstGeom>
          <a:noFill/>
        </p:spPr>
      </p:pic>
      <p:sp>
        <p:nvSpPr>
          <p:cNvPr id="4" name="Заголовок 1"/>
          <p:cNvSpPr>
            <a:spLocks noGrp="1"/>
          </p:cNvSpPr>
          <p:nvPr>
            <p:ph type="title"/>
          </p:nvPr>
        </p:nvSpPr>
        <p:spPr>
          <a:xfrm>
            <a:off x="467544" y="188640"/>
            <a:ext cx="7239000" cy="482312"/>
          </a:xfrm>
        </p:spPr>
        <p:txBody>
          <a:bodyPr>
            <a:normAutofit/>
          </a:bodyPr>
          <a:lstStyle/>
          <a:p>
            <a:pPr algn="ctr"/>
            <a:r>
              <a:rPr lang="uk-UA" sz="1800" dirty="0" smtClean="0"/>
              <a:t>Завдання 15. </a:t>
            </a:r>
            <a:r>
              <a:rPr lang="uk-UA" sz="1800" dirty="0" err="1" smtClean="0"/>
              <a:t>“національна</a:t>
            </a:r>
            <a:r>
              <a:rPr lang="uk-UA" sz="1800" dirty="0" smtClean="0"/>
              <a:t>  </a:t>
            </a:r>
            <a:r>
              <a:rPr lang="uk-UA" sz="1800" dirty="0" err="1" smtClean="0"/>
              <a:t>валюта”</a:t>
            </a:r>
            <a:endParaRPr lang="ru-RU" sz="1800" dirty="0"/>
          </a:p>
        </p:txBody>
      </p:sp>
      <p:sp>
        <p:nvSpPr>
          <p:cNvPr id="5" name="Прямоугольник 4"/>
          <p:cNvSpPr/>
          <p:nvPr/>
        </p:nvSpPr>
        <p:spPr>
          <a:xfrm>
            <a:off x="539552" y="836712"/>
            <a:ext cx="3888432" cy="461665"/>
          </a:xfrm>
          <a:prstGeom prst="rect">
            <a:avLst/>
          </a:prstGeom>
        </p:spPr>
        <p:txBody>
          <a:bodyPr wrap="square">
            <a:spAutoFit/>
          </a:bodyPr>
          <a:lstStyle/>
          <a:p>
            <a:pPr marL="274320" lvl="0" indent="-274320">
              <a:spcBef>
                <a:spcPts val="600"/>
              </a:spcBef>
              <a:buClr>
                <a:schemeClr val="tx2"/>
              </a:buClr>
              <a:buSzPct val="73000"/>
              <a:defRPr/>
            </a:pPr>
            <a:r>
              <a:rPr lang="uk-UA" sz="2400" dirty="0"/>
              <a:t>Блок </a:t>
            </a:r>
            <a:r>
              <a:rPr lang="uk-UA" sz="2400" dirty="0" smtClean="0"/>
              <a:t>3.Підрахуйте гроші</a:t>
            </a:r>
            <a:endParaRPr lang="uk-UA" sz="2400" dirty="0"/>
          </a:p>
        </p:txBody>
      </p:sp>
      <p:sp>
        <p:nvSpPr>
          <p:cNvPr id="6" name="Содержимое 2"/>
          <p:cNvSpPr txBox="1">
            <a:spLocks/>
          </p:cNvSpPr>
          <p:nvPr/>
        </p:nvSpPr>
        <p:spPr>
          <a:xfrm>
            <a:off x="395536" y="5517232"/>
            <a:ext cx="7239000" cy="864096"/>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Час на підготовку – 1 хвилина</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Відповідь дає банкір</a:t>
            </a:r>
            <a:endParaRPr kumimoji="0" lang="ru-RU"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8" name="Прямоугольник 7"/>
          <p:cNvSpPr/>
          <p:nvPr/>
        </p:nvSpPr>
        <p:spPr>
          <a:xfrm>
            <a:off x="4788024" y="2708920"/>
            <a:ext cx="3240360" cy="3139321"/>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buNone/>
            </a:pPr>
            <a:r>
              <a:rPr lang="ru-RU" dirty="0" err="1" smtClean="0"/>
              <a:t>Поясніть</a:t>
            </a:r>
            <a:r>
              <a:rPr lang="ru-RU" dirty="0" smtClean="0"/>
              <a:t> </a:t>
            </a:r>
            <a:r>
              <a:rPr lang="ru-RU" dirty="0" err="1" smtClean="0"/>
              <a:t>вислів</a:t>
            </a:r>
            <a:r>
              <a:rPr lang="ru-RU" dirty="0" smtClean="0"/>
              <a:t> </a:t>
            </a:r>
            <a:r>
              <a:rPr lang="ru-RU" dirty="0" err="1" smtClean="0"/>
              <a:t>з</a:t>
            </a:r>
            <a:r>
              <a:rPr lang="ru-RU" dirty="0" smtClean="0"/>
              <a:t> </a:t>
            </a:r>
            <a:r>
              <a:rPr lang="ru-RU" dirty="0" err="1" smtClean="0"/>
              <a:t>економічної</a:t>
            </a:r>
            <a:r>
              <a:rPr lang="ru-RU" dirty="0" smtClean="0"/>
              <a:t> точки </a:t>
            </a:r>
            <a:r>
              <a:rPr lang="ru-RU" dirty="0" err="1" smtClean="0"/>
              <a:t>зору</a:t>
            </a:r>
            <a:r>
              <a:rPr lang="ru-RU" dirty="0" smtClean="0"/>
              <a:t>.</a:t>
            </a:r>
          </a:p>
          <a:p>
            <a:pPr>
              <a:buNone/>
            </a:pPr>
            <a:endParaRPr lang="ru-RU" dirty="0" smtClean="0"/>
          </a:p>
          <a:p>
            <a:r>
              <a:rPr lang="ru-RU" i="1" dirty="0" err="1" smtClean="0"/>
              <a:t>Бджола</a:t>
            </a:r>
            <a:r>
              <a:rPr lang="ru-RU" i="1" dirty="0" smtClean="0"/>
              <a:t> </a:t>
            </a:r>
            <a:r>
              <a:rPr lang="ru-RU" i="1" dirty="0" err="1" smtClean="0"/>
              <a:t>збирає</a:t>
            </a:r>
            <a:r>
              <a:rPr lang="ru-RU" i="1" dirty="0" smtClean="0"/>
              <a:t> нектар не для того, </a:t>
            </a:r>
            <a:r>
              <a:rPr lang="ru-RU" i="1" dirty="0" err="1" smtClean="0"/>
              <a:t>щоб</a:t>
            </a:r>
            <a:r>
              <a:rPr lang="ru-RU" i="1" dirty="0" smtClean="0"/>
              <a:t> </a:t>
            </a:r>
            <a:r>
              <a:rPr lang="ru-RU" i="1" dirty="0" err="1" smtClean="0"/>
              <a:t>запилювати</a:t>
            </a:r>
            <a:r>
              <a:rPr lang="ru-RU" i="1" dirty="0" smtClean="0"/>
              <a:t> </a:t>
            </a:r>
            <a:r>
              <a:rPr lang="ru-RU" i="1" dirty="0" err="1" smtClean="0"/>
              <a:t>квіти</a:t>
            </a:r>
            <a:r>
              <a:rPr lang="ru-RU" i="1" dirty="0" smtClean="0"/>
              <a:t>, вона </a:t>
            </a:r>
            <a:r>
              <a:rPr lang="ru-RU" i="1" dirty="0" err="1" smtClean="0"/>
              <a:t>бажає</a:t>
            </a:r>
            <a:r>
              <a:rPr lang="ru-RU" i="1" dirty="0" smtClean="0"/>
              <a:t> </a:t>
            </a:r>
            <a:r>
              <a:rPr lang="ru-RU" i="1" dirty="0" err="1" smtClean="0"/>
              <a:t>отримати</a:t>
            </a:r>
            <a:r>
              <a:rPr lang="ru-RU" i="1" dirty="0" smtClean="0"/>
              <a:t> мед. У </a:t>
            </a:r>
            <a:r>
              <a:rPr lang="ru-RU" i="1" dirty="0" err="1" smtClean="0"/>
              <a:t>результаті</a:t>
            </a:r>
            <a:r>
              <a:rPr lang="ru-RU" i="1" dirty="0" smtClean="0"/>
              <a:t> ж вона служить </a:t>
            </a:r>
            <a:r>
              <a:rPr lang="ru-RU" i="1" dirty="0" err="1" smtClean="0"/>
              <a:t>інтересам</a:t>
            </a:r>
            <a:r>
              <a:rPr lang="ru-RU" i="1" dirty="0" smtClean="0"/>
              <a:t> </a:t>
            </a:r>
            <a:r>
              <a:rPr lang="ru-RU" i="1" dirty="0" err="1" smtClean="0"/>
              <a:t>квітів</a:t>
            </a:r>
            <a:r>
              <a:rPr lang="ru-RU" i="1" dirty="0" smtClean="0"/>
              <a:t>. Те </a:t>
            </a:r>
            <a:r>
              <a:rPr lang="ru-RU" i="1" dirty="0" err="1" smtClean="0"/>
              <a:t>саме</a:t>
            </a:r>
            <a:r>
              <a:rPr lang="ru-RU" i="1" dirty="0" smtClean="0"/>
              <a:t> </a:t>
            </a:r>
            <a:r>
              <a:rPr lang="ru-RU" i="1" dirty="0" err="1" smtClean="0"/>
              <a:t>відбувається</a:t>
            </a:r>
            <a:r>
              <a:rPr lang="ru-RU" i="1" dirty="0" smtClean="0"/>
              <a:t> </a:t>
            </a:r>
            <a:r>
              <a:rPr lang="ru-RU" i="1" dirty="0" err="1" smtClean="0"/>
              <a:t>і</a:t>
            </a:r>
            <a:r>
              <a:rPr lang="ru-RU" i="1" dirty="0" smtClean="0"/>
              <a:t> </a:t>
            </a:r>
            <a:r>
              <a:rPr lang="ru-RU" i="1" dirty="0" err="1" smtClean="0"/>
              <a:t>з</a:t>
            </a:r>
            <a:r>
              <a:rPr lang="ru-RU" i="1" dirty="0" smtClean="0"/>
              <a:t> </a:t>
            </a:r>
            <a:r>
              <a:rPr lang="ru-RU" i="1" dirty="0" err="1" smtClean="0"/>
              <a:t>підприємством</a:t>
            </a:r>
            <a:r>
              <a:rPr lang="ru-RU" i="1" dirty="0" smtClean="0"/>
              <a:t>».</a:t>
            </a:r>
            <a:endParaRPr lang="ru-RU" dirty="0" smtClean="0"/>
          </a:p>
        </p:txBody>
      </p:sp>
      <p:pic>
        <p:nvPicPr>
          <p:cNvPr id="3074" name="Picture 2" descr="http://consultcapital.ru/wp-content/uploads/2016/04/deti_i_dengi.jpg"/>
          <p:cNvPicPr>
            <a:picLocks noChangeAspect="1" noChangeArrowheads="1"/>
          </p:cNvPicPr>
          <p:nvPr/>
        </p:nvPicPr>
        <p:blipFill>
          <a:blip r:embed="rId3" cstate="print"/>
          <a:srcRect/>
          <a:stretch>
            <a:fillRect/>
          </a:stretch>
        </p:blipFill>
        <p:spPr bwMode="auto">
          <a:xfrm>
            <a:off x="251520" y="1484784"/>
            <a:ext cx="4427892" cy="3168352"/>
          </a:xfrm>
          <a:prstGeom prst="rect">
            <a:avLst/>
          </a:prstGeom>
          <a:solidFill>
            <a:srgbClr val="FFFFFF">
              <a:shade val="85000"/>
            </a:srgbClr>
          </a:solidFill>
          <a:ln w="88900" cap="sq">
            <a:solidFill>
              <a:schemeClr val="accent2">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2656"/>
            <a:ext cx="7239000" cy="914360"/>
          </a:xfrm>
        </p:spPr>
        <p:txBody>
          <a:bodyPr/>
          <a:lstStyle/>
          <a:p>
            <a:r>
              <a:rPr lang="uk-UA" dirty="0" smtClean="0"/>
              <a:t>Склад учасників:</a:t>
            </a:r>
            <a:endParaRPr lang="ru-RU" dirty="0"/>
          </a:p>
        </p:txBody>
      </p:sp>
      <p:sp>
        <p:nvSpPr>
          <p:cNvPr id="7" name="Содержимое 6"/>
          <p:cNvSpPr>
            <a:spLocks noGrp="1"/>
          </p:cNvSpPr>
          <p:nvPr>
            <p:ph idx="1"/>
          </p:nvPr>
        </p:nvSpPr>
        <p:spPr>
          <a:xfrm>
            <a:off x="457200" y="1609416"/>
            <a:ext cx="3322712" cy="2611672"/>
          </a:xfrm>
        </p:spPr>
        <p:txBody>
          <a:bodyPr/>
          <a:lstStyle/>
          <a:p>
            <a:r>
              <a:rPr lang="uk-UA" dirty="0" smtClean="0"/>
              <a:t>Економіст</a:t>
            </a:r>
          </a:p>
          <a:p>
            <a:r>
              <a:rPr lang="uk-UA" dirty="0" smtClean="0"/>
              <a:t>Бухгалтер</a:t>
            </a:r>
          </a:p>
          <a:p>
            <a:r>
              <a:rPr lang="uk-UA" dirty="0" smtClean="0"/>
              <a:t>Банкір</a:t>
            </a:r>
          </a:p>
          <a:p>
            <a:r>
              <a:rPr lang="uk-UA" dirty="0" smtClean="0"/>
              <a:t>Фінансист</a:t>
            </a:r>
          </a:p>
          <a:p>
            <a:r>
              <a:rPr lang="uk-UA" dirty="0" smtClean="0"/>
              <a:t>Інвестор</a:t>
            </a:r>
            <a:endParaRPr lang="ru-RU" dirty="0"/>
          </a:p>
        </p:txBody>
      </p:sp>
      <p:pic>
        <p:nvPicPr>
          <p:cNvPr id="16388" name="Picture 4" descr="http://twoeasybusiness.ru/contests/images/People600.jpg"/>
          <p:cNvPicPr>
            <a:picLocks noChangeAspect="1" noChangeArrowheads="1"/>
          </p:cNvPicPr>
          <p:nvPr/>
        </p:nvPicPr>
        <p:blipFill>
          <a:blip r:embed="rId2" cstate="print"/>
          <a:srcRect/>
          <a:stretch>
            <a:fillRect/>
          </a:stretch>
        </p:blipFill>
        <p:spPr bwMode="auto">
          <a:xfrm>
            <a:off x="2555776" y="2996952"/>
            <a:ext cx="5290383" cy="3588643"/>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609416"/>
            <a:ext cx="4258816" cy="3475768"/>
          </a:xfrm>
        </p:spPr>
        <p:txBody>
          <a:bodyPr/>
          <a:lstStyle/>
          <a:p>
            <a:r>
              <a:rPr lang="uk-UA" dirty="0" smtClean="0"/>
              <a:t>Оформіть зворотній бік супровідної відомості до сумки з грошовою виручкою для здачі грошей в банк.</a:t>
            </a:r>
            <a:endParaRPr lang="ru-RU" dirty="0"/>
          </a:p>
        </p:txBody>
      </p:sp>
      <p:sp>
        <p:nvSpPr>
          <p:cNvPr id="4" name="Заголовок 1"/>
          <p:cNvSpPr>
            <a:spLocks noGrp="1"/>
          </p:cNvSpPr>
          <p:nvPr>
            <p:ph type="title"/>
          </p:nvPr>
        </p:nvSpPr>
        <p:spPr>
          <a:xfrm>
            <a:off x="467544" y="188640"/>
            <a:ext cx="7239000" cy="554320"/>
          </a:xfrm>
        </p:spPr>
        <p:txBody>
          <a:bodyPr>
            <a:normAutofit/>
          </a:bodyPr>
          <a:lstStyle/>
          <a:p>
            <a:r>
              <a:rPr lang="uk-UA" sz="2400" dirty="0" smtClean="0"/>
              <a:t>Завдання 16. </a:t>
            </a:r>
            <a:r>
              <a:rPr lang="uk-UA" sz="2400" dirty="0" err="1" smtClean="0"/>
              <a:t>“національна</a:t>
            </a:r>
            <a:r>
              <a:rPr lang="uk-UA" sz="2400" dirty="0" smtClean="0"/>
              <a:t>  </a:t>
            </a:r>
            <a:r>
              <a:rPr lang="uk-UA" sz="2400" dirty="0" err="1" smtClean="0"/>
              <a:t>валюта”</a:t>
            </a:r>
            <a:endParaRPr lang="ru-RU" sz="2400" dirty="0"/>
          </a:p>
        </p:txBody>
      </p:sp>
      <p:sp>
        <p:nvSpPr>
          <p:cNvPr id="5" name="Прямоугольник 4"/>
          <p:cNvSpPr/>
          <p:nvPr/>
        </p:nvSpPr>
        <p:spPr>
          <a:xfrm>
            <a:off x="539552" y="980728"/>
            <a:ext cx="3456384" cy="523220"/>
          </a:xfrm>
          <a:prstGeom prst="rect">
            <a:avLst/>
          </a:prstGeom>
        </p:spPr>
        <p:txBody>
          <a:bodyPr wrap="square">
            <a:spAutoFit/>
          </a:bodyPr>
          <a:lstStyle/>
          <a:p>
            <a:pPr marL="274320" lvl="0" indent="-274320" algn="ctr">
              <a:spcBef>
                <a:spcPts val="600"/>
              </a:spcBef>
              <a:buClr>
                <a:schemeClr val="tx2"/>
              </a:buClr>
              <a:buSzPct val="73000"/>
              <a:defRPr/>
            </a:pPr>
            <a:r>
              <a:rPr lang="uk-UA" sz="2800" dirty="0"/>
              <a:t>Блок </a:t>
            </a:r>
            <a:r>
              <a:rPr lang="uk-UA" sz="2800" dirty="0" smtClean="0"/>
              <a:t>4. </a:t>
            </a:r>
            <a:endParaRPr lang="uk-UA" sz="2800" dirty="0"/>
          </a:p>
        </p:txBody>
      </p:sp>
      <p:sp>
        <p:nvSpPr>
          <p:cNvPr id="6" name="Прямоугольник 5"/>
          <p:cNvSpPr/>
          <p:nvPr/>
        </p:nvSpPr>
        <p:spPr>
          <a:xfrm>
            <a:off x="4788024" y="1628800"/>
            <a:ext cx="3168352" cy="341632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buNone/>
            </a:pPr>
            <a:r>
              <a:rPr lang="uk-UA" dirty="0" smtClean="0"/>
              <a:t>Поясніть</a:t>
            </a:r>
            <a:r>
              <a:rPr lang="ru-RU" dirty="0" smtClean="0"/>
              <a:t> </a:t>
            </a:r>
            <a:r>
              <a:rPr lang="ru-RU" dirty="0" err="1" smtClean="0"/>
              <a:t>вислів</a:t>
            </a:r>
            <a:r>
              <a:rPr lang="ru-RU" dirty="0" smtClean="0"/>
              <a:t> </a:t>
            </a:r>
            <a:r>
              <a:rPr lang="ru-RU" dirty="0" err="1" smtClean="0"/>
              <a:t>з</a:t>
            </a:r>
            <a:r>
              <a:rPr lang="ru-RU" dirty="0" smtClean="0"/>
              <a:t> </a:t>
            </a:r>
            <a:r>
              <a:rPr lang="ru-RU" dirty="0" err="1" smtClean="0"/>
              <a:t>економічної</a:t>
            </a:r>
            <a:r>
              <a:rPr lang="ru-RU" dirty="0" smtClean="0"/>
              <a:t> точки </a:t>
            </a:r>
            <a:r>
              <a:rPr lang="ru-RU" dirty="0" err="1" smtClean="0"/>
              <a:t>зору</a:t>
            </a:r>
            <a:r>
              <a:rPr lang="ru-RU" dirty="0" smtClean="0"/>
              <a:t>.</a:t>
            </a:r>
          </a:p>
          <a:p>
            <a:pPr>
              <a:buNone/>
            </a:pPr>
            <a:endParaRPr lang="ru-RU" dirty="0" smtClean="0"/>
          </a:p>
          <a:p>
            <a:r>
              <a:rPr lang="ru-RU" i="1" dirty="0" err="1" smtClean="0"/>
              <a:t>Бджола</a:t>
            </a:r>
            <a:r>
              <a:rPr lang="ru-RU" i="1" dirty="0" smtClean="0"/>
              <a:t> </a:t>
            </a:r>
            <a:r>
              <a:rPr lang="ru-RU" i="1" dirty="0" err="1" smtClean="0"/>
              <a:t>збирає</a:t>
            </a:r>
            <a:r>
              <a:rPr lang="ru-RU" i="1" dirty="0" smtClean="0"/>
              <a:t> нектар не для того, </a:t>
            </a:r>
            <a:r>
              <a:rPr lang="ru-RU" i="1" dirty="0" err="1" smtClean="0"/>
              <a:t>щоб</a:t>
            </a:r>
            <a:r>
              <a:rPr lang="ru-RU" i="1" dirty="0" smtClean="0"/>
              <a:t> </a:t>
            </a:r>
            <a:r>
              <a:rPr lang="ru-RU" i="1" dirty="0" err="1" smtClean="0"/>
              <a:t>запилювати</a:t>
            </a:r>
            <a:r>
              <a:rPr lang="ru-RU" i="1" dirty="0" smtClean="0"/>
              <a:t> </a:t>
            </a:r>
            <a:r>
              <a:rPr lang="ru-RU" i="1" dirty="0" err="1" smtClean="0"/>
              <a:t>квіти</a:t>
            </a:r>
            <a:r>
              <a:rPr lang="ru-RU" i="1" dirty="0" smtClean="0"/>
              <a:t>, вона </a:t>
            </a:r>
            <a:r>
              <a:rPr lang="ru-RU" i="1" dirty="0" err="1" smtClean="0"/>
              <a:t>бажає</a:t>
            </a:r>
            <a:r>
              <a:rPr lang="ru-RU" i="1" dirty="0" smtClean="0"/>
              <a:t> </a:t>
            </a:r>
            <a:r>
              <a:rPr lang="ru-RU" i="1" dirty="0" err="1" smtClean="0"/>
              <a:t>отримати</a:t>
            </a:r>
            <a:r>
              <a:rPr lang="ru-RU" i="1" dirty="0" smtClean="0"/>
              <a:t> мед. У </a:t>
            </a:r>
            <a:r>
              <a:rPr lang="ru-RU" i="1" dirty="0" err="1" smtClean="0"/>
              <a:t>результаті</a:t>
            </a:r>
            <a:r>
              <a:rPr lang="ru-RU" i="1" dirty="0" smtClean="0"/>
              <a:t> ж вона служить </a:t>
            </a:r>
            <a:r>
              <a:rPr lang="ru-RU" i="1" dirty="0" err="1" smtClean="0"/>
              <a:t>інтересам</a:t>
            </a:r>
            <a:r>
              <a:rPr lang="ru-RU" i="1" dirty="0" smtClean="0"/>
              <a:t> </a:t>
            </a:r>
            <a:r>
              <a:rPr lang="ru-RU" i="1" dirty="0" err="1" smtClean="0"/>
              <a:t>квітів</a:t>
            </a:r>
            <a:r>
              <a:rPr lang="ru-RU" i="1" dirty="0" smtClean="0"/>
              <a:t>. Те </a:t>
            </a:r>
            <a:r>
              <a:rPr lang="ru-RU" i="1" dirty="0" err="1" smtClean="0"/>
              <a:t>саме</a:t>
            </a:r>
            <a:r>
              <a:rPr lang="ru-RU" i="1" dirty="0" smtClean="0"/>
              <a:t> </a:t>
            </a:r>
            <a:r>
              <a:rPr lang="ru-RU" i="1" dirty="0" err="1" smtClean="0"/>
              <a:t>відбувається</a:t>
            </a:r>
            <a:r>
              <a:rPr lang="ru-RU" i="1" dirty="0" smtClean="0"/>
              <a:t> </a:t>
            </a:r>
            <a:r>
              <a:rPr lang="ru-RU" i="1" dirty="0" err="1" smtClean="0"/>
              <a:t>і</a:t>
            </a:r>
            <a:r>
              <a:rPr lang="ru-RU" i="1" dirty="0" smtClean="0"/>
              <a:t> </a:t>
            </a:r>
            <a:r>
              <a:rPr lang="ru-RU" i="1" dirty="0" err="1" smtClean="0"/>
              <a:t>з</a:t>
            </a:r>
            <a:r>
              <a:rPr lang="ru-RU" i="1" dirty="0" smtClean="0"/>
              <a:t> </a:t>
            </a:r>
            <a:r>
              <a:rPr lang="ru-RU" i="1" dirty="0" err="1" smtClean="0"/>
              <a:t>підприємством</a:t>
            </a:r>
            <a:r>
              <a:rPr lang="ru-RU" i="1" dirty="0" smtClean="0"/>
              <a:t>».</a:t>
            </a:r>
            <a:endParaRPr lang="ru-RU" dirty="0" smtClean="0"/>
          </a:p>
        </p:txBody>
      </p:sp>
      <p:pic>
        <p:nvPicPr>
          <p:cNvPr id="2050" name="Picture 2" descr="http://www.pro-credit.ru/images/news/m_5037430602204.jpg"/>
          <p:cNvPicPr>
            <a:picLocks noChangeAspect="1" noChangeArrowheads="1"/>
          </p:cNvPicPr>
          <p:nvPr/>
        </p:nvPicPr>
        <p:blipFill>
          <a:blip r:embed="rId2" cstate="print"/>
          <a:srcRect t="11137" b="7191"/>
          <a:stretch>
            <a:fillRect/>
          </a:stretch>
        </p:blipFill>
        <p:spPr bwMode="auto">
          <a:xfrm>
            <a:off x="467544" y="3933056"/>
            <a:ext cx="4355976" cy="2530992"/>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683568" y="260648"/>
            <a:ext cx="7239000" cy="1143000"/>
          </a:xfrm>
        </p:spPr>
        <p:txBody>
          <a:bodyPr/>
          <a:lstStyle/>
          <a:p>
            <a:pPr algn="ctr"/>
            <a:r>
              <a:rPr lang="uk-UA" dirty="0" smtClean="0"/>
              <a:t>Дякуємо за участь!</a:t>
            </a:r>
            <a:endParaRPr lang="ru-RU" dirty="0"/>
          </a:p>
        </p:txBody>
      </p:sp>
      <p:pic>
        <p:nvPicPr>
          <p:cNvPr id="1026" name="Picture 2" descr="http://resumekraft.ru/files/blog/images/c3dbea0850f28710ee3346f8c3e66513.jpg"/>
          <p:cNvPicPr>
            <a:picLocks noChangeAspect="1" noChangeArrowheads="1"/>
          </p:cNvPicPr>
          <p:nvPr/>
        </p:nvPicPr>
        <p:blipFill>
          <a:blip r:embed="rId2" cstate="print"/>
          <a:srcRect/>
          <a:stretch>
            <a:fillRect/>
          </a:stretch>
        </p:blipFill>
        <p:spPr bwMode="auto">
          <a:xfrm>
            <a:off x="395536" y="1844824"/>
            <a:ext cx="7516570" cy="4616202"/>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7239000" cy="626328"/>
          </a:xfrm>
        </p:spPr>
        <p:txBody>
          <a:bodyPr>
            <a:normAutofit/>
          </a:bodyPr>
          <a:lstStyle/>
          <a:p>
            <a:r>
              <a:rPr lang="uk-UA" sz="3200" dirty="0" smtClean="0"/>
              <a:t>Завдання 1</a:t>
            </a:r>
            <a:endParaRPr lang="ru-RU" sz="3200" dirty="0"/>
          </a:p>
        </p:txBody>
      </p:sp>
      <p:sp>
        <p:nvSpPr>
          <p:cNvPr id="3" name="Содержимое 2"/>
          <p:cNvSpPr>
            <a:spLocks noGrp="1"/>
          </p:cNvSpPr>
          <p:nvPr>
            <p:ph idx="1"/>
          </p:nvPr>
        </p:nvSpPr>
        <p:spPr>
          <a:xfrm>
            <a:off x="323528" y="4797152"/>
            <a:ext cx="7239000" cy="1152128"/>
          </a:xfrm>
        </p:spPr>
        <p:txBody>
          <a:bodyPr/>
          <a:lstStyle/>
          <a:p>
            <a:r>
              <a:rPr lang="uk-UA" dirty="0" smtClean="0"/>
              <a:t>Час на підготовку – 1 хвилина</a:t>
            </a:r>
          </a:p>
          <a:p>
            <a:r>
              <a:rPr lang="uk-UA" dirty="0" smtClean="0"/>
              <a:t>Відповідь дає економіст</a:t>
            </a:r>
            <a:endParaRPr lang="ru-RU" dirty="0"/>
          </a:p>
        </p:txBody>
      </p:sp>
      <p:sp>
        <p:nvSpPr>
          <p:cNvPr id="6" name="Прямоугольник 5"/>
          <p:cNvSpPr/>
          <p:nvPr/>
        </p:nvSpPr>
        <p:spPr>
          <a:xfrm>
            <a:off x="683568" y="1124744"/>
            <a:ext cx="6768752" cy="1569660"/>
          </a:xfrm>
          <a:prstGeom prst="rect">
            <a:avLst/>
          </a:prstGeom>
        </p:spPr>
        <p:txBody>
          <a:bodyPr wrap="square">
            <a:spAutoFit/>
          </a:bodyPr>
          <a:lstStyle/>
          <a:p>
            <a:pPr lvl="0">
              <a:spcBef>
                <a:spcPts val="600"/>
              </a:spcBef>
              <a:buClr>
                <a:srgbClr val="1F497D"/>
              </a:buClr>
              <a:buSzPct val="73000"/>
            </a:pPr>
            <a:r>
              <a:rPr lang="uk-UA" sz="3200" b="1" i="1" dirty="0">
                <a:solidFill>
                  <a:prstClr val="black"/>
                </a:solidFill>
              </a:rPr>
              <a:t>Назвіть якомога більше термінів з обліково-фінансових дисциплін. </a:t>
            </a:r>
          </a:p>
        </p:txBody>
      </p:sp>
      <p:pic>
        <p:nvPicPr>
          <p:cNvPr id="7" name="Picture 6" descr="Интеллектуальные музейные игры"/>
          <p:cNvPicPr>
            <a:picLocks noChangeAspect="1" noChangeArrowheads="1"/>
          </p:cNvPicPr>
          <p:nvPr/>
        </p:nvPicPr>
        <p:blipFill>
          <a:blip r:embed="rId2" cstate="print"/>
          <a:srcRect/>
          <a:stretch>
            <a:fillRect/>
          </a:stretch>
        </p:blipFill>
        <p:spPr bwMode="auto">
          <a:xfrm>
            <a:off x="3923928" y="2348880"/>
            <a:ext cx="3784965" cy="22872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descr="E:\56bba343e9173.jpg"/>
          <p:cNvPicPr>
            <a:picLocks noChangeAspect="1" noChangeArrowheads="1"/>
          </p:cNvPicPr>
          <p:nvPr/>
        </p:nvPicPr>
        <p:blipFill>
          <a:blip r:embed="rId2" cstate="print"/>
          <a:srcRect/>
          <a:stretch>
            <a:fillRect/>
          </a:stretch>
        </p:blipFill>
        <p:spPr bwMode="auto">
          <a:xfrm>
            <a:off x="0" y="764704"/>
            <a:ext cx="8120786" cy="6093296"/>
          </a:xfrm>
          <a:prstGeom prst="rect">
            <a:avLst/>
          </a:prstGeom>
          <a:noFill/>
        </p:spPr>
      </p:pic>
      <p:sp>
        <p:nvSpPr>
          <p:cNvPr id="2" name="Заголовок 1"/>
          <p:cNvSpPr>
            <a:spLocks noGrp="1"/>
          </p:cNvSpPr>
          <p:nvPr>
            <p:ph type="title"/>
          </p:nvPr>
        </p:nvSpPr>
        <p:spPr>
          <a:xfrm>
            <a:off x="467544" y="0"/>
            <a:ext cx="7239000" cy="626328"/>
          </a:xfrm>
        </p:spPr>
        <p:txBody>
          <a:bodyPr>
            <a:normAutofit fontScale="90000"/>
          </a:bodyPr>
          <a:lstStyle/>
          <a:p>
            <a:r>
              <a:rPr lang="uk-UA" dirty="0" smtClean="0">
                <a:solidFill>
                  <a:schemeClr val="tx2">
                    <a:lumMod val="75000"/>
                  </a:schemeClr>
                </a:solidFill>
              </a:rPr>
              <a:t>Завдання для вболівальників</a:t>
            </a:r>
            <a:endParaRPr lang="ru-RU" dirty="0">
              <a:solidFill>
                <a:schemeClr val="tx2">
                  <a:lumMod val="75000"/>
                </a:schemeClr>
              </a:solidFill>
            </a:endParaRPr>
          </a:p>
        </p:txBody>
      </p:sp>
      <p:sp>
        <p:nvSpPr>
          <p:cNvPr id="3" name="Содержимое 2"/>
          <p:cNvSpPr>
            <a:spLocks noGrp="1"/>
          </p:cNvSpPr>
          <p:nvPr>
            <p:ph idx="1"/>
          </p:nvPr>
        </p:nvSpPr>
        <p:spPr>
          <a:xfrm>
            <a:off x="2843808" y="1916832"/>
            <a:ext cx="4896544" cy="2827696"/>
          </a:xfrm>
        </p:spPr>
        <p:txBody>
          <a:bodyPr>
            <a:normAutofit fontScale="85000" lnSpcReduction="10000"/>
          </a:bodyPr>
          <a:lstStyle/>
          <a:p>
            <a:pPr marL="0" indent="0"/>
            <a:r>
              <a:rPr lang="uk-UA" b="1" dirty="0" smtClean="0"/>
              <a:t>Поясніть загадку Адама Сміта:</a:t>
            </a:r>
          </a:p>
          <a:p>
            <a:pPr marL="0" indent="0" algn="ctr">
              <a:buNone/>
            </a:pPr>
            <a:r>
              <a:rPr lang="uk-UA" b="1" i="1" dirty="0" smtClean="0"/>
              <a:t>«Чому вода, настільки необхідна, що без неї неможливо жити, має таку низьку ціну, у той час як в алмазів,які часто мають декоративне значення, а практично майже не потрібні, така висока ціна?»</a:t>
            </a:r>
            <a:endParaRPr lang="uk-UA" b="1" dirty="0" smtClean="0"/>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6" name="Picture 6" descr="http://www.profi-forex.org/system/user_files/Images/wiki/forexgrafiki5.jpg"/>
          <p:cNvPicPr>
            <a:picLocks noChangeAspect="1" noChangeArrowheads="1"/>
          </p:cNvPicPr>
          <p:nvPr/>
        </p:nvPicPr>
        <p:blipFill>
          <a:blip r:embed="rId2" cstate="print"/>
          <a:srcRect/>
          <a:stretch>
            <a:fillRect/>
          </a:stretch>
        </p:blipFill>
        <p:spPr bwMode="auto">
          <a:xfrm>
            <a:off x="323528" y="2348880"/>
            <a:ext cx="4752528" cy="1296144"/>
          </a:xfrm>
          <a:prstGeom prst="rect">
            <a:avLst/>
          </a:prstGeom>
          <a:noFill/>
        </p:spPr>
      </p:pic>
      <p:pic>
        <p:nvPicPr>
          <p:cNvPr id="20484" name="Picture 4" descr="http://yurgschool2.ucoz.ru/rasnoe/zadat_vopros.jpg"/>
          <p:cNvPicPr>
            <a:picLocks noChangeAspect="1" noChangeArrowheads="1"/>
          </p:cNvPicPr>
          <p:nvPr/>
        </p:nvPicPr>
        <p:blipFill>
          <a:blip r:embed="rId3" cstate="print"/>
          <a:srcRect/>
          <a:stretch>
            <a:fillRect/>
          </a:stretch>
        </p:blipFill>
        <p:spPr bwMode="auto">
          <a:xfrm>
            <a:off x="3923928" y="188640"/>
            <a:ext cx="1351329" cy="1666379"/>
          </a:xfrm>
          <a:prstGeom prst="rect">
            <a:avLst/>
          </a:prstGeom>
          <a:noFill/>
        </p:spPr>
      </p:pic>
      <p:sp>
        <p:nvSpPr>
          <p:cNvPr id="2" name="Заголовок 1"/>
          <p:cNvSpPr>
            <a:spLocks noGrp="1"/>
          </p:cNvSpPr>
          <p:nvPr>
            <p:ph type="title"/>
          </p:nvPr>
        </p:nvSpPr>
        <p:spPr>
          <a:xfrm>
            <a:off x="467544" y="260648"/>
            <a:ext cx="3178696" cy="626328"/>
          </a:xfrm>
        </p:spPr>
        <p:txBody>
          <a:bodyPr>
            <a:normAutofit/>
          </a:bodyPr>
          <a:lstStyle/>
          <a:p>
            <a:r>
              <a:rPr lang="uk-UA" sz="3200" dirty="0" smtClean="0"/>
              <a:t>Завдання 2</a:t>
            </a:r>
            <a:endParaRPr lang="ru-RU" sz="3200" dirty="0"/>
          </a:p>
        </p:txBody>
      </p:sp>
      <p:sp>
        <p:nvSpPr>
          <p:cNvPr id="3" name="Содержимое 2"/>
          <p:cNvSpPr>
            <a:spLocks noGrp="1"/>
          </p:cNvSpPr>
          <p:nvPr>
            <p:ph idx="1"/>
          </p:nvPr>
        </p:nvSpPr>
        <p:spPr>
          <a:xfrm>
            <a:off x="395536" y="5993904"/>
            <a:ext cx="7239000" cy="864096"/>
          </a:xfrm>
        </p:spPr>
        <p:txBody>
          <a:bodyPr>
            <a:noAutofit/>
          </a:bodyPr>
          <a:lstStyle/>
          <a:p>
            <a:r>
              <a:rPr lang="uk-UA" sz="1800" dirty="0" smtClean="0"/>
              <a:t>Час на підготовку – 2 хвилини</a:t>
            </a:r>
          </a:p>
          <a:p>
            <a:r>
              <a:rPr lang="uk-UA" sz="1800" dirty="0" smtClean="0"/>
              <a:t>Відповідь дає інвестор</a:t>
            </a:r>
            <a:endParaRPr lang="ru-RU" sz="1800" dirty="0" smtClean="0"/>
          </a:p>
          <a:p>
            <a:endParaRPr lang="ru-RU" sz="2000" dirty="0"/>
          </a:p>
        </p:txBody>
      </p:sp>
      <p:sp>
        <p:nvSpPr>
          <p:cNvPr id="4" name="Прямоугольник 3"/>
          <p:cNvSpPr/>
          <p:nvPr/>
        </p:nvSpPr>
        <p:spPr>
          <a:xfrm>
            <a:off x="251520" y="908720"/>
            <a:ext cx="4536504" cy="1569660"/>
          </a:xfrm>
          <a:prstGeom prst="rect">
            <a:avLst/>
          </a:prstGeom>
        </p:spPr>
        <p:txBody>
          <a:bodyPr wrap="square">
            <a:spAutoFit/>
          </a:bodyPr>
          <a:lstStyle/>
          <a:p>
            <a:r>
              <a:rPr lang="ru-RU" sz="2400" dirty="0" err="1" smtClean="0"/>
              <a:t>Складіть</a:t>
            </a:r>
            <a:r>
              <a:rPr lang="ru-RU" sz="2400" dirty="0" smtClean="0"/>
              <a:t> </a:t>
            </a:r>
            <a:r>
              <a:rPr lang="ru-RU" sz="2400" dirty="0" err="1" smtClean="0"/>
              <a:t>графік</a:t>
            </a:r>
            <a:r>
              <a:rPr lang="ru-RU" sz="2400" dirty="0" smtClean="0"/>
              <a:t> «</a:t>
            </a:r>
            <a:r>
              <a:rPr lang="ru-RU" sz="2400" dirty="0" err="1" smtClean="0"/>
              <a:t>Японська</a:t>
            </a:r>
            <a:r>
              <a:rPr lang="ru-RU" sz="2400" dirty="0" smtClean="0"/>
              <a:t> </a:t>
            </a:r>
            <a:r>
              <a:rPr lang="ru-RU" sz="2400" dirty="0" err="1" smtClean="0"/>
              <a:t>свічка</a:t>
            </a:r>
            <a:r>
              <a:rPr lang="ru-RU" sz="2400" dirty="0" smtClean="0"/>
              <a:t>» </a:t>
            </a:r>
            <a:r>
              <a:rPr lang="ru-RU" sz="2400" dirty="0" err="1" smtClean="0"/>
              <a:t>і</a:t>
            </a:r>
            <a:r>
              <a:rPr lang="ru-RU" sz="2400" dirty="0" smtClean="0"/>
              <a:t> </a:t>
            </a:r>
            <a:r>
              <a:rPr lang="ru-RU" sz="2400" dirty="0" err="1" smtClean="0"/>
              <a:t>зробіть</a:t>
            </a:r>
            <a:r>
              <a:rPr lang="ru-RU" sz="2400" dirty="0" smtClean="0"/>
              <a:t> </a:t>
            </a:r>
            <a:r>
              <a:rPr lang="ru-RU" sz="2400" dirty="0" err="1" smtClean="0"/>
              <a:t>висновок</a:t>
            </a:r>
            <a:r>
              <a:rPr lang="ru-RU" sz="2400" dirty="0" smtClean="0"/>
              <a:t> </a:t>
            </a:r>
            <a:r>
              <a:rPr lang="ru-RU" sz="2400" dirty="0" err="1" smtClean="0"/>
              <a:t>щодо</a:t>
            </a:r>
            <a:r>
              <a:rPr lang="ru-RU" sz="2400" dirty="0" smtClean="0"/>
              <a:t> </a:t>
            </a:r>
            <a:r>
              <a:rPr lang="ru-RU" sz="2400" dirty="0" err="1" smtClean="0"/>
              <a:t>направлення</a:t>
            </a:r>
            <a:r>
              <a:rPr lang="ru-RU" sz="2400" dirty="0" smtClean="0"/>
              <a:t> в </a:t>
            </a:r>
            <a:r>
              <a:rPr lang="ru-RU" sz="2400" dirty="0" err="1" smtClean="0"/>
              <a:t>динаміці</a:t>
            </a:r>
            <a:r>
              <a:rPr lang="ru-RU" sz="2400" dirty="0" smtClean="0"/>
              <a:t> </a:t>
            </a:r>
            <a:r>
              <a:rPr lang="ru-RU" sz="2400" dirty="0" err="1" smtClean="0"/>
              <a:t>курсів</a:t>
            </a:r>
            <a:r>
              <a:rPr lang="ru-RU" sz="2400" dirty="0" smtClean="0"/>
              <a:t> </a:t>
            </a:r>
            <a:r>
              <a:rPr lang="ru-RU" sz="2400" dirty="0" err="1" smtClean="0"/>
              <a:t>акцій</a:t>
            </a:r>
            <a:r>
              <a:rPr lang="ru-RU" sz="2400" dirty="0" smtClean="0"/>
              <a:t> </a:t>
            </a:r>
            <a:r>
              <a:rPr lang="ru-RU" sz="2400" dirty="0" err="1" smtClean="0"/>
              <a:t>емітента</a:t>
            </a:r>
            <a:r>
              <a:rPr lang="ru-RU" sz="2400" dirty="0" smtClean="0"/>
              <a:t>.</a:t>
            </a:r>
            <a:endParaRPr lang="ru-RU" sz="2400" dirty="0"/>
          </a:p>
        </p:txBody>
      </p:sp>
      <p:graphicFrame>
        <p:nvGraphicFramePr>
          <p:cNvPr id="5" name="Таблица 4"/>
          <p:cNvGraphicFramePr>
            <a:graphicFrameLocks noGrp="1"/>
          </p:cNvGraphicFramePr>
          <p:nvPr/>
        </p:nvGraphicFramePr>
        <p:xfrm>
          <a:off x="323528" y="3933056"/>
          <a:ext cx="7056784" cy="1962912"/>
        </p:xfrm>
        <a:graphic>
          <a:graphicData uri="http://schemas.openxmlformats.org/drawingml/2006/table">
            <a:tbl>
              <a:tblPr>
                <a:tableStyleId>{284E427A-3D55-4303-BF80-6455036E1DE7}</a:tableStyleId>
              </a:tblPr>
              <a:tblGrid>
                <a:gridCol w="1208532"/>
                <a:gridCol w="1404943"/>
                <a:gridCol w="1625405"/>
                <a:gridCol w="1414296"/>
                <a:gridCol w="1403608"/>
              </a:tblGrid>
              <a:tr h="277369">
                <a:tc>
                  <a:txBody>
                    <a:bodyPr/>
                    <a:lstStyle/>
                    <a:p>
                      <a:pPr algn="ctr">
                        <a:lnSpc>
                          <a:spcPct val="115000"/>
                        </a:lnSpc>
                        <a:spcAft>
                          <a:spcPts val="0"/>
                        </a:spcAft>
                      </a:pPr>
                      <a:r>
                        <a:rPr lang="uk-UA" sz="1600" dirty="0"/>
                        <a:t>Дата</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a:t>Курс відкриття</a:t>
                      </a:r>
                      <a:endParaRPr lang="ru-RU" sz="1200" b="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a:t>Максимальний курс</a:t>
                      </a:r>
                      <a:endParaRPr lang="ru-RU" sz="1200" b="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a:t>Мінімальний курс</a:t>
                      </a:r>
                      <a:endParaRPr lang="ru-RU" sz="1200" b="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a:t>Курс закриття</a:t>
                      </a:r>
                      <a:endParaRPr lang="ru-RU" sz="1200" b="0">
                        <a:latin typeface="Calibri"/>
                        <a:ea typeface="Calibri"/>
                        <a:cs typeface="Times New Roman"/>
                      </a:endParaRPr>
                    </a:p>
                  </a:txBody>
                  <a:tcPr marL="62328" marR="62328" marT="0" marB="0" anchor="ctr"/>
                </a:tc>
              </a:tr>
              <a:tr h="275763">
                <a:tc>
                  <a:txBody>
                    <a:bodyPr/>
                    <a:lstStyle/>
                    <a:p>
                      <a:pPr algn="ctr">
                        <a:lnSpc>
                          <a:spcPct val="115000"/>
                        </a:lnSpc>
                        <a:spcAft>
                          <a:spcPts val="0"/>
                        </a:spcAft>
                      </a:pPr>
                      <a:r>
                        <a:rPr lang="uk-UA" sz="1600" dirty="0" smtClean="0"/>
                        <a:t>12.05.2016</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dirty="0"/>
                        <a:t>361,00</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dirty="0" smtClean="0"/>
                        <a:t>375,00</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a:t>358,00</a:t>
                      </a:r>
                      <a:endParaRPr lang="ru-RU" sz="1200" b="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a:t>373,00</a:t>
                      </a:r>
                      <a:endParaRPr lang="ru-RU" sz="1200" b="0">
                        <a:latin typeface="Calibri"/>
                        <a:ea typeface="Calibri"/>
                        <a:cs typeface="Times New Roman"/>
                      </a:endParaRPr>
                    </a:p>
                  </a:txBody>
                  <a:tcPr marL="62328" marR="62328" marT="0" marB="0" anchor="ctr"/>
                </a:tc>
              </a:tr>
              <a:tr h="275763">
                <a:tc>
                  <a:txBody>
                    <a:bodyPr/>
                    <a:lstStyle/>
                    <a:p>
                      <a:pPr algn="ctr">
                        <a:lnSpc>
                          <a:spcPct val="115000"/>
                        </a:lnSpc>
                        <a:spcAft>
                          <a:spcPts val="0"/>
                        </a:spcAft>
                      </a:pPr>
                      <a:r>
                        <a:rPr lang="uk-UA" sz="1600" dirty="0" smtClean="0"/>
                        <a:t>13.05.2016</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dirty="0"/>
                        <a:t>375,00</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dirty="0"/>
                        <a:t>382,00</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dirty="0" smtClean="0"/>
                        <a:t>365,00</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dirty="0" smtClean="0"/>
                        <a:t>368,00</a:t>
                      </a:r>
                      <a:endParaRPr lang="ru-RU" sz="1200" b="0" dirty="0">
                        <a:latin typeface="Calibri"/>
                        <a:ea typeface="Calibri"/>
                        <a:cs typeface="Times New Roman"/>
                      </a:endParaRPr>
                    </a:p>
                  </a:txBody>
                  <a:tcPr marL="62328" marR="62328" marT="0" marB="0" anchor="ctr"/>
                </a:tc>
              </a:tr>
              <a:tr h="275763">
                <a:tc>
                  <a:txBody>
                    <a:bodyPr/>
                    <a:lstStyle/>
                    <a:p>
                      <a:pPr algn="ctr">
                        <a:lnSpc>
                          <a:spcPct val="115000"/>
                        </a:lnSpc>
                        <a:spcAft>
                          <a:spcPts val="0"/>
                        </a:spcAft>
                      </a:pPr>
                      <a:r>
                        <a:rPr lang="uk-UA" sz="1600" dirty="0" smtClean="0"/>
                        <a:t>14.05.2016</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dirty="0"/>
                        <a:t>378,00</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dirty="0"/>
                        <a:t>389,00</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dirty="0" smtClean="0"/>
                        <a:t>370,00</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dirty="0" smtClean="0"/>
                        <a:t>382,00</a:t>
                      </a:r>
                      <a:endParaRPr lang="ru-RU" sz="1200" b="0" dirty="0">
                        <a:latin typeface="Calibri"/>
                        <a:ea typeface="Calibri"/>
                        <a:cs typeface="Times New Roman"/>
                      </a:endParaRPr>
                    </a:p>
                  </a:txBody>
                  <a:tcPr marL="62328" marR="62328" marT="0" marB="0" anchor="ctr"/>
                </a:tc>
              </a:tr>
              <a:tr h="275763">
                <a:tc>
                  <a:txBody>
                    <a:bodyPr/>
                    <a:lstStyle/>
                    <a:p>
                      <a:pPr algn="ctr">
                        <a:lnSpc>
                          <a:spcPct val="115000"/>
                        </a:lnSpc>
                        <a:spcAft>
                          <a:spcPts val="0"/>
                        </a:spcAft>
                      </a:pPr>
                      <a:r>
                        <a:rPr lang="uk-UA" sz="1600" dirty="0" smtClean="0"/>
                        <a:t>15.05.2016</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dirty="0"/>
                        <a:t>384,00</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dirty="0"/>
                        <a:t>393,00</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dirty="0" smtClean="0"/>
                        <a:t>364,00</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dirty="0" smtClean="0"/>
                        <a:t>371,00</a:t>
                      </a:r>
                      <a:endParaRPr lang="ru-RU" sz="1200" b="0" dirty="0">
                        <a:latin typeface="Calibri"/>
                        <a:ea typeface="Calibri"/>
                        <a:cs typeface="Times New Roman"/>
                      </a:endParaRPr>
                    </a:p>
                  </a:txBody>
                  <a:tcPr marL="62328" marR="62328" marT="0" marB="0" anchor="ctr"/>
                </a:tc>
              </a:tr>
              <a:tr h="275763">
                <a:tc>
                  <a:txBody>
                    <a:bodyPr/>
                    <a:lstStyle/>
                    <a:p>
                      <a:pPr algn="ctr">
                        <a:lnSpc>
                          <a:spcPct val="115000"/>
                        </a:lnSpc>
                        <a:spcAft>
                          <a:spcPts val="0"/>
                        </a:spcAft>
                      </a:pPr>
                      <a:r>
                        <a:rPr lang="uk-UA" sz="1600" dirty="0" smtClean="0"/>
                        <a:t>16.05.2016</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a:t>394,00</a:t>
                      </a:r>
                      <a:endParaRPr lang="ru-RU" sz="1200" b="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dirty="0"/>
                        <a:t>402,00</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dirty="0"/>
                        <a:t>394,00</a:t>
                      </a:r>
                      <a:endParaRPr lang="ru-RU" sz="1200" b="0" dirty="0">
                        <a:latin typeface="Calibri"/>
                        <a:ea typeface="Calibri"/>
                        <a:cs typeface="Times New Roman"/>
                      </a:endParaRPr>
                    </a:p>
                  </a:txBody>
                  <a:tcPr marL="62328" marR="62328" marT="0" marB="0" anchor="ctr"/>
                </a:tc>
                <a:tc>
                  <a:txBody>
                    <a:bodyPr/>
                    <a:lstStyle/>
                    <a:p>
                      <a:pPr algn="ctr">
                        <a:lnSpc>
                          <a:spcPct val="115000"/>
                        </a:lnSpc>
                        <a:spcAft>
                          <a:spcPts val="0"/>
                        </a:spcAft>
                      </a:pPr>
                      <a:r>
                        <a:rPr lang="uk-UA" sz="1600" dirty="0"/>
                        <a:t>399,00</a:t>
                      </a:r>
                      <a:endParaRPr lang="ru-RU" sz="1200" b="0" dirty="0">
                        <a:latin typeface="Calibri"/>
                        <a:ea typeface="Calibri"/>
                        <a:cs typeface="Times New Roman"/>
                      </a:endParaRPr>
                    </a:p>
                  </a:txBody>
                  <a:tcPr marL="62328" marR="62328" marT="0" marB="0" anchor="ctr"/>
                </a:tc>
              </a:tr>
            </a:tbl>
          </a:graphicData>
        </a:graphic>
      </p:graphicFrame>
      <p:sp>
        <p:nvSpPr>
          <p:cNvPr id="20482" name="Rectangle 2"/>
          <p:cNvSpPr>
            <a:spLocks noChangeArrowheads="1"/>
          </p:cNvSpPr>
          <p:nvPr/>
        </p:nvSpPr>
        <p:spPr bwMode="auto">
          <a:xfrm>
            <a:off x="179512" y="3573016"/>
            <a:ext cx="6692858"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uk-UA" b="0" i="0" u="none" strike="noStrike" cap="none" normalizeH="0" baseline="0" dirty="0" smtClean="0">
                <a:ln>
                  <a:noFill/>
                </a:ln>
                <a:solidFill>
                  <a:schemeClr val="tx1"/>
                </a:solidFill>
                <a:effectLst/>
                <a:ea typeface="Times New Roman" pitchFamily="18" charset="0"/>
                <a:cs typeface="Times New Roman" pitchFamily="18" charset="0"/>
              </a:rPr>
              <a:t>Курси акцій протягом встановленого періоду часу (</a:t>
            </a:r>
            <a:r>
              <a:rPr kumimoji="0" lang="uk-UA" b="0" i="0" u="none" strike="noStrike" cap="none" normalizeH="0" baseline="0" dirty="0" err="1" smtClean="0">
                <a:ln>
                  <a:noFill/>
                </a:ln>
                <a:solidFill>
                  <a:schemeClr val="tx1"/>
                </a:solidFill>
                <a:effectLst/>
                <a:ea typeface="Times New Roman" pitchFamily="18" charset="0"/>
                <a:cs typeface="Times New Roman" pitchFamily="18" charset="0"/>
              </a:rPr>
              <a:t>грн</a:t>
            </a:r>
            <a:r>
              <a:rPr kumimoji="0" lang="uk-UA" b="0" i="0" u="none" strike="noStrike" cap="none" normalizeH="0" baseline="0" dirty="0" smtClean="0">
                <a:ln>
                  <a:noFill/>
                </a:ln>
                <a:solidFill>
                  <a:schemeClr val="tx1"/>
                </a:solidFill>
                <a:effectLst/>
                <a:ea typeface="Times New Roman" pitchFamily="18" charset="0"/>
                <a:cs typeface="Times New Roman" pitchFamily="18" charset="0"/>
              </a:rPr>
              <a:t>).</a:t>
            </a:r>
            <a:endParaRPr kumimoji="0" lang="uk-UA" sz="2800" b="0" i="0" u="none" strike="noStrike" cap="none" normalizeH="0" baseline="0" dirty="0" smtClean="0">
              <a:ln>
                <a:noFill/>
              </a:ln>
              <a:solidFill>
                <a:schemeClr val="tx1"/>
              </a:solidFill>
              <a:effectLst/>
              <a:cs typeface="Arial" pitchFamily="34" charset="0"/>
            </a:endParaRPr>
          </a:p>
        </p:txBody>
      </p:sp>
      <p:sp>
        <p:nvSpPr>
          <p:cNvPr id="8" name="Прямоугольник 7"/>
          <p:cNvSpPr/>
          <p:nvPr/>
        </p:nvSpPr>
        <p:spPr>
          <a:xfrm>
            <a:off x="5292080" y="260648"/>
            <a:ext cx="2664296" cy="3046988"/>
          </a:xfrm>
          <a:prstGeom prst="rect">
            <a:avLst/>
          </a:prstGeom>
          <a:solidFill>
            <a:schemeClr val="accent2">
              <a:lumMod val="40000"/>
              <a:lumOff val="60000"/>
            </a:schemeClr>
          </a:solidFill>
          <a:ln>
            <a:solidFill>
              <a:srgbClr val="C00000"/>
            </a:solidFill>
          </a:ln>
        </p:spPr>
        <p:txBody>
          <a:bodyPr wrap="square">
            <a:spAutoFit/>
          </a:bodyPr>
          <a:lstStyle/>
          <a:p>
            <a:r>
              <a:rPr lang="uk-UA" sz="1600" b="1" dirty="0" smtClean="0"/>
              <a:t>Поясніть загадку Адама Сміта:</a:t>
            </a:r>
          </a:p>
          <a:p>
            <a:pPr>
              <a:buNone/>
            </a:pPr>
            <a:r>
              <a:rPr lang="uk-UA" sz="1600" b="1" i="1" dirty="0" smtClean="0"/>
              <a:t>«Чому вода, настільки необхідна, що без неї неможливо жити, має таку низьку ціну, у той час як в алмазів,які часто мають декоративне значення, </a:t>
            </a:r>
            <a:r>
              <a:rPr lang="uk-UA" sz="1600" b="1" i="1" smtClean="0"/>
              <a:t>а практично майже </a:t>
            </a:r>
            <a:r>
              <a:rPr lang="uk-UA" sz="1600" b="1" i="1" dirty="0" smtClean="0"/>
              <a:t>не потрібні, така висока ціна?»</a:t>
            </a:r>
            <a:endParaRPr lang="uk-UA" sz="1600" b="1"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764704"/>
            <a:ext cx="5976664" cy="698336"/>
          </a:xfrm>
        </p:spPr>
        <p:txBody>
          <a:bodyPr/>
          <a:lstStyle/>
          <a:p>
            <a:pPr algn="ctr"/>
            <a:r>
              <a:rPr lang="uk-UA" dirty="0" smtClean="0"/>
              <a:t>ПРАВИЛЬНА ВІДПОВІДЬ</a:t>
            </a:r>
            <a:endParaRPr lang="ru-RU"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6176" y="260648"/>
            <a:ext cx="1755453" cy="1755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Grp="1" noChangeAspect="1" noChangeArrowheads="1"/>
          </p:cNvPicPr>
          <p:nvPr>
            <p:ph idx="1"/>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611560" y="1700808"/>
            <a:ext cx="6125097" cy="3578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Содержимое 2"/>
          <p:cNvSpPr txBox="1">
            <a:spLocks/>
          </p:cNvSpPr>
          <p:nvPr/>
        </p:nvSpPr>
        <p:spPr>
          <a:xfrm>
            <a:off x="683568" y="5661248"/>
            <a:ext cx="6696744" cy="576064"/>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lang="uk-UA" sz="2000" dirty="0" smtClean="0"/>
              <a:t>На фондовій біржі покупців більше, ніж продавців</a:t>
            </a:r>
            <a:endParaRPr kumimoji="0" lang="ru-RU"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40562573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descr="http://www.autonoleggio-online.it/images/destination/pergament.jpg"/>
          <p:cNvPicPr>
            <a:picLocks noChangeAspect="1" noChangeArrowheads="1"/>
          </p:cNvPicPr>
          <p:nvPr/>
        </p:nvPicPr>
        <p:blipFill>
          <a:blip r:embed="rId2" cstate="print">
            <a:lum bright="20000"/>
          </a:blip>
          <a:srcRect r="3125"/>
          <a:stretch>
            <a:fillRect/>
          </a:stretch>
        </p:blipFill>
        <p:spPr bwMode="auto">
          <a:xfrm>
            <a:off x="251520" y="764704"/>
            <a:ext cx="4464496" cy="6138682"/>
          </a:xfrm>
          <a:prstGeom prst="rect">
            <a:avLst/>
          </a:prstGeom>
          <a:noFill/>
        </p:spPr>
      </p:pic>
      <p:sp>
        <p:nvSpPr>
          <p:cNvPr id="2" name="Заголовок 1"/>
          <p:cNvSpPr>
            <a:spLocks noGrp="1"/>
          </p:cNvSpPr>
          <p:nvPr>
            <p:ph type="title"/>
          </p:nvPr>
        </p:nvSpPr>
        <p:spPr>
          <a:xfrm>
            <a:off x="323528" y="260648"/>
            <a:ext cx="7200800" cy="482312"/>
          </a:xfrm>
        </p:spPr>
        <p:txBody>
          <a:bodyPr>
            <a:noAutofit/>
          </a:bodyPr>
          <a:lstStyle/>
          <a:p>
            <a:r>
              <a:rPr lang="uk-UA" sz="3200" cap="none"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Завдання 3. Народна мудрість </a:t>
            </a:r>
            <a:endParaRPr lang="ru-RU" sz="3200" cap="none"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Содержимое 2"/>
          <p:cNvSpPr>
            <a:spLocks noGrp="1"/>
          </p:cNvSpPr>
          <p:nvPr>
            <p:ph idx="1"/>
          </p:nvPr>
        </p:nvSpPr>
        <p:spPr>
          <a:xfrm>
            <a:off x="539552" y="1268760"/>
            <a:ext cx="4536504" cy="4779912"/>
          </a:xfrm>
        </p:spPr>
        <p:txBody>
          <a:bodyPr>
            <a:normAutofit/>
          </a:bodyPr>
          <a:lstStyle/>
          <a:p>
            <a:pPr marL="0" indent="0" algn="ctr">
              <a:buNone/>
            </a:pPr>
            <a:r>
              <a:rPr lang="uk-UA" sz="2400" dirty="0" err="1" smtClean="0"/>
              <a:t>Продовжіть</a:t>
            </a:r>
            <a:r>
              <a:rPr lang="uk-UA" sz="2400" dirty="0" smtClean="0"/>
              <a:t> народні висловлювання або вставте пропущені слова за змістом:</a:t>
            </a:r>
          </a:p>
          <a:p>
            <a:pPr lvl="0"/>
            <a:r>
              <a:rPr lang="ru-RU" sz="2400" dirty="0" smtClean="0"/>
              <a:t>Копейка…………….;</a:t>
            </a:r>
          </a:p>
          <a:p>
            <a:pPr lvl="0"/>
            <a:r>
              <a:rPr lang="ru-RU" sz="2400" dirty="0" smtClean="0"/>
              <a:t>Не в ……    счастье;</a:t>
            </a:r>
          </a:p>
          <a:p>
            <a:pPr lvl="0"/>
            <a:r>
              <a:rPr lang="ru-RU" sz="2400" dirty="0" smtClean="0"/>
              <a:t>……дороже ………;</a:t>
            </a:r>
          </a:p>
          <a:p>
            <a:pPr lvl="0"/>
            <a:r>
              <a:rPr lang="ru-RU" sz="2400" dirty="0" smtClean="0"/>
              <a:t>……. – деньги;</a:t>
            </a:r>
          </a:p>
          <a:p>
            <a:pPr lvl="0"/>
            <a:r>
              <a:rPr lang="ru-RU" sz="2400" dirty="0" smtClean="0"/>
              <a:t>Не все ………….. блестит;</a:t>
            </a:r>
          </a:p>
          <a:p>
            <a:pPr lvl="0"/>
            <a:r>
              <a:rPr lang="ru-RU" sz="2400" dirty="0" smtClean="0"/>
              <a:t>Молчание –…………;</a:t>
            </a:r>
          </a:p>
          <a:p>
            <a:pPr lvl="0"/>
            <a:r>
              <a:rPr lang="ru-RU" sz="2400" dirty="0" smtClean="0"/>
              <a:t>Деньги………………;</a:t>
            </a:r>
          </a:p>
          <a:p>
            <a:pPr lvl="0"/>
            <a:r>
              <a:rPr lang="ru-RU" sz="2400" dirty="0" smtClean="0"/>
              <a:t>Мал ……… дорог.</a:t>
            </a:r>
          </a:p>
          <a:p>
            <a:pPr>
              <a:buNone/>
            </a:pPr>
            <a:endParaRPr lang="ru-RU" sz="2400" dirty="0"/>
          </a:p>
        </p:txBody>
      </p:sp>
      <p:sp>
        <p:nvSpPr>
          <p:cNvPr id="5" name="Содержимое 2"/>
          <p:cNvSpPr txBox="1">
            <a:spLocks/>
          </p:cNvSpPr>
          <p:nvPr/>
        </p:nvSpPr>
        <p:spPr>
          <a:xfrm>
            <a:off x="5796136" y="5085184"/>
            <a:ext cx="2160240" cy="1368152"/>
          </a:xfrm>
          <a:prstGeom prst="rect">
            <a:avLst/>
          </a:prstGeom>
        </p:spPr>
        <p:txBody>
          <a:bodyPr vert="horz">
            <a:normAutofit fontScale="92500" lnSpcReduction="20000"/>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Час на підготовку – 2 хвилини</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Відповідь дає банкір</a:t>
            </a:r>
            <a:endParaRPr kumimoji="0" lang="ru-RU"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Прямоугольник 5"/>
          <p:cNvSpPr/>
          <p:nvPr/>
        </p:nvSpPr>
        <p:spPr>
          <a:xfrm>
            <a:off x="5364088" y="1052736"/>
            <a:ext cx="2664296" cy="3046988"/>
          </a:xfrm>
          <a:prstGeom prst="rect">
            <a:avLst/>
          </a:prstGeom>
          <a:solidFill>
            <a:schemeClr val="accent6">
              <a:lumMod val="60000"/>
              <a:lumOff val="40000"/>
            </a:schemeClr>
          </a:solidFill>
          <a:ln>
            <a:solidFill>
              <a:schemeClr val="accent6">
                <a:lumMod val="75000"/>
              </a:schemeClr>
            </a:solidFill>
          </a:ln>
        </p:spPr>
        <p:txBody>
          <a:bodyPr wrap="square">
            <a:spAutoFit/>
          </a:bodyPr>
          <a:lstStyle/>
          <a:p>
            <a:r>
              <a:rPr lang="uk-UA" sz="1600" b="1" dirty="0" smtClean="0"/>
              <a:t>Поясніть загадку Адама Сміта:</a:t>
            </a:r>
          </a:p>
          <a:p>
            <a:pPr>
              <a:buNone/>
            </a:pPr>
            <a:r>
              <a:rPr lang="uk-UA" sz="1600" b="1" i="1" dirty="0" smtClean="0"/>
              <a:t>«Чому вода, настільки необхідна, що без неї неможливо жити, має таку низьку ціну, у той час як в алмазів,які часто мають декоративне значення, а </a:t>
            </a:r>
            <a:r>
              <a:rPr lang="uk-UA" sz="1600" b="1" i="1" dirty="0" smtClean="0"/>
              <a:t>практично майже </a:t>
            </a:r>
            <a:r>
              <a:rPr lang="uk-UA" sz="1600" b="1" i="1" dirty="0" smtClean="0"/>
              <a:t>не потрібні, така висока ціна?»</a:t>
            </a:r>
            <a:endParaRPr lang="uk-UA" sz="1600" b="1" dirty="0" smtClean="0"/>
          </a:p>
        </p:txBody>
      </p:sp>
      <p:pic>
        <p:nvPicPr>
          <p:cNvPr id="19462" name="Picture 6" descr="http://allday1.com/imagedb/dc/9/5bf31b1cbeb53e39c9eb68ff0102b.jpg"/>
          <p:cNvPicPr>
            <a:picLocks noChangeAspect="1" noChangeArrowheads="1"/>
          </p:cNvPicPr>
          <p:nvPr/>
        </p:nvPicPr>
        <p:blipFill>
          <a:blip r:embed="rId3" cstate="print"/>
          <a:srcRect l="12468" r="16882"/>
          <a:stretch>
            <a:fillRect/>
          </a:stretch>
        </p:blipFill>
        <p:spPr bwMode="auto">
          <a:xfrm>
            <a:off x="4427984" y="4149080"/>
            <a:ext cx="1224136" cy="2533154"/>
          </a:xfrm>
          <a:prstGeom prst="rect">
            <a:avLst/>
          </a:prstGeom>
          <a:ln>
            <a:noFill/>
          </a:ln>
          <a:effectLst>
            <a:softEdge rad="12700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47864" y="404664"/>
            <a:ext cx="4536504" cy="1512168"/>
          </a:xfrm>
        </p:spPr>
        <p:txBody>
          <a:bodyPr>
            <a:normAutofit/>
          </a:bodyPr>
          <a:lstStyle/>
          <a:p>
            <a:pPr algn="ctr"/>
            <a:r>
              <a:rPr lang="uk-UA" sz="3200" dirty="0" smtClean="0"/>
              <a:t>Завдання 4.</a:t>
            </a:r>
            <a:br>
              <a:rPr lang="uk-UA" sz="3200" dirty="0" smtClean="0"/>
            </a:br>
            <a:r>
              <a:rPr lang="uk-UA" sz="3200" dirty="0" smtClean="0"/>
              <a:t>фінансова піраміда </a:t>
            </a:r>
            <a:endParaRPr lang="ru-RU" sz="3200" dirty="0"/>
          </a:p>
        </p:txBody>
      </p:sp>
      <p:sp>
        <p:nvSpPr>
          <p:cNvPr id="3" name="Содержимое 2"/>
          <p:cNvSpPr>
            <a:spLocks noGrp="1"/>
          </p:cNvSpPr>
          <p:nvPr>
            <p:ph idx="1"/>
          </p:nvPr>
        </p:nvSpPr>
        <p:spPr>
          <a:xfrm>
            <a:off x="467544" y="2420888"/>
            <a:ext cx="7239000" cy="1440160"/>
          </a:xfrm>
        </p:spPr>
        <p:txBody>
          <a:bodyPr>
            <a:normAutofit/>
          </a:bodyPr>
          <a:lstStyle/>
          <a:p>
            <a:pPr marL="0" indent="0">
              <a:buNone/>
            </a:pPr>
            <a:r>
              <a:rPr lang="ru-RU" dirty="0" err="1" smtClean="0"/>
              <a:t>Складіть</a:t>
            </a:r>
            <a:r>
              <a:rPr lang="ru-RU" dirty="0" smtClean="0"/>
              <a:t> </a:t>
            </a:r>
            <a:r>
              <a:rPr lang="ru-RU" dirty="0" err="1" smtClean="0"/>
              <a:t>кросворд</a:t>
            </a:r>
            <a:r>
              <a:rPr lang="ru-RU" dirty="0" smtClean="0"/>
              <a:t> </a:t>
            </a:r>
            <a:r>
              <a:rPr lang="ru-RU" dirty="0" err="1" smtClean="0"/>
              <a:t>з</a:t>
            </a:r>
            <a:r>
              <a:rPr lang="ru-RU" dirty="0" smtClean="0"/>
              <a:t> </a:t>
            </a:r>
            <a:r>
              <a:rPr lang="ru-RU" dirty="0" err="1" smtClean="0"/>
              <a:t>трьох</a:t>
            </a:r>
            <a:r>
              <a:rPr lang="ru-RU" dirty="0" smtClean="0"/>
              <a:t> </a:t>
            </a:r>
            <a:r>
              <a:rPr lang="ru-RU" dirty="0" err="1" smtClean="0"/>
              <a:t>фінансових</a:t>
            </a:r>
            <a:r>
              <a:rPr lang="ru-RU" dirty="0" smtClean="0"/>
              <a:t> </a:t>
            </a:r>
            <a:r>
              <a:rPr lang="ru-RU" dirty="0" err="1" smtClean="0"/>
              <a:t>термінів</a:t>
            </a:r>
            <a:r>
              <a:rPr lang="ru-RU" dirty="0" smtClean="0"/>
              <a:t> у </a:t>
            </a:r>
            <a:r>
              <a:rPr lang="ru-RU" dirty="0" err="1" smtClean="0"/>
              <a:t>вигляді</a:t>
            </a:r>
            <a:r>
              <a:rPr lang="ru-RU" dirty="0" smtClean="0"/>
              <a:t> </a:t>
            </a:r>
            <a:r>
              <a:rPr lang="ru-RU" dirty="0" err="1" smtClean="0"/>
              <a:t>фінансової</a:t>
            </a:r>
            <a:r>
              <a:rPr lang="ru-RU" dirty="0" smtClean="0"/>
              <a:t> </a:t>
            </a:r>
            <a:r>
              <a:rPr lang="ru-RU" dirty="0" err="1" smtClean="0"/>
              <a:t>піраміди</a:t>
            </a:r>
            <a:endParaRPr lang="ru-RU" dirty="0" smtClean="0"/>
          </a:p>
          <a:p>
            <a:pPr marL="0" indent="0">
              <a:buNone/>
            </a:pPr>
            <a:r>
              <a:rPr lang="ru-RU" dirty="0" smtClean="0"/>
              <a:t> (3 </a:t>
            </a:r>
            <a:r>
              <a:rPr lang="ru-RU" dirty="0" err="1" smtClean="0"/>
              <a:t>літери</a:t>
            </a:r>
            <a:r>
              <a:rPr lang="ru-RU" dirty="0" smtClean="0"/>
              <a:t>, 5 букв, 7 букв).</a:t>
            </a:r>
          </a:p>
          <a:p>
            <a:pPr marL="0" indent="0">
              <a:buNone/>
            </a:pPr>
            <a:endParaRPr lang="ru-RU" dirty="0"/>
          </a:p>
        </p:txBody>
      </p:sp>
      <p:sp>
        <p:nvSpPr>
          <p:cNvPr id="4" name="Содержимое 2"/>
          <p:cNvSpPr txBox="1">
            <a:spLocks/>
          </p:cNvSpPr>
          <p:nvPr/>
        </p:nvSpPr>
        <p:spPr>
          <a:xfrm>
            <a:off x="179512" y="5661248"/>
            <a:ext cx="4104456" cy="864096"/>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Час на підготовку – 1 хвилина</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uk-UA" sz="2000" b="0" i="0" u="none" strike="noStrike" kern="1200" cap="none" spc="0" normalizeH="0" baseline="0" noProof="0" dirty="0" smtClean="0">
                <a:ln>
                  <a:noFill/>
                </a:ln>
                <a:solidFill>
                  <a:schemeClr val="tx1"/>
                </a:solidFill>
                <a:effectLst/>
                <a:uLnTx/>
                <a:uFillTx/>
                <a:latin typeface="+mn-lt"/>
                <a:ea typeface="+mn-ea"/>
                <a:cs typeface="+mn-cs"/>
              </a:rPr>
              <a:t>Відповідь дає фінансист</a:t>
            </a:r>
            <a:endParaRPr kumimoji="0" lang="ru-RU"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6" name="Таблица 5"/>
          <p:cNvGraphicFramePr>
            <a:graphicFrameLocks noGrp="1"/>
          </p:cNvGraphicFramePr>
          <p:nvPr/>
        </p:nvGraphicFramePr>
        <p:xfrm>
          <a:off x="467544" y="4149080"/>
          <a:ext cx="3456383" cy="1368153"/>
        </p:xfrm>
        <a:graphic>
          <a:graphicData uri="http://schemas.openxmlformats.org/drawingml/2006/table">
            <a:tbl>
              <a:tblPr/>
              <a:tblGrid>
                <a:gridCol w="493769"/>
                <a:gridCol w="493769"/>
                <a:gridCol w="493769"/>
                <a:gridCol w="493769"/>
                <a:gridCol w="493769"/>
                <a:gridCol w="493769"/>
                <a:gridCol w="493769"/>
              </a:tblGrid>
              <a:tr h="456051">
                <a:tc>
                  <a:txBody>
                    <a:bodyPr/>
                    <a:lstStyle/>
                    <a:p>
                      <a:pPr algn="just">
                        <a:lnSpc>
                          <a:spcPct val="115000"/>
                        </a:lnSpc>
                        <a:spcAft>
                          <a:spcPts val="0"/>
                        </a:spcAft>
                      </a:pPr>
                      <a:endParaRPr lang="ru-RU" sz="1400" dirty="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4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4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400" dirty="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400" dirty="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4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4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051">
                <a:tc>
                  <a:txBody>
                    <a:bodyPr/>
                    <a:lstStyle/>
                    <a:p>
                      <a:pPr algn="just">
                        <a:lnSpc>
                          <a:spcPct val="115000"/>
                        </a:lnSpc>
                        <a:spcAft>
                          <a:spcPts val="0"/>
                        </a:spcAft>
                      </a:pPr>
                      <a:endParaRPr lang="ru-RU" sz="1400">
                        <a:latin typeface="Times New Roman"/>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ct val="115000"/>
                        </a:lnSpc>
                        <a:spcAft>
                          <a:spcPts val="0"/>
                        </a:spcAft>
                      </a:pPr>
                      <a:endParaRPr lang="ru-RU" sz="14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4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4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4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4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400" dirty="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456051">
                <a:tc>
                  <a:txBody>
                    <a:bodyPr/>
                    <a:lstStyle/>
                    <a:p>
                      <a:pPr algn="just">
                        <a:lnSpc>
                          <a:spcPct val="115000"/>
                        </a:lnSpc>
                        <a:spcAft>
                          <a:spcPts val="0"/>
                        </a:spcAft>
                      </a:pPr>
                      <a:endParaRPr lang="ru-RU" sz="1400">
                        <a:latin typeface="Times New Roman"/>
                        <a:ea typeface="Calibri"/>
                        <a:cs typeface="Times New Roman"/>
                      </a:endParaRPr>
                    </a:p>
                  </a:txBody>
                  <a:tcPr marL="68580" marR="68580" marT="0" marB="0">
                    <a:lnL>
                      <a:noFill/>
                    </a:lnL>
                    <a:lnR>
                      <a:noFill/>
                    </a:lnR>
                    <a:lnT>
                      <a:noFill/>
                    </a:lnT>
                    <a:lnB>
                      <a:noFill/>
                    </a:lnB>
                  </a:tcPr>
                </a:tc>
                <a:tc>
                  <a:txBody>
                    <a:bodyPr/>
                    <a:lstStyle/>
                    <a:p>
                      <a:pPr algn="just">
                        <a:lnSpc>
                          <a:spcPct val="115000"/>
                        </a:lnSpc>
                        <a:spcAft>
                          <a:spcPts val="0"/>
                        </a:spcAft>
                      </a:pPr>
                      <a:endParaRPr lang="ru-RU" sz="1400">
                        <a:latin typeface="Times New Roman"/>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ct val="115000"/>
                        </a:lnSpc>
                        <a:spcAft>
                          <a:spcPts val="0"/>
                        </a:spcAft>
                      </a:pPr>
                      <a:endParaRPr lang="ru-RU" sz="14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4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4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4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just">
                        <a:lnSpc>
                          <a:spcPct val="115000"/>
                        </a:lnSpc>
                        <a:spcAft>
                          <a:spcPts val="0"/>
                        </a:spcAft>
                      </a:pPr>
                      <a:endParaRPr lang="ru-RU" sz="1400" dirty="0">
                        <a:latin typeface="Times New Roman"/>
                        <a:ea typeface="Calibri"/>
                        <a:cs typeface="Times New Roman"/>
                      </a:endParaRPr>
                    </a:p>
                  </a:txBody>
                  <a:tcPr marL="68580" marR="68580" marT="0" marB="0">
                    <a:lnL>
                      <a:noFill/>
                    </a:lnL>
                    <a:lnR>
                      <a:noFill/>
                    </a:lnR>
                    <a:lnT>
                      <a:noFill/>
                    </a:lnT>
                    <a:lnB>
                      <a:noFill/>
                    </a:lnB>
                  </a:tcPr>
                </a:tc>
              </a:tr>
            </a:tbl>
          </a:graphicData>
        </a:graphic>
      </p:graphicFrame>
      <p:pic>
        <p:nvPicPr>
          <p:cNvPr id="18434" name="Picture 2" descr="http://cdn.fishki.net/upload/post/201507/02/1584237/tn/1430915967_finansovaya-piramida-dagestan.jpg"/>
          <p:cNvPicPr>
            <a:picLocks noChangeAspect="1" noChangeArrowheads="1"/>
          </p:cNvPicPr>
          <p:nvPr/>
        </p:nvPicPr>
        <p:blipFill>
          <a:blip r:embed="rId2" cstate="print"/>
          <a:srcRect/>
          <a:stretch>
            <a:fillRect/>
          </a:stretch>
        </p:blipFill>
        <p:spPr bwMode="auto">
          <a:xfrm>
            <a:off x="4211960" y="4149080"/>
            <a:ext cx="3709609" cy="2471527"/>
          </a:xfrm>
          <a:prstGeom prst="rect">
            <a:avLst/>
          </a:prstGeom>
          <a:noFill/>
        </p:spPr>
      </p:pic>
      <p:pic>
        <p:nvPicPr>
          <p:cNvPr id="18436" name="Picture 4" descr="http://cdnportal.inetproduce.ru/posts/2014-03/498239d8fcb0088bd02e0637a59cda6e.png"/>
          <p:cNvPicPr>
            <a:picLocks noChangeAspect="1" noChangeArrowheads="1"/>
          </p:cNvPicPr>
          <p:nvPr/>
        </p:nvPicPr>
        <p:blipFill>
          <a:blip r:embed="rId3" cstate="print"/>
          <a:srcRect/>
          <a:stretch>
            <a:fillRect/>
          </a:stretch>
        </p:blipFill>
        <p:spPr bwMode="auto">
          <a:xfrm>
            <a:off x="395536" y="188640"/>
            <a:ext cx="2952328" cy="2286552"/>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370</TotalTime>
  <Words>1284</Words>
  <Application>Microsoft Office PowerPoint</Application>
  <PresentationFormat>Экран (4:3)</PresentationFormat>
  <Paragraphs>212</Paragraphs>
  <Slides>31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Изящная</vt:lpstr>
      <vt:lpstr>Інтелектуальна гра</vt:lpstr>
      <vt:lpstr>Команда:</vt:lpstr>
      <vt:lpstr>Склад учасників:</vt:lpstr>
      <vt:lpstr>Завдання 1</vt:lpstr>
      <vt:lpstr>Завдання для вболівальників</vt:lpstr>
      <vt:lpstr>Завдання 2</vt:lpstr>
      <vt:lpstr>ПРАВИЛЬНА ВІДПОВІДЬ</vt:lpstr>
      <vt:lpstr>Завдання 3. Народна мудрість </vt:lpstr>
      <vt:lpstr>Завдання 4. фінансова піраміда </vt:lpstr>
      <vt:lpstr>Завдання 5. </vt:lpstr>
      <vt:lpstr>Літературна хвилинка</vt:lpstr>
      <vt:lpstr>Завдання 6</vt:lpstr>
      <vt:lpstr>Завдання для вболівальників</vt:lpstr>
      <vt:lpstr>Завдання 7. Підрахунок заробітної плати</vt:lpstr>
      <vt:lpstr>Завдання 8</vt:lpstr>
      <vt:lpstr>Завдання 9</vt:lpstr>
      <vt:lpstr>Завдання 10. прочитайте вислів</vt:lpstr>
      <vt:lpstr>Музична пауза</vt:lpstr>
      <vt:lpstr>Завдання 11.загублені склади</vt:lpstr>
      <vt:lpstr>Завдання 12.лайнворд</vt:lpstr>
      <vt:lpstr>Правильна  відповідь</vt:lpstr>
      <vt:lpstr>Завдання 13. бліц-опитування “національна валюта”</vt:lpstr>
      <vt:lpstr>Презентация PowerPoint</vt:lpstr>
      <vt:lpstr>Презентация PowerPoint</vt:lpstr>
      <vt:lpstr>Презентация PowerPoint</vt:lpstr>
      <vt:lpstr>Завдання для вболівальників</vt:lpstr>
      <vt:lpstr>Завдання 14. “національна  валюта”</vt:lpstr>
      <vt:lpstr>правильна  відповідь</vt:lpstr>
      <vt:lpstr>Завдання 15. “національна  валюта”</vt:lpstr>
      <vt:lpstr>Завдання 16. “національна  валюта”</vt:lpstr>
      <vt:lpstr>Дякуємо за участь!</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оо</dc:creator>
  <cp:lastModifiedBy>User</cp:lastModifiedBy>
  <cp:revision>52</cp:revision>
  <dcterms:created xsi:type="dcterms:W3CDTF">2016-05-16T16:27:37Z</dcterms:created>
  <dcterms:modified xsi:type="dcterms:W3CDTF">2016-05-18T06:34:47Z</dcterms:modified>
</cp:coreProperties>
</file>