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00" r:id="rId1"/>
  </p:sldMasterIdLst>
  <p:sldIdLst>
    <p:sldId id="285" r:id="rId2"/>
    <p:sldId id="256" r:id="rId3"/>
    <p:sldId id="257" r:id="rId4"/>
    <p:sldId id="282" r:id="rId5"/>
    <p:sldId id="263" r:id="rId6"/>
    <p:sldId id="264" r:id="rId7"/>
    <p:sldId id="269" r:id="rId8"/>
    <p:sldId id="260" r:id="rId9"/>
    <p:sldId id="261" r:id="rId10"/>
    <p:sldId id="262" r:id="rId11"/>
    <p:sldId id="284" r:id="rId12"/>
    <p:sldId id="265" r:id="rId13"/>
    <p:sldId id="270" r:id="rId14"/>
    <p:sldId id="266" r:id="rId15"/>
    <p:sldId id="267" r:id="rId16"/>
    <p:sldId id="268" r:id="rId17"/>
    <p:sldId id="283" r:id="rId18"/>
    <p:sldId id="276" r:id="rId19"/>
    <p:sldId id="277" r:id="rId20"/>
    <p:sldId id="278" r:id="rId21"/>
    <p:sldId id="281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CC"/>
    <a:srgbClr val="660066"/>
    <a:srgbClr val="660033"/>
    <a:srgbClr val="990000"/>
    <a:srgbClr val="000066"/>
    <a:srgbClr val="006600"/>
    <a:srgbClr val="008000"/>
    <a:srgbClr val="FFFFC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19" autoAdjust="0"/>
    <p:restoredTop sz="94709" autoAdjust="0"/>
  </p:normalViewPr>
  <p:slideViewPr>
    <p:cSldViewPr>
      <p:cViewPr>
        <p:scale>
          <a:sx n="68" d="100"/>
          <a:sy n="68" d="100"/>
        </p:scale>
        <p:origin x="-576" y="-14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24B8A-778D-4119-B838-8FAD66F02952}" type="datetimeFigureOut">
              <a:rPr lang="ru-RU" smtClean="0"/>
              <a:pPr/>
              <a:t>05.09.2016</a:t>
            </a:fld>
            <a:endParaRPr lang="ru-RU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8A451-8FC6-47E9-BCD0-A08B79D05B3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24B8A-778D-4119-B838-8FAD66F02952}" type="datetimeFigureOut">
              <a:rPr lang="ru-RU" smtClean="0"/>
              <a:pPr/>
              <a:t>05.09.2016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8A451-8FC6-47E9-BCD0-A08B79D05B3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24B8A-778D-4119-B838-8FAD66F02952}" type="datetimeFigureOut">
              <a:rPr lang="ru-RU" smtClean="0"/>
              <a:pPr/>
              <a:t>05.09.2016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8A451-8FC6-47E9-BCD0-A08B79D05B3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24B8A-778D-4119-B838-8FAD66F02952}" type="datetimeFigureOut">
              <a:rPr lang="ru-RU" smtClean="0"/>
              <a:pPr/>
              <a:t>05.09.2016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8A451-8FC6-47E9-BCD0-A08B79D05B3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24B8A-778D-4119-B838-8FAD66F02952}" type="datetimeFigureOut">
              <a:rPr lang="ru-RU" smtClean="0"/>
              <a:pPr/>
              <a:t>05.09.2016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8A451-8FC6-47E9-BCD0-A08B79D05B3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24B8A-778D-4119-B838-8FAD66F02952}" type="datetimeFigureOut">
              <a:rPr lang="ru-RU" smtClean="0"/>
              <a:pPr/>
              <a:t>05.09.2016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8A451-8FC6-47E9-BCD0-A08B79D05B3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24B8A-778D-4119-B838-8FAD66F02952}" type="datetimeFigureOut">
              <a:rPr lang="ru-RU" smtClean="0"/>
              <a:pPr/>
              <a:t>05.09.2016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8A451-8FC6-47E9-BCD0-A08B79D05B3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24B8A-778D-4119-B838-8FAD66F02952}" type="datetimeFigureOut">
              <a:rPr lang="ru-RU" smtClean="0"/>
              <a:pPr/>
              <a:t>05.09.2016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8A451-8FC6-47E9-BCD0-A08B79D05B3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24B8A-778D-4119-B838-8FAD66F02952}" type="datetimeFigureOut">
              <a:rPr lang="ru-RU" smtClean="0"/>
              <a:pPr/>
              <a:t>05.09.2016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8A451-8FC6-47E9-BCD0-A08B79D05B3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24B8A-778D-4119-B838-8FAD66F02952}" type="datetimeFigureOut">
              <a:rPr lang="ru-RU" smtClean="0"/>
              <a:pPr/>
              <a:t>05.09.2016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8A451-8FC6-47E9-BCD0-A08B79D05B3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24B8A-778D-4119-B838-8FAD66F02952}" type="datetimeFigureOut">
              <a:rPr lang="ru-RU" smtClean="0"/>
              <a:pPr/>
              <a:t>05.09.2016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3508A451-8FC6-47E9-BCD0-A08B79D05B3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6C024B8A-778D-4119-B838-8FAD66F02952}" type="datetimeFigureOut">
              <a:rPr lang="ru-RU" smtClean="0"/>
              <a:pPr/>
              <a:t>05.09.2016</a:t>
            </a:fld>
            <a:endParaRPr lang="ru-RU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3508A451-8FC6-47E9-BCD0-A08B79D05B30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01" r:id="rId1"/>
    <p:sldLayoutId id="2147483902" r:id="rId2"/>
    <p:sldLayoutId id="2147483903" r:id="rId3"/>
    <p:sldLayoutId id="2147483904" r:id="rId4"/>
    <p:sldLayoutId id="2147483905" r:id="rId5"/>
    <p:sldLayoutId id="2147483906" r:id="rId6"/>
    <p:sldLayoutId id="2147483907" r:id="rId7"/>
    <p:sldLayoutId id="2147483908" r:id="rId8"/>
    <p:sldLayoutId id="2147483909" r:id="rId9"/>
    <p:sldLayoutId id="2147483910" r:id="rId10"/>
    <p:sldLayoutId id="214748391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57224" y="1000108"/>
            <a:ext cx="7530872" cy="4857784"/>
          </a:xfr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normAutofit lnSpcReduction="10000"/>
          </a:bodyPr>
          <a:lstStyle/>
          <a:p>
            <a:pPr algn="ctr"/>
            <a:endParaRPr lang="uk-UA" sz="4400" dirty="0" smtClean="0"/>
          </a:p>
          <a:p>
            <a:pPr algn="ctr"/>
            <a:r>
              <a:rPr lang="uk-UA" sz="4400" dirty="0" smtClean="0"/>
              <a:t>Зібратися разом – це початок,</a:t>
            </a:r>
          </a:p>
          <a:p>
            <a:pPr algn="ctr"/>
            <a:r>
              <a:rPr lang="uk-UA" sz="4400" dirty="0" smtClean="0"/>
              <a:t>Триматися разом – це прогрес,</a:t>
            </a:r>
          </a:p>
          <a:p>
            <a:pPr algn="ctr"/>
            <a:r>
              <a:rPr lang="uk-UA" sz="4400" dirty="0" smtClean="0"/>
              <a:t>Працювати разом – це </a:t>
            </a:r>
          </a:p>
          <a:p>
            <a:pPr algn="ctr"/>
            <a:r>
              <a:rPr lang="uk-UA" sz="4400" dirty="0" smtClean="0"/>
              <a:t>успіх.</a:t>
            </a:r>
          </a:p>
          <a:p>
            <a:pPr algn="l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71600" y="642918"/>
            <a:ext cx="7715200" cy="5681682"/>
          </a:xfrm>
        </p:spPr>
        <p:txBody>
          <a:bodyPr/>
          <a:lstStyle/>
          <a:p>
            <a:pPr marL="0" indent="0" algn="ctr">
              <a:buNone/>
            </a:pPr>
            <a:r>
              <a:rPr lang="uk-UA" sz="3800" b="1" dirty="0">
                <a:solidFill>
                  <a:srgbClr val="66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 рівнями управління</a:t>
            </a:r>
            <a:r>
              <a:rPr lang="uk-UA" sz="2800" b="1" dirty="0">
                <a:solidFill>
                  <a:srgbClr val="66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</a:p>
          <a:p>
            <a:pPr>
              <a:buFont typeface="Wingdings" pitchFamily="2" charset="2"/>
              <a:buChar char="Ø"/>
            </a:pPr>
            <a:r>
              <a:rPr lang="uk-UA" sz="4000" dirty="0" smtClean="0"/>
              <a:t>  вертикальні</a:t>
            </a:r>
            <a:r>
              <a:rPr lang="uk-UA" sz="4000" dirty="0"/>
              <a:t>;</a:t>
            </a:r>
          </a:p>
          <a:p>
            <a:pPr>
              <a:buFont typeface="Wingdings" pitchFamily="2" charset="2"/>
              <a:buChar char="Ø"/>
            </a:pPr>
            <a:r>
              <a:rPr lang="uk-UA" sz="4000" dirty="0" smtClean="0"/>
              <a:t>  горизонтальні.</a:t>
            </a:r>
          </a:p>
          <a:p>
            <a:pPr marL="0" indent="0">
              <a:buNone/>
            </a:pPr>
            <a:endParaRPr lang="uk-UA" sz="1800" dirty="0"/>
          </a:p>
        </p:txBody>
      </p:sp>
      <p:pic>
        <p:nvPicPr>
          <p:cNvPr id="5" name="Рисунок 4" descr="http://www.alumnicenter.org.ua/uploaded/mm_files/90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59632" y="3068960"/>
            <a:ext cx="6192688" cy="316835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88920342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https://encrypted-tbn0.gstatic.com/images?q=tbn:ANd9GcTq2r_r5diSjIHx-ZaYeL87SxmUCHMd-i74Lt2m5Zw2AylM2ITI2g&amp;reload=on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978987"/>
            <a:ext cx="8208912" cy="5160457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TextBox 5"/>
          <p:cNvSpPr txBox="1"/>
          <p:nvPr/>
        </p:nvSpPr>
        <p:spPr>
          <a:xfrm>
            <a:off x="1043608" y="2552401"/>
            <a:ext cx="300268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571500" indent="-571500">
              <a:buFont typeface="Wingdings" pitchFamily="2" charset="2"/>
              <a:buChar char="Ø"/>
            </a:pPr>
            <a:r>
              <a:rPr lang="uk-UA" sz="3600" dirty="0"/>
              <a:t>п</a:t>
            </a:r>
            <a:r>
              <a:rPr lang="uk-UA" sz="3600" dirty="0" smtClean="0"/>
              <a:t>риховані.</a:t>
            </a:r>
            <a:endParaRPr lang="ru-RU" sz="3600" dirty="0"/>
          </a:p>
        </p:txBody>
      </p:sp>
      <p:sp>
        <p:nvSpPr>
          <p:cNvPr id="10" name="TextBox 9"/>
          <p:cNvSpPr txBox="1"/>
          <p:nvPr/>
        </p:nvSpPr>
        <p:spPr>
          <a:xfrm>
            <a:off x="1187624" y="1316649"/>
            <a:ext cx="268022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itchFamily="2" charset="2"/>
              <a:buChar char="Ø"/>
            </a:pPr>
            <a:r>
              <a:rPr lang="uk-UA" sz="3600" dirty="0" smtClean="0"/>
              <a:t>   відкриті;</a:t>
            </a:r>
            <a:endParaRPr lang="ru-RU" sz="3600" dirty="0"/>
          </a:p>
        </p:txBody>
      </p:sp>
      <p:sp>
        <p:nvSpPr>
          <p:cNvPr id="12" name="TextBox 11"/>
          <p:cNvSpPr txBox="1"/>
          <p:nvPr/>
        </p:nvSpPr>
        <p:spPr>
          <a:xfrm>
            <a:off x="3059832" y="332656"/>
            <a:ext cx="294542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uk-UA" sz="3600" b="1" dirty="0">
                <a:solidFill>
                  <a:srgbClr val="66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 формою: </a:t>
            </a:r>
          </a:p>
        </p:txBody>
      </p:sp>
    </p:spTree>
    <p:extLst>
      <p:ext uri="{BB962C8B-B14F-4D97-AF65-F5344CB8AC3E}">
        <p14:creationId xmlns:p14="http://schemas.microsoft.com/office/powerpoint/2010/main" xmlns="" val="1472837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692696"/>
            <a:ext cx="8229600" cy="5631904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1800" dirty="0" smtClean="0">
              <a:solidFill>
                <a:srgbClr val="660033"/>
              </a:solidFill>
            </a:endParaRPr>
          </a:p>
          <a:p>
            <a:pPr marL="0" indent="0">
              <a:buNone/>
            </a:pPr>
            <a:endParaRPr lang="en-US" sz="1800" dirty="0">
              <a:solidFill>
                <a:srgbClr val="660033"/>
              </a:solidFill>
            </a:endParaRPr>
          </a:p>
          <a:p>
            <a:pPr marL="0" indent="0">
              <a:buNone/>
            </a:pPr>
            <a:endParaRPr lang="en-US" sz="1800" dirty="0" smtClean="0">
              <a:solidFill>
                <a:srgbClr val="660033"/>
              </a:solidFill>
            </a:endParaRPr>
          </a:p>
          <a:p>
            <a:pPr marL="0" indent="0" algn="ctr">
              <a:buNone/>
            </a:pPr>
            <a:endParaRPr lang="ru-RU" sz="3600" b="1" dirty="0">
              <a:solidFill>
                <a:srgbClr val="6600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589651" y="1916832"/>
            <a:ext cx="7128792" cy="432048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 smtClean="0">
              <a:solidFill>
                <a:srgbClr val="660033"/>
              </a:solidFill>
            </a:endParaRPr>
          </a:p>
          <a:p>
            <a:pPr algn="ctr"/>
            <a:r>
              <a:rPr lang="uk-UA" sz="2800" dirty="0" smtClean="0">
                <a:solidFill>
                  <a:srgbClr val="660033"/>
                </a:solidFill>
              </a:rPr>
              <a:t>Розподіл ресурсів</a:t>
            </a:r>
            <a:endParaRPr lang="uk-UA" sz="2800" dirty="0">
              <a:solidFill>
                <a:srgbClr val="660033"/>
              </a:solidFill>
            </a:endParaRPr>
          </a:p>
          <a:p>
            <a:pPr algn="ctr"/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589651" y="2646941"/>
            <a:ext cx="7128792" cy="432048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 smtClean="0">
              <a:solidFill>
                <a:srgbClr val="660033"/>
              </a:solidFill>
            </a:endParaRPr>
          </a:p>
          <a:p>
            <a:pPr algn="ctr"/>
            <a:r>
              <a:rPr lang="uk-UA" sz="2800" dirty="0" smtClean="0">
                <a:solidFill>
                  <a:srgbClr val="660033"/>
                </a:solidFill>
              </a:rPr>
              <a:t>Різниця </a:t>
            </a:r>
            <a:r>
              <a:rPr lang="uk-UA" sz="2800" dirty="0">
                <a:solidFill>
                  <a:srgbClr val="660033"/>
                </a:solidFill>
              </a:rPr>
              <a:t>у </a:t>
            </a:r>
            <a:r>
              <a:rPr lang="uk-UA" sz="2800" dirty="0" smtClean="0">
                <a:solidFill>
                  <a:srgbClr val="660033"/>
                </a:solidFill>
              </a:rPr>
              <a:t>цілях</a:t>
            </a:r>
            <a:endParaRPr lang="uk-UA" sz="2800" dirty="0">
              <a:solidFill>
                <a:srgbClr val="660033"/>
              </a:solidFill>
            </a:endParaRPr>
          </a:p>
          <a:p>
            <a:pPr algn="ctr"/>
            <a:endParaRPr lang="ru-RU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589651" y="3288049"/>
            <a:ext cx="7128792" cy="432048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 smtClean="0">
              <a:solidFill>
                <a:srgbClr val="660033"/>
              </a:solidFill>
            </a:endParaRPr>
          </a:p>
          <a:p>
            <a:pPr algn="ctr"/>
            <a:r>
              <a:rPr lang="uk-UA" sz="2800" dirty="0" smtClean="0">
                <a:solidFill>
                  <a:srgbClr val="660033"/>
                </a:solidFill>
              </a:rPr>
              <a:t>Взаємозалежність </a:t>
            </a:r>
            <a:r>
              <a:rPr lang="uk-UA" sz="2800" dirty="0">
                <a:solidFill>
                  <a:srgbClr val="660033"/>
                </a:solidFill>
              </a:rPr>
              <a:t>у досягненні результату</a:t>
            </a:r>
          </a:p>
          <a:p>
            <a:pPr algn="ctr"/>
            <a:endParaRPr lang="ru-RU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586405" y="3874120"/>
            <a:ext cx="7128792" cy="432048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 smtClean="0">
              <a:solidFill>
                <a:srgbClr val="660033"/>
              </a:solidFill>
            </a:endParaRPr>
          </a:p>
          <a:p>
            <a:pPr algn="ctr"/>
            <a:r>
              <a:rPr lang="uk-UA" sz="2800" dirty="0" smtClean="0">
                <a:solidFill>
                  <a:srgbClr val="660033"/>
                </a:solidFill>
              </a:rPr>
              <a:t>Різниця </a:t>
            </a:r>
            <a:r>
              <a:rPr lang="uk-UA" sz="2800" dirty="0">
                <a:solidFill>
                  <a:srgbClr val="660033"/>
                </a:solidFill>
              </a:rPr>
              <a:t>в уяві та цінностях</a:t>
            </a:r>
          </a:p>
          <a:p>
            <a:pPr algn="ctr"/>
            <a:endParaRPr lang="ru-RU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589651" y="4509120"/>
            <a:ext cx="7128792" cy="432048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 smtClean="0">
              <a:solidFill>
                <a:srgbClr val="660033"/>
              </a:solidFill>
            </a:endParaRPr>
          </a:p>
          <a:p>
            <a:pPr algn="ctr"/>
            <a:r>
              <a:rPr lang="uk-UA" sz="2800" dirty="0" smtClean="0">
                <a:solidFill>
                  <a:srgbClr val="660033"/>
                </a:solidFill>
              </a:rPr>
              <a:t>Незадовільні </a:t>
            </a:r>
            <a:r>
              <a:rPr lang="uk-UA" sz="2800" dirty="0">
                <a:solidFill>
                  <a:srgbClr val="660033"/>
                </a:solidFill>
              </a:rPr>
              <a:t>комунікації</a:t>
            </a:r>
          </a:p>
          <a:p>
            <a:pPr algn="ctr"/>
            <a:endParaRPr lang="ru-RU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570066" y="5157192"/>
            <a:ext cx="7128792" cy="432048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 smtClean="0">
              <a:solidFill>
                <a:srgbClr val="660033"/>
              </a:solidFill>
            </a:endParaRPr>
          </a:p>
          <a:p>
            <a:pPr algn="ctr"/>
            <a:r>
              <a:rPr lang="uk-UA" sz="2800" dirty="0" smtClean="0">
                <a:solidFill>
                  <a:srgbClr val="660033"/>
                </a:solidFill>
              </a:rPr>
              <a:t>Різниця </a:t>
            </a:r>
            <a:r>
              <a:rPr lang="uk-UA" sz="2800" dirty="0">
                <a:solidFill>
                  <a:srgbClr val="660033"/>
                </a:solidFill>
              </a:rPr>
              <a:t>у досвіді та манері поведінки</a:t>
            </a:r>
          </a:p>
          <a:p>
            <a:pPr algn="ctr"/>
            <a:endParaRPr lang="ru-RU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1547664" y="5877272"/>
            <a:ext cx="7128792" cy="432048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 smtClean="0">
              <a:solidFill>
                <a:srgbClr val="660033"/>
              </a:solidFill>
            </a:endParaRPr>
          </a:p>
          <a:p>
            <a:pPr algn="ctr"/>
            <a:r>
              <a:rPr lang="uk-UA" sz="2800" dirty="0" smtClean="0">
                <a:solidFill>
                  <a:srgbClr val="660033"/>
                </a:solidFill>
              </a:rPr>
              <a:t>Різка </a:t>
            </a:r>
            <a:r>
              <a:rPr lang="uk-UA" sz="2800" dirty="0">
                <a:solidFill>
                  <a:srgbClr val="660033"/>
                </a:solidFill>
              </a:rPr>
              <a:t>зміна подій чи умов</a:t>
            </a:r>
          </a:p>
          <a:p>
            <a:pPr algn="ctr"/>
            <a:endParaRPr lang="ru-RU" dirty="0"/>
          </a:p>
        </p:txBody>
      </p:sp>
      <p:sp>
        <p:nvSpPr>
          <p:cNvPr id="11" name="Багетная рамка 10"/>
          <p:cNvSpPr/>
          <p:nvPr/>
        </p:nvSpPr>
        <p:spPr>
          <a:xfrm>
            <a:off x="507413" y="332656"/>
            <a:ext cx="8136904" cy="1440160"/>
          </a:xfrm>
          <a:prstGeom prst="bevel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b="1" dirty="0" smtClean="0">
                <a:solidFill>
                  <a:srgbClr val="66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Основні </a:t>
            </a:r>
            <a:r>
              <a:rPr lang="uk-UA" sz="3200" b="1" dirty="0">
                <a:solidFill>
                  <a:srgbClr val="66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причини виникнення конфліктів</a:t>
            </a:r>
          </a:p>
          <a:p>
            <a:pPr algn="ctr"/>
            <a:endParaRPr lang="ru-RU" dirty="0"/>
          </a:p>
        </p:txBody>
      </p:sp>
      <p:cxnSp>
        <p:nvCxnSpPr>
          <p:cNvPr id="14" name="Прямая соединительная линия 13"/>
          <p:cNvCxnSpPr/>
          <p:nvPr/>
        </p:nvCxnSpPr>
        <p:spPr>
          <a:xfrm>
            <a:off x="755576" y="1772816"/>
            <a:ext cx="0" cy="432048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>
            <a:endCxn id="4" idx="1"/>
          </p:cNvCxnSpPr>
          <p:nvPr/>
        </p:nvCxnSpPr>
        <p:spPr>
          <a:xfrm>
            <a:off x="755576" y="2132856"/>
            <a:ext cx="834075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>
            <a:endCxn id="5" idx="1"/>
          </p:cNvCxnSpPr>
          <p:nvPr/>
        </p:nvCxnSpPr>
        <p:spPr>
          <a:xfrm>
            <a:off x="755576" y="2862965"/>
            <a:ext cx="834075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>
            <a:endCxn id="6" idx="1"/>
          </p:cNvCxnSpPr>
          <p:nvPr/>
        </p:nvCxnSpPr>
        <p:spPr>
          <a:xfrm>
            <a:off x="755576" y="3504073"/>
            <a:ext cx="834075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>
            <a:endCxn id="7" idx="1"/>
          </p:cNvCxnSpPr>
          <p:nvPr/>
        </p:nvCxnSpPr>
        <p:spPr>
          <a:xfrm>
            <a:off x="755576" y="4090144"/>
            <a:ext cx="830829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>
            <a:endCxn id="8" idx="1"/>
          </p:cNvCxnSpPr>
          <p:nvPr/>
        </p:nvCxnSpPr>
        <p:spPr>
          <a:xfrm>
            <a:off x="755576" y="4725144"/>
            <a:ext cx="834075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>
            <a:endCxn id="9" idx="1"/>
          </p:cNvCxnSpPr>
          <p:nvPr/>
        </p:nvCxnSpPr>
        <p:spPr>
          <a:xfrm>
            <a:off x="755576" y="5373216"/>
            <a:ext cx="81449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 стрелкой 28"/>
          <p:cNvCxnSpPr>
            <a:endCxn id="10" idx="1"/>
          </p:cNvCxnSpPr>
          <p:nvPr/>
        </p:nvCxnSpPr>
        <p:spPr>
          <a:xfrm>
            <a:off x="755576" y="6093296"/>
            <a:ext cx="792088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45766904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642918"/>
            <a:ext cx="8229600" cy="568168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US" sz="1400" dirty="0" smtClean="0">
              <a:solidFill>
                <a:srgbClr val="99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r>
              <a:rPr lang="uk-UA" sz="5400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r>
              <a:rPr lang="uk-UA" sz="5400" dirty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Методи вирішення </a:t>
            </a:r>
            <a:r>
              <a:rPr lang="uk-UA" sz="5400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конфліктів</a:t>
            </a:r>
            <a:endParaRPr lang="en-US" sz="5400" dirty="0" smtClean="0">
              <a:solidFill>
                <a:srgbClr val="99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endParaRPr lang="ru-RU" sz="5400" dirty="0"/>
          </a:p>
        </p:txBody>
      </p:sp>
      <p:pic>
        <p:nvPicPr>
          <p:cNvPr id="4" name="Рисунок 3" descr="http://klasnaocinka.com.ua/uploads/editor/1798/342674/blog_10283/images/konflikt.jpe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212976"/>
            <a:ext cx="4536504" cy="280831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2372498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/>
              <a:t/>
            </a:r>
            <a:br>
              <a:rPr lang="uk-UA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692696"/>
            <a:ext cx="8229600" cy="5631904"/>
          </a:xfrm>
        </p:spPr>
        <p:txBody>
          <a:bodyPr/>
          <a:lstStyle/>
          <a:p>
            <a:pPr marL="0" indent="0">
              <a:buNone/>
            </a:pPr>
            <a:endParaRPr lang="uk-UA" dirty="0" smtClean="0"/>
          </a:p>
          <a:p>
            <a:pPr marL="0" indent="0">
              <a:buNone/>
            </a:pPr>
            <a:endParaRPr lang="uk-UA" dirty="0" smtClean="0"/>
          </a:p>
          <a:p>
            <a:pPr marL="0" indent="0">
              <a:buNone/>
            </a:pPr>
            <a:endParaRPr lang="uk-UA" dirty="0"/>
          </a:p>
          <a:p>
            <a:pPr marL="0" indent="0">
              <a:buNone/>
            </a:pPr>
            <a:endParaRPr lang="uk-UA" dirty="0" smtClean="0"/>
          </a:p>
        </p:txBody>
      </p:sp>
      <p:sp>
        <p:nvSpPr>
          <p:cNvPr id="5" name="Горизонтальный свиток 4"/>
          <p:cNvSpPr/>
          <p:nvPr/>
        </p:nvSpPr>
        <p:spPr>
          <a:xfrm>
            <a:off x="899592" y="476672"/>
            <a:ext cx="7488832" cy="1496910"/>
          </a:xfrm>
          <a:prstGeom prst="horizontalScroll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b="1" dirty="0">
                <a:solidFill>
                  <a:srgbClr val="FFFF00"/>
                </a:solidFill>
              </a:rPr>
              <a:t>Способи вирішення конфліктних ситуацій</a:t>
            </a:r>
          </a:p>
          <a:p>
            <a:pPr algn="ctr"/>
            <a:endParaRPr lang="ru-RU" dirty="0"/>
          </a:p>
        </p:txBody>
      </p:sp>
      <p:sp>
        <p:nvSpPr>
          <p:cNvPr id="6" name="Волна 5"/>
          <p:cNvSpPr/>
          <p:nvPr/>
        </p:nvSpPr>
        <p:spPr>
          <a:xfrm>
            <a:off x="755576" y="2420888"/>
            <a:ext cx="2880320" cy="1512168"/>
          </a:xfrm>
          <a:prstGeom prst="wav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dirty="0"/>
              <a:t>Структурні</a:t>
            </a:r>
            <a:endParaRPr lang="ru-RU" sz="3200" dirty="0"/>
          </a:p>
          <a:p>
            <a:pPr algn="ctr"/>
            <a:endParaRPr lang="ru-RU" dirty="0"/>
          </a:p>
        </p:txBody>
      </p:sp>
      <p:sp>
        <p:nvSpPr>
          <p:cNvPr id="7" name="Волна 6"/>
          <p:cNvSpPr/>
          <p:nvPr/>
        </p:nvSpPr>
        <p:spPr>
          <a:xfrm>
            <a:off x="5542902" y="2467562"/>
            <a:ext cx="2880320" cy="1681517"/>
          </a:xfrm>
          <a:prstGeom prst="wav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dirty="0"/>
              <a:t>Міжособистісні</a:t>
            </a:r>
          </a:p>
          <a:p>
            <a:pPr algn="ctr"/>
            <a:endParaRPr lang="ru-RU" dirty="0"/>
          </a:p>
        </p:txBody>
      </p:sp>
      <p:sp>
        <p:nvSpPr>
          <p:cNvPr id="9" name="Стрелка вниз 8"/>
          <p:cNvSpPr/>
          <p:nvPr/>
        </p:nvSpPr>
        <p:spPr>
          <a:xfrm>
            <a:off x="2411760" y="1774889"/>
            <a:ext cx="864096" cy="93610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трелка вниз 9"/>
          <p:cNvSpPr/>
          <p:nvPr/>
        </p:nvSpPr>
        <p:spPr>
          <a:xfrm>
            <a:off x="7042112" y="1797144"/>
            <a:ext cx="864096" cy="93610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Рисунок 10" descr="https://encrypted-tbn2.gstatic.com/images?q=tbn:ANd9GcRHGiKvdVf8XWaDF2RH45ujxC69O11f_9FhXmV3ByVHwcaSwgP8A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11760" y="3933056"/>
            <a:ext cx="4104456" cy="216024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379307946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 animBg="1"/>
      <p:bldP spid="1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28604"/>
            <a:ext cx="8229600" cy="5895996"/>
          </a:xfrm>
        </p:spPr>
        <p:txBody>
          <a:bodyPr>
            <a:normAutofit fontScale="92500"/>
          </a:bodyPr>
          <a:lstStyle/>
          <a:p>
            <a:r>
              <a:rPr lang="uk-UA" dirty="0" smtClean="0"/>
              <a:t>Р                     </a:t>
            </a:r>
            <a:endParaRPr lang="en-US" dirty="0" smtClean="0"/>
          </a:p>
          <a:p>
            <a:r>
              <a:rPr lang="en-US" sz="3000" dirty="0" smtClean="0"/>
              <a:t>                       </a:t>
            </a:r>
            <a:r>
              <a:rPr lang="uk-UA" sz="3000" dirty="0" smtClean="0"/>
              <a:t>Роз'яснення вимог щодо роботи; </a:t>
            </a:r>
          </a:p>
          <a:p>
            <a:pPr>
              <a:buNone/>
            </a:pPr>
            <a:endParaRPr lang="en-US" dirty="0" smtClean="0"/>
          </a:p>
          <a:p>
            <a:r>
              <a:rPr lang="en-US" dirty="0" smtClean="0"/>
              <a:t>                     </a:t>
            </a:r>
            <a:r>
              <a:rPr lang="uk-UA" dirty="0" smtClean="0"/>
              <a:t> </a:t>
            </a:r>
            <a:r>
              <a:rPr lang="en-US" dirty="0" smtClean="0"/>
              <a:t>  </a:t>
            </a:r>
            <a:r>
              <a:rPr lang="uk-UA" dirty="0" smtClean="0"/>
              <a:t> </a:t>
            </a:r>
            <a:r>
              <a:rPr lang="uk-UA" sz="3000" dirty="0" smtClean="0"/>
              <a:t>Використання координаційних й </a:t>
            </a:r>
          </a:p>
          <a:p>
            <a:r>
              <a:rPr lang="uk-UA" sz="3000" dirty="0"/>
              <a:t> </a:t>
            </a:r>
            <a:r>
              <a:rPr lang="uk-UA" sz="3000" dirty="0" smtClean="0"/>
              <a:t>                   інтеграційних механізмів</a:t>
            </a:r>
            <a:endParaRPr lang="en-US" sz="3000" dirty="0" smtClean="0"/>
          </a:p>
          <a:p>
            <a:endParaRPr lang="en-US" dirty="0" smtClean="0"/>
          </a:p>
          <a:p>
            <a:pPr algn="just"/>
            <a:r>
              <a:rPr lang="en-US" dirty="0" smtClean="0"/>
              <a:t>                       </a:t>
            </a:r>
            <a:r>
              <a:rPr lang="uk-UA" dirty="0" smtClean="0"/>
              <a:t> </a:t>
            </a:r>
            <a:r>
              <a:rPr lang="uk-UA" sz="2900" dirty="0" smtClean="0"/>
              <a:t>Визначення</a:t>
            </a:r>
            <a:r>
              <a:rPr lang="en-US" sz="2900" dirty="0" smtClean="0"/>
              <a:t> </a:t>
            </a:r>
            <a:r>
              <a:rPr lang="uk-UA" sz="2900" dirty="0" smtClean="0"/>
              <a:t>загально організаційних </a:t>
            </a:r>
          </a:p>
          <a:p>
            <a:pPr algn="just"/>
            <a:r>
              <a:rPr lang="uk-UA" sz="2900" dirty="0"/>
              <a:t> </a:t>
            </a:r>
            <a:r>
              <a:rPr lang="uk-UA" sz="2900" dirty="0" smtClean="0"/>
              <a:t>                  комплексних цілей; </a:t>
            </a:r>
          </a:p>
          <a:p>
            <a:pPr>
              <a:buNone/>
            </a:pPr>
            <a:endParaRPr lang="en-US" dirty="0" smtClean="0"/>
          </a:p>
          <a:p>
            <a:r>
              <a:rPr lang="en-US" dirty="0" smtClean="0"/>
              <a:t>                     </a:t>
            </a:r>
            <a:r>
              <a:rPr lang="uk-UA" dirty="0" smtClean="0"/>
              <a:t> </a:t>
            </a:r>
            <a:r>
              <a:rPr lang="uk-UA" sz="2800" dirty="0" smtClean="0"/>
              <a:t>Вплив на поведінку через систему </a:t>
            </a:r>
          </a:p>
          <a:p>
            <a:r>
              <a:rPr lang="uk-UA" sz="2800" dirty="0"/>
              <a:t> </a:t>
            </a:r>
            <a:r>
              <a:rPr lang="uk-UA" sz="2800" dirty="0" smtClean="0"/>
              <a:t>                   винагород.</a:t>
            </a:r>
            <a:endParaRPr lang="ru-RU" sz="2800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539552" y="525105"/>
            <a:ext cx="1080120" cy="5760640"/>
          </a:xfrm>
          <a:prstGeom prst="roundRect">
            <a:avLst/>
          </a:prstGeom>
          <a:solidFill>
            <a:schemeClr val="accent2"/>
          </a:solidFill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uk-UA" sz="3200" dirty="0" smtClean="0"/>
              <a:t>Структурні методи</a:t>
            </a:r>
            <a:endParaRPr lang="ru-RU" sz="3200" dirty="0"/>
          </a:p>
        </p:txBody>
      </p:sp>
      <p:sp>
        <p:nvSpPr>
          <p:cNvPr id="9" name="Штриховая стрелка вправо 8"/>
          <p:cNvSpPr/>
          <p:nvPr/>
        </p:nvSpPr>
        <p:spPr>
          <a:xfrm>
            <a:off x="1643042" y="1142984"/>
            <a:ext cx="928694" cy="428628"/>
          </a:xfrm>
          <a:prstGeom prst="stripedRightArrow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Штриховая стрелка вправо 10"/>
          <p:cNvSpPr/>
          <p:nvPr/>
        </p:nvSpPr>
        <p:spPr>
          <a:xfrm>
            <a:off x="1643042" y="2000240"/>
            <a:ext cx="928694" cy="428628"/>
          </a:xfrm>
          <a:prstGeom prst="stripedRightArrow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Штриховая стрелка вправо 12"/>
          <p:cNvSpPr/>
          <p:nvPr/>
        </p:nvSpPr>
        <p:spPr>
          <a:xfrm>
            <a:off x="1643042" y="3500438"/>
            <a:ext cx="857256" cy="428628"/>
          </a:xfrm>
          <a:prstGeom prst="stripedRightArrow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Штриховая стрелка вправо 13"/>
          <p:cNvSpPr/>
          <p:nvPr/>
        </p:nvSpPr>
        <p:spPr>
          <a:xfrm>
            <a:off x="1643042" y="4929198"/>
            <a:ext cx="785818" cy="357190"/>
          </a:xfrm>
          <a:prstGeom prst="stripedRightArrow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8819931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642918"/>
            <a:ext cx="8229600" cy="566640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uk-UA" sz="5400" dirty="0" smtClean="0"/>
              <a:t>Міжособистісні способи вирішення конфліктів</a:t>
            </a:r>
          </a:p>
          <a:p>
            <a:pPr marL="0" indent="0" algn="ctr">
              <a:buNone/>
            </a:pPr>
            <a:endParaRPr lang="ru-RU" sz="5400" dirty="0"/>
          </a:p>
        </p:txBody>
      </p:sp>
      <p:pic>
        <p:nvPicPr>
          <p:cNvPr id="4" name="Рисунок 3" descr="http://charivne.info/img2/20130125002131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14500" y="2636912"/>
            <a:ext cx="5715000" cy="333134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262113014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008111"/>
          </a:xfrm>
        </p:spPr>
        <p:txBody>
          <a:bodyPr>
            <a:normAutofit fontScale="90000"/>
          </a:bodyPr>
          <a:lstStyle/>
          <a:p>
            <a:r>
              <a:rPr lang="uk-UA" sz="4000" dirty="0" smtClean="0">
                <a:solidFill>
                  <a:srgbClr val="FFC000"/>
                </a:solidFill>
              </a:rPr>
              <a:t/>
            </a:r>
            <a:br>
              <a:rPr lang="uk-UA" sz="4000" dirty="0" smtClean="0">
                <a:solidFill>
                  <a:srgbClr val="FFC000"/>
                </a:solidFill>
              </a:rPr>
            </a:br>
            <a:r>
              <a:rPr lang="uk-UA" sz="4000" dirty="0">
                <a:solidFill>
                  <a:srgbClr val="FFC000"/>
                </a:solidFill>
              </a:rPr>
              <a:t/>
            </a:r>
            <a:br>
              <a:rPr lang="uk-UA" sz="4000" dirty="0">
                <a:solidFill>
                  <a:srgbClr val="FFC000"/>
                </a:solidFill>
              </a:rPr>
            </a:br>
            <a:r>
              <a:rPr lang="uk-UA" sz="4000" dirty="0" smtClean="0">
                <a:solidFill>
                  <a:srgbClr val="FFC000"/>
                </a:solidFill>
              </a:rPr>
              <a:t/>
            </a:r>
            <a:br>
              <a:rPr lang="uk-UA" sz="4000" dirty="0" smtClean="0">
                <a:solidFill>
                  <a:srgbClr val="FFC000"/>
                </a:solidFill>
              </a:rPr>
            </a:br>
            <a:r>
              <a:rPr lang="uk-UA" sz="4000" dirty="0">
                <a:solidFill>
                  <a:srgbClr val="FFC000"/>
                </a:solidFill>
              </a:rPr>
              <a:t/>
            </a:r>
            <a:br>
              <a:rPr lang="uk-UA" sz="4000" dirty="0">
                <a:solidFill>
                  <a:srgbClr val="FFC000"/>
                </a:solidFill>
              </a:rPr>
            </a:br>
            <a:r>
              <a:rPr lang="uk-UA" sz="4000" dirty="0" smtClean="0">
                <a:solidFill>
                  <a:srgbClr val="FFC000"/>
                </a:solidFill>
              </a:rPr>
              <a:t/>
            </a:r>
            <a:br>
              <a:rPr lang="uk-UA" sz="4000" dirty="0" smtClean="0">
                <a:solidFill>
                  <a:srgbClr val="FFC000"/>
                </a:solidFill>
              </a:rPr>
            </a:br>
            <a:r>
              <a:rPr lang="uk-UA" sz="4000" dirty="0">
                <a:solidFill>
                  <a:srgbClr val="FFC000"/>
                </a:solidFill>
              </a:rPr>
              <a:t/>
            </a:r>
            <a:br>
              <a:rPr lang="uk-UA" sz="4000" dirty="0">
                <a:solidFill>
                  <a:srgbClr val="FFC000"/>
                </a:solidFill>
              </a:rPr>
            </a:br>
            <a:r>
              <a:rPr lang="uk-UA" sz="4000" dirty="0" smtClean="0">
                <a:solidFill>
                  <a:srgbClr val="FFC000"/>
                </a:solidFill>
              </a:rPr>
              <a:t/>
            </a:r>
            <a:br>
              <a:rPr lang="uk-UA" sz="4000" dirty="0" smtClean="0">
                <a:solidFill>
                  <a:srgbClr val="FFC000"/>
                </a:solidFill>
              </a:rPr>
            </a:br>
            <a:r>
              <a:rPr lang="uk-UA" sz="5400" dirty="0">
                <a:solidFill>
                  <a:srgbClr val="FFC000"/>
                </a:solidFill>
              </a:rPr>
              <a:t/>
            </a:r>
            <a:br>
              <a:rPr lang="uk-UA" sz="5400" dirty="0">
                <a:solidFill>
                  <a:srgbClr val="FFC000"/>
                </a:solidFill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85720" y="188640"/>
            <a:ext cx="8401080" cy="640871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uk-UA" sz="3600" dirty="0" smtClean="0">
                <a:solidFill>
                  <a:srgbClr val="FFC000"/>
                </a:solidFill>
              </a:rPr>
              <a:t>Міжособистісні </a:t>
            </a:r>
            <a:r>
              <a:rPr lang="uk-UA" sz="3600" dirty="0">
                <a:solidFill>
                  <a:srgbClr val="FFC000"/>
                </a:solidFill>
              </a:rPr>
              <a:t>способи </a:t>
            </a:r>
            <a:r>
              <a:rPr lang="uk-UA" sz="3600" dirty="0" smtClean="0">
                <a:solidFill>
                  <a:srgbClr val="FFC000"/>
                </a:solidFill>
              </a:rPr>
              <a:t>вирішення конфліктів</a:t>
            </a:r>
            <a:endParaRPr lang="uk-UA" i="1" dirty="0" smtClean="0"/>
          </a:p>
          <a:p>
            <a:pPr marL="0" indent="0">
              <a:buNone/>
            </a:pPr>
            <a:r>
              <a:rPr lang="uk-UA" sz="2000" i="1" dirty="0" smtClean="0"/>
              <a:t>Висока</a:t>
            </a:r>
            <a:endParaRPr lang="uk-UA" sz="2000" dirty="0"/>
          </a:p>
          <a:p>
            <a:pPr marL="0" indent="0">
              <a:buNone/>
            </a:pPr>
            <a:r>
              <a:rPr lang="uk-UA" dirty="0" smtClean="0"/>
              <a:t>                   </a:t>
            </a:r>
            <a:r>
              <a:rPr lang="en-US" dirty="0" smtClean="0"/>
              <a:t> </a:t>
            </a:r>
            <a:r>
              <a:rPr lang="uk-UA" dirty="0" smtClean="0"/>
              <a:t>         </a:t>
            </a:r>
            <a:r>
              <a:rPr lang="uk-UA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Конкуренція  </a:t>
            </a:r>
            <a:r>
              <a:rPr lang="uk-UA" dirty="0" smtClean="0"/>
              <a:t>             </a:t>
            </a:r>
            <a:r>
              <a:rPr lang="uk-UA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Вирішення </a:t>
            </a:r>
            <a:endParaRPr lang="uk-UA" sz="1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uk-UA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                                                                                                             </a:t>
            </a:r>
            <a:r>
              <a:rPr lang="uk-UA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проблеми</a:t>
            </a:r>
          </a:p>
          <a:p>
            <a:pPr marL="0" indent="0">
              <a:buNone/>
            </a:pPr>
            <a:r>
              <a:rPr lang="uk-UA" sz="2000" i="1" dirty="0" smtClean="0"/>
              <a:t>Врахування</a:t>
            </a:r>
          </a:p>
          <a:p>
            <a:pPr marL="0" indent="0">
              <a:buNone/>
            </a:pPr>
            <a:r>
              <a:rPr lang="uk-UA" sz="2000" i="1" dirty="0" smtClean="0"/>
              <a:t> власних                                                   </a:t>
            </a:r>
            <a:r>
              <a:rPr lang="uk-UA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Компроміс</a:t>
            </a:r>
          </a:p>
          <a:p>
            <a:pPr marL="0" indent="0">
              <a:buNone/>
            </a:pPr>
            <a:r>
              <a:rPr lang="uk-UA" sz="2000" i="1" dirty="0" smtClean="0"/>
              <a:t>інтересів</a:t>
            </a:r>
          </a:p>
          <a:p>
            <a:pPr marL="0" indent="0">
              <a:buNone/>
            </a:pPr>
            <a:endParaRPr lang="uk-UA" dirty="0"/>
          </a:p>
          <a:p>
            <a:pPr marL="0" indent="0">
              <a:buNone/>
            </a:pPr>
            <a:r>
              <a:rPr lang="uk-UA" sz="2400" i="1" dirty="0" smtClean="0"/>
              <a:t>  </a:t>
            </a:r>
            <a:r>
              <a:rPr lang="en-US" sz="2400" i="1" dirty="0" smtClean="0"/>
              <a:t>  </a:t>
            </a:r>
            <a:r>
              <a:rPr lang="uk-UA" sz="2400" i="1" dirty="0" smtClean="0"/>
              <a:t>              </a:t>
            </a:r>
            <a:r>
              <a:rPr lang="en-US" sz="2400" i="1" dirty="0" smtClean="0"/>
              <a:t> </a:t>
            </a:r>
            <a:r>
              <a:rPr lang="uk-UA" sz="2400" i="1" dirty="0" smtClean="0"/>
              <a:t>               </a:t>
            </a:r>
            <a:r>
              <a:rPr lang="uk-UA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Ухилення                            Згладжування</a:t>
            </a:r>
          </a:p>
          <a:p>
            <a:pPr marL="0" indent="0">
              <a:buNone/>
            </a:pPr>
            <a:r>
              <a:rPr lang="uk-UA" sz="2000" i="1" dirty="0" smtClean="0"/>
              <a:t>низька</a:t>
            </a:r>
            <a:r>
              <a:rPr lang="uk-UA" sz="2000" dirty="0" smtClean="0"/>
              <a:t> </a:t>
            </a:r>
          </a:p>
          <a:p>
            <a:pPr marL="0" indent="0">
              <a:buNone/>
            </a:pPr>
            <a:r>
              <a:rPr lang="uk-UA" dirty="0"/>
              <a:t> </a:t>
            </a:r>
            <a:r>
              <a:rPr lang="uk-UA" dirty="0" smtClean="0"/>
              <a:t>             </a:t>
            </a:r>
            <a:r>
              <a:rPr lang="uk-UA" sz="2000" dirty="0" smtClean="0"/>
              <a:t> </a:t>
            </a:r>
            <a:r>
              <a:rPr lang="uk-UA" sz="2000" i="1" dirty="0" smtClean="0"/>
              <a:t>низька                   Ступінь врахування                       висока</a:t>
            </a:r>
          </a:p>
          <a:p>
            <a:pPr marL="0" indent="0">
              <a:buNone/>
            </a:pPr>
            <a:r>
              <a:rPr lang="uk-UA" sz="2000" i="1" dirty="0"/>
              <a:t> </a:t>
            </a:r>
            <a:r>
              <a:rPr lang="uk-UA" sz="2000" i="1" dirty="0" smtClean="0"/>
              <a:t>                                                     інтересів опонента</a:t>
            </a:r>
          </a:p>
          <a:p>
            <a:pPr marL="0" indent="0" algn="ctr">
              <a:buNone/>
            </a:pPr>
            <a:r>
              <a:rPr lang="uk-UA" sz="2000" dirty="0" smtClean="0">
                <a:solidFill>
                  <a:schemeClr val="accent1">
                    <a:lumMod val="50000"/>
                  </a:schemeClr>
                </a:solidFill>
              </a:rPr>
              <a:t> Сітка Томаса - </a:t>
            </a:r>
            <a:r>
              <a:rPr lang="uk-UA" sz="2000" dirty="0" err="1" smtClean="0">
                <a:solidFill>
                  <a:schemeClr val="accent1">
                    <a:lumMod val="50000"/>
                  </a:schemeClr>
                </a:solidFill>
              </a:rPr>
              <a:t>Кілмена</a:t>
            </a:r>
            <a:endParaRPr lang="ru-RU" sz="20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4" name="Стрелка вверх 3"/>
          <p:cNvSpPr/>
          <p:nvPr/>
        </p:nvSpPr>
        <p:spPr>
          <a:xfrm>
            <a:off x="1691680" y="1532544"/>
            <a:ext cx="216024" cy="3588644"/>
          </a:xfrm>
          <a:prstGeom prst="upArrow">
            <a:avLst/>
          </a:prstGeom>
          <a:solidFill>
            <a:srgbClr val="FF66CC"/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трелка вправо 4"/>
          <p:cNvSpPr/>
          <p:nvPr/>
        </p:nvSpPr>
        <p:spPr>
          <a:xfrm>
            <a:off x="1714480" y="5072074"/>
            <a:ext cx="6643734" cy="214314"/>
          </a:xfrm>
          <a:prstGeom prst="rightArrow">
            <a:avLst/>
          </a:prstGeom>
          <a:solidFill>
            <a:srgbClr val="FF66CC"/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верх 5"/>
          <p:cNvSpPr/>
          <p:nvPr/>
        </p:nvSpPr>
        <p:spPr>
          <a:xfrm flipH="1">
            <a:off x="1002000" y="1861419"/>
            <a:ext cx="216024" cy="780718"/>
          </a:xfrm>
          <a:prstGeom prst="upArrow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низ 6"/>
          <p:cNvSpPr/>
          <p:nvPr/>
        </p:nvSpPr>
        <p:spPr>
          <a:xfrm>
            <a:off x="972529" y="3861048"/>
            <a:ext cx="216024" cy="720080"/>
          </a:xfrm>
          <a:prstGeom prst="downArrow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лево 7"/>
          <p:cNvSpPr/>
          <p:nvPr/>
        </p:nvSpPr>
        <p:spPr>
          <a:xfrm>
            <a:off x="2643174" y="5357826"/>
            <a:ext cx="792088" cy="187715"/>
          </a:xfrm>
          <a:prstGeom prst="leftArrow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право 8"/>
          <p:cNvSpPr/>
          <p:nvPr/>
        </p:nvSpPr>
        <p:spPr>
          <a:xfrm>
            <a:off x="6151661" y="5337212"/>
            <a:ext cx="936104" cy="180020"/>
          </a:xfrm>
          <a:prstGeom prst="rightArrow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ятно 2 15"/>
          <p:cNvSpPr/>
          <p:nvPr/>
        </p:nvSpPr>
        <p:spPr>
          <a:xfrm>
            <a:off x="2058979" y="1722496"/>
            <a:ext cx="640813" cy="481868"/>
          </a:xfrm>
          <a:prstGeom prst="irregularSeal2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ятно 2 18"/>
          <p:cNvSpPr/>
          <p:nvPr/>
        </p:nvSpPr>
        <p:spPr>
          <a:xfrm>
            <a:off x="3668082" y="2844998"/>
            <a:ext cx="640813" cy="481868"/>
          </a:xfrm>
          <a:prstGeom prst="irregularSeal2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ятно 2 19"/>
          <p:cNvSpPr/>
          <p:nvPr/>
        </p:nvSpPr>
        <p:spPr>
          <a:xfrm>
            <a:off x="5493230" y="1731381"/>
            <a:ext cx="640813" cy="481868"/>
          </a:xfrm>
          <a:prstGeom prst="irregularSeal2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ятно 2 20"/>
          <p:cNvSpPr/>
          <p:nvPr/>
        </p:nvSpPr>
        <p:spPr>
          <a:xfrm>
            <a:off x="5493231" y="4358883"/>
            <a:ext cx="640813" cy="481868"/>
          </a:xfrm>
          <a:prstGeom prst="irregularSeal2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ятно 2 21"/>
          <p:cNvSpPr/>
          <p:nvPr/>
        </p:nvSpPr>
        <p:spPr>
          <a:xfrm>
            <a:off x="2102126" y="4340194"/>
            <a:ext cx="640813" cy="481868"/>
          </a:xfrm>
          <a:prstGeom prst="irregularSeal2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12681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642918"/>
            <a:ext cx="8229600" cy="568168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uk-UA" sz="4000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Алгоритм управління конфліктом</a:t>
            </a:r>
            <a:endParaRPr lang="ru-RU" sz="4000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Волна 3"/>
          <p:cNvSpPr/>
          <p:nvPr/>
        </p:nvSpPr>
        <p:spPr>
          <a:xfrm>
            <a:off x="1862539" y="1628800"/>
            <a:ext cx="6120680" cy="864096"/>
          </a:xfrm>
          <a:prstGeom prst="wav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400" dirty="0" smtClean="0"/>
              <a:t>Вивчення причини виникнення конфлікту</a:t>
            </a:r>
            <a:endParaRPr lang="ru-RU" sz="2400" dirty="0"/>
          </a:p>
        </p:txBody>
      </p:sp>
      <p:sp>
        <p:nvSpPr>
          <p:cNvPr id="5" name="Волна 4"/>
          <p:cNvSpPr/>
          <p:nvPr/>
        </p:nvSpPr>
        <p:spPr>
          <a:xfrm>
            <a:off x="1860285" y="2861320"/>
            <a:ext cx="6120680" cy="864096"/>
          </a:xfrm>
          <a:prstGeom prst="wav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400" dirty="0" smtClean="0"/>
              <a:t>Обмеження кількості учасників</a:t>
            </a:r>
            <a:endParaRPr lang="ru-RU" sz="2400" dirty="0"/>
          </a:p>
        </p:txBody>
      </p:sp>
      <p:sp>
        <p:nvSpPr>
          <p:cNvPr id="6" name="Волна 5"/>
          <p:cNvSpPr/>
          <p:nvPr/>
        </p:nvSpPr>
        <p:spPr>
          <a:xfrm>
            <a:off x="1862539" y="4119173"/>
            <a:ext cx="6120680" cy="864096"/>
          </a:xfrm>
          <a:prstGeom prst="wav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000" dirty="0" smtClean="0"/>
              <a:t>Додатковий аналіз конфлікту за допомогою експертів  </a:t>
            </a:r>
            <a:endParaRPr lang="ru-RU" sz="2000" dirty="0"/>
          </a:p>
        </p:txBody>
      </p:sp>
      <p:sp>
        <p:nvSpPr>
          <p:cNvPr id="7" name="Волна 6"/>
          <p:cNvSpPr/>
          <p:nvPr/>
        </p:nvSpPr>
        <p:spPr>
          <a:xfrm>
            <a:off x="1893821" y="5440367"/>
            <a:ext cx="6120680" cy="864096"/>
          </a:xfrm>
          <a:prstGeom prst="wav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400" dirty="0" smtClean="0"/>
              <a:t>Ухвалення рішення</a:t>
            </a:r>
            <a:endParaRPr lang="ru-RU" sz="2400" dirty="0"/>
          </a:p>
        </p:txBody>
      </p:sp>
      <p:sp>
        <p:nvSpPr>
          <p:cNvPr id="8" name="Стрелка вниз 7"/>
          <p:cNvSpPr/>
          <p:nvPr/>
        </p:nvSpPr>
        <p:spPr>
          <a:xfrm>
            <a:off x="4586865" y="2403376"/>
            <a:ext cx="648072" cy="512440"/>
          </a:xfrm>
          <a:prstGeom prst="downArrow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низ 8"/>
          <p:cNvSpPr/>
          <p:nvPr/>
        </p:nvSpPr>
        <p:spPr>
          <a:xfrm>
            <a:off x="4630125" y="3707126"/>
            <a:ext cx="648072" cy="512440"/>
          </a:xfrm>
          <a:prstGeom prst="downArrow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трелка вниз 9"/>
          <p:cNvSpPr/>
          <p:nvPr/>
        </p:nvSpPr>
        <p:spPr>
          <a:xfrm>
            <a:off x="4598843" y="4983269"/>
            <a:ext cx="648072" cy="512440"/>
          </a:xfrm>
          <a:prstGeom prst="downArrow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2821278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642918"/>
            <a:ext cx="8229600" cy="5681682"/>
          </a:xfrm>
        </p:spPr>
        <p:txBody>
          <a:bodyPr>
            <a:normAutofit fontScale="92500" lnSpcReduction="20000"/>
          </a:bodyPr>
          <a:lstStyle/>
          <a:p>
            <a:pPr marL="0" indent="0" algn="just">
              <a:buNone/>
            </a:pPr>
            <a:r>
              <a:rPr lang="ru-RU" sz="580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  <a:r>
              <a:rPr lang="ru-RU" sz="480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</a:t>
            </a:r>
            <a:r>
              <a:rPr lang="ru-RU" sz="48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Як </a:t>
            </a:r>
            <a:r>
              <a:rPr lang="ru-RU" sz="4800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попередити</a:t>
            </a:r>
            <a:r>
              <a:rPr lang="ru-RU" sz="48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4800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конфлікт</a:t>
            </a:r>
            <a:r>
              <a:rPr lang="ru-RU" sz="48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на </a:t>
            </a:r>
            <a:r>
              <a:rPr lang="ru-RU" sz="4800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роботі</a:t>
            </a:r>
            <a:r>
              <a:rPr lang="ru-RU" sz="48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  <a:r>
              <a:rPr lang="ru-RU" sz="2800" dirty="0"/>
              <a:t/>
            </a:r>
            <a:br>
              <a:rPr lang="ru-RU" sz="2800" dirty="0"/>
            </a:br>
            <a:r>
              <a:rPr lang="ru-RU" sz="3000" dirty="0"/>
              <a:t/>
            </a:r>
            <a:br>
              <a:rPr lang="ru-RU" sz="3000" dirty="0"/>
            </a:br>
            <a:r>
              <a:rPr lang="ru-RU" sz="3000" dirty="0"/>
              <a:t>1. </a:t>
            </a:r>
            <a:r>
              <a:rPr lang="ru-RU" sz="3000" dirty="0" err="1" smtClean="0"/>
              <a:t>Усвідомити</a:t>
            </a:r>
            <a:r>
              <a:rPr lang="ru-RU" sz="3000" dirty="0" smtClean="0"/>
              <a:t> й </a:t>
            </a:r>
            <a:r>
              <a:rPr lang="ru-RU" sz="3000" dirty="0" err="1" smtClean="0"/>
              <a:t>прийняти</a:t>
            </a:r>
            <a:r>
              <a:rPr lang="ru-RU" sz="3000" dirty="0" smtClean="0"/>
              <a:t> те, </a:t>
            </a:r>
            <a:r>
              <a:rPr lang="ru-RU" sz="3000" dirty="0" err="1" smtClean="0"/>
              <a:t>що</a:t>
            </a:r>
            <a:r>
              <a:rPr lang="ru-RU" sz="3000" dirty="0" smtClean="0"/>
              <a:t> </a:t>
            </a:r>
            <a:r>
              <a:rPr lang="ru-RU" sz="3000" dirty="0" err="1" smtClean="0"/>
              <a:t>між</a:t>
            </a:r>
            <a:r>
              <a:rPr lang="ru-RU" sz="3000" dirty="0" smtClean="0"/>
              <a:t> </a:t>
            </a:r>
            <a:r>
              <a:rPr lang="ru-RU" sz="3000" dirty="0" err="1" smtClean="0"/>
              <a:t>окремими</a:t>
            </a:r>
            <a:r>
              <a:rPr lang="ru-RU" sz="3000" dirty="0" smtClean="0"/>
              <a:t> людьми та </a:t>
            </a:r>
            <a:r>
              <a:rPr lang="ru-RU" sz="3000" dirty="0" err="1" smtClean="0"/>
              <a:t>групами</a:t>
            </a:r>
            <a:r>
              <a:rPr lang="ru-RU" sz="3000" dirty="0" smtClean="0"/>
              <a:t> людей є </a:t>
            </a:r>
            <a:r>
              <a:rPr lang="ru-RU" sz="3000" dirty="0" err="1" smtClean="0"/>
              <a:t>розбіжності</a:t>
            </a:r>
            <a:r>
              <a:rPr lang="ru-RU" sz="3000" dirty="0" smtClean="0"/>
              <a:t> в </a:t>
            </a:r>
            <a:r>
              <a:rPr lang="ru-RU" sz="3000" dirty="0" err="1" smtClean="0"/>
              <a:t>сприйнятті</a:t>
            </a:r>
            <a:r>
              <a:rPr lang="ru-RU" sz="3000" dirty="0" smtClean="0"/>
              <a:t> </a:t>
            </a:r>
            <a:r>
              <a:rPr lang="ru-RU" sz="3000" dirty="0" err="1" smtClean="0"/>
              <a:t>цінностей</a:t>
            </a:r>
            <a:r>
              <a:rPr lang="ru-RU" sz="3000" dirty="0" smtClean="0"/>
              <a:t>, понять, в </a:t>
            </a:r>
            <a:r>
              <a:rPr lang="ru-RU" sz="3000" dirty="0" err="1" smtClean="0"/>
              <a:t>очікуваннях</a:t>
            </a:r>
            <a:r>
              <a:rPr lang="ru-RU" sz="3000" dirty="0" smtClean="0"/>
              <a:t> і потребах;</a:t>
            </a:r>
            <a:endParaRPr lang="en-US" sz="3000" dirty="0" smtClean="0"/>
          </a:p>
          <a:p>
            <a:pPr marL="0" indent="0">
              <a:buNone/>
            </a:pPr>
            <a:endParaRPr lang="en-US" sz="1100" dirty="0" smtClean="0"/>
          </a:p>
          <a:p>
            <a:pPr marL="0" indent="0">
              <a:buNone/>
            </a:pPr>
            <a:r>
              <a:rPr lang="ru-RU" sz="3000" dirty="0"/>
              <a:t>2</a:t>
            </a:r>
            <a:r>
              <a:rPr lang="ru-RU" sz="3000" dirty="0" smtClean="0"/>
              <a:t>. Бути </a:t>
            </a:r>
            <a:r>
              <a:rPr lang="ru-RU" sz="3000" dirty="0" err="1" smtClean="0"/>
              <a:t>відвертим</a:t>
            </a:r>
            <a:r>
              <a:rPr lang="ru-RU" sz="3000" dirty="0" smtClean="0"/>
              <a:t> </a:t>
            </a:r>
            <a:r>
              <a:rPr lang="ru-RU" sz="3000" dirty="0" err="1" smtClean="0"/>
              <a:t>щодо</a:t>
            </a:r>
            <a:r>
              <a:rPr lang="ru-RU" sz="3000" dirty="0" smtClean="0"/>
              <a:t> себе </a:t>
            </a:r>
            <a:r>
              <a:rPr lang="ru-RU" sz="3000" dirty="0" err="1" smtClean="0"/>
              <a:t>і</a:t>
            </a:r>
            <a:r>
              <a:rPr lang="ru-RU" sz="3000" dirty="0" smtClean="0"/>
              <a:t> </a:t>
            </a:r>
            <a:r>
              <a:rPr lang="ru-RU" sz="3000" dirty="0" err="1" smtClean="0"/>
              <a:t>працівників</a:t>
            </a:r>
            <a:r>
              <a:rPr lang="ru-RU" sz="3000" dirty="0" smtClean="0"/>
              <a:t>;</a:t>
            </a:r>
            <a:endParaRPr lang="en-US" sz="3000" dirty="0" smtClean="0"/>
          </a:p>
          <a:p>
            <a:pPr marL="0" indent="0">
              <a:buNone/>
            </a:pPr>
            <a:endParaRPr lang="en-US" sz="1100" dirty="0" smtClean="0"/>
          </a:p>
          <a:p>
            <a:pPr marL="0" indent="0">
              <a:buNone/>
            </a:pPr>
            <a:r>
              <a:rPr lang="ru-RU" sz="3000" dirty="0" smtClean="0"/>
              <a:t>3. </a:t>
            </a:r>
            <a:r>
              <a:rPr lang="ru-RU" sz="3000" dirty="0" err="1" smtClean="0"/>
              <a:t>Приділяти</a:t>
            </a:r>
            <a:r>
              <a:rPr lang="ru-RU" sz="3000" dirty="0" smtClean="0"/>
              <a:t> </a:t>
            </a:r>
            <a:r>
              <a:rPr lang="ru-RU" sz="3000" dirty="0" err="1" smtClean="0"/>
              <a:t>достатньо</a:t>
            </a:r>
            <a:r>
              <a:rPr lang="ru-RU" sz="3000" dirty="0" smtClean="0"/>
              <a:t> </a:t>
            </a:r>
            <a:r>
              <a:rPr lang="ru-RU" sz="3000" dirty="0" err="1" smtClean="0"/>
              <a:t>уваги</a:t>
            </a:r>
            <a:r>
              <a:rPr lang="ru-RU" sz="3000" dirty="0" smtClean="0"/>
              <a:t> </a:t>
            </a:r>
            <a:r>
              <a:rPr lang="ru-RU" sz="3000" dirty="0" err="1" smtClean="0"/>
              <a:t>і</a:t>
            </a:r>
            <a:r>
              <a:rPr lang="ru-RU" sz="3000" dirty="0" smtClean="0"/>
              <a:t> </a:t>
            </a:r>
            <a:r>
              <a:rPr lang="ru-RU" sz="3000" dirty="0" err="1" smtClean="0"/>
              <a:t>зусиль</a:t>
            </a:r>
            <a:r>
              <a:rPr lang="ru-RU" sz="3000" dirty="0" smtClean="0"/>
              <a:t> для того, </a:t>
            </a:r>
            <a:r>
              <a:rPr lang="ru-RU" sz="3000" dirty="0" err="1" smtClean="0"/>
              <a:t>щоб</a:t>
            </a:r>
            <a:r>
              <a:rPr lang="ru-RU" sz="3000" dirty="0" smtClean="0"/>
              <a:t> </a:t>
            </a:r>
            <a:r>
              <a:rPr lang="ru-RU" sz="3000" dirty="0" err="1" smtClean="0"/>
              <a:t>більше</a:t>
            </a:r>
            <a:r>
              <a:rPr lang="ru-RU" sz="3000" dirty="0" smtClean="0"/>
              <a:t> </a:t>
            </a:r>
            <a:r>
              <a:rPr lang="ru-RU" sz="3000" dirty="0" err="1" smtClean="0"/>
              <a:t>дізнатися</a:t>
            </a:r>
            <a:r>
              <a:rPr lang="ru-RU" sz="3000" dirty="0" smtClean="0"/>
              <a:t> про </a:t>
            </a:r>
            <a:r>
              <a:rPr lang="ru-RU" sz="3000" dirty="0" err="1" smtClean="0"/>
              <a:t>своє</a:t>
            </a:r>
            <a:r>
              <a:rPr lang="ru-RU" sz="3000" dirty="0" smtClean="0"/>
              <a:t> </a:t>
            </a:r>
            <a:r>
              <a:rPr lang="ru-RU" sz="3000" dirty="0" err="1" smtClean="0"/>
              <a:t>оточення</a:t>
            </a:r>
            <a:r>
              <a:rPr lang="ru-RU" sz="3000" dirty="0" smtClean="0"/>
              <a:t>;</a:t>
            </a:r>
            <a:endParaRPr lang="en-US" sz="3000" dirty="0" smtClean="0"/>
          </a:p>
          <a:p>
            <a:pPr marL="0" indent="0">
              <a:buNone/>
            </a:pPr>
            <a:endParaRPr lang="en-US" sz="1100" dirty="0" smtClean="0"/>
          </a:p>
          <a:p>
            <a:pPr marL="0" indent="0">
              <a:buNone/>
            </a:pPr>
            <a:r>
              <a:rPr lang="ru-RU" sz="3000" dirty="0" smtClean="0"/>
              <a:t>4. </a:t>
            </a:r>
            <a:r>
              <a:rPr lang="ru-RU" sz="3000" dirty="0" err="1" smtClean="0"/>
              <a:t>Ніколи</a:t>
            </a:r>
            <a:r>
              <a:rPr lang="ru-RU" sz="3000" dirty="0" smtClean="0"/>
              <a:t> не </a:t>
            </a:r>
            <a:r>
              <a:rPr lang="ru-RU" sz="3000" dirty="0" err="1" smtClean="0"/>
              <a:t>думати</a:t>
            </a:r>
            <a:r>
              <a:rPr lang="ru-RU" sz="3000" dirty="0" smtClean="0"/>
              <a:t>, </a:t>
            </a:r>
            <a:r>
              <a:rPr lang="ru-RU" sz="3000" dirty="0" err="1" smtClean="0"/>
              <a:t>що</a:t>
            </a:r>
            <a:r>
              <a:rPr lang="ru-RU" sz="3000" dirty="0" smtClean="0"/>
              <a:t> </a:t>
            </a:r>
            <a:r>
              <a:rPr lang="ru-RU" sz="3000" dirty="0" err="1" smtClean="0"/>
              <a:t>ти</a:t>
            </a:r>
            <a:r>
              <a:rPr lang="ru-RU" sz="3000" dirty="0" smtClean="0"/>
              <a:t> </a:t>
            </a:r>
            <a:r>
              <a:rPr lang="ru-RU" sz="3000" dirty="0" err="1" smtClean="0"/>
              <a:t>завжди</a:t>
            </a:r>
            <a:r>
              <a:rPr lang="ru-RU" sz="3000" dirty="0" smtClean="0"/>
              <a:t> </a:t>
            </a:r>
            <a:r>
              <a:rPr lang="ru-RU" sz="3000" dirty="0" err="1" smtClean="0"/>
              <a:t>правий</a:t>
            </a:r>
            <a:r>
              <a:rPr lang="ru-RU" sz="3000" dirty="0" smtClean="0"/>
              <a:t>, а </a:t>
            </a:r>
            <a:r>
              <a:rPr lang="ru-RU" sz="3000" dirty="0" err="1" smtClean="0"/>
              <a:t>підлеглі</a:t>
            </a:r>
            <a:r>
              <a:rPr lang="ru-RU" sz="3000" dirty="0" smtClean="0"/>
              <a:t>  - </a:t>
            </a:r>
            <a:r>
              <a:rPr lang="ru-RU" sz="3000" dirty="0" err="1" smtClean="0"/>
              <a:t>ні</a:t>
            </a:r>
            <a:r>
              <a:rPr lang="ru-RU" sz="3000" dirty="0" smtClean="0"/>
              <a:t>;</a:t>
            </a:r>
            <a:endParaRPr lang="en-US" sz="3000" dirty="0" smtClean="0"/>
          </a:p>
          <a:p>
            <a:pPr marL="0" indent="0">
              <a:buNone/>
            </a:pPr>
            <a:endParaRPr lang="ru-RU" sz="3100" dirty="0"/>
          </a:p>
        </p:txBody>
      </p:sp>
    </p:spTree>
    <p:extLst>
      <p:ext uri="{BB962C8B-B14F-4D97-AF65-F5344CB8AC3E}">
        <p14:creationId xmlns:p14="http://schemas.microsoft.com/office/powerpoint/2010/main" xmlns="" val="20438107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714356"/>
            <a:ext cx="7851648" cy="4896544"/>
          </a:xfrm>
        </p:spPr>
        <p:txBody>
          <a:bodyPr>
            <a:noAutofit/>
          </a:bodyPr>
          <a:lstStyle/>
          <a:p>
            <a:r>
              <a:rPr lang="en-US" sz="72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72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72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72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72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72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72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72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72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Тема: </a:t>
            </a:r>
            <a:r>
              <a:rPr lang="uk-UA" sz="72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Конфлікти в менеджменті</a:t>
            </a:r>
            <a:br>
              <a:rPr lang="uk-UA" sz="72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72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72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3600" b="0" i="1" dirty="0" smtClean="0">
                <a:solidFill>
                  <a:schemeClr val="accent6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Розкаюватися добре, </a:t>
            </a:r>
            <a:br>
              <a:rPr lang="uk-UA" sz="3600" b="0" i="1" dirty="0" smtClean="0">
                <a:solidFill>
                  <a:schemeClr val="accent6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uk-UA" sz="3600" b="0" i="1" dirty="0" smtClean="0">
                <a:solidFill>
                  <a:schemeClr val="accent6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але не робити зла ще краще.</a:t>
            </a:r>
            <a:endParaRPr lang="ru-RU" sz="3600" i="1" dirty="0">
              <a:solidFill>
                <a:schemeClr val="accent6">
                  <a:lumMod val="5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3400" y="836712"/>
            <a:ext cx="7854696" cy="45719"/>
          </a:xfrm>
        </p:spPr>
        <p:txBody>
          <a:bodyPr>
            <a:normAutofit fontScale="25000" lnSpcReduction="20000"/>
          </a:bodyPr>
          <a:lstStyle/>
          <a:p>
            <a:endParaRPr lang="uk-UA" dirty="0" smtClean="0"/>
          </a:p>
          <a:p>
            <a:endParaRPr lang="uk-UA" dirty="0"/>
          </a:p>
          <a:p>
            <a:endParaRPr lang="uk-UA" dirty="0" smtClean="0"/>
          </a:p>
          <a:p>
            <a:endParaRPr lang="uk-UA" dirty="0"/>
          </a:p>
          <a:p>
            <a:endParaRPr lang="uk-UA" dirty="0" smtClean="0"/>
          </a:p>
          <a:p>
            <a:endParaRPr lang="uk-UA" dirty="0"/>
          </a:p>
          <a:p>
            <a:endParaRPr lang="uk-UA" dirty="0" smtClean="0"/>
          </a:p>
          <a:p>
            <a:endParaRPr lang="uk-UA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784896010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642918"/>
            <a:ext cx="8229600" cy="568168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800" dirty="0"/>
              <a:t>5</a:t>
            </a:r>
            <a:r>
              <a:rPr lang="ru-RU" sz="2800" dirty="0" smtClean="0"/>
              <a:t>. </a:t>
            </a:r>
            <a:r>
              <a:rPr lang="ru-RU" sz="2800" dirty="0" err="1" smtClean="0"/>
              <a:t>Ніколи</a:t>
            </a:r>
            <a:r>
              <a:rPr lang="ru-RU" sz="2800" dirty="0" smtClean="0"/>
              <a:t> не </a:t>
            </a:r>
            <a:r>
              <a:rPr lang="ru-RU" sz="2800" dirty="0" err="1" smtClean="0"/>
              <a:t>ображатися</a:t>
            </a:r>
            <a:r>
              <a:rPr lang="ru-RU" sz="2800" dirty="0" smtClean="0"/>
              <a:t>, </a:t>
            </a:r>
            <a:r>
              <a:rPr lang="ru-RU" sz="2800" dirty="0" err="1" smtClean="0"/>
              <a:t>якщо</a:t>
            </a:r>
            <a:r>
              <a:rPr lang="ru-RU" sz="2800" dirty="0" smtClean="0"/>
              <a:t> </a:t>
            </a:r>
            <a:r>
              <a:rPr lang="ru-RU" sz="2800" dirty="0" err="1" smtClean="0"/>
              <a:t>інші</a:t>
            </a:r>
            <a:r>
              <a:rPr lang="ru-RU" sz="2800" dirty="0" smtClean="0"/>
              <a:t> </a:t>
            </a:r>
            <a:r>
              <a:rPr lang="ru-RU" sz="2800" dirty="0" err="1" smtClean="0"/>
              <a:t>не</a:t>
            </a:r>
            <a:r>
              <a:rPr lang="ru-RU" sz="2800" dirty="0" smtClean="0"/>
              <a:t> </a:t>
            </a:r>
            <a:r>
              <a:rPr lang="ru-RU" sz="2800" dirty="0" err="1" smtClean="0"/>
              <a:t>підтримують</a:t>
            </a:r>
            <a:r>
              <a:rPr lang="ru-RU" sz="2800" dirty="0" smtClean="0"/>
              <a:t> </a:t>
            </a:r>
            <a:r>
              <a:rPr lang="ru-RU" sz="2800" dirty="0" err="1" smtClean="0"/>
              <a:t>твоїх</a:t>
            </a:r>
            <a:r>
              <a:rPr lang="ru-RU" sz="2800" dirty="0" smtClean="0"/>
              <a:t> </a:t>
            </a:r>
            <a:r>
              <a:rPr lang="ru-RU" sz="2800" dirty="0" err="1" smtClean="0"/>
              <a:t>ідей</a:t>
            </a:r>
            <a:r>
              <a:rPr lang="ru-RU" sz="2800" dirty="0" smtClean="0"/>
              <a:t>;</a:t>
            </a:r>
            <a:endParaRPr lang="en-US" sz="2800" dirty="0" smtClean="0"/>
          </a:p>
          <a:p>
            <a:pPr marL="0" indent="0">
              <a:buNone/>
            </a:pPr>
            <a:endParaRPr lang="en-US" sz="1000" dirty="0" smtClean="0"/>
          </a:p>
          <a:p>
            <a:pPr marL="0" indent="0">
              <a:buNone/>
            </a:pPr>
            <a:r>
              <a:rPr lang="en-US" sz="2800" dirty="0"/>
              <a:t>6</a:t>
            </a:r>
            <a:r>
              <a:rPr lang="ru-RU" sz="2800" dirty="0" smtClean="0"/>
              <a:t>. </a:t>
            </a:r>
            <a:r>
              <a:rPr lang="uk-UA" sz="2800" dirty="0" smtClean="0"/>
              <a:t>Уважно</a:t>
            </a:r>
            <a:r>
              <a:rPr lang="ru-RU" sz="2800" dirty="0" smtClean="0"/>
              <a:t> </a:t>
            </a:r>
            <a:r>
              <a:rPr lang="ru-RU" sz="2800" dirty="0" err="1" smtClean="0"/>
              <a:t>слухати</a:t>
            </a:r>
            <a:r>
              <a:rPr lang="ru-RU" sz="2800" dirty="0" smtClean="0"/>
              <a:t>, </a:t>
            </a:r>
            <a:r>
              <a:rPr lang="ru-RU" sz="2800" dirty="0" err="1" smtClean="0"/>
              <a:t>що</a:t>
            </a:r>
            <a:r>
              <a:rPr lang="ru-RU" sz="2800" dirty="0" smtClean="0"/>
              <a:t> </a:t>
            </a:r>
            <a:r>
              <a:rPr lang="ru-RU" sz="2800" dirty="0" err="1" smtClean="0"/>
              <a:t>говорять</a:t>
            </a:r>
            <a:r>
              <a:rPr lang="ru-RU" sz="2800" dirty="0" smtClean="0"/>
              <a:t> </a:t>
            </a:r>
            <a:r>
              <a:rPr lang="ru-RU" sz="2800" dirty="0" err="1" smtClean="0"/>
              <a:t>працівники</a:t>
            </a:r>
            <a:r>
              <a:rPr lang="ru-RU" sz="2800" dirty="0" smtClean="0"/>
              <a:t>;</a:t>
            </a:r>
            <a:endParaRPr lang="en-US" sz="2800" dirty="0" smtClean="0"/>
          </a:p>
          <a:p>
            <a:pPr marL="0" indent="0">
              <a:buNone/>
            </a:pPr>
            <a:endParaRPr lang="en-US" sz="1000" dirty="0" smtClean="0"/>
          </a:p>
          <a:p>
            <a:pPr marL="0" indent="0">
              <a:buNone/>
            </a:pPr>
            <a:r>
              <a:rPr lang="en-US" sz="2800" dirty="0"/>
              <a:t>7</a:t>
            </a:r>
            <a:r>
              <a:rPr lang="ru-RU" sz="2800" dirty="0" smtClean="0"/>
              <a:t>. </a:t>
            </a:r>
            <a:r>
              <a:rPr lang="uk-UA" sz="2800" dirty="0" smtClean="0"/>
              <a:t> Дозволяти співробітникам повністю висловлювати свої думки;</a:t>
            </a:r>
            <a:endParaRPr lang="en-US" sz="2800" dirty="0" smtClean="0"/>
          </a:p>
          <a:p>
            <a:pPr marL="0" indent="0">
              <a:buNone/>
            </a:pPr>
            <a:endParaRPr lang="en-US" sz="1000" dirty="0" smtClean="0"/>
          </a:p>
          <a:p>
            <a:pPr marL="0" indent="0">
              <a:buNone/>
            </a:pPr>
            <a:r>
              <a:rPr lang="en-US" sz="2800" dirty="0" smtClean="0">
                <a:solidFill>
                  <a:srgbClr val="000000"/>
                </a:solidFill>
                <a:latin typeface="Calibri"/>
                <a:ea typeface="Times New Roman"/>
                <a:cs typeface="Times New Roman"/>
              </a:rPr>
              <a:t>8</a:t>
            </a:r>
            <a:r>
              <a:rPr lang="uk-UA" sz="2800" dirty="0" smtClean="0">
                <a:solidFill>
                  <a:srgbClr val="000000"/>
                </a:solidFill>
                <a:latin typeface="Calibri"/>
                <a:ea typeface="Times New Roman"/>
                <a:cs typeface="Times New Roman"/>
              </a:rPr>
              <a:t>. </a:t>
            </a:r>
            <a:r>
              <a:rPr lang="uk-UA" sz="2800" dirty="0" smtClean="0">
                <a:solidFill>
                  <a:srgbClr val="000000"/>
                </a:solidFill>
                <a:ea typeface="Times New Roman"/>
                <a:cs typeface="Times New Roman"/>
              </a:rPr>
              <a:t>Навчати співробітників </a:t>
            </a:r>
          </a:p>
          <a:p>
            <a:pPr marL="0" indent="0">
              <a:buNone/>
            </a:pPr>
            <a:r>
              <a:rPr lang="uk-UA" sz="2800" dirty="0" smtClean="0">
                <a:solidFill>
                  <a:srgbClr val="000000"/>
                </a:solidFill>
                <a:ea typeface="Times New Roman"/>
                <a:cs typeface="Times New Roman"/>
              </a:rPr>
              <a:t>на прикладах урегульованих </a:t>
            </a:r>
          </a:p>
          <a:p>
            <a:pPr marL="0" indent="0">
              <a:buNone/>
            </a:pPr>
            <a:r>
              <a:rPr lang="uk-UA" sz="2800" dirty="0" smtClean="0">
                <a:solidFill>
                  <a:srgbClr val="000000"/>
                </a:solidFill>
                <a:ea typeface="Times New Roman"/>
                <a:cs typeface="Times New Roman"/>
              </a:rPr>
              <a:t>конфліктів.</a:t>
            </a:r>
            <a:endParaRPr lang="en-US" sz="2800" dirty="0" smtClean="0">
              <a:solidFill>
                <a:srgbClr val="000000"/>
              </a:solidFill>
              <a:latin typeface="Calibri"/>
              <a:ea typeface="Times New Roman"/>
              <a:cs typeface="Times New Roman"/>
            </a:endParaRP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Рисунок 3" descr="Картинки по запросу менеджмент персоналу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00694" y="3214686"/>
            <a:ext cx="3143272" cy="307183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367199986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42984"/>
            <a:ext cx="8229600" cy="518161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uk-UA" sz="7200" dirty="0" smtClean="0">
                <a:solidFill>
                  <a:srgbClr val="FFFF00"/>
                </a:solidFill>
              </a:rPr>
              <a:t>Дякую </a:t>
            </a:r>
            <a:r>
              <a:rPr lang="uk-UA" sz="7200" dirty="0" smtClean="0">
                <a:solidFill>
                  <a:srgbClr val="FFFF00"/>
                </a:solidFill>
              </a:rPr>
              <a:t>за увагу!</a:t>
            </a:r>
            <a:endParaRPr lang="ru-RU" sz="7200" dirty="0" smtClean="0">
              <a:solidFill>
                <a:srgbClr val="FFFF00"/>
              </a:solidFill>
            </a:endParaRPr>
          </a:p>
          <a:p>
            <a:pPr marL="0" indent="0">
              <a:buNone/>
            </a:pPr>
            <a:endParaRPr lang="ru-RU" sz="7200" dirty="0"/>
          </a:p>
        </p:txBody>
      </p:sp>
      <p:pic>
        <p:nvPicPr>
          <p:cNvPr id="4" name="Рисунок 3" descr="&amp;Rcy;&amp;iecy;&amp;zcy;&amp;ucy;&amp;lcy;&amp;softcy;&amp;tcy;&amp;acy;&amp;tcy; &amp;pcy;&amp;ocy;&amp;shcy;&amp;ucy;&amp;kcy;&amp;ucy; &amp;zcy;&amp;ocy;&amp;bcy;&amp;rcy;&amp;acy;&amp;zhcy;&amp;iecy;&amp;ncy;&amp;softcy; &amp;zcy;&amp;acy; &amp;zcy;&amp;acy;&amp;pcy;&amp;icy;&amp;tcy;&amp;ocy;&amp;mcy; &quot;&amp;kcy;&amp;acy;&amp;rcy;&amp;tcy;&amp;icy;&amp;ncy;&amp;kcy;&amp;icy; &amp;dcy;&amp;rcy;&amp;ucy;&amp;zhcy;&amp;bcy;&amp;acy;&quot;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:lc="http://schemas.openxmlformats.org/drawingml/2006/lockedCanvas" xmlns="" val="0"/>
              </a:ext>
            </a:extLst>
          </a:blip>
          <a:srcRect/>
          <a:stretch>
            <a:fillRect/>
          </a:stretch>
        </p:blipFill>
        <p:spPr bwMode="auto">
          <a:xfrm>
            <a:off x="1643042" y="2571744"/>
            <a:ext cx="6000792" cy="35004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642918"/>
            <a:ext cx="8229600" cy="568168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uk-UA" sz="7200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План:</a:t>
            </a:r>
          </a:p>
          <a:p>
            <a:pPr marL="0" indent="0">
              <a:buNone/>
            </a:pPr>
            <a:r>
              <a:rPr lang="uk-UA" sz="3600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1. </a:t>
            </a:r>
            <a:r>
              <a:rPr lang="uk-UA" sz="4000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Природа конфлікту та його      складові</a:t>
            </a:r>
          </a:p>
          <a:p>
            <a:pPr marL="0" indent="0">
              <a:buNone/>
            </a:pPr>
            <a:r>
              <a:rPr lang="uk-UA" sz="4000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2. Види конфліктів та причини їх виникнення </a:t>
            </a:r>
          </a:p>
          <a:p>
            <a:pPr marL="0" indent="0">
              <a:buNone/>
            </a:pPr>
            <a:r>
              <a:rPr lang="uk-UA" sz="4000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3. Методи вирішення </a:t>
            </a:r>
            <a:r>
              <a:rPr lang="uk-UA" sz="3600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конфліктів</a:t>
            </a:r>
            <a:endParaRPr lang="ru-RU" sz="3600" dirty="0">
              <a:solidFill>
                <a:srgbClr val="99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21556617"/>
      </p:ext>
    </p:extLst>
  </p:cSld>
  <p:clrMapOvr>
    <a:masterClrMapping/>
  </p:clrMapOvr>
  <p:transition spd="slow" advClick="0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714356"/>
            <a:ext cx="8229600" cy="5610244"/>
          </a:xfrm>
        </p:spPr>
        <p:txBody>
          <a:bodyPr/>
          <a:lstStyle/>
          <a:p>
            <a:pPr marL="900113" lvl="1" indent="-508000" algn="just">
              <a:buNone/>
            </a:pPr>
            <a:r>
              <a:rPr lang="uk-UA" sz="3400" b="1" dirty="0" smtClean="0">
                <a:solidFill>
                  <a:srgbClr val="66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Конфліктна ситуація</a:t>
            </a:r>
            <a:r>
              <a:rPr lang="uk-UA" sz="3000" dirty="0" smtClean="0"/>
              <a:t> – </a:t>
            </a:r>
            <a:r>
              <a:rPr lang="uk-UA" sz="3600" dirty="0"/>
              <a:t>це </a:t>
            </a:r>
            <a:r>
              <a:rPr lang="uk-UA" sz="3600" dirty="0" smtClean="0"/>
              <a:t>  сформована обстановка, поява умов, при якій можливе виникнення конфлікту.</a:t>
            </a:r>
          </a:p>
          <a:p>
            <a:pPr marL="900113" lvl="1" indent="-508000" algn="just">
              <a:buNone/>
            </a:pPr>
            <a:endParaRPr lang="ru-RU" sz="3600" dirty="0"/>
          </a:p>
        </p:txBody>
      </p:sp>
      <p:pic>
        <p:nvPicPr>
          <p:cNvPr id="5" name="Рисунок 4" descr="https://encrypted-tbn3.gstatic.com/images?q=tbn:ANd9GcQMr-i4qPBrs9gzX3rFBi0biBvcuvoCOhUwpfsXJQea4jf9BEaAJw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23728" y="3429000"/>
            <a:ext cx="4752528" cy="259228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266296007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785794"/>
            <a:ext cx="8229600" cy="5538806"/>
          </a:xfrm>
        </p:spPr>
        <p:txBody>
          <a:bodyPr>
            <a:normAutofit/>
          </a:bodyPr>
          <a:lstStyle/>
          <a:p>
            <a:pPr marL="984250" indent="-984250" algn="just">
              <a:buNone/>
            </a:pPr>
            <a:r>
              <a:rPr lang="uk-UA" sz="3800" b="1" dirty="0">
                <a:solidFill>
                  <a:srgbClr val="66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Конфлікт</a:t>
            </a:r>
            <a:r>
              <a:rPr lang="uk-UA" sz="3600" dirty="0"/>
              <a:t> – </a:t>
            </a:r>
            <a:r>
              <a:rPr lang="uk-UA" sz="3200" dirty="0"/>
              <a:t>це відсутність згоди </a:t>
            </a:r>
            <a:r>
              <a:rPr lang="uk-UA" sz="3200" dirty="0" smtClean="0"/>
              <a:t>між двома </a:t>
            </a:r>
            <a:r>
              <a:rPr lang="uk-UA" sz="3200" dirty="0"/>
              <a:t>чи декількома суб'єктами, зіткнення протилежних сторін</a:t>
            </a:r>
            <a:r>
              <a:rPr lang="uk-UA" sz="3200" dirty="0" smtClean="0"/>
              <a:t>, </a:t>
            </a:r>
            <a:r>
              <a:rPr lang="uk-UA" sz="3200" dirty="0"/>
              <a:t>які можуть бути конкретними особами або групами </a:t>
            </a:r>
            <a:r>
              <a:rPr lang="uk-UA" sz="3200" dirty="0" smtClean="0"/>
              <a:t>працівників.</a:t>
            </a:r>
            <a:endParaRPr lang="ru-RU" sz="3200" dirty="0"/>
          </a:p>
        </p:txBody>
      </p:sp>
      <p:pic>
        <p:nvPicPr>
          <p:cNvPr id="4" name="Рисунок 3" descr="http://s0.tochka.net/job/articles/base/1303293587Conflikty_v_kollektive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501008"/>
            <a:ext cx="4968552" cy="259228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295676289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571480"/>
            <a:ext cx="8229600" cy="568111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uk-UA" sz="4400" b="1" dirty="0" smtClean="0">
                <a:solidFill>
                  <a:srgbClr val="66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Модель конфліктної ситуації</a:t>
            </a:r>
            <a:endParaRPr lang="ru-RU" sz="4400" b="1" dirty="0">
              <a:solidFill>
                <a:srgbClr val="6600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827584" y="1686676"/>
            <a:ext cx="2088232" cy="108012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Управлінська ситуація</a:t>
            </a:r>
            <a:endParaRPr lang="ru-RU" sz="20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589040" y="1686676"/>
            <a:ext cx="2088232" cy="1022243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Джерело конфлікту</a:t>
            </a:r>
            <a:endParaRPr lang="ru-RU" sz="20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6324768" y="1628799"/>
            <a:ext cx="2088232" cy="108012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Можливість вирішення конфліктів</a:t>
            </a:r>
            <a:endParaRPr lang="ru-RU" sz="20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647661" y="3244382"/>
            <a:ext cx="2088232" cy="1042888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Конфлікт не відбувається</a:t>
            </a:r>
            <a:endParaRPr lang="ru-RU" sz="20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6356130" y="3244382"/>
            <a:ext cx="2088232" cy="1042888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Реакція на ситуацію</a:t>
            </a:r>
            <a:endParaRPr lang="ru-RU" sz="20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539553" y="4287270"/>
            <a:ext cx="2438050" cy="1590002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2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Функціональні чи </a:t>
            </a:r>
            <a:r>
              <a:rPr lang="uk-UA" sz="220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дисфункціональні</a:t>
            </a:r>
            <a:r>
              <a:rPr lang="uk-UA" sz="22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наслідки</a:t>
            </a:r>
            <a:endParaRPr lang="ru-RU" sz="22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3695093" y="4869160"/>
            <a:ext cx="2088232" cy="1008112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Управління конфліктом</a:t>
            </a:r>
            <a:endParaRPr lang="ru-RU" sz="20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6372200" y="4869160"/>
            <a:ext cx="2088232" cy="1008112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Конфлікт відбувається</a:t>
            </a:r>
            <a:endParaRPr lang="ru-RU" sz="20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Стрелка вправо 14"/>
          <p:cNvSpPr/>
          <p:nvPr/>
        </p:nvSpPr>
        <p:spPr>
          <a:xfrm>
            <a:off x="5677273" y="1880828"/>
            <a:ext cx="647496" cy="576064"/>
          </a:xfrm>
          <a:prstGeom prst="rightArrow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трелка вправо 16"/>
          <p:cNvSpPr/>
          <p:nvPr/>
        </p:nvSpPr>
        <p:spPr>
          <a:xfrm>
            <a:off x="2926521" y="1909765"/>
            <a:ext cx="611437" cy="576064"/>
          </a:xfrm>
          <a:prstGeom prst="rightArrow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трелка вниз 17"/>
          <p:cNvSpPr/>
          <p:nvPr/>
        </p:nvSpPr>
        <p:spPr>
          <a:xfrm>
            <a:off x="7092280" y="2708919"/>
            <a:ext cx="720080" cy="535463"/>
          </a:xfrm>
          <a:prstGeom prst="downArrow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Стрелка вниз 18"/>
          <p:cNvSpPr/>
          <p:nvPr/>
        </p:nvSpPr>
        <p:spPr>
          <a:xfrm>
            <a:off x="7092280" y="4287270"/>
            <a:ext cx="720080" cy="535463"/>
          </a:xfrm>
          <a:prstGeom prst="downArrow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Стрелка влево 19"/>
          <p:cNvSpPr/>
          <p:nvPr/>
        </p:nvSpPr>
        <p:spPr>
          <a:xfrm>
            <a:off x="5735892" y="3477794"/>
            <a:ext cx="588875" cy="576064"/>
          </a:xfrm>
          <a:prstGeom prst="leftArrow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Стрелка влево 20"/>
          <p:cNvSpPr/>
          <p:nvPr/>
        </p:nvSpPr>
        <p:spPr>
          <a:xfrm>
            <a:off x="5783325" y="5082271"/>
            <a:ext cx="588875" cy="576064"/>
          </a:xfrm>
          <a:prstGeom prst="leftArrow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Стрелка влево 21"/>
          <p:cNvSpPr/>
          <p:nvPr/>
        </p:nvSpPr>
        <p:spPr>
          <a:xfrm>
            <a:off x="3011140" y="5082271"/>
            <a:ext cx="683954" cy="576064"/>
          </a:xfrm>
          <a:prstGeom prst="leftArrow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Стрелка вверх 22"/>
          <p:cNvSpPr/>
          <p:nvPr/>
        </p:nvSpPr>
        <p:spPr>
          <a:xfrm>
            <a:off x="1475656" y="2766796"/>
            <a:ext cx="792088" cy="1520474"/>
          </a:xfrm>
          <a:prstGeom prst="upArrow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5839443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836712"/>
            <a:ext cx="8229600" cy="548788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uk-UA" sz="5400" dirty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2. Види конфліктів та </a:t>
            </a:r>
            <a:endParaRPr lang="en-US" sz="5400" dirty="0" smtClean="0">
              <a:solidFill>
                <a:srgbClr val="99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uk-UA" sz="5400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причини </a:t>
            </a:r>
            <a:r>
              <a:rPr lang="uk-UA" sz="5400" dirty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їх </a:t>
            </a:r>
            <a:r>
              <a:rPr lang="uk-UA" sz="5400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виникнення</a:t>
            </a:r>
            <a:endParaRPr lang="en-US" sz="5400" dirty="0" smtClean="0">
              <a:solidFill>
                <a:srgbClr val="99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endParaRPr lang="en-US" sz="5400" dirty="0" smtClean="0">
              <a:solidFill>
                <a:srgbClr val="99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uk-UA" sz="5400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5400" dirty="0"/>
          </a:p>
        </p:txBody>
      </p:sp>
      <p:pic>
        <p:nvPicPr>
          <p:cNvPr id="4" name="Рисунок 3" descr="Картинки по запросу управління конфліктними ситуаціями в організації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95736" y="3140968"/>
            <a:ext cx="4680520" cy="280831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166999375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28604"/>
            <a:ext cx="8229600" cy="5895996"/>
          </a:xfrm>
          <a:ln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uk-UA" sz="4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Види конфліктів</a:t>
            </a:r>
          </a:p>
          <a:p>
            <a:pPr marL="0" indent="0" algn="ctr">
              <a:buNone/>
            </a:pPr>
            <a:r>
              <a:rPr lang="uk-UA" sz="4000" b="1" dirty="0" smtClean="0">
                <a:solidFill>
                  <a:srgbClr val="66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 змістом:</a:t>
            </a:r>
            <a:endParaRPr lang="ru-RU" sz="4000" b="1" dirty="0">
              <a:solidFill>
                <a:srgbClr val="6600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Font typeface="Wingdings" pitchFamily="2" charset="2"/>
              <a:buChar char="Ø"/>
            </a:pPr>
            <a:r>
              <a:rPr lang="ru-RU" sz="3200" dirty="0" err="1" smtClean="0"/>
              <a:t>внутрішньоособистісний</a:t>
            </a:r>
            <a:r>
              <a:rPr lang="ru-RU" sz="3200" dirty="0" smtClean="0"/>
              <a:t> </a:t>
            </a:r>
            <a:r>
              <a:rPr lang="ru-RU" sz="3200" dirty="0" err="1" smtClean="0"/>
              <a:t>конфлікт</a:t>
            </a:r>
            <a:r>
              <a:rPr lang="ru-RU" sz="3200" dirty="0" smtClean="0"/>
              <a:t>;</a:t>
            </a:r>
            <a:endParaRPr lang="en-US" sz="3200" dirty="0" smtClean="0"/>
          </a:p>
          <a:p>
            <a:pPr>
              <a:buFont typeface="Wingdings" pitchFamily="2" charset="2"/>
              <a:buChar char="Ø"/>
            </a:pPr>
            <a:r>
              <a:rPr lang="ru-RU" sz="3200" dirty="0" err="1"/>
              <a:t>міжособовий</a:t>
            </a:r>
            <a:r>
              <a:rPr lang="ru-RU" sz="3200" dirty="0"/>
              <a:t> </a:t>
            </a:r>
            <a:r>
              <a:rPr lang="ru-RU" sz="3200" dirty="0" err="1"/>
              <a:t>конфлікт</a:t>
            </a:r>
            <a:r>
              <a:rPr lang="ru-RU" sz="3200" dirty="0"/>
              <a:t>;</a:t>
            </a:r>
          </a:p>
          <a:p>
            <a:pPr>
              <a:buFont typeface="Wingdings" pitchFamily="2" charset="2"/>
              <a:buChar char="Ø"/>
            </a:pPr>
            <a:r>
              <a:rPr lang="ru-RU" sz="3200" dirty="0"/>
              <a:t> </a:t>
            </a:r>
            <a:r>
              <a:rPr lang="ru-RU" sz="3200" dirty="0" err="1"/>
              <a:t>конфлікт</a:t>
            </a:r>
            <a:r>
              <a:rPr lang="ru-RU" sz="3200" dirty="0"/>
              <a:t> </a:t>
            </a:r>
            <a:r>
              <a:rPr lang="ru-RU" sz="3200" dirty="0" err="1" smtClean="0"/>
              <a:t>між</a:t>
            </a:r>
            <a:endParaRPr lang="en-US" sz="3200" dirty="0" smtClean="0"/>
          </a:p>
          <a:p>
            <a:pPr marL="0" indent="0">
              <a:buNone/>
            </a:pPr>
            <a:r>
              <a:rPr lang="ru-RU" sz="3200" dirty="0" smtClean="0"/>
              <a:t> </a:t>
            </a:r>
            <a:r>
              <a:rPr lang="ru-RU" sz="3200" dirty="0" err="1"/>
              <a:t>особистістю</a:t>
            </a:r>
            <a:r>
              <a:rPr lang="ru-RU" sz="3200" dirty="0"/>
              <a:t> і </a:t>
            </a:r>
            <a:r>
              <a:rPr lang="ru-RU" sz="3200" dirty="0" err="1"/>
              <a:t>групою</a:t>
            </a:r>
            <a:r>
              <a:rPr lang="ru-RU" sz="3200" dirty="0"/>
              <a:t>;</a:t>
            </a:r>
          </a:p>
          <a:p>
            <a:pPr>
              <a:buFont typeface="Wingdings" pitchFamily="2" charset="2"/>
              <a:buChar char="Ø"/>
            </a:pPr>
            <a:r>
              <a:rPr lang="ru-RU" sz="3200" dirty="0"/>
              <a:t> </a:t>
            </a:r>
            <a:r>
              <a:rPr lang="ru-RU" sz="3200" dirty="0" err="1"/>
              <a:t>міжгруповий</a:t>
            </a:r>
            <a:r>
              <a:rPr lang="ru-RU" sz="3200" dirty="0"/>
              <a:t> </a:t>
            </a:r>
            <a:r>
              <a:rPr lang="ru-RU" sz="3200" dirty="0" err="1"/>
              <a:t>конфлікт</a:t>
            </a:r>
            <a:r>
              <a:rPr lang="ru-RU" sz="3200" dirty="0"/>
              <a:t>.</a:t>
            </a:r>
          </a:p>
          <a:p>
            <a:pPr marL="0" indent="0">
              <a:buNone/>
            </a:pPr>
            <a:endParaRPr lang="ru-RU" sz="3200" dirty="0"/>
          </a:p>
          <a:p>
            <a:pPr marL="0" indent="0">
              <a:buNone/>
            </a:pPr>
            <a:r>
              <a:rPr lang="ru-RU" sz="2000" dirty="0" smtClean="0"/>
              <a:t> </a:t>
            </a:r>
          </a:p>
          <a:p>
            <a:pPr marL="0" indent="0">
              <a:buNone/>
            </a:pPr>
            <a:endParaRPr lang="uk-UA" sz="2000" dirty="0"/>
          </a:p>
          <a:p>
            <a:pPr marL="0" indent="0">
              <a:buNone/>
            </a:pPr>
            <a:endParaRPr lang="uk-UA" sz="2000" dirty="0" smtClean="0"/>
          </a:p>
          <a:p>
            <a:pPr marL="0" indent="0">
              <a:buNone/>
            </a:pPr>
            <a:endParaRPr lang="uk-UA" sz="2000" dirty="0"/>
          </a:p>
          <a:p>
            <a:pPr marL="0" indent="0">
              <a:buNone/>
            </a:pPr>
            <a:endParaRPr lang="ru-RU" sz="2000" dirty="0"/>
          </a:p>
        </p:txBody>
      </p:sp>
      <p:pic>
        <p:nvPicPr>
          <p:cNvPr id="4" name="Рисунок 3" descr="https://encrypted-tbn3.gstatic.com/images?q=tbn:ANd9GcR6ReXklrbN0YPRyHyUXOmB7LClJ9_TNG7NpeI3dYH-4qVqipUTJA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36096" y="2492896"/>
            <a:ext cx="3226420" cy="367240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370498415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714356"/>
            <a:ext cx="8229600" cy="561024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uk-UA" sz="3800" b="1" dirty="0" smtClean="0">
                <a:solidFill>
                  <a:srgbClr val="66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 </a:t>
            </a:r>
            <a:r>
              <a:rPr lang="uk-UA" sz="3800" b="1" dirty="0">
                <a:solidFill>
                  <a:srgbClr val="66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результатами:</a:t>
            </a:r>
          </a:p>
          <a:p>
            <a:pPr algn="just">
              <a:buFont typeface="Wingdings" pitchFamily="2" charset="2"/>
              <a:buChar char="Ø"/>
            </a:pPr>
            <a:r>
              <a:rPr lang="uk-UA" sz="3200" dirty="0" smtClean="0">
                <a:solidFill>
                  <a:srgbClr val="990000"/>
                </a:solidFill>
              </a:rPr>
              <a:t>Функціональні</a:t>
            </a:r>
            <a:r>
              <a:rPr lang="en-US" sz="2800" dirty="0" smtClean="0"/>
              <a:t>- </a:t>
            </a:r>
            <a:r>
              <a:rPr lang="uk-UA" sz="2800" dirty="0" smtClean="0"/>
              <a:t>такі, що сприяють ефективній діяльності організацій, є позитивними за змістом, містять раціональне зерно та мають еволюційну спрямованість;</a:t>
            </a:r>
          </a:p>
          <a:p>
            <a:pPr marL="0" indent="0" algn="just">
              <a:buNone/>
            </a:pPr>
            <a:endParaRPr lang="uk-UA" sz="2800" dirty="0"/>
          </a:p>
          <a:p>
            <a:pPr>
              <a:buFont typeface="Wingdings" pitchFamily="2" charset="2"/>
              <a:buChar char="Ø"/>
            </a:pPr>
            <a:r>
              <a:rPr lang="uk-UA" sz="3200" dirty="0" err="1" smtClean="0">
                <a:solidFill>
                  <a:srgbClr val="990000"/>
                </a:solidFill>
              </a:rPr>
              <a:t>Дисфункціональні</a:t>
            </a:r>
            <a:r>
              <a:rPr lang="uk-UA" sz="3200" dirty="0" smtClean="0">
                <a:solidFill>
                  <a:srgbClr val="990000"/>
                </a:solidFill>
              </a:rPr>
              <a:t> – </a:t>
            </a:r>
            <a:r>
              <a:rPr lang="uk-UA" sz="2800" dirty="0" smtClean="0"/>
              <a:t>паралізують нормальне</a:t>
            </a:r>
            <a:endParaRPr lang="uk-UA" sz="2800" dirty="0"/>
          </a:p>
          <a:p>
            <a:pPr marL="261938" indent="0" algn="just">
              <a:buNone/>
            </a:pPr>
            <a:r>
              <a:rPr lang="uk-UA" sz="2800" dirty="0"/>
              <a:t>ф</a:t>
            </a:r>
            <a:r>
              <a:rPr lang="uk-UA" sz="2800" dirty="0" smtClean="0"/>
              <a:t>ункціонування організацій, обмежують перспективи розвитку, не сприяють максимально ефективному використанню </a:t>
            </a:r>
          </a:p>
          <a:p>
            <a:pPr marL="261938" indent="0" algn="just">
              <a:buNone/>
            </a:pPr>
            <a:r>
              <a:rPr lang="uk-UA" sz="2800" dirty="0" smtClean="0"/>
              <a:t>власних і залучених ресурсів.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xmlns="" val="24145568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1956</TotalTime>
  <Words>386</Words>
  <Application>Microsoft Office PowerPoint</Application>
  <PresentationFormat>Экран (4:3)</PresentationFormat>
  <Paragraphs>129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Поток</vt:lpstr>
      <vt:lpstr>Слайд 1</vt:lpstr>
      <vt:lpstr>    Тема: Конфлікти в менеджменті  Розкаюватися добре,  але не робити зла ще краще.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   </vt:lpstr>
      <vt:lpstr>Слайд 15</vt:lpstr>
      <vt:lpstr>Слайд 16</vt:lpstr>
      <vt:lpstr>        </vt:lpstr>
      <vt:lpstr>Слайд 18</vt:lpstr>
      <vt:lpstr>Слайд 19</vt:lpstr>
      <vt:lpstr>Слайд 20</vt:lpstr>
      <vt:lpstr>Слайд 21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Тема: Конфлікти в менеджменті</dc:title>
  <dc:creator>User</dc:creator>
  <cp:lastModifiedBy>Admin</cp:lastModifiedBy>
  <cp:revision>86</cp:revision>
  <dcterms:created xsi:type="dcterms:W3CDTF">2015-02-20T12:26:14Z</dcterms:created>
  <dcterms:modified xsi:type="dcterms:W3CDTF">2016-09-05T08:29:22Z</dcterms:modified>
</cp:coreProperties>
</file>