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2"/>
  </p:notesMasterIdLst>
  <p:sldIdLst>
    <p:sldId id="285" r:id="rId2"/>
    <p:sldId id="286" r:id="rId3"/>
    <p:sldId id="287" r:id="rId4"/>
    <p:sldId id="282" r:id="rId5"/>
    <p:sldId id="265" r:id="rId6"/>
    <p:sldId id="257" r:id="rId7"/>
    <p:sldId id="283" r:id="rId8"/>
    <p:sldId id="288" r:id="rId9"/>
    <p:sldId id="258" r:id="rId10"/>
    <p:sldId id="289" r:id="rId11"/>
    <p:sldId id="259" r:id="rId12"/>
    <p:sldId id="292" r:id="rId13"/>
    <p:sldId id="290" r:id="rId14"/>
    <p:sldId id="293" r:id="rId15"/>
    <p:sldId id="294" r:id="rId16"/>
    <p:sldId id="271" r:id="rId17"/>
    <p:sldId id="273" r:id="rId18"/>
    <p:sldId id="274" r:id="rId19"/>
    <p:sldId id="277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586" autoAdjust="0"/>
  </p:normalViewPr>
  <p:slideViewPr>
    <p:cSldViewPr>
      <p:cViewPr varScale="1">
        <p:scale>
          <a:sx n="106" d="100"/>
          <a:sy n="106" d="100"/>
        </p:scale>
        <p:origin x="-102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A6D4C-8D43-4711-84A9-D1960EABEC72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DAA5E-F504-4C4B-BC80-0638BB7AEC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6711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DAA5E-F504-4C4B-BC80-0638BB7AECE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DAA5E-F504-4C4B-BC80-0638BB7AECE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115328" cy="2714644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/>
              <a:t>Поєднання математик</a:t>
            </a:r>
            <a:br>
              <a:rPr lang="uk-UA" i="1" dirty="0" smtClean="0"/>
            </a:br>
            <a:r>
              <a:rPr lang="ru-RU" i="1" dirty="0" smtClean="0"/>
              <a:t>  </a:t>
            </a:r>
            <a:r>
              <a:rPr lang="uk-UA" i="1" dirty="0" smtClean="0"/>
              <a:t>з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uk-UA" i="1" dirty="0" smtClean="0"/>
              <a:t>іншими дисциплінами</a:t>
            </a:r>
            <a:br>
              <a:rPr lang="uk-UA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pic>
        <p:nvPicPr>
          <p:cNvPr id="5" name="Рисунок 4" descr="http://kaynakrobotu.com/images/punktschweissen_KUK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14554"/>
            <a:ext cx="3571900" cy="3000396"/>
          </a:xfrm>
          <a:prstGeom prst="rect">
            <a:avLst/>
          </a:prstGeom>
          <a:noFill/>
        </p:spPr>
      </p:pic>
      <p:pic>
        <p:nvPicPr>
          <p:cNvPr id="6" name="Рисунок 5" descr="http://udachny.ru/wp-content/uploads/images/78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14554"/>
            <a:ext cx="364333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helpnik.college.ks.ua/multimedia/TOE/gifs/3_4.files/image00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256"/>
            <a:ext cx="33623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571472" y="260467"/>
            <a:ext cx="750099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прикладу розглянемо схему електричного кола паралельного з'єднання котушки і конденсатора </a:t>
            </a:r>
          </a:p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(рис. 15.2, а).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Напруга на затискачах кола виражається рівнянням</a:t>
            </a:r>
          </a:p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і=І</a:t>
            </a:r>
            <a:r>
              <a:rPr kumimoji="0" lang="uk-UA" sz="32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sin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wt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  У </a:t>
            </a:r>
            <a:r>
              <a:rPr lang="ru-RU" sz="2400" dirty="0" err="1" smtClean="0"/>
              <a:t>багатьох</a:t>
            </a:r>
            <a:r>
              <a:rPr lang="ru-RU" sz="2400" dirty="0" smtClean="0"/>
              <a:t> </a:t>
            </a:r>
            <a:r>
              <a:rPr lang="ru-RU" sz="2400" dirty="0" err="1" smtClean="0"/>
              <a:t>материнських</a:t>
            </a:r>
            <a:r>
              <a:rPr lang="ru-RU" sz="2400" dirty="0" smtClean="0"/>
              <a:t> платах </a:t>
            </a:r>
            <a:r>
              <a:rPr lang="ru-RU" sz="2400" dirty="0" err="1" smtClean="0"/>
              <a:t>сучасного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комп'ютера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використовуються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знання</a:t>
            </a:r>
            <a:r>
              <a:rPr lang="ru-RU" sz="2400" dirty="0" smtClean="0"/>
              <a:t> про </a:t>
            </a:r>
            <a:r>
              <a:rPr lang="ru-RU" sz="2400" dirty="0" err="1" smtClean="0"/>
              <a:t>комплексних</a:t>
            </a:r>
            <a:r>
              <a:rPr lang="ru-RU" sz="2400" dirty="0" smtClean="0"/>
              <a:t> чисел. </a:t>
            </a:r>
            <a:r>
              <a:rPr lang="ru-RU" sz="2400" dirty="0" err="1" smtClean="0"/>
              <a:t>Завдяки</a:t>
            </a:r>
            <a:r>
              <a:rPr lang="ru-RU" sz="2400" dirty="0" smtClean="0"/>
              <a:t> ним </a:t>
            </a:r>
            <a:r>
              <a:rPr lang="ru-RU" sz="2400" dirty="0" err="1" smtClean="0"/>
              <a:t>існує</a:t>
            </a:r>
            <a:r>
              <a:rPr lang="ru-RU" sz="2400" dirty="0" smtClean="0"/>
              <a:t> ряд </a:t>
            </a:r>
            <a:r>
              <a:rPr lang="ru-RU" sz="2400" dirty="0" err="1" smtClean="0"/>
              <a:t>додаткових</a:t>
            </a:r>
            <a:r>
              <a:rPr lang="ru-RU" sz="2400" dirty="0" smtClean="0"/>
              <a:t> </a:t>
            </a:r>
            <a:r>
              <a:rPr lang="ru-RU" sz="2400" dirty="0" err="1" smtClean="0"/>
              <a:t>можливостей</a:t>
            </a:r>
            <a:r>
              <a:rPr lang="ru-RU" sz="2400" dirty="0" smtClean="0"/>
              <a:t> в наших </a:t>
            </a:r>
            <a:r>
              <a:rPr lang="ru-RU" sz="2400" dirty="0" err="1" smtClean="0"/>
              <a:t>комп'ютерах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8" name="Picture 4" descr="http://media.msi.com/main.php?g2_view=core.DownloadItem&amp;g2_itemId=67960&amp;g2_serialNumber=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4536504" cy="3473262"/>
          </a:xfrm>
          <a:prstGeom prst="rect">
            <a:avLst/>
          </a:prstGeom>
          <a:noFill/>
        </p:spPr>
      </p:pic>
      <p:pic>
        <p:nvPicPr>
          <p:cNvPr id="1030" name="Picture 6" descr="http://images.kakprosto.ru/articles/201107/article_351_31139eb7b0b818a2843ec3f3fbb5d8ea13098251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0785" y="3212976"/>
            <a:ext cx="4973215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 </a:t>
            </a:r>
            <a:r>
              <a:rPr lang="ru-RU" dirty="0" err="1" smtClean="0"/>
              <a:t>Вперше</a:t>
            </a:r>
            <a:r>
              <a:rPr lang="ru-RU" dirty="0" smtClean="0"/>
              <a:t> </a:t>
            </a:r>
            <a:r>
              <a:rPr lang="ru-RU" dirty="0" err="1" smtClean="0"/>
              <a:t>матриця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назвою</a:t>
            </a:r>
            <a:r>
              <a:rPr lang="ru-RU" dirty="0" smtClean="0"/>
              <a:t> "</a:t>
            </a:r>
            <a:r>
              <a:rPr lang="ru-RU" dirty="0" err="1" smtClean="0"/>
              <a:t>чарівний</a:t>
            </a:r>
            <a:r>
              <a:rPr lang="ru-RU" dirty="0" smtClean="0"/>
              <a:t> квадрат" </a:t>
            </a:r>
            <a:r>
              <a:rPr lang="ru-RU" dirty="0" err="1" smtClean="0"/>
              <a:t>згадується</a:t>
            </a:r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в </a:t>
            </a:r>
            <a:r>
              <a:rPr lang="ru-RU" dirty="0" err="1" smtClean="0"/>
              <a:t>Стародавньому</a:t>
            </a:r>
            <a:r>
              <a:rPr lang="ru-RU" dirty="0" smtClean="0"/>
              <a:t> </a:t>
            </a:r>
            <a:r>
              <a:rPr lang="ru-RU" dirty="0" err="1" smtClean="0"/>
              <a:t>Китаї</a:t>
            </a:r>
            <a:r>
              <a:rPr lang="ru-RU" dirty="0" smtClean="0"/>
              <a:t>. </a:t>
            </a:r>
            <a:r>
              <a:rPr lang="ru-RU" dirty="0" err="1" smtClean="0"/>
              <a:t>Подібні</a:t>
            </a:r>
            <a:r>
              <a:rPr lang="ru-RU" dirty="0" smtClean="0"/>
              <a:t> </a:t>
            </a:r>
            <a:r>
              <a:rPr lang="ru-RU" dirty="0" err="1" smtClean="0"/>
              <a:t>квадрати</a:t>
            </a:r>
            <a:r>
              <a:rPr lang="ru-RU" dirty="0" smtClean="0"/>
              <a:t> </a:t>
            </a:r>
            <a:r>
              <a:rPr lang="ru-RU" dirty="0" err="1" smtClean="0"/>
              <a:t>трохи</a:t>
            </a:r>
            <a:r>
              <a:rPr lang="ru-RU" dirty="0" smtClean="0"/>
              <a:t> </a:t>
            </a:r>
            <a:r>
              <a:rPr lang="ru-RU" dirty="0" err="1" smtClean="0"/>
              <a:t>пізніше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відомі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у </a:t>
            </a:r>
            <a:r>
              <a:rPr lang="ru-RU" dirty="0" err="1" smtClean="0"/>
              <a:t>арабських</a:t>
            </a:r>
            <a:r>
              <a:rPr lang="ru-RU" dirty="0" smtClean="0"/>
              <a:t> </a:t>
            </a:r>
            <a:r>
              <a:rPr lang="ru-RU" dirty="0" err="1" smtClean="0"/>
              <a:t>математиків</a:t>
            </a:r>
            <a:r>
              <a:rPr lang="ru-RU" dirty="0" smtClean="0"/>
              <a:t>. З </a:t>
            </a:r>
            <a:r>
              <a:rPr lang="ru-RU" dirty="0" err="1" smtClean="0"/>
              <a:t>розвитком</a:t>
            </a:r>
            <a:r>
              <a:rPr lang="ru-RU" dirty="0" smtClean="0"/>
              <a:t> </a:t>
            </a:r>
            <a:r>
              <a:rPr lang="ru-RU" dirty="0" err="1" smtClean="0"/>
              <a:t>теорії</a:t>
            </a:r>
            <a:r>
              <a:rPr lang="ru-RU" dirty="0" smtClean="0"/>
              <a:t> </a:t>
            </a:r>
            <a:r>
              <a:rPr lang="ru-RU" dirty="0" err="1" smtClean="0"/>
              <a:t>визначників</a:t>
            </a:r>
            <a:r>
              <a:rPr lang="ru-RU" dirty="0" smtClean="0"/>
              <a:t> в </a:t>
            </a:r>
            <a:r>
              <a:rPr lang="ru-RU" dirty="0" err="1" smtClean="0"/>
              <a:t>кінці</a:t>
            </a:r>
            <a:r>
              <a:rPr lang="ru-RU" dirty="0" smtClean="0"/>
              <a:t> 17 </a:t>
            </a:r>
            <a:r>
              <a:rPr lang="ru-RU" dirty="0" err="1" smtClean="0"/>
              <a:t>століття</a:t>
            </a:r>
            <a:r>
              <a:rPr lang="ru-RU" dirty="0" smtClean="0"/>
              <a:t> </a:t>
            </a:r>
            <a:r>
              <a:rPr lang="ru-RU" dirty="0" err="1" smtClean="0"/>
              <a:t>швейцарський</a:t>
            </a:r>
            <a:r>
              <a:rPr lang="ru-RU" dirty="0" smtClean="0"/>
              <a:t> математик </a:t>
            </a:r>
            <a:r>
              <a:rPr lang="ru-RU" dirty="0" err="1" smtClean="0"/>
              <a:t>Габріель</a:t>
            </a:r>
            <a:r>
              <a:rPr lang="ru-RU" dirty="0" smtClean="0"/>
              <a:t> </a:t>
            </a:r>
            <a:r>
              <a:rPr lang="ru-RU" dirty="0" err="1" smtClean="0"/>
              <a:t>Крамер</a:t>
            </a:r>
            <a:r>
              <a:rPr lang="ru-RU" dirty="0" smtClean="0"/>
              <a:t> (1704 - 1752) почав </a:t>
            </a:r>
            <a:r>
              <a:rPr lang="ru-RU" dirty="0" err="1" smtClean="0"/>
              <a:t>розробляти</a:t>
            </a:r>
            <a:r>
              <a:rPr lang="ru-RU" dirty="0" smtClean="0"/>
              <a:t> свою </a:t>
            </a:r>
            <a:r>
              <a:rPr lang="ru-RU" dirty="0" err="1" smtClean="0"/>
              <a:t>теорію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у 1751 </a:t>
            </a:r>
            <a:r>
              <a:rPr lang="ru-RU" dirty="0" err="1" smtClean="0"/>
              <a:t>році</a:t>
            </a:r>
            <a:r>
              <a:rPr lang="ru-RU" dirty="0" smtClean="0"/>
              <a:t>, не </a:t>
            </a:r>
            <a:r>
              <a:rPr lang="ru-RU" dirty="0" err="1" smtClean="0"/>
              <a:t>задовго</a:t>
            </a:r>
            <a:r>
              <a:rPr lang="ru-RU" dirty="0" smtClean="0"/>
              <a:t> до </a:t>
            </a:r>
            <a:r>
              <a:rPr lang="ru-RU" dirty="0" err="1" smtClean="0"/>
              <a:t>своєї</a:t>
            </a:r>
            <a:r>
              <a:rPr lang="ru-RU" dirty="0" smtClean="0"/>
              <a:t> </a:t>
            </a:r>
            <a:r>
              <a:rPr lang="ru-RU" dirty="0" err="1" smtClean="0"/>
              <a:t>смерті</a:t>
            </a:r>
            <a:r>
              <a:rPr lang="ru-RU" dirty="0" smtClean="0"/>
              <a:t>, </a:t>
            </a:r>
            <a:r>
              <a:rPr lang="ru-RU" dirty="0" err="1" smtClean="0"/>
              <a:t>опублікував</a:t>
            </a:r>
            <a:r>
              <a:rPr lang="ru-RU" dirty="0" smtClean="0"/>
              <a:t> "правило </a:t>
            </a:r>
            <a:r>
              <a:rPr lang="ru-RU" dirty="0" err="1" smtClean="0"/>
              <a:t>Крамера</a:t>
            </a:r>
            <a:r>
              <a:rPr lang="ru-RU" dirty="0" smtClean="0"/>
              <a:t>" - метод </a:t>
            </a:r>
            <a:r>
              <a:rPr lang="ru-RU" dirty="0" err="1" smtClean="0"/>
              <a:t>розв'язання</a:t>
            </a:r>
            <a:r>
              <a:rPr lang="ru-RU" dirty="0" smtClean="0"/>
              <a:t> систем </a:t>
            </a:r>
            <a:r>
              <a:rPr lang="ru-RU" dirty="0" err="1" smtClean="0"/>
              <a:t>лінійних</a:t>
            </a:r>
            <a:r>
              <a:rPr lang="ru-RU" dirty="0" smtClean="0"/>
              <a:t> </a:t>
            </a:r>
            <a:r>
              <a:rPr lang="ru-RU" dirty="0" err="1" smtClean="0"/>
              <a:t>алгебраїчних</a:t>
            </a:r>
            <a:r>
              <a:rPr lang="ru-RU" dirty="0" smtClean="0"/>
              <a:t> </a:t>
            </a:r>
            <a:r>
              <a:rPr lang="ru-RU" dirty="0" err="1" smtClean="0"/>
              <a:t>рівнянь</a:t>
            </a:r>
            <a:r>
              <a:rPr lang="ru-RU" dirty="0" smtClean="0"/>
              <a:t> (СЛАР)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ненульовим</a:t>
            </a:r>
            <a:r>
              <a:rPr lang="ru-RU" dirty="0" smtClean="0"/>
              <a:t> </a:t>
            </a:r>
            <a:r>
              <a:rPr lang="ru-RU" dirty="0" err="1" smtClean="0"/>
              <a:t>визначником</a:t>
            </a:r>
            <a:r>
              <a:rPr lang="ru-RU" dirty="0" smtClean="0"/>
              <a:t> </a:t>
            </a:r>
            <a:r>
              <a:rPr lang="ru-RU" dirty="0" err="1" smtClean="0"/>
              <a:t>матриці</a:t>
            </a:r>
            <a:r>
              <a:rPr lang="ru-RU" dirty="0" smtClean="0"/>
              <a:t> </a:t>
            </a:r>
            <a:r>
              <a:rPr lang="ru-RU" dirty="0" err="1" smtClean="0"/>
              <a:t>системи</a:t>
            </a:r>
            <a:r>
              <a:rPr lang="ru-RU" dirty="0" smtClean="0"/>
              <a:t>. У </a:t>
            </a:r>
            <a:r>
              <a:rPr lang="ru-RU" dirty="0" err="1" smtClean="0"/>
              <a:t>цей</a:t>
            </a:r>
            <a:r>
              <a:rPr lang="ru-RU" dirty="0" smtClean="0"/>
              <a:t> же </a:t>
            </a:r>
            <a:r>
              <a:rPr lang="ru-RU" dirty="0" err="1" smtClean="0"/>
              <a:t>період</a:t>
            </a:r>
            <a:r>
              <a:rPr lang="ru-RU" dirty="0" smtClean="0"/>
              <a:t> </a:t>
            </a:r>
            <a:r>
              <a:rPr lang="ru-RU" dirty="0" err="1" smtClean="0"/>
              <a:t>з'явився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"метод </a:t>
            </a:r>
            <a:r>
              <a:rPr lang="ru-RU" dirty="0" err="1" smtClean="0"/>
              <a:t>Гауса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застосовується</a:t>
            </a:r>
            <a:r>
              <a:rPr lang="ru-RU" dirty="0" smtClean="0"/>
              <a:t> для </a:t>
            </a:r>
            <a:r>
              <a:rPr lang="ru-RU" dirty="0" err="1" smtClean="0"/>
              <a:t>розв'язання</a:t>
            </a:r>
            <a:r>
              <a:rPr lang="ru-RU" dirty="0" smtClean="0"/>
              <a:t> СЛАР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заснований</a:t>
            </a:r>
            <a:r>
              <a:rPr lang="ru-RU" dirty="0" smtClean="0"/>
              <a:t> на </a:t>
            </a:r>
            <a:r>
              <a:rPr lang="ru-RU" dirty="0" err="1" smtClean="0"/>
              <a:t>послідовному</a:t>
            </a:r>
            <a:r>
              <a:rPr lang="ru-RU" dirty="0" smtClean="0"/>
              <a:t> </a:t>
            </a:r>
            <a:r>
              <a:rPr lang="ru-RU" dirty="0" err="1" smtClean="0"/>
              <a:t>виключенні</a:t>
            </a:r>
            <a:r>
              <a:rPr lang="ru-RU" dirty="0" smtClean="0"/>
              <a:t> </a:t>
            </a:r>
            <a:r>
              <a:rPr lang="ru-RU" dirty="0" err="1" smtClean="0"/>
              <a:t>невідомих</a:t>
            </a:r>
            <a:r>
              <a:rPr lang="ru-RU" dirty="0" smtClean="0"/>
              <a:t>..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Де ми </a:t>
            </a:r>
            <a:r>
              <a:rPr lang="ru-RU" dirty="0" err="1" smtClean="0"/>
              <a:t>зустрічаємося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поняттям</a:t>
            </a:r>
            <a:r>
              <a:rPr lang="ru-RU" dirty="0" smtClean="0"/>
              <a:t> " </a:t>
            </a:r>
            <a:r>
              <a:rPr lang="ru-RU" dirty="0" err="1" smtClean="0"/>
              <a:t>матриця</a:t>
            </a:r>
            <a:r>
              <a:rPr lang="ru-RU" dirty="0" smtClean="0"/>
              <a:t>"?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математиці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матрицею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система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елементів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що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має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вигляд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прямокутної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таблиці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r>
              <a:rPr lang="ru-RU" dirty="0" smtClean="0"/>
              <a:t> У </a:t>
            </a:r>
            <a:r>
              <a:rPr lang="ru-RU" dirty="0" err="1" smtClean="0"/>
              <a:t>програмуванні</a:t>
            </a:r>
            <a:r>
              <a:rPr lang="ru-RU" dirty="0" smtClean="0"/>
              <a:t> </a:t>
            </a:r>
            <a:r>
              <a:rPr lang="ru-RU" dirty="0" err="1" smtClean="0"/>
              <a:t>матриця</a:t>
            </a:r>
            <a:r>
              <a:rPr lang="ru-RU" dirty="0" smtClean="0"/>
              <a:t> -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двовимірний</a:t>
            </a:r>
            <a:r>
              <a:rPr lang="ru-RU" dirty="0" smtClean="0"/>
              <a:t> </a:t>
            </a:r>
            <a:r>
              <a:rPr lang="ru-RU" dirty="0" err="1" smtClean="0"/>
              <a:t>масив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 </a:t>
            </a:r>
            <a:r>
              <a:rPr lang="ru-RU" dirty="0" err="1" smtClean="0"/>
              <a:t>електроніці</a:t>
            </a:r>
            <a:r>
              <a:rPr lang="ru-RU" dirty="0" smtClean="0"/>
              <a:t> </a:t>
            </a:r>
            <a:r>
              <a:rPr lang="ru-RU" dirty="0" err="1" smtClean="0"/>
              <a:t>набір</a:t>
            </a:r>
            <a:r>
              <a:rPr lang="ru-RU" dirty="0" smtClean="0"/>
              <a:t> </a:t>
            </a:r>
            <a:r>
              <a:rPr lang="ru-RU" dirty="0" err="1" smtClean="0"/>
              <a:t>провідників</a:t>
            </a:r>
            <a:r>
              <a:rPr lang="ru-RU" dirty="0" smtClean="0"/>
              <a:t>,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замкнути</a:t>
            </a:r>
            <a:r>
              <a:rPr lang="ru-RU" dirty="0" smtClean="0"/>
              <a:t> в точках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перетинів</a:t>
            </a:r>
            <a:endParaRPr lang="ru-RU" dirty="0" smtClean="0"/>
          </a:p>
          <a:p>
            <a:r>
              <a:rPr lang="ru-RU" dirty="0" err="1" smtClean="0"/>
              <a:t>Фішки</a:t>
            </a:r>
            <a:r>
              <a:rPr lang="ru-RU" dirty="0" smtClean="0"/>
              <a:t> покеру </a:t>
            </a:r>
            <a:r>
              <a:rPr lang="ru-RU" dirty="0" err="1" smtClean="0"/>
              <a:t>теж</a:t>
            </a:r>
            <a:r>
              <a:rPr lang="ru-RU" dirty="0" smtClean="0"/>
              <a:t>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безпосереднє</a:t>
            </a:r>
            <a:r>
              <a:rPr lang="ru-RU" dirty="0" smtClean="0"/>
              <a:t> </a:t>
            </a:r>
            <a:r>
              <a:rPr lang="ru-RU" dirty="0" err="1" smtClean="0"/>
              <a:t>відношення</a:t>
            </a:r>
            <a:r>
              <a:rPr lang="ru-RU" dirty="0" smtClean="0"/>
              <a:t> до </a:t>
            </a:r>
            <a:r>
              <a:rPr lang="ru-RU" dirty="0" err="1" smtClean="0"/>
              <a:t>матриць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Де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застосовуються</a:t>
            </a:r>
            <a:r>
              <a:rPr lang="ru-RU" dirty="0" smtClean="0"/>
              <a:t> </a:t>
            </a:r>
            <a:r>
              <a:rPr lang="ru-RU" dirty="0" err="1" smtClean="0"/>
              <a:t>матриці</a:t>
            </a:r>
            <a:r>
              <a:rPr lang="ru-RU" dirty="0" smtClean="0"/>
              <a:t>?</a:t>
            </a:r>
          </a:p>
          <a:p>
            <a:r>
              <a:rPr lang="ru-RU" dirty="0" smtClean="0"/>
              <a:t>У </a:t>
            </a:r>
            <a:r>
              <a:rPr lang="ru-RU" dirty="0" err="1" smtClean="0"/>
              <a:t>фізиці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програмуванні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техніці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психології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біології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хімії</a:t>
            </a:r>
            <a:endParaRPr lang="ru-RU" dirty="0" smtClean="0"/>
          </a:p>
          <a:p>
            <a:r>
              <a:rPr lang="ru-RU" dirty="0" smtClean="0"/>
              <a:t>У маркетингу.</a:t>
            </a:r>
          </a:p>
          <a:p>
            <a:r>
              <a:rPr lang="ru-RU" dirty="0" smtClean="0"/>
              <a:t>За </a:t>
            </a:r>
            <a:r>
              <a:rPr lang="ru-RU" dirty="0" err="1" smtClean="0"/>
              <a:t>допомогою</a:t>
            </a:r>
            <a:r>
              <a:rPr lang="ru-RU" dirty="0" smtClean="0"/>
              <a:t> </a:t>
            </a:r>
            <a:r>
              <a:rPr lang="ru-RU" dirty="0" err="1" smtClean="0"/>
              <a:t>матриць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вирішувати</a:t>
            </a:r>
            <a:r>
              <a:rPr lang="ru-RU" dirty="0" smtClean="0"/>
              <a:t> </a:t>
            </a:r>
            <a:r>
              <a:rPr lang="ru-RU" dirty="0" err="1" smtClean="0"/>
              <a:t>системи</a:t>
            </a:r>
            <a:r>
              <a:rPr lang="ru-RU" dirty="0" smtClean="0"/>
              <a:t> </a:t>
            </a:r>
            <a:r>
              <a:rPr lang="ru-RU" dirty="0" err="1" smtClean="0"/>
              <a:t>рівнянь</a:t>
            </a:r>
            <a:r>
              <a:rPr lang="ru-RU" dirty="0" smtClean="0"/>
              <a:t>, в них </a:t>
            </a:r>
            <a:r>
              <a:rPr lang="ru-RU" dirty="0" err="1" smtClean="0"/>
              <a:t>зручно</a:t>
            </a:r>
            <a:r>
              <a:rPr lang="ru-RU" dirty="0" smtClean="0"/>
              <a:t> </a:t>
            </a:r>
            <a:r>
              <a:rPr lang="ru-RU" dirty="0" err="1" smtClean="0"/>
              <a:t>представляти</a:t>
            </a:r>
            <a:r>
              <a:rPr lang="ru-RU" dirty="0" smtClean="0"/>
              <a:t> </a:t>
            </a:r>
            <a:r>
              <a:rPr lang="ru-RU" dirty="0" err="1" smtClean="0"/>
              <a:t>які-небудь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 </a:t>
            </a:r>
            <a:r>
              <a:rPr lang="uk-UA" sz="2000" dirty="0" smtClean="0"/>
              <a:t>Задано розгалужене електричне коло(мал.1-23) з наступними параметрами:</a:t>
            </a:r>
            <a:endParaRPr lang="ru-RU" sz="2000" dirty="0" smtClean="0"/>
          </a:p>
          <a:p>
            <a:r>
              <a:rPr lang="uk-UA" sz="2000" dirty="0" smtClean="0"/>
              <a:t>E1=40В,</a:t>
            </a:r>
            <a:endParaRPr lang="ru-RU" sz="2000" dirty="0" smtClean="0"/>
          </a:p>
          <a:p>
            <a:r>
              <a:rPr lang="uk-UA" sz="2000" dirty="0" smtClean="0"/>
              <a:t>Е3=12В,  </a:t>
            </a:r>
            <a:endParaRPr lang="ru-RU" sz="2000" dirty="0" smtClean="0"/>
          </a:p>
          <a:p>
            <a:r>
              <a:rPr lang="uk-UA" sz="2000" dirty="0" smtClean="0"/>
              <a:t>Jк1= 2А,</a:t>
            </a:r>
            <a:endParaRPr lang="ru-RU" sz="2000" dirty="0" smtClean="0"/>
          </a:p>
          <a:p>
            <a:r>
              <a:rPr lang="uk-UA" sz="2000" dirty="0" smtClean="0"/>
              <a:t>R1=12Ом ,R2=10 Ом,</a:t>
            </a:r>
            <a:endParaRPr lang="ru-RU" sz="2000" dirty="0" smtClean="0"/>
          </a:p>
          <a:p>
            <a:r>
              <a:rPr lang="uk-UA" sz="2000" dirty="0" smtClean="0"/>
              <a:t> R3=16 Ом, R4=14 Ом ,</a:t>
            </a:r>
            <a:endParaRPr lang="ru-RU" sz="2000" dirty="0" smtClean="0"/>
          </a:p>
          <a:p>
            <a:r>
              <a:rPr lang="uk-UA" sz="2000" dirty="0" smtClean="0"/>
              <a:t>R5=28 Ом,R6=16 Ом</a:t>
            </a:r>
          </a:p>
          <a:p>
            <a:endParaRPr lang="uk-UA" sz="2000" dirty="0" smtClean="0"/>
          </a:p>
          <a:p>
            <a:endParaRPr lang="uk-UA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uk-UA" sz="2200" dirty="0" smtClean="0"/>
              <a:t>напишемо рівняння   по II закону </a:t>
            </a:r>
            <a:r>
              <a:rPr lang="uk-UA" sz="2200" dirty="0" err="1" smtClean="0"/>
              <a:t>Кирхгофа</a:t>
            </a:r>
            <a:r>
              <a:rPr lang="uk-UA" sz="2200" dirty="0" smtClean="0"/>
              <a:t>.</a:t>
            </a:r>
            <a:endParaRPr lang="ru-RU" sz="2200" dirty="0" smtClean="0"/>
          </a:p>
          <a:p>
            <a:pPr>
              <a:buNone/>
            </a:pPr>
            <a:r>
              <a:rPr lang="uk-UA" sz="2200" dirty="0" smtClean="0"/>
              <a:t>   I</a:t>
            </a:r>
            <a:r>
              <a:rPr lang="uk-UA" sz="2200" baseline="-25000" dirty="0" smtClean="0"/>
              <a:t>11 </a:t>
            </a:r>
            <a:r>
              <a:rPr lang="uk-UA" sz="2200" dirty="0" smtClean="0"/>
              <a:t>(R1+R2+R6)-I</a:t>
            </a:r>
            <a:r>
              <a:rPr lang="uk-UA" sz="2200" baseline="-25000" dirty="0" smtClean="0"/>
              <a:t>22 </a:t>
            </a:r>
            <a:r>
              <a:rPr lang="uk-UA" sz="2200" dirty="0" smtClean="0"/>
              <a:t>R2 + I</a:t>
            </a:r>
            <a:r>
              <a:rPr lang="uk-UA" sz="2200" baseline="-25000" dirty="0" smtClean="0"/>
              <a:t>33 </a:t>
            </a:r>
            <a:r>
              <a:rPr lang="uk-UA" sz="2200" dirty="0" smtClean="0"/>
              <a:t>R6=E1+E1′ </a:t>
            </a:r>
            <a:endParaRPr lang="ru-RU" sz="2200" dirty="0" smtClean="0"/>
          </a:p>
          <a:p>
            <a:pPr>
              <a:buNone/>
            </a:pPr>
            <a:r>
              <a:rPr lang="uk-UA" sz="2200" dirty="0" smtClean="0"/>
              <a:t>- I</a:t>
            </a:r>
            <a:r>
              <a:rPr lang="uk-UA" sz="2200" baseline="-25000" dirty="0" smtClean="0"/>
              <a:t>11 </a:t>
            </a:r>
            <a:r>
              <a:rPr lang="uk-UA" sz="2200" dirty="0" smtClean="0"/>
              <a:t>R2+ I</a:t>
            </a:r>
            <a:r>
              <a:rPr lang="uk-UA" sz="2200" baseline="-25000" dirty="0" smtClean="0"/>
              <a:t>22 </a:t>
            </a:r>
            <a:r>
              <a:rPr lang="uk-UA" sz="2200" dirty="0" smtClean="0"/>
              <a:t>(R2+R4+R5)+ I</a:t>
            </a:r>
            <a:r>
              <a:rPr lang="uk-UA" sz="2200" baseline="-25000" dirty="0" smtClean="0"/>
              <a:t>33 </a:t>
            </a:r>
            <a:r>
              <a:rPr lang="uk-UA" sz="2200" dirty="0" smtClean="0"/>
              <a:t>R4=0</a:t>
            </a:r>
            <a:endParaRPr lang="ru-RU" sz="2200" dirty="0" smtClean="0"/>
          </a:p>
          <a:p>
            <a:pPr>
              <a:buNone/>
            </a:pPr>
            <a:r>
              <a:rPr lang="uk-UA" sz="2200" dirty="0" smtClean="0"/>
              <a:t>  I</a:t>
            </a:r>
            <a:r>
              <a:rPr lang="uk-UA" sz="2200" baseline="-25000" dirty="0" smtClean="0"/>
              <a:t>11  </a:t>
            </a:r>
            <a:r>
              <a:rPr lang="uk-UA" sz="2200" dirty="0" smtClean="0"/>
              <a:t>R6+ I</a:t>
            </a:r>
            <a:r>
              <a:rPr lang="uk-UA" sz="2200" baseline="-25000" dirty="0" smtClean="0"/>
              <a:t>22 </a:t>
            </a:r>
            <a:r>
              <a:rPr lang="uk-UA" sz="2200" dirty="0" smtClean="0"/>
              <a:t>R4+ I</a:t>
            </a:r>
            <a:r>
              <a:rPr lang="uk-UA" sz="2200" baseline="-25000" dirty="0" smtClean="0"/>
              <a:t>33 </a:t>
            </a:r>
            <a:r>
              <a:rPr lang="uk-UA" sz="2200" dirty="0" smtClean="0"/>
              <a:t>(R3+R4+R6)=E3</a:t>
            </a:r>
            <a:endParaRPr lang="ru-RU" sz="2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14375" algn="l"/>
              </a:tabLst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1437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729" name="Text Box 1"/>
          <p:cNvSpPr txBox="1">
            <a:spLocks noChangeArrowheads="1"/>
          </p:cNvSpPr>
          <p:nvPr/>
        </p:nvSpPr>
        <p:spPr bwMode="auto">
          <a:xfrm>
            <a:off x="4845050" y="993775"/>
            <a:ext cx="7810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1437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928670"/>
            <a:ext cx="18383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  <a:r>
              <a:rPr lang="ru-RU" dirty="0" err="1" smtClean="0"/>
              <a:t>Підставляючи</a:t>
            </a:r>
            <a:r>
              <a:rPr lang="ru-RU" dirty="0" smtClean="0"/>
              <a:t> </a:t>
            </a:r>
            <a:r>
              <a:rPr lang="ru-RU" dirty="0" err="1" smtClean="0"/>
              <a:t>числові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вирішимо</a:t>
            </a:r>
            <a:r>
              <a:rPr lang="ru-RU" dirty="0" smtClean="0"/>
              <a:t> систему: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uk-UA" dirty="0" smtClean="0"/>
              <a:t>   38 I</a:t>
            </a:r>
            <a:r>
              <a:rPr lang="uk-UA" baseline="-25000" dirty="0" smtClean="0"/>
              <a:t>11 </a:t>
            </a:r>
            <a:r>
              <a:rPr lang="uk-UA" dirty="0" smtClean="0"/>
              <a:t>-10 I</a:t>
            </a:r>
            <a:r>
              <a:rPr lang="uk-UA" baseline="-25000" dirty="0" smtClean="0"/>
              <a:t>22 </a:t>
            </a:r>
            <a:r>
              <a:rPr lang="uk-UA" dirty="0" smtClean="0"/>
              <a:t>+16 I</a:t>
            </a:r>
            <a:r>
              <a:rPr lang="uk-UA" baseline="-25000" dirty="0" smtClean="0"/>
              <a:t>33 </a:t>
            </a:r>
            <a:r>
              <a:rPr lang="uk-UA" dirty="0" smtClean="0"/>
              <a:t>=64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</a:t>
            </a:r>
            <a:r>
              <a:rPr lang="uk-UA" dirty="0" smtClean="0"/>
              <a:t>-10 I</a:t>
            </a:r>
            <a:r>
              <a:rPr lang="uk-UA" baseline="-25000" dirty="0" smtClean="0"/>
              <a:t>11 </a:t>
            </a:r>
            <a:r>
              <a:rPr lang="uk-UA" dirty="0" smtClean="0"/>
              <a:t>+52 I</a:t>
            </a:r>
            <a:r>
              <a:rPr lang="uk-UA" baseline="-25000" dirty="0" smtClean="0"/>
              <a:t>22 </a:t>
            </a:r>
            <a:r>
              <a:rPr lang="uk-UA" dirty="0" smtClean="0"/>
              <a:t>+14 I</a:t>
            </a:r>
            <a:r>
              <a:rPr lang="uk-UA" baseline="-25000" dirty="0" smtClean="0"/>
              <a:t>33 </a:t>
            </a:r>
            <a:r>
              <a:rPr lang="uk-UA" dirty="0" smtClean="0"/>
              <a:t>=0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</a:t>
            </a:r>
            <a:r>
              <a:rPr lang="uk-UA" dirty="0" smtClean="0"/>
              <a:t> 16 I</a:t>
            </a:r>
            <a:r>
              <a:rPr lang="uk-UA" baseline="-25000" dirty="0" smtClean="0"/>
              <a:t>11 </a:t>
            </a:r>
            <a:r>
              <a:rPr lang="uk-UA" dirty="0" smtClean="0"/>
              <a:t>+14 I</a:t>
            </a:r>
            <a:r>
              <a:rPr lang="uk-UA" baseline="-25000" dirty="0" smtClean="0"/>
              <a:t>22 </a:t>
            </a:r>
            <a:r>
              <a:rPr lang="uk-UA" dirty="0" smtClean="0"/>
              <a:t>+46 I</a:t>
            </a:r>
            <a:r>
              <a:rPr lang="uk-UA" baseline="-25000" dirty="0" smtClean="0"/>
              <a:t>33 </a:t>
            </a:r>
            <a:r>
              <a:rPr lang="uk-UA" dirty="0" smtClean="0"/>
              <a:t>=12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Левая фигурная скобка 4"/>
          <p:cNvSpPr/>
          <p:nvPr/>
        </p:nvSpPr>
        <p:spPr>
          <a:xfrm>
            <a:off x="785786" y="1857364"/>
            <a:ext cx="428628" cy="17145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uk-UA" dirty="0" err="1" smtClean="0"/>
              <a:t>Розв´яжемо</a:t>
            </a:r>
            <a:r>
              <a:rPr lang="uk-UA" dirty="0" smtClean="0"/>
              <a:t> систему методом </a:t>
            </a:r>
            <a:r>
              <a:rPr lang="uk-UA" dirty="0" err="1" smtClean="0"/>
              <a:t>Крамера</a:t>
            </a:r>
            <a:r>
              <a:rPr lang="uk-UA" dirty="0" smtClean="0"/>
              <a:t>. </a:t>
            </a:r>
            <a:endParaRPr lang="ru-RU" dirty="0" smtClean="0"/>
          </a:p>
          <a:p>
            <a:r>
              <a:rPr lang="uk-UA" dirty="0" smtClean="0"/>
              <a:t>∆=61 056</a:t>
            </a:r>
            <a:endParaRPr lang="ru-RU" dirty="0" smtClean="0"/>
          </a:p>
          <a:p>
            <a:r>
              <a:rPr lang="uk-UA" dirty="0" smtClean="0"/>
              <a:t>∆</a:t>
            </a:r>
            <a:r>
              <a:rPr lang="uk-UA" baseline="-25000" dirty="0" smtClean="0"/>
              <a:t>1</a:t>
            </a:r>
            <a:r>
              <a:rPr lang="uk-UA" dirty="0" smtClean="0"/>
              <a:t>=128880</a:t>
            </a:r>
            <a:endParaRPr lang="ru-RU" dirty="0" smtClean="0"/>
          </a:p>
          <a:p>
            <a:r>
              <a:rPr lang="uk-UA" dirty="0" smtClean="0"/>
              <a:t>∆</a:t>
            </a:r>
            <a:r>
              <a:rPr lang="uk-UA" baseline="-25000" dirty="0" smtClean="0"/>
              <a:t>2</a:t>
            </a:r>
            <a:r>
              <a:rPr lang="uk-UA" dirty="0" smtClean="0"/>
              <a:t>=35472</a:t>
            </a:r>
            <a:endParaRPr lang="ru-RU" dirty="0" smtClean="0"/>
          </a:p>
          <a:p>
            <a:r>
              <a:rPr lang="uk-UA" dirty="0" smtClean="0"/>
              <a:t>∆</a:t>
            </a:r>
            <a:r>
              <a:rPr lang="uk-UA" baseline="-25000" dirty="0" smtClean="0"/>
              <a:t>3</a:t>
            </a:r>
            <a:r>
              <a:rPr lang="uk-UA" dirty="0" smtClean="0"/>
              <a:t>= - 39 696</a:t>
            </a:r>
            <a:endParaRPr lang="ru-RU" dirty="0" smtClean="0"/>
          </a:p>
          <a:p>
            <a:r>
              <a:rPr lang="uk-UA" dirty="0" smtClean="0"/>
              <a:t>I</a:t>
            </a:r>
            <a:r>
              <a:rPr lang="uk-UA" baseline="-25000" dirty="0" smtClean="0"/>
              <a:t>11  </a:t>
            </a:r>
            <a:r>
              <a:rPr lang="uk-UA" dirty="0" smtClean="0"/>
              <a:t>=2,11А    I</a:t>
            </a:r>
            <a:r>
              <a:rPr lang="uk-UA" baseline="-25000" dirty="0" smtClean="0"/>
              <a:t>22 </a:t>
            </a:r>
            <a:r>
              <a:rPr lang="uk-UA" dirty="0" smtClean="0"/>
              <a:t>=0,581А     I</a:t>
            </a:r>
            <a:r>
              <a:rPr lang="uk-UA" baseline="-25000" dirty="0" smtClean="0"/>
              <a:t>33 </a:t>
            </a:r>
            <a:r>
              <a:rPr lang="uk-UA" dirty="0" smtClean="0"/>
              <a:t> = - 0,65А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Визначаємо струми в гілках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I1= I</a:t>
            </a:r>
            <a:r>
              <a:rPr lang="uk-UA" baseline="-25000" dirty="0" smtClean="0"/>
              <a:t>11 </a:t>
            </a:r>
            <a:r>
              <a:rPr lang="uk-UA" dirty="0" smtClean="0"/>
              <a:t>=2,11A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I2= I</a:t>
            </a:r>
            <a:r>
              <a:rPr lang="uk-UA" baseline="-25000" dirty="0" smtClean="0"/>
              <a:t>11 </a:t>
            </a:r>
            <a:r>
              <a:rPr lang="uk-UA" dirty="0" smtClean="0"/>
              <a:t>– I</a:t>
            </a:r>
            <a:r>
              <a:rPr lang="uk-UA" baseline="-25000" dirty="0" smtClean="0"/>
              <a:t>22 </a:t>
            </a:r>
            <a:r>
              <a:rPr lang="uk-UA" dirty="0" smtClean="0"/>
              <a:t>=2,11- 0,581=1,529A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I3= I</a:t>
            </a:r>
            <a:r>
              <a:rPr lang="uk-UA" baseline="-25000" dirty="0" smtClean="0"/>
              <a:t>33 </a:t>
            </a:r>
            <a:r>
              <a:rPr lang="uk-UA" dirty="0" smtClean="0"/>
              <a:t>= - 0,65A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I4= I</a:t>
            </a:r>
            <a:r>
              <a:rPr lang="uk-UA" baseline="-25000" dirty="0" smtClean="0"/>
              <a:t>22 </a:t>
            </a:r>
            <a:r>
              <a:rPr lang="uk-UA" dirty="0" smtClean="0"/>
              <a:t>+ I</a:t>
            </a:r>
            <a:r>
              <a:rPr lang="uk-UA" baseline="-25000" dirty="0" smtClean="0"/>
              <a:t>33 </a:t>
            </a:r>
            <a:r>
              <a:rPr lang="uk-UA" dirty="0" smtClean="0"/>
              <a:t>=0,581 – 0,65= - 0,069A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I5= I</a:t>
            </a:r>
            <a:r>
              <a:rPr lang="uk-UA" baseline="-25000" dirty="0" smtClean="0"/>
              <a:t>22 </a:t>
            </a:r>
            <a:r>
              <a:rPr lang="uk-UA" dirty="0" smtClean="0"/>
              <a:t>=0,581A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I6= -(I</a:t>
            </a:r>
            <a:r>
              <a:rPr lang="uk-UA" baseline="-25000" dirty="0" smtClean="0"/>
              <a:t>11  </a:t>
            </a:r>
            <a:r>
              <a:rPr lang="uk-UA" dirty="0" smtClean="0"/>
              <a:t>+ I</a:t>
            </a:r>
            <a:r>
              <a:rPr lang="uk-UA" baseline="-25000" dirty="0" smtClean="0"/>
              <a:t>33 </a:t>
            </a:r>
            <a:r>
              <a:rPr lang="uk-UA" dirty="0" smtClean="0"/>
              <a:t>)= -(2,11-0,65)= -1,46A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Знаки  мінус у відповідях означають, що відповідні струми </a:t>
            </a:r>
          </a:p>
          <a:p>
            <a:pPr>
              <a:buNone/>
            </a:pPr>
            <a:r>
              <a:rPr lang="uk-UA" dirty="0" smtClean="0"/>
              <a:t>мають у дійсності протилежний напрямок.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ДИФЕРЕНЦІАЛЬНІ  РІВНЯННЯ  </a:t>
            </a:r>
          </a:p>
          <a:p>
            <a:pPr>
              <a:buNone/>
            </a:pPr>
            <a:r>
              <a:rPr lang="ru-RU" dirty="0" err="1" smtClean="0"/>
              <a:t>Більшість</a:t>
            </a:r>
            <a:r>
              <a:rPr lang="ru-RU" dirty="0" smtClean="0"/>
              <a:t> </a:t>
            </a:r>
            <a:r>
              <a:rPr lang="ru-RU" dirty="0" err="1" smtClean="0"/>
              <a:t>процесів</a:t>
            </a:r>
            <a:r>
              <a:rPr lang="ru-RU" dirty="0" smtClean="0"/>
              <a:t> - </a:t>
            </a:r>
            <a:r>
              <a:rPr lang="ru-RU" dirty="0" err="1" smtClean="0"/>
              <a:t>і</a:t>
            </a:r>
            <a:r>
              <a:rPr lang="ru-RU" dirty="0" smtClean="0"/>
              <a:t> в </a:t>
            </a:r>
            <a:r>
              <a:rPr lang="ru-RU" dirty="0" err="1" smtClean="0"/>
              <a:t>природі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техніці</a:t>
            </a:r>
            <a:r>
              <a:rPr lang="ru-RU" dirty="0" smtClean="0"/>
              <a:t> </a:t>
            </a:r>
            <a:r>
              <a:rPr lang="ru-RU" dirty="0" err="1" smtClean="0"/>
              <a:t>описуються</a:t>
            </a:r>
            <a:r>
              <a:rPr lang="ru-RU" dirty="0" smtClean="0"/>
              <a:t> </a:t>
            </a:r>
            <a:r>
              <a:rPr lang="ru-RU" dirty="0" err="1" smtClean="0"/>
              <a:t>саме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диференціальними</a:t>
            </a:r>
            <a:r>
              <a:rPr lang="ru-RU" dirty="0" smtClean="0"/>
              <a:t> </a:t>
            </a:r>
            <a:r>
              <a:rPr lang="ru-RU" dirty="0" err="1" smtClean="0"/>
              <a:t>рівняннями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err="1" smtClean="0"/>
              <a:t>Наприклад</a:t>
            </a:r>
            <a:r>
              <a:rPr lang="ru-RU" dirty="0" smtClean="0"/>
              <a:t>, </a:t>
            </a:r>
            <a:r>
              <a:rPr lang="ru-RU" dirty="0" err="1" smtClean="0"/>
              <a:t>рух</a:t>
            </a:r>
            <a:r>
              <a:rPr lang="ru-RU" dirty="0" smtClean="0"/>
              <a:t> </a:t>
            </a:r>
            <a:r>
              <a:rPr lang="ru-RU" dirty="0" err="1" smtClean="0"/>
              <a:t>якого-небудь</a:t>
            </a:r>
            <a:r>
              <a:rPr lang="ru-RU" dirty="0" smtClean="0"/>
              <a:t> </a:t>
            </a:r>
            <a:r>
              <a:rPr lang="ru-RU" dirty="0" err="1" smtClean="0"/>
              <a:t>тіла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(</a:t>
            </a:r>
            <a:r>
              <a:rPr lang="ru-RU" dirty="0" err="1" smtClean="0"/>
              <a:t>планети</a:t>
            </a:r>
            <a:r>
              <a:rPr lang="ru-RU" dirty="0" smtClean="0"/>
              <a:t>, </a:t>
            </a:r>
            <a:r>
              <a:rPr lang="ru-RU" dirty="0" err="1" smtClean="0"/>
              <a:t>астероїда</a:t>
            </a:r>
            <a:r>
              <a:rPr lang="ru-RU" dirty="0" smtClean="0"/>
              <a:t>, </a:t>
            </a:r>
            <a:r>
              <a:rPr lang="ru-RU" dirty="0" err="1" smtClean="0"/>
              <a:t>космічного</a:t>
            </a:r>
            <a:r>
              <a:rPr lang="ru-RU" dirty="0" smtClean="0"/>
              <a:t> корабля,</a:t>
            </a:r>
          </a:p>
          <a:p>
            <a:pPr>
              <a:buNone/>
            </a:pPr>
            <a:r>
              <a:rPr lang="ru-RU" dirty="0" err="1" smtClean="0"/>
              <a:t>кулі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так </a:t>
            </a:r>
            <a:r>
              <a:rPr lang="ru-RU" dirty="0" err="1" smtClean="0"/>
              <a:t>далі</a:t>
            </a:r>
            <a:r>
              <a:rPr lang="ru-RU" dirty="0" smtClean="0"/>
              <a:t>) </a:t>
            </a:r>
            <a:r>
              <a:rPr lang="ru-RU" dirty="0" err="1" smtClean="0"/>
              <a:t>описується</a:t>
            </a:r>
            <a:r>
              <a:rPr lang="ru-RU" dirty="0" smtClean="0"/>
              <a:t> другим</a:t>
            </a:r>
          </a:p>
          <a:p>
            <a:pPr>
              <a:buNone/>
            </a:pPr>
            <a:r>
              <a:rPr lang="ru-RU" dirty="0" smtClean="0"/>
              <a:t>законом Ньютона</a:t>
            </a:r>
            <a:r>
              <a:rPr lang="en-US" dirty="0" smtClean="0"/>
              <a:t> a =F / m  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User\Desktop\10010594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2214578" cy="3071834"/>
          </a:xfrm>
          <a:prstGeom prst="rect">
            <a:avLst/>
          </a:prstGeom>
          <a:noFill/>
        </p:spPr>
      </p:pic>
      <p:pic>
        <p:nvPicPr>
          <p:cNvPr id="31747" name="Picture 3" descr="C:\Users\User\Desktop\257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000240"/>
            <a:ext cx="3071834" cy="2428892"/>
          </a:xfrm>
          <a:prstGeom prst="rect">
            <a:avLst/>
          </a:prstGeom>
          <a:noFill/>
        </p:spPr>
      </p:pic>
      <p:pic>
        <p:nvPicPr>
          <p:cNvPr id="31749" name="Picture 5" descr="http://xreferat.com/image/38/130594763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357562"/>
            <a:ext cx="2667000" cy="154305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571480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Теорія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автоматичного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управління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наука, яка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вивчає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процеси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управління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методи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їх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дослідження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і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основи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проектування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автоматичних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систем.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56085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071538" y="433623"/>
            <a:ext cx="72866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Вчитися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не легко,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але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цікаво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Людина…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народжена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бути господарем, повелителем, царем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природи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але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мудрість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якою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він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повинен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правити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…, не дана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йому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від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народження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: вона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набувається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вченням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Н.И.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Лобачевський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dirty="0" err="1" smtClean="0"/>
              <a:t>Будь-які</a:t>
            </a:r>
            <a:r>
              <a:rPr lang="ru-RU" dirty="0" smtClean="0"/>
              <a:t> </a:t>
            </a:r>
            <a:r>
              <a:rPr lang="ru-RU" dirty="0" err="1" smtClean="0"/>
              <a:t>процеси</a:t>
            </a:r>
            <a:r>
              <a:rPr lang="ru-RU" dirty="0" smtClean="0"/>
              <a:t> </a:t>
            </a:r>
            <a:r>
              <a:rPr lang="ru-RU" dirty="0" err="1" smtClean="0"/>
              <a:t>передачі</a:t>
            </a:r>
            <a:r>
              <a:rPr lang="ru-RU" dirty="0" smtClean="0"/>
              <a:t>, </a:t>
            </a:r>
            <a:r>
              <a:rPr lang="ru-RU" dirty="0" err="1" smtClean="0"/>
              <a:t>обміну</a:t>
            </a:r>
            <a:r>
              <a:rPr lang="ru-RU" dirty="0" smtClean="0"/>
              <a:t>, </a:t>
            </a:r>
            <a:r>
              <a:rPr lang="ru-RU" dirty="0" err="1" smtClean="0"/>
              <a:t>перетворення</a:t>
            </a:r>
            <a:r>
              <a:rPr lang="ru-RU" dirty="0" smtClean="0"/>
              <a:t> </a:t>
            </a:r>
            <a:r>
              <a:rPr lang="ru-RU" dirty="0" err="1" smtClean="0"/>
              <a:t>енергії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речовини</a:t>
            </a:r>
            <a:r>
              <a:rPr lang="ru-RU" dirty="0" smtClean="0"/>
              <a:t> </a:t>
            </a:r>
            <a:r>
              <a:rPr lang="ru-RU" dirty="0" err="1" smtClean="0"/>
              <a:t>математично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описати</a:t>
            </a:r>
            <a:r>
              <a:rPr lang="ru-RU" dirty="0" smtClean="0"/>
              <a:t> у </a:t>
            </a:r>
            <a:r>
              <a:rPr lang="ru-RU" dirty="0" err="1" smtClean="0"/>
              <a:t>вигляді</a:t>
            </a:r>
            <a:r>
              <a:rPr lang="ru-RU" dirty="0" smtClean="0"/>
              <a:t> </a:t>
            </a:r>
            <a:r>
              <a:rPr lang="ru-RU" dirty="0" err="1" smtClean="0"/>
              <a:t>диференціальних</a:t>
            </a:r>
            <a:r>
              <a:rPr lang="ru-RU" dirty="0" smtClean="0"/>
              <a:t> </a:t>
            </a:r>
            <a:r>
              <a:rPr lang="ru-RU" dirty="0" err="1" smtClean="0"/>
              <a:t>рівнянь</a:t>
            </a:r>
            <a:r>
              <a:rPr lang="ru-RU" dirty="0" smtClean="0"/>
              <a:t> (ДУ). </a:t>
            </a:r>
            <a:r>
              <a:rPr lang="ru-RU" dirty="0" err="1" smtClean="0"/>
              <a:t>Будь-які</a:t>
            </a:r>
            <a:r>
              <a:rPr lang="ru-RU" dirty="0" smtClean="0"/>
              <a:t> </a:t>
            </a:r>
            <a:r>
              <a:rPr lang="ru-RU" dirty="0" err="1" smtClean="0"/>
              <a:t>процеси</a:t>
            </a:r>
            <a:r>
              <a:rPr lang="ru-RU" dirty="0" smtClean="0"/>
              <a:t> в </a:t>
            </a:r>
            <a:r>
              <a:rPr lang="ru-RU" dirty="0" err="1" smtClean="0"/>
              <a:t>системі</a:t>
            </a:r>
            <a:r>
              <a:rPr lang="ru-RU" dirty="0" smtClean="0"/>
              <a:t> автоматичного </a:t>
            </a:r>
            <a:r>
              <a:rPr lang="ru-RU" dirty="0" err="1" smtClean="0"/>
              <a:t>регулювання</a:t>
            </a:r>
            <a:r>
              <a:rPr lang="ru-RU" dirty="0" smtClean="0"/>
              <a:t> (САР)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прийнято</a:t>
            </a:r>
            <a:r>
              <a:rPr lang="ru-RU" dirty="0" smtClean="0"/>
              <a:t> </a:t>
            </a:r>
            <a:r>
              <a:rPr lang="ru-RU" dirty="0" err="1" smtClean="0"/>
              <a:t>описувати</a:t>
            </a:r>
            <a:r>
              <a:rPr lang="ru-RU" dirty="0" smtClean="0"/>
              <a:t> </a:t>
            </a:r>
            <a:r>
              <a:rPr lang="ru-RU" dirty="0" err="1" smtClean="0"/>
              <a:t>диференціальними</a:t>
            </a:r>
            <a:r>
              <a:rPr lang="ru-RU" dirty="0" smtClean="0"/>
              <a:t> </a:t>
            </a:r>
            <a:r>
              <a:rPr lang="ru-RU" dirty="0" err="1" smtClean="0"/>
              <a:t>рівняннями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визначають</a:t>
            </a:r>
            <a:r>
              <a:rPr lang="ru-RU" dirty="0" smtClean="0"/>
              <a:t> суть </a:t>
            </a:r>
            <a:r>
              <a:rPr lang="ru-RU" dirty="0" err="1" smtClean="0"/>
              <a:t>процесів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відбуваються</a:t>
            </a:r>
            <a:r>
              <a:rPr lang="ru-RU" dirty="0" smtClean="0"/>
              <a:t> в </a:t>
            </a:r>
            <a:r>
              <a:rPr lang="ru-RU" dirty="0" err="1" smtClean="0"/>
              <a:t>системі</a:t>
            </a:r>
            <a:r>
              <a:rPr lang="ru-RU" dirty="0" smtClean="0"/>
              <a:t>, </a:t>
            </a:r>
            <a:r>
              <a:rPr lang="ru-RU" dirty="0" err="1" smtClean="0"/>
              <a:t>незалежно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конструкції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так </a:t>
            </a:r>
            <a:r>
              <a:rPr lang="ru-RU" dirty="0" err="1" smtClean="0"/>
              <a:t>далі</a:t>
            </a:r>
            <a:r>
              <a:rPr lang="ru-RU" dirty="0" smtClean="0"/>
              <a:t>. </a:t>
            </a:r>
            <a:r>
              <a:rPr lang="ru-RU" dirty="0" err="1" smtClean="0"/>
              <a:t>Вирішивши</a:t>
            </a:r>
            <a:r>
              <a:rPr lang="ru-RU" dirty="0" smtClean="0"/>
              <a:t> ДУ,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знайти</a:t>
            </a:r>
            <a:r>
              <a:rPr lang="ru-RU" dirty="0" smtClean="0"/>
              <a:t> характер </a:t>
            </a:r>
            <a:r>
              <a:rPr lang="ru-RU" dirty="0" err="1" smtClean="0"/>
              <a:t>зміни</a:t>
            </a:r>
            <a:r>
              <a:rPr lang="ru-RU" dirty="0" smtClean="0"/>
              <a:t> </a:t>
            </a:r>
            <a:r>
              <a:rPr lang="ru-RU" dirty="0" err="1" smtClean="0"/>
              <a:t>регульованої</a:t>
            </a:r>
            <a:r>
              <a:rPr lang="ru-RU" dirty="0" smtClean="0"/>
              <a:t> </a:t>
            </a:r>
            <a:r>
              <a:rPr lang="ru-RU" dirty="0" err="1" smtClean="0"/>
              <a:t>змінної</a:t>
            </a:r>
            <a:r>
              <a:rPr lang="ru-RU" dirty="0" smtClean="0"/>
              <a:t> в </a:t>
            </a:r>
            <a:r>
              <a:rPr lang="ru-RU" dirty="0" err="1" smtClean="0"/>
              <a:t>перехідних</a:t>
            </a:r>
            <a:r>
              <a:rPr lang="ru-RU" dirty="0" smtClean="0"/>
              <a:t> режимах,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встановилися</a:t>
            </a:r>
            <a:r>
              <a:rPr lang="ru-RU" dirty="0" smtClean="0"/>
              <a:t>, при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діях</a:t>
            </a:r>
            <a:r>
              <a:rPr lang="ru-RU" dirty="0" smtClean="0"/>
              <a:t> на систему.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1480"/>
            <a:ext cx="8183880" cy="54656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500034" y="1041237"/>
            <a:ext cx="792961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"Скажи мені - і я забуду.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Покажи мені - і я запам'ятаю.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Залучи мене - і я навчуся"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Древнє китайське прислів'я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://www.rsvpu.ru/departments/elin/eemk/biblioteka-eemk/vystavki/informacionnye-texnologii-v-sferax-deyatelnosti/filedirectory/4499/fad10ee469db5ab19850c289fabce0d8_x10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286124"/>
            <a:ext cx="3400425" cy="255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55371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Вариант </a:t>
            </a:r>
            <a:r>
              <a:rPr lang="ru-RU" dirty="0" smtClean="0"/>
              <a:t>1</a:t>
            </a:r>
            <a:endParaRPr lang="ru-RU" dirty="0" smtClean="0"/>
          </a:p>
          <a:p>
            <a:r>
              <a:rPr lang="ru-RU" dirty="0" smtClean="0"/>
              <a:t>1 -Б</a:t>
            </a:r>
          </a:p>
          <a:p>
            <a:r>
              <a:rPr lang="ru-RU" dirty="0" smtClean="0"/>
              <a:t>2-В</a:t>
            </a:r>
          </a:p>
          <a:p>
            <a:r>
              <a:rPr lang="ru-RU" dirty="0" smtClean="0"/>
              <a:t>3-Б</a:t>
            </a:r>
          </a:p>
          <a:p>
            <a:r>
              <a:rPr lang="ru-RU" dirty="0" smtClean="0"/>
              <a:t>4-Б</a:t>
            </a:r>
          </a:p>
          <a:p>
            <a:r>
              <a:rPr lang="ru-RU" dirty="0" smtClean="0"/>
              <a:t>5-С</a:t>
            </a:r>
          </a:p>
          <a:p>
            <a:r>
              <a:rPr lang="ru-RU" dirty="0" smtClean="0"/>
              <a:t>6-Г</a:t>
            </a:r>
          </a:p>
          <a:p>
            <a:r>
              <a:rPr lang="ru-RU" dirty="0" smtClean="0"/>
              <a:t>7-</a:t>
            </a:r>
          </a:p>
          <a:p>
            <a:r>
              <a:rPr lang="ru-RU" dirty="0" smtClean="0"/>
              <a:t>8-А</a:t>
            </a:r>
          </a:p>
          <a:p>
            <a:r>
              <a:rPr lang="ru-RU" dirty="0" smtClean="0"/>
              <a:t>9-А</a:t>
            </a:r>
          </a:p>
          <a:p>
            <a:r>
              <a:rPr lang="ru-RU" dirty="0" smtClean="0"/>
              <a:t>10-А</a:t>
            </a:r>
          </a:p>
          <a:p>
            <a:r>
              <a:rPr lang="ru-RU" dirty="0" smtClean="0"/>
              <a:t>11-Б</a:t>
            </a:r>
          </a:p>
          <a:p>
            <a:r>
              <a:rPr lang="ru-RU" dirty="0" smtClean="0"/>
              <a:t>12-В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mtClean="0"/>
              <a:t>Вариант </a:t>
            </a:r>
            <a:r>
              <a:rPr lang="ru-RU" smtClean="0"/>
              <a:t>2</a:t>
            </a:r>
            <a:endParaRPr lang="ru-RU" dirty="0" smtClean="0"/>
          </a:p>
          <a:p>
            <a:r>
              <a:rPr lang="ru-RU" dirty="0" smtClean="0"/>
              <a:t>1-А</a:t>
            </a:r>
          </a:p>
          <a:p>
            <a:r>
              <a:rPr lang="ru-RU" dirty="0" smtClean="0"/>
              <a:t>2-А</a:t>
            </a:r>
          </a:p>
          <a:p>
            <a:r>
              <a:rPr lang="ru-RU" dirty="0" smtClean="0"/>
              <a:t>3-В</a:t>
            </a:r>
          </a:p>
          <a:p>
            <a:r>
              <a:rPr lang="ru-RU" dirty="0" smtClean="0"/>
              <a:t>4-В</a:t>
            </a:r>
          </a:p>
          <a:p>
            <a:r>
              <a:rPr lang="ru-RU" dirty="0" smtClean="0"/>
              <a:t>5-А</a:t>
            </a:r>
          </a:p>
          <a:p>
            <a:r>
              <a:rPr lang="ru-RU" dirty="0" smtClean="0"/>
              <a:t>6-В</a:t>
            </a:r>
          </a:p>
          <a:p>
            <a:r>
              <a:rPr lang="ru-RU" dirty="0" smtClean="0"/>
              <a:t>7-В</a:t>
            </a:r>
          </a:p>
          <a:p>
            <a:r>
              <a:rPr lang="ru-RU" dirty="0" smtClean="0"/>
              <a:t>8-Г</a:t>
            </a:r>
          </a:p>
          <a:p>
            <a:r>
              <a:rPr lang="ru-RU" dirty="0" smtClean="0"/>
              <a:t>9-Г</a:t>
            </a:r>
          </a:p>
          <a:p>
            <a:r>
              <a:rPr lang="ru-RU" dirty="0" smtClean="0"/>
              <a:t>10-Г</a:t>
            </a:r>
          </a:p>
          <a:p>
            <a:r>
              <a:rPr lang="ru-RU" dirty="0" smtClean="0"/>
              <a:t>11-А</a:t>
            </a:r>
          </a:p>
          <a:p>
            <a:r>
              <a:rPr lang="ru-RU" dirty="0" smtClean="0"/>
              <a:t>12-В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214290"/>
            <a:ext cx="79296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Комплексні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числа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47155" y="214290"/>
            <a:ext cx="1617751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Calibri"/>
                <a:ea typeface="Calibri"/>
                <a:cs typeface="Times New Roman"/>
              </a:rPr>
              <a:t>Приложение 1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7" name="Picture 2" descr="http://go2.imgsmail.ru/imgpreview?key=65556e89d7745b9c&amp;mb=imgdb_preview_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3786214" cy="335758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928670"/>
            <a:ext cx="41434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"</a:t>
            </a:r>
            <a:r>
              <a:rPr lang="ru-RU" dirty="0" err="1" smtClean="0"/>
              <a:t>Окрім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навіть</a:t>
            </a:r>
            <a:r>
              <a:rPr lang="ru-RU" dirty="0" smtClean="0"/>
              <a:t> </a:t>
            </a:r>
            <a:r>
              <a:rPr lang="ru-RU" dirty="0" err="1" smtClean="0"/>
              <a:t>проти</a:t>
            </a:r>
            <a:r>
              <a:rPr lang="ru-RU" dirty="0" smtClean="0"/>
              <a:t> </a:t>
            </a:r>
            <a:r>
              <a:rPr lang="ru-RU" dirty="0" err="1" smtClean="0"/>
              <a:t>волі</a:t>
            </a:r>
            <a:r>
              <a:rPr lang="ru-RU" dirty="0" smtClean="0"/>
              <a:t> того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іншого</a:t>
            </a:r>
            <a:r>
              <a:rPr lang="ru-RU" dirty="0" smtClean="0"/>
              <a:t> математика, </a:t>
            </a:r>
            <a:r>
              <a:rPr lang="ru-RU" dirty="0" err="1" smtClean="0"/>
              <a:t>уявні</a:t>
            </a:r>
            <a:r>
              <a:rPr lang="ru-RU" dirty="0" smtClean="0"/>
              <a:t> числа </a:t>
            </a:r>
            <a:r>
              <a:rPr lang="ru-RU" dirty="0" err="1" smtClean="0"/>
              <a:t>знову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знову</a:t>
            </a:r>
            <a:r>
              <a:rPr lang="ru-RU" dirty="0" smtClean="0"/>
              <a:t> </a:t>
            </a:r>
            <a:r>
              <a:rPr lang="ru-RU" dirty="0" err="1" smtClean="0"/>
              <a:t>з'являються</a:t>
            </a:r>
            <a:r>
              <a:rPr lang="ru-RU" dirty="0" smtClean="0"/>
              <a:t> на </a:t>
            </a:r>
            <a:r>
              <a:rPr lang="ru-RU" dirty="0" err="1" smtClean="0"/>
              <a:t>викладеннях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лише</a:t>
            </a:r>
            <a:r>
              <a:rPr lang="ru-RU" dirty="0" smtClean="0"/>
              <a:t> </a:t>
            </a:r>
            <a:r>
              <a:rPr lang="ru-RU" dirty="0" err="1" smtClean="0"/>
              <a:t>поступово</a:t>
            </a:r>
            <a:r>
              <a:rPr lang="ru-RU" dirty="0" smtClean="0"/>
              <a:t>, у </a:t>
            </a:r>
            <a:r>
              <a:rPr lang="ru-RU" dirty="0" err="1" smtClean="0"/>
              <a:t>міру</a:t>
            </a:r>
            <a:r>
              <a:rPr lang="ru-RU" dirty="0" smtClean="0"/>
              <a:t> того як </a:t>
            </a:r>
            <a:r>
              <a:rPr lang="ru-RU" dirty="0" err="1" smtClean="0"/>
              <a:t>виявляється</a:t>
            </a:r>
            <a:r>
              <a:rPr lang="ru-RU" dirty="0" smtClean="0"/>
              <a:t> </a:t>
            </a:r>
            <a:r>
              <a:rPr lang="ru-RU" dirty="0" err="1" smtClean="0"/>
              <a:t>користь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вживання</a:t>
            </a:r>
            <a:r>
              <a:rPr lang="ru-RU" dirty="0" smtClean="0"/>
              <a:t>, вони </a:t>
            </a:r>
            <a:r>
              <a:rPr lang="ru-RU" dirty="0" err="1" smtClean="0"/>
              <a:t>отримують</a:t>
            </a:r>
            <a:r>
              <a:rPr lang="ru-RU" dirty="0" smtClean="0"/>
              <a:t> </a:t>
            </a:r>
            <a:r>
              <a:rPr lang="ru-RU" dirty="0" err="1" smtClean="0"/>
              <a:t>більше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ширше</a:t>
            </a:r>
            <a:r>
              <a:rPr lang="ru-RU" dirty="0" smtClean="0"/>
              <a:t> </a:t>
            </a:r>
            <a:r>
              <a:rPr lang="ru-RU" dirty="0" err="1" smtClean="0"/>
              <a:t>поширення</a:t>
            </a:r>
            <a:r>
              <a:rPr lang="ru-RU" dirty="0" smtClean="0"/>
              <a:t>"   </a:t>
            </a:r>
          </a:p>
          <a:p>
            <a:pPr algn="r"/>
            <a:r>
              <a:rPr lang="ru-RU" dirty="0" smtClean="0"/>
              <a:t>   Ф.Клейн.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107157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ІСТОРІЯ РОЗВИТКУ КОМПЛЕКСНИХ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1071546"/>
            <a:ext cx="6572296" cy="30718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err="1" smtClean="0"/>
              <a:t>Уперше</a:t>
            </a:r>
            <a:r>
              <a:rPr lang="ru-RU" sz="2000" dirty="0" smtClean="0"/>
              <a:t>, </a:t>
            </a:r>
            <a:r>
              <a:rPr lang="ru-RU" sz="2000" dirty="0" err="1" smtClean="0"/>
              <a:t>уявні</a:t>
            </a:r>
            <a:r>
              <a:rPr lang="ru-RU" sz="2000" dirty="0" smtClean="0"/>
              <a:t> </a:t>
            </a:r>
            <a:r>
              <a:rPr lang="ru-RU" sz="2000" dirty="0" err="1" smtClean="0"/>
              <a:t>величини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були</a:t>
            </a:r>
            <a:r>
              <a:rPr lang="ru-RU" sz="2000" dirty="0" smtClean="0"/>
              <a:t> </a:t>
            </a:r>
            <a:r>
              <a:rPr lang="ru-RU" sz="2000" dirty="0" err="1" smtClean="0"/>
              <a:t>згадані</a:t>
            </a:r>
            <a:r>
              <a:rPr lang="ru-RU" sz="2000" dirty="0" smtClean="0"/>
              <a:t> у </a:t>
            </a:r>
            <a:r>
              <a:rPr lang="ru-RU" sz="2000" dirty="0" err="1" smtClean="0"/>
              <a:t>відомій</a:t>
            </a:r>
            <a:r>
              <a:rPr lang="ru-RU" sz="2000" dirty="0" smtClean="0"/>
              <a:t> </a:t>
            </a:r>
            <a:r>
              <a:rPr lang="ru-RU" sz="2000" dirty="0" err="1" smtClean="0"/>
              <a:t>праці</a:t>
            </a:r>
            <a:r>
              <a:rPr lang="ru-RU" sz="2000" dirty="0" smtClean="0"/>
              <a:t> "</a:t>
            </a:r>
            <a:r>
              <a:rPr lang="ru-RU" sz="2000" dirty="0" err="1" smtClean="0"/>
              <a:t>Велике</a:t>
            </a:r>
            <a:r>
              <a:rPr lang="ru-RU" sz="2000" dirty="0" smtClean="0"/>
              <a:t> </a:t>
            </a:r>
            <a:r>
              <a:rPr lang="ru-RU" sz="2000" dirty="0" err="1" smtClean="0"/>
              <a:t>мистецтво</a:t>
            </a:r>
            <a:r>
              <a:rPr lang="ru-RU" sz="2000" dirty="0" smtClean="0"/>
              <a:t>, </a:t>
            </a:r>
            <a:r>
              <a:rPr lang="ru-RU" sz="2000" dirty="0" err="1" smtClean="0"/>
              <a:t>або</a:t>
            </a:r>
            <a:r>
              <a:rPr lang="ru-RU" sz="2000" dirty="0" smtClean="0"/>
              <a:t> про правила" </a:t>
            </a:r>
            <a:r>
              <a:rPr lang="ru-RU" sz="2000" dirty="0" err="1" smtClean="0"/>
              <a:t>алгебри</a:t>
            </a:r>
            <a:r>
              <a:rPr lang="ru-RU" sz="2000" dirty="0" smtClean="0"/>
              <a:t>  </a:t>
            </a:r>
            <a:r>
              <a:rPr lang="ru-RU" sz="2000" dirty="0" err="1" smtClean="0"/>
              <a:t>італійського</a:t>
            </a:r>
            <a:r>
              <a:rPr lang="ru-RU" sz="2000" dirty="0" smtClean="0"/>
              <a:t> математика Д. </a:t>
            </a:r>
            <a:r>
              <a:rPr lang="ru-RU" sz="2000" dirty="0" err="1" smtClean="0"/>
              <a:t>Кардано</a:t>
            </a:r>
            <a:r>
              <a:rPr lang="ru-RU" sz="2000" dirty="0" smtClean="0"/>
              <a:t> в </a:t>
            </a:r>
            <a:r>
              <a:rPr lang="ru-RU" sz="2000" b="1" dirty="0" smtClean="0">
                <a:solidFill>
                  <a:srgbClr val="FF0000"/>
                </a:solidFill>
              </a:rPr>
              <a:t>1545. </a:t>
            </a:r>
          </a:p>
          <a:p>
            <a:pPr>
              <a:buNone/>
            </a:pPr>
            <a:r>
              <a:rPr lang="ru-RU" sz="2000" dirty="0" err="1" smtClean="0"/>
              <a:t>Вирішуючи</a:t>
            </a:r>
            <a:r>
              <a:rPr lang="ru-RU" sz="2000" dirty="0" smtClean="0"/>
              <a:t> систему</a:t>
            </a:r>
          </a:p>
          <a:p>
            <a:pPr>
              <a:buNone/>
            </a:pPr>
            <a:r>
              <a:rPr lang="ru-RU" sz="2000" dirty="0" err="1" smtClean="0"/>
              <a:t>Він</a:t>
            </a:r>
            <a:r>
              <a:rPr lang="ru-RU" sz="2000" dirty="0" smtClean="0"/>
              <a:t> </a:t>
            </a:r>
            <a:r>
              <a:rPr lang="ru-RU" sz="2000" dirty="0" err="1" smtClean="0"/>
              <a:t>зустрівся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ситуацією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система не </a:t>
            </a:r>
            <a:r>
              <a:rPr lang="ru-RU" sz="2000" dirty="0" err="1" smtClean="0"/>
              <a:t>має</a:t>
            </a:r>
            <a:endParaRPr lang="ru-RU" sz="2000" dirty="0" smtClean="0"/>
          </a:p>
          <a:p>
            <a:pPr>
              <a:buNone/>
            </a:pPr>
            <a:r>
              <a:rPr lang="ru-RU" sz="2000" dirty="0" err="1" smtClean="0"/>
              <a:t>дійсних</a:t>
            </a:r>
            <a:r>
              <a:rPr lang="ru-RU" sz="2000" dirty="0" smtClean="0"/>
              <a:t> </a:t>
            </a:r>
            <a:r>
              <a:rPr lang="ru-RU" sz="2000" dirty="0" err="1" smtClean="0"/>
              <a:t>рішень</a:t>
            </a:r>
            <a:r>
              <a:rPr lang="ru-RU" sz="2000" dirty="0" smtClean="0"/>
              <a:t>. </a:t>
            </a:r>
            <a:r>
              <a:rPr lang="ru-RU" sz="2000" dirty="0" err="1" smtClean="0"/>
              <a:t>Величини</a:t>
            </a:r>
            <a:r>
              <a:rPr lang="ru-RU" sz="2000" dirty="0" smtClean="0"/>
              <a:t>, квадрат </a:t>
            </a:r>
            <a:r>
              <a:rPr lang="ru-RU" sz="2000" dirty="0" err="1" smtClean="0"/>
              <a:t>яких</a:t>
            </a:r>
            <a:endParaRPr lang="ru-RU" sz="2000" dirty="0" smtClean="0"/>
          </a:p>
          <a:p>
            <a:pPr>
              <a:buNone/>
            </a:pPr>
            <a:r>
              <a:rPr lang="ru-RU" sz="2000" dirty="0" err="1" smtClean="0"/>
              <a:t>дорівнює</a:t>
            </a:r>
            <a:r>
              <a:rPr lang="ru-RU" sz="2000" dirty="0" smtClean="0"/>
              <a:t> негативному числу </a:t>
            </a:r>
            <a:r>
              <a:rPr lang="ru-RU" sz="2000" dirty="0" err="1" smtClean="0"/>
              <a:t>Кардано</a:t>
            </a:r>
            <a:r>
              <a:rPr lang="ru-RU" sz="2000" dirty="0" smtClean="0"/>
              <a:t> назвав</a:t>
            </a:r>
          </a:p>
          <a:p>
            <a:pPr>
              <a:buNone/>
            </a:pPr>
            <a:r>
              <a:rPr lang="ru-RU" sz="2000" dirty="0" smtClean="0"/>
              <a:t>"</a:t>
            </a:r>
            <a:r>
              <a:rPr lang="ru-RU" sz="2000" dirty="0" err="1" smtClean="0"/>
              <a:t>софически</a:t>
            </a:r>
            <a:r>
              <a:rPr lang="ru-RU" sz="2000" dirty="0" smtClean="0"/>
              <a:t> </a:t>
            </a:r>
            <a:r>
              <a:rPr lang="ru-RU" sz="2000" dirty="0" err="1" smtClean="0"/>
              <a:t>негативними</a:t>
            </a:r>
            <a:r>
              <a:rPr lang="ru-RU" sz="2000" dirty="0" smtClean="0"/>
              <a:t>".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Picture 2" descr="File:GirolamoCardano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2"/>
            <a:ext cx="1399622" cy="1857388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428868"/>
            <a:ext cx="695325" cy="3333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14546" y="4071942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buNone/>
            </a:pPr>
            <a:r>
              <a:rPr lang="ru-RU" dirty="0" smtClean="0"/>
              <a:t>У </a:t>
            </a:r>
            <a:r>
              <a:rPr lang="ru-RU" b="1" dirty="0" smtClean="0">
                <a:solidFill>
                  <a:srgbClr val="FF0000"/>
                </a:solidFill>
              </a:rPr>
              <a:t>1637</a:t>
            </a:r>
            <a:r>
              <a:rPr lang="ru-RU" dirty="0" smtClean="0"/>
              <a:t> </a:t>
            </a:r>
            <a:r>
              <a:rPr lang="ru-RU" dirty="0" err="1" smtClean="0"/>
              <a:t>французький</a:t>
            </a:r>
            <a:r>
              <a:rPr lang="ru-RU" dirty="0" smtClean="0"/>
              <a:t> математик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філософ</a:t>
            </a:r>
            <a:r>
              <a:rPr lang="ru-RU" dirty="0" smtClean="0"/>
              <a:t> </a:t>
            </a:r>
          </a:p>
          <a:p>
            <a:pPr fontAlgn="t">
              <a:buNone/>
            </a:pPr>
            <a:r>
              <a:rPr lang="ru-RU" dirty="0" smtClean="0"/>
              <a:t>Р. Декарт </a:t>
            </a:r>
            <a:r>
              <a:rPr lang="ru-RU" dirty="0" err="1" smtClean="0"/>
              <a:t>ввів</a:t>
            </a:r>
            <a:r>
              <a:rPr lang="ru-RU" dirty="0" smtClean="0"/>
              <a:t> </a:t>
            </a:r>
            <a:r>
              <a:rPr lang="ru-RU" dirty="0" err="1" smtClean="0"/>
              <a:t>назву</a:t>
            </a:r>
            <a:r>
              <a:rPr lang="ru-RU" dirty="0" smtClean="0"/>
              <a:t> «</a:t>
            </a:r>
            <a:r>
              <a:rPr lang="ru-RU" dirty="0" err="1" smtClean="0"/>
              <a:t>Уявні</a:t>
            </a:r>
            <a:r>
              <a:rPr lang="ru-RU" dirty="0" smtClean="0"/>
              <a:t> числа»</a:t>
            </a:r>
          </a:p>
        </p:txBody>
      </p:sp>
      <p:pic>
        <p:nvPicPr>
          <p:cNvPr id="9" name="Picture 8" descr="http://im5-tub-ru.yandex.net/i?id=141213105-35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286256"/>
            <a:ext cx="1459376" cy="17859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785918" y="3643314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55349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183880" cy="53275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       В </a:t>
            </a:r>
            <a:r>
              <a:rPr lang="ru-RU" dirty="0" err="1" smtClean="0"/>
              <a:t>електротехніці</a:t>
            </a:r>
            <a:r>
              <a:rPr lang="ru-RU" dirty="0" smtClean="0"/>
              <a:t> на </a:t>
            </a:r>
            <a:r>
              <a:rPr lang="ru-RU" dirty="0" err="1" smtClean="0"/>
              <a:t>відміну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математики </a:t>
            </a:r>
            <a:r>
              <a:rPr lang="ru-RU" dirty="0" err="1" smtClean="0"/>
              <a:t>уявна</a:t>
            </a:r>
            <a:r>
              <a:rPr lang="ru-RU" dirty="0" smtClean="0"/>
              <a:t> </a:t>
            </a:r>
            <a:r>
              <a:rPr lang="ru-RU" dirty="0" err="1" smtClean="0"/>
              <a:t>одиниця</a:t>
            </a:r>
            <a:r>
              <a:rPr lang="ru-RU" dirty="0" smtClean="0"/>
              <a:t> </a:t>
            </a:r>
            <a:r>
              <a:rPr lang="ru-RU" dirty="0" err="1" smtClean="0"/>
              <a:t>позначається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бук</a:t>
            </a:r>
            <a:r>
              <a:rPr lang="uk-UA" dirty="0" smtClean="0"/>
              <a:t>в</a:t>
            </a:r>
            <a:r>
              <a:rPr lang="ru-RU" dirty="0" err="1" smtClean="0"/>
              <a:t>ою</a:t>
            </a:r>
            <a:r>
              <a:rPr lang="ru-RU" dirty="0" smtClean="0"/>
              <a:t> </a:t>
            </a:r>
            <a:r>
              <a:rPr lang="ru-RU" i="1" dirty="0" err="1" smtClean="0"/>
              <a:t>j</a:t>
            </a:r>
            <a:r>
              <a:rPr lang="ru-RU" dirty="0" smtClean="0"/>
              <a:t>. </a:t>
            </a:r>
            <a:r>
              <a:rPr lang="uk-UA" dirty="0" smtClean="0"/>
              <a:t>Тоді алгебраїчна форма запису</a:t>
            </a:r>
          </a:p>
          <a:p>
            <a:pPr>
              <a:buNone/>
            </a:pPr>
            <a:r>
              <a:rPr lang="uk-UA" dirty="0" smtClean="0"/>
              <a:t>комплексного числа матиме вид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A</a:t>
            </a:r>
            <a:r>
              <a:rPr lang="uk-UA" i="1" dirty="0" smtClean="0"/>
              <a:t> = </a:t>
            </a:r>
            <a:r>
              <a:rPr lang="ru-RU" i="1" dirty="0" err="1" smtClean="0"/>
              <a:t>a</a:t>
            </a:r>
            <a:r>
              <a:rPr lang="uk-UA" i="1" dirty="0" smtClean="0"/>
              <a:t> + </a:t>
            </a:r>
            <a:r>
              <a:rPr lang="ru-RU" i="1" dirty="0" err="1" smtClean="0"/>
              <a:t>jb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uk-UA" dirty="0" smtClean="0"/>
              <a:t>При розрахунку електричних кіл змінного</a:t>
            </a:r>
          </a:p>
          <a:p>
            <a:pPr>
              <a:buNone/>
            </a:pPr>
            <a:r>
              <a:rPr lang="uk-UA" dirty="0" smtClean="0"/>
              <a:t>струму використовують або визначають</a:t>
            </a:r>
          </a:p>
          <a:p>
            <a:pPr>
              <a:buNone/>
            </a:pPr>
            <a:r>
              <a:rPr lang="uk-UA" dirty="0" smtClean="0"/>
              <a:t>такі величини:</a:t>
            </a:r>
          </a:p>
          <a:p>
            <a:r>
              <a:rPr lang="uk-UA" dirty="0" smtClean="0"/>
              <a:t>напруги</a:t>
            </a:r>
          </a:p>
          <a:p>
            <a:r>
              <a:rPr lang="uk-UA" dirty="0" smtClean="0"/>
              <a:t>Струми</a:t>
            </a:r>
          </a:p>
          <a:p>
            <a:r>
              <a:rPr lang="uk-UA" dirty="0" smtClean="0"/>
              <a:t>опори </a:t>
            </a:r>
          </a:p>
          <a:p>
            <a:r>
              <a:rPr lang="uk-UA" dirty="0" smtClean="0"/>
              <a:t>Провідності</a:t>
            </a:r>
          </a:p>
          <a:p>
            <a:r>
              <a:rPr lang="uk-UA" dirty="0" smtClean="0"/>
              <a:t>потужність. </a:t>
            </a:r>
          </a:p>
          <a:p>
            <a:pPr>
              <a:buNone/>
            </a:pPr>
            <a:r>
              <a:rPr lang="uk-UA" dirty="0" smtClean="0"/>
              <a:t>Усі ці величини</a:t>
            </a:r>
          </a:p>
          <a:p>
            <a:pPr>
              <a:buNone/>
            </a:pPr>
            <a:r>
              <a:rPr lang="uk-UA" dirty="0" smtClean="0"/>
              <a:t>можна подати в символічній формі, тоб­то</a:t>
            </a:r>
          </a:p>
          <a:p>
            <a:pPr>
              <a:buNone/>
            </a:pPr>
            <a:r>
              <a:rPr lang="uk-UA" dirty="0" smtClean="0"/>
              <a:t>комплексними числами.</a:t>
            </a:r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Широта </a:t>
            </a:r>
            <a:r>
              <a:rPr lang="ru-RU" dirty="0" err="1" smtClean="0"/>
              <a:t>застосування</a:t>
            </a:r>
            <a:r>
              <a:rPr lang="ru-RU" dirty="0" smtClean="0"/>
              <a:t> </a:t>
            </a:r>
            <a:r>
              <a:rPr lang="ru-RU" dirty="0" err="1" smtClean="0"/>
              <a:t>комплексних</a:t>
            </a:r>
            <a:r>
              <a:rPr lang="ru-RU" dirty="0" smtClean="0"/>
              <a:t> чисел</a:t>
            </a:r>
          </a:p>
          <a:p>
            <a:r>
              <a:rPr lang="ru-RU" dirty="0" smtClean="0"/>
              <a:t>-</a:t>
            </a:r>
            <a:r>
              <a:rPr lang="ru-RU" dirty="0" err="1" smtClean="0"/>
              <a:t>Авиа-техника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літакобудування</a:t>
            </a:r>
            <a:endParaRPr lang="ru-RU" dirty="0" smtClean="0"/>
          </a:p>
          <a:p>
            <a:r>
              <a:rPr lang="ru-RU" dirty="0" smtClean="0"/>
              <a:t>-Радиотехника</a:t>
            </a:r>
          </a:p>
          <a:p>
            <a:r>
              <a:rPr lang="ru-RU" dirty="0" smtClean="0"/>
              <a:t>-Электротехника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електромеханіка</a:t>
            </a:r>
            <a:endParaRPr lang="ru-RU" dirty="0" smtClean="0"/>
          </a:p>
          <a:p>
            <a:r>
              <a:rPr lang="ru-RU" dirty="0" smtClean="0"/>
              <a:t>-Компьютерное </a:t>
            </a:r>
            <a:r>
              <a:rPr lang="ru-RU" dirty="0" err="1" smtClean="0"/>
              <a:t>програмування</a:t>
            </a:r>
            <a:endParaRPr lang="ru-RU" dirty="0" smtClean="0"/>
          </a:p>
          <a:p>
            <a:r>
              <a:rPr lang="ru-RU" dirty="0" smtClean="0"/>
              <a:t>-Космическая </a:t>
            </a:r>
            <a:r>
              <a:rPr lang="ru-RU" dirty="0" err="1" smtClean="0"/>
              <a:t>індустрія</a:t>
            </a:r>
            <a:endParaRPr lang="ru-RU" dirty="0" smtClean="0"/>
          </a:p>
          <a:p>
            <a:r>
              <a:rPr lang="ru-RU" dirty="0" smtClean="0"/>
              <a:t>-Экономика</a:t>
            </a:r>
          </a:p>
          <a:p>
            <a:r>
              <a:rPr lang="ru-RU" dirty="0" smtClean="0"/>
              <a:t>-Алгебра </a:t>
            </a:r>
            <a:r>
              <a:rPr lang="ru-RU" dirty="0" err="1" smtClean="0"/>
              <a:t>векторів</a:t>
            </a:r>
            <a:endParaRPr lang="ru-RU" dirty="0" smtClean="0"/>
          </a:p>
          <a:p>
            <a:r>
              <a:rPr lang="ru-RU" dirty="0" smtClean="0"/>
              <a:t>-Физика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техніка</a:t>
            </a:r>
            <a:endParaRPr lang="ru-RU" dirty="0" smtClean="0"/>
          </a:p>
          <a:p>
            <a:r>
              <a:rPr lang="ru-RU" dirty="0" smtClean="0"/>
              <a:t>-Теория </a:t>
            </a:r>
            <a:r>
              <a:rPr lang="ru-RU" dirty="0" err="1" smtClean="0"/>
              <a:t>електрики</a:t>
            </a:r>
            <a:endParaRPr lang="ru-RU" dirty="0" smtClean="0"/>
          </a:p>
          <a:p>
            <a:r>
              <a:rPr lang="ru-RU" dirty="0" smtClean="0"/>
              <a:t>-Динамика</a:t>
            </a:r>
          </a:p>
          <a:p>
            <a:r>
              <a:rPr lang="ru-RU" dirty="0" smtClean="0"/>
              <a:t>-Аэродинамика</a:t>
            </a:r>
          </a:p>
          <a:p>
            <a:r>
              <a:rPr lang="ru-RU" dirty="0" smtClean="0"/>
              <a:t>-Теория </a:t>
            </a:r>
            <a:r>
              <a:rPr lang="ru-RU" dirty="0" err="1" smtClean="0"/>
              <a:t>пружності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en.ts-electro.ru/userfiles/IMG_42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564904"/>
            <a:ext cx="4762500" cy="41044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в жизни.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Комплексні</a:t>
            </a:r>
            <a:r>
              <a:rPr lang="ru-RU" dirty="0" smtClean="0"/>
              <a:t> числа </a:t>
            </a:r>
            <a:r>
              <a:rPr lang="ru-RU" dirty="0" err="1" smtClean="0"/>
              <a:t>використовуються</a:t>
            </a:r>
            <a:r>
              <a:rPr lang="ru-RU" dirty="0" smtClean="0"/>
              <a:t> в </a:t>
            </a:r>
            <a:r>
              <a:rPr lang="ru-RU" dirty="0" err="1" smtClean="0"/>
              <a:t>приладах</a:t>
            </a:r>
            <a:r>
              <a:rPr lang="ru-RU" dirty="0" smtClean="0"/>
              <a:t> </a:t>
            </a:r>
            <a:r>
              <a:rPr lang="ru-RU" dirty="0" err="1" smtClean="0"/>
              <a:t>виміру</a:t>
            </a:r>
            <a:r>
              <a:rPr lang="ru-RU" dirty="0" smtClean="0"/>
              <a:t> </a:t>
            </a:r>
            <a:r>
              <a:rPr lang="ru-RU" dirty="0" err="1" smtClean="0"/>
              <a:t>змінного</a:t>
            </a:r>
            <a:r>
              <a:rPr lang="ru-RU" dirty="0" smtClean="0"/>
              <a:t> струму</a:t>
            </a:r>
            <a:endParaRPr lang="ru-RU" dirty="0"/>
          </a:p>
        </p:txBody>
      </p:sp>
      <p:pic>
        <p:nvPicPr>
          <p:cNvPr id="2052" name="Picture 4" descr="http://www.sea.com.ua/img/finder/images/kip/products/%D0%98%D0%A4%D0%9D-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4367141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1139</TotalTime>
  <Words>785</Words>
  <Application>Microsoft Office PowerPoint</Application>
  <PresentationFormat>Экран (4:3)</PresentationFormat>
  <Paragraphs>148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Поєднання математик   з  іншими дисциплінами  </vt:lpstr>
      <vt:lpstr>Слайд 2</vt:lpstr>
      <vt:lpstr>Слайд 3</vt:lpstr>
      <vt:lpstr>Слайд 4</vt:lpstr>
      <vt:lpstr>Слайд 5</vt:lpstr>
      <vt:lpstr>ІСТОРІЯ РОЗВИТКУ КОМПЛЕКСНИХ</vt:lpstr>
      <vt:lpstr>Слайд 7</vt:lpstr>
      <vt:lpstr>Слайд 8</vt:lpstr>
      <vt:lpstr>Применение в жизни.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Комплексные    числа.</dc:title>
  <cp:lastModifiedBy>User</cp:lastModifiedBy>
  <cp:revision>170</cp:revision>
  <dcterms:modified xsi:type="dcterms:W3CDTF">2016-12-17T20:22:29Z</dcterms:modified>
</cp:coreProperties>
</file>