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8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9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10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  <p:sldMasterId id="2147483665" r:id="rId3"/>
    <p:sldMasterId id="2147483677" r:id="rId4"/>
    <p:sldMasterId id="2147483689" r:id="rId5"/>
    <p:sldMasterId id="2147483701" r:id="rId6"/>
    <p:sldMasterId id="2147483713" r:id="rId7"/>
    <p:sldMasterId id="2147483737" r:id="rId8"/>
    <p:sldMasterId id="2147483773" r:id="rId9"/>
    <p:sldMasterId id="2147483785" r:id="rId10"/>
    <p:sldMasterId id="2147483788" r:id="rId11"/>
  </p:sldMasterIdLst>
  <p:sldIdLst>
    <p:sldId id="288" r:id="rId12"/>
    <p:sldId id="257" r:id="rId13"/>
    <p:sldId id="258" r:id="rId14"/>
    <p:sldId id="276" r:id="rId15"/>
    <p:sldId id="277" r:id="rId16"/>
    <p:sldId id="278" r:id="rId17"/>
    <p:sldId id="275" r:id="rId18"/>
    <p:sldId id="279" r:id="rId19"/>
    <p:sldId id="280" r:id="rId20"/>
    <p:sldId id="259" r:id="rId21"/>
    <p:sldId id="282" r:id="rId22"/>
    <p:sldId id="260" r:id="rId23"/>
    <p:sldId id="266" r:id="rId24"/>
    <p:sldId id="283" r:id="rId25"/>
    <p:sldId id="262" r:id="rId26"/>
    <p:sldId id="263" r:id="rId27"/>
    <p:sldId id="289" r:id="rId28"/>
    <p:sldId id="284" r:id="rId29"/>
    <p:sldId id="264" r:id="rId30"/>
    <p:sldId id="265" r:id="rId31"/>
    <p:sldId id="285" r:id="rId32"/>
    <p:sldId id="268" r:id="rId33"/>
    <p:sldId id="290" r:id="rId34"/>
    <p:sldId id="286" r:id="rId35"/>
    <p:sldId id="269" r:id="rId36"/>
    <p:sldId id="271" r:id="rId37"/>
    <p:sldId id="287" r:id="rId38"/>
    <p:sldId id="272" r:id="rId39"/>
    <p:sldId id="273" r:id="rId40"/>
    <p:sldId id="292" r:id="rId41"/>
    <p:sldId id="296" r:id="rId42"/>
    <p:sldId id="298" r:id="rId43"/>
    <p:sldId id="297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6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6.wmf"/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/>
          <p:cNvSpPr txBox="1"/>
          <p:nvPr userDrawn="1"/>
        </p:nvSpPr>
        <p:spPr>
          <a:xfrm>
            <a:off x="5562600" y="0"/>
            <a:ext cx="35814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latin typeface="+mn-lt"/>
              </a:rPr>
              <a:t>Галилео: наука опытным путем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143248"/>
            <a:ext cx="5786478" cy="1928826"/>
          </a:xfrm>
        </p:spPr>
        <p:txBody>
          <a:bodyPr>
            <a:normAutofit/>
          </a:bodyPr>
          <a:lstStyle>
            <a:lvl1pPr algn="ctr">
              <a:defRPr sz="72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6429396"/>
            <a:ext cx="7429520" cy="428604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2D902-446E-43B8-85C0-D9FAB6F9FA8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74521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02040-B150-4FD8-903E-90DB096D4DC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085683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68CD5-7157-482E-9FED-E3FA4911091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091856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AA63E-F05E-4470-A7E6-427EDC53FB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63036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0A3F-533A-4C1C-8323-D666002D3B8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487957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9A929-95DD-47E6-98B5-AAB02EC3811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555318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6A5FD-4840-4C70-8ABA-0E8E8854BAE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49511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80284-B4C2-4E75-A7A5-27D31004AE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248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2E152-F99E-484A-88A5-C51E20834B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335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6CFB2-AFD4-4FCB-9C3B-06E5B5B8806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624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99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875A7-6209-49DB-8A09-40F335AF54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935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3220-5A4F-4DDB-A41A-542E634B0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228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A0158-C91B-4C52-AE29-1AA247C03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685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4D9DB-EAD6-4D2D-AC78-9DA58B70504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75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51EF2-8640-40C8-A3EF-4B142AED2A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3582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F3534-E7DB-4361-85E9-253881A0C7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347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4"/>
          <p:cNvSpPr/>
          <p:nvPr userDrawn="1"/>
        </p:nvSpPr>
        <p:spPr>
          <a:xfrm>
            <a:off x="0" y="0"/>
            <a:ext cx="9144000" cy="78581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  <a:alpha val="48000"/>
                </a:schemeClr>
              </a:gs>
              <a:gs pos="100000">
                <a:schemeClr val="accent1">
                  <a:tint val="23500"/>
                  <a:satMod val="160000"/>
                  <a:alpha val="5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7"/>
          <p:cNvSpPr/>
          <p:nvPr userDrawn="1"/>
        </p:nvSpPr>
        <p:spPr>
          <a:xfrm>
            <a:off x="285750" y="214313"/>
            <a:ext cx="928688" cy="78581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643834" cy="57148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>
              <a:defRPr sz="2800" b="0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C5B9A-8B8D-4C55-A582-61BE7A472C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0590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2D902-446E-43B8-85C0-D9FAB6F9FA8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938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80284-B4C2-4E75-A7A5-27D31004AE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017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2E152-F99E-484A-88A5-C51E20834B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2557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6CFB2-AFD4-4FCB-9C3B-06E5B5B8806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724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99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875A7-6209-49DB-8A09-40F335AF54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7519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3220-5A4F-4DDB-A41A-542E634B0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5557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A0158-C91B-4C52-AE29-1AA247C03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4035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4D9DB-EAD6-4D2D-AC78-9DA58B70504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4380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51EF2-8640-40C8-A3EF-4B142AED2A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743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99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875A7-6209-49DB-8A09-40F335AF54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82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F3534-E7DB-4361-85E9-253881A0C7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7698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C5B9A-8B8D-4C55-A582-61BE7A472C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3430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2D902-446E-43B8-85C0-D9FAB6F9FA8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4572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80284-B4C2-4E75-A7A5-27D31004AE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1549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2E152-F99E-484A-88A5-C51E20834B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6278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6CFB2-AFD4-4FCB-9C3B-06E5B5B8806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7929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99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875A7-6209-49DB-8A09-40F335AF54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1193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3220-5A4F-4DDB-A41A-542E634B0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7872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A0158-C91B-4C52-AE29-1AA247C03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9653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4D9DB-EAD6-4D2D-AC78-9DA58B70504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528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3220-5A4F-4DDB-A41A-542E634B0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1675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51EF2-8640-40C8-A3EF-4B142AED2A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4636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F3534-E7DB-4361-85E9-253881A0C7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6578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C5B9A-8B8D-4C55-A582-61BE7A472C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5368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2D902-446E-43B8-85C0-D9FAB6F9FA8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2231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80284-B4C2-4E75-A7A5-27D31004AE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8030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2E152-F99E-484A-88A5-C51E20834B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3461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6CFB2-AFD4-4FCB-9C3B-06E5B5B8806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4511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99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875A7-6209-49DB-8A09-40F335AF54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69859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3220-5A4F-4DDB-A41A-542E634B0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1670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A0158-C91B-4C52-AE29-1AA247C03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417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A0158-C91B-4C52-AE29-1AA247C03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5798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4D9DB-EAD6-4D2D-AC78-9DA58B70504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22050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51EF2-8640-40C8-A3EF-4B142AED2A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0171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F3534-E7DB-4361-85E9-253881A0C7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6455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C5B9A-8B8D-4C55-A582-61BE7A472C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5199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2D902-446E-43B8-85C0-D9FAB6F9FA8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9306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80284-B4C2-4E75-A7A5-27D31004AE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2517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2E152-F99E-484A-88A5-C51E20834B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1563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6CFB2-AFD4-4FCB-9C3B-06E5B5B8806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809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99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875A7-6209-49DB-8A09-40F335AF54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4878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3220-5A4F-4DDB-A41A-542E634B0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822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4D9DB-EAD6-4D2D-AC78-9DA58B70504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4869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A0158-C91B-4C52-AE29-1AA247C036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08896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4D9DB-EAD6-4D2D-AC78-9DA58B70504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6411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51EF2-8640-40C8-A3EF-4B142AED2A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5095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F3534-E7DB-4361-85E9-253881A0C7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30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C5B9A-8B8D-4C55-A582-61BE7A472C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386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2D902-446E-43B8-85C0-D9FAB6F9FA8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4228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80284-B4C2-4E75-A7A5-27D31004AE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92866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2E152-F99E-484A-88A5-C51E20834BE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6420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6CFB2-AFD4-4FCB-9C3B-06E5B5B8806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1395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99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1EC77-6210-4E1E-A1AA-96F5C5A529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737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51EF2-8640-40C8-A3EF-4B142AED2A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86972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C743F-21F3-43EB-8AE3-4E6C167E34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5683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1F003-A4A8-4EA6-A55E-C688A77830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47517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77E1D-FB30-4EC2-A26A-D9486D82D6D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38703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1386D-0274-4AE4-B9B3-DDFD5F4E4B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020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88449-2DBD-4FEC-9312-88EA0CF4749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4547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6FAE2-C947-44F1-B9C6-6A573C11A6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01421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06EFA-E79E-4CD5-B7CE-772A5A0133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7510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2F0EA-CD5C-4D48-8C15-0ED97A4B1F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76691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E8EC9-018D-462A-A2BF-01411C3BD2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284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81339-BCA5-4042-B37B-8DAF9C41F8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448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F3534-E7DB-4361-85E9-253881A0C7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5979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71EC77-6210-4E1E-A1AA-96F5C5A5295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38397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4C743F-21F3-43EB-8AE3-4E6C167E34F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2933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31F003-A4A8-4EA6-A55E-C688A778306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8987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77E1D-FB30-4EC2-A26A-D9486D82D6D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86454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81386D-0274-4AE4-B9B3-DDFD5F4E4BC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55855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F88449-2DBD-4FEC-9312-88EA0CF4749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31197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06FAE2-C947-44F1-B9C6-6A573C11A6B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03702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306EFA-E79E-4CD5-B7CE-772A5A01332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9059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22F0EA-CD5C-4D48-8C15-0ED97A4B1FC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46293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AE8EC9-018D-462A-A2BF-01411C3BD29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982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C5B9A-8B8D-4C55-A582-61BE7A472C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26616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981339-BCA5-4042-B37B-8DAF9C41F8C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75273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/>
          <p:cNvSpPr txBox="1"/>
          <p:nvPr userDrawn="1"/>
        </p:nvSpPr>
        <p:spPr>
          <a:xfrm>
            <a:off x="5562600" y="0"/>
            <a:ext cx="35814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prstClr val="white"/>
                </a:solidFill>
                <a:latin typeface="Calibri"/>
              </a:rPr>
              <a:t>Галилео: наука опытным путем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143248"/>
            <a:ext cx="5786478" cy="1928826"/>
          </a:xfrm>
        </p:spPr>
        <p:txBody>
          <a:bodyPr>
            <a:normAutofit/>
          </a:bodyPr>
          <a:lstStyle>
            <a:lvl1pPr algn="ctr">
              <a:defRPr sz="72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6429396"/>
            <a:ext cx="7429520" cy="428604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57471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4"/>
          <p:cNvSpPr/>
          <p:nvPr userDrawn="1"/>
        </p:nvSpPr>
        <p:spPr>
          <a:xfrm>
            <a:off x="0" y="0"/>
            <a:ext cx="9144000" cy="78581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  <a:alpha val="48000"/>
                </a:schemeClr>
              </a:gs>
              <a:gs pos="100000">
                <a:schemeClr val="accent1">
                  <a:tint val="23500"/>
                  <a:satMod val="160000"/>
                  <a:alpha val="5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Овал 7"/>
          <p:cNvSpPr/>
          <p:nvPr userDrawn="1"/>
        </p:nvSpPr>
        <p:spPr>
          <a:xfrm>
            <a:off x="285750" y="214313"/>
            <a:ext cx="928688" cy="78581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643834" cy="57148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>
              <a:defRPr sz="2800" b="0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00226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15120938 h 1912"/>
              <a:gd name="T4" fmla="*/ 0 w 1588"/>
              <a:gd name="T5" fmla="*/ 15120938 h 1912"/>
              <a:gd name="T6" fmla="*/ 0 w 1588"/>
              <a:gd name="T7" fmla="*/ 151209375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129B8-51A8-4601-8EFB-2C731ABB3D4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549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764CF-66A0-46EB-ABFD-561923A1F98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44394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74B7C-B36E-4D73-9DB0-75CA2B03518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047953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39389-E1D4-4AD0-B0B3-8EAAB50DF26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329268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4C2A8-3838-43F9-9205-C2140F4B82B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4092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85108-F6C4-44D3-891D-ED936942518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856541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C96EC-B781-4416-93B6-67DFCDF8519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8681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Relationship Id="rId14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0AD768-9E3B-44DA-B4B0-789C54E1E040}" type="datetimeFigureOut">
              <a:rPr lang="ru-RU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94EFBB-022C-4059-9521-DD73CFD352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0AD768-9E3B-44DA-B4B0-789C54E1E0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94EFBB-022C-4059-9521-DD73CFD352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768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10BE82B-8E17-40B9-AA61-590014B723B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75187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896C8B14-F540-47E7-820A-16927E246B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49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896C8B14-F540-47E7-820A-16927E246B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68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896C8B14-F540-47E7-820A-16927E246B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39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896C8B14-F540-47E7-820A-16927E246B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2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896C8B14-F540-47E7-820A-16927E246B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96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896C8B14-F540-47E7-820A-16927E246B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37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89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9D58990D-E0E8-41B1-B1ED-A1B2BE7764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94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F0AD768-9E3B-44DA-B4B0-789C54E1E040}" type="datetimeFigureOut">
              <a:rPr lang="ru-RU" smtClean="0"/>
              <a:pPr>
                <a:defRPr/>
              </a:pPr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294EFBB-022C-4059-9521-DD73CFD352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3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&#1040;&#1085;&#1080;&#1084;&#1072;&#1094;&#1080;&#1103;_&#1048;&#1079;&#1086;&#1090;&#1077;&#1088;&#1084;&#1080;&#1095;&#1077;&#1089;&#1082;&#1080;&#1081;%20&#1087;&#1088;&#1086;&#1094;&#1077;&#1089;&#1089;.mpg" TargetMode="Externa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&#1040;&#1085;&#1080;&#1084;&#1072;&#1094;&#1080;&#1103;_&#1048;&#1079;&#1086;&#1073;&#1072;&#1088;&#1085;&#1099;&#1081;%20&#1087;&#1088;&#1086;&#1094;&#1077;&#1089;&#1089;.m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8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0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&#1040;&#1085;&#1080;&#1084;&#1072;&#1094;&#1080;&#1103;_&#1048;&#1079;&#1086;&#1073;&#1072;&#1088;&#1085;&#1099;&#1081;%20&#1087;&#1088;&#1086;&#1094;&#1077;&#1089;&#1089;.mpg" TargetMode="External"/><Relationship Id="rId1" Type="http://schemas.openxmlformats.org/officeDocument/2006/relationships/slideLayout" Target="../slideLayouts/slideLayout4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&#1040;&#1085;&#1080;&#1084;&#1072;&#1094;&#1080;&#1103;_&#1048;&#1079;&#1086;&#1093;&#1086;&#1088;&#1085;&#1099;&#1081;%20&#1087;&#1088;&#1086;&#1094;&#1077;&#1089;&#1089;.m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5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6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8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«Я не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був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би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справжнім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теоретиком,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якщо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б 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не 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запитав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спочатку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: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що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таке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теорія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?... </a:t>
            </a:r>
            <a:endParaRPr lang="ru-RU" b="1" i="1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Її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колиска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–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фантазія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,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її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вихователь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–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спостережливий</a:t>
            </a:r>
            <a:r>
              <a:rPr lang="ru-RU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розум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!...»</a:t>
            </a:r>
            <a:b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i="1" dirty="0">
                <a:latin typeface="Times New Roman"/>
                <a:ea typeface="Times New Roman"/>
              </a:rPr>
              <a:t/>
            </a:r>
            <a:br>
              <a:rPr lang="ru-RU" i="1" dirty="0">
                <a:latin typeface="Times New Roman"/>
                <a:ea typeface="Times New Roman"/>
              </a:rPr>
            </a:br>
            <a:r>
              <a:rPr lang="ru-RU" i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i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/>
                <a:ea typeface="Times New Roman"/>
              </a:rPr>
            </a:br>
            <a:r>
              <a:rPr lang="ru-RU" b="1" i="1" dirty="0">
                <a:solidFill>
                  <a:srgbClr val="002060"/>
                </a:solidFill>
                <a:latin typeface="Times New Roman"/>
                <a:ea typeface="Times New Roman"/>
              </a:rPr>
              <a:t>Людвиг Больцман</a:t>
            </a:r>
            <a:endParaRPr lang="ru-RU" sz="24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081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706437"/>
          </a:xfrm>
        </p:spPr>
        <p:txBody>
          <a:bodyPr/>
          <a:lstStyle/>
          <a:p>
            <a:endParaRPr lang="ru-RU" sz="4000" b="1" dirty="0" smtClean="0">
              <a:solidFill>
                <a:srgbClr val="000099"/>
              </a:solidFill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196975"/>
            <a:ext cx="8229600" cy="4525963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uk-UA" b="1" dirty="0" smtClean="0">
                <a:solidFill>
                  <a:srgbClr val="000099"/>
                </a:solidFill>
              </a:rPr>
              <a:t>Процес</a:t>
            </a:r>
            <a:r>
              <a:rPr lang="uk-UA" b="1" dirty="0" smtClean="0"/>
              <a:t> – </a:t>
            </a:r>
            <a:r>
              <a:rPr lang="uk-UA" dirty="0" smtClean="0"/>
              <a:t>зміна стану речовини.</a:t>
            </a:r>
          </a:p>
          <a:p>
            <a:pPr marL="609600" indent="-609600">
              <a:lnSpc>
                <a:spcPct val="90000"/>
              </a:lnSpc>
            </a:pPr>
            <a:endParaRPr lang="uk-UA" dirty="0"/>
          </a:p>
          <a:p>
            <a:pPr marL="609600" indent="-609600">
              <a:lnSpc>
                <a:spcPct val="90000"/>
              </a:lnSpc>
            </a:pPr>
            <a:r>
              <a:rPr lang="uk-UA" b="1" dirty="0" err="1" smtClean="0">
                <a:solidFill>
                  <a:srgbClr val="000099"/>
                </a:solidFill>
              </a:rPr>
              <a:t>Ізопроцеси</a:t>
            </a:r>
            <a:r>
              <a:rPr lang="uk-UA" dirty="0" smtClean="0">
                <a:solidFill>
                  <a:srgbClr val="000099"/>
                </a:solidFill>
              </a:rPr>
              <a:t> </a:t>
            </a:r>
            <a:r>
              <a:rPr lang="uk-UA" dirty="0" smtClean="0"/>
              <a:t>(</a:t>
            </a:r>
            <a:r>
              <a:rPr lang="en-US" dirty="0" smtClean="0"/>
              <a:t>“</a:t>
            </a:r>
            <a:r>
              <a:rPr lang="uk-UA" dirty="0" smtClean="0"/>
              <a:t>і</a:t>
            </a:r>
            <a:r>
              <a:rPr lang="ru-RU" dirty="0" err="1" smtClean="0"/>
              <a:t>зос</a:t>
            </a:r>
            <a:r>
              <a:rPr lang="en-US" dirty="0" smtClean="0"/>
              <a:t>”</a:t>
            </a:r>
            <a:r>
              <a:rPr lang="ru-RU" dirty="0" smtClean="0"/>
              <a:t> – </a:t>
            </a:r>
            <a:r>
              <a:rPr lang="ru-RU" dirty="0" err="1" smtClean="0"/>
              <a:t>рівний</a:t>
            </a:r>
            <a:r>
              <a:rPr lang="uk-UA" dirty="0" smtClean="0"/>
              <a:t> ) - процеси, які відбуваються при незмінному значенні одного із параметрів, </a:t>
            </a:r>
            <a:r>
              <a:rPr lang="uk-UA" b="1" dirty="0" smtClean="0"/>
              <a:t>при </a:t>
            </a:r>
            <a:r>
              <a:rPr lang="en-US" b="1" dirty="0" smtClean="0"/>
              <a:t>m=</a:t>
            </a:r>
            <a:r>
              <a:rPr lang="en-US" b="1" dirty="0" err="1" smtClean="0"/>
              <a:t>const</a:t>
            </a:r>
            <a:r>
              <a:rPr lang="uk-UA" b="1" smtClean="0"/>
              <a:t>.</a:t>
            </a:r>
            <a:endParaRPr lang="uk-UA" b="1" dirty="0" smtClean="0"/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uk-UA" dirty="0" smtClean="0"/>
              <a:t>                          </a:t>
            </a:r>
          </a:p>
          <a:p>
            <a:pPr marL="609600" indent="-609600">
              <a:lnSpc>
                <a:spcPct val="90000"/>
              </a:lnSpc>
            </a:pPr>
            <a:r>
              <a:rPr lang="uk-UA" b="1" dirty="0" smtClean="0">
                <a:solidFill>
                  <a:srgbClr val="000099"/>
                </a:solidFill>
              </a:rPr>
              <a:t>Газовий закон</a:t>
            </a:r>
            <a:r>
              <a:rPr lang="uk-UA" dirty="0" smtClean="0">
                <a:solidFill>
                  <a:srgbClr val="000099"/>
                </a:solidFill>
              </a:rPr>
              <a:t> </a:t>
            </a:r>
            <a:r>
              <a:rPr lang="uk-UA" dirty="0" smtClean="0"/>
              <a:t>– кількісна залежність між двома термодинамічними параметрами газу при фіксованому значенні третього.</a:t>
            </a:r>
          </a:p>
          <a:p>
            <a:pPr marL="609600" indent="-609600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1331913" y="260350"/>
            <a:ext cx="7127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1800" smtClean="0">
              <a:solidFill>
                <a:srgbClr val="000000"/>
              </a:solidFill>
            </a:endParaRPr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2124075" y="0"/>
          <a:ext cx="4824413" cy="14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3" name="Формула" r:id="rId3" imgW="621760" imgH="177646" progId="Equation.3">
                  <p:embed/>
                </p:oleObj>
              </mc:Choice>
              <mc:Fallback>
                <p:oleObj name="Формула" r:id="rId3" imgW="621760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0"/>
                        <a:ext cx="4824413" cy="148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4" name="Object 8"/>
          <p:cNvGraphicFramePr>
            <a:graphicFrameLocks noChangeAspect="1"/>
          </p:cNvGraphicFramePr>
          <p:nvPr/>
        </p:nvGraphicFramePr>
        <p:xfrm>
          <a:off x="1835150" y="2205038"/>
          <a:ext cx="5545138" cy="188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4" name="Формула" r:id="rId5" imgW="1269449" imgH="431613" progId="Equation.3">
                  <p:embed/>
                </p:oleObj>
              </mc:Choice>
              <mc:Fallback>
                <p:oleObj name="Формула" r:id="rId5" imgW="1269449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2205038"/>
                        <a:ext cx="5545138" cy="1884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9"/>
          <p:cNvGraphicFramePr>
            <a:graphicFrameLocks noChangeAspect="1"/>
          </p:cNvGraphicFramePr>
          <p:nvPr/>
        </p:nvGraphicFramePr>
        <p:xfrm>
          <a:off x="1547813" y="4868863"/>
          <a:ext cx="5616575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5" name="Формула" r:id="rId7" imgW="1218671" imgH="215806" progId="Equation.3">
                  <p:embed/>
                </p:oleObj>
              </mc:Choice>
              <mc:Fallback>
                <p:oleObj name="Формула" r:id="rId7" imgW="1218671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4868863"/>
                        <a:ext cx="5616575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407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4" dur="2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633412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Ізотермічний процес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7931150" cy="4525963"/>
          </a:xfrm>
        </p:spPr>
        <p:txBody>
          <a:bodyPr/>
          <a:lstStyle/>
          <a:p>
            <a:r>
              <a:rPr lang="uk-UA" sz="2800" b="1" dirty="0" smtClean="0"/>
              <a:t>Ізотермічний процес</a:t>
            </a:r>
            <a:r>
              <a:rPr lang="uk-UA" sz="2800" dirty="0" smtClean="0"/>
              <a:t> – </a:t>
            </a:r>
            <a:r>
              <a:rPr lang="uk-UA" sz="2800" dirty="0" err="1" smtClean="0"/>
              <a:t>процес</a:t>
            </a:r>
            <a:r>
              <a:rPr lang="uk-UA" sz="2800" dirty="0" smtClean="0"/>
              <a:t> зміни стану термодинамічної системи при сталій температурі:  </a:t>
            </a:r>
            <a:r>
              <a:rPr lang="en-US" sz="2800" dirty="0" smtClean="0"/>
              <a:t>T = </a:t>
            </a:r>
            <a:r>
              <a:rPr lang="en-US" sz="2800" dirty="0" err="1" smtClean="0"/>
              <a:t>const</a:t>
            </a:r>
            <a:endParaRPr lang="uk-UA" sz="2800" dirty="0" smtClean="0"/>
          </a:p>
          <a:p>
            <a:r>
              <a:rPr lang="ru-RU" sz="2800" dirty="0" smtClean="0"/>
              <a:t>Закон Бойля – </a:t>
            </a:r>
            <a:r>
              <a:rPr lang="ru-RU" sz="2800" dirty="0" err="1" smtClean="0"/>
              <a:t>Маріотта</a:t>
            </a:r>
            <a:r>
              <a:rPr lang="ru-RU" sz="2800" dirty="0" smtClean="0"/>
              <a:t>:</a:t>
            </a:r>
          </a:p>
          <a:p>
            <a:pPr algn="ctr">
              <a:buFont typeface="Arial" charset="0"/>
              <a:buNone/>
            </a:pPr>
            <a:r>
              <a:rPr lang="uk-UA" sz="2800" b="1" i="1" dirty="0" smtClean="0">
                <a:solidFill>
                  <a:schemeClr val="accent1"/>
                </a:solidFill>
              </a:rPr>
              <a:t>Для газу даної маси при сталій температурі добуток тиску на об’єм сталий.</a:t>
            </a:r>
          </a:p>
          <a:p>
            <a:endParaRPr lang="ru-RU" sz="2800" b="1" i="1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13319" name="Object 5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700338" y="4508500"/>
          <a:ext cx="38163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Формула" r:id="rId3" imgW="736560" imgH="177480" progId="Equation.3">
                  <p:embed/>
                </p:oleObj>
              </mc:Choice>
              <mc:Fallback>
                <p:oleObj name="Формула" r:id="rId3" imgW="736560" imgH="177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4508500"/>
                        <a:ext cx="381635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052513"/>
            <a:ext cx="8229600" cy="1655762"/>
          </a:xfrm>
        </p:spPr>
        <p:txBody>
          <a:bodyPr/>
          <a:lstStyle/>
          <a:p>
            <a:r>
              <a:rPr lang="uk-UA" sz="2400" dirty="0" smtClean="0"/>
              <a:t>Англійський фізик і хімік Р. </a:t>
            </a:r>
            <a:r>
              <a:rPr lang="uk-UA" sz="2400" dirty="0" err="1" smtClean="0"/>
              <a:t>Бойль</a:t>
            </a:r>
            <a:r>
              <a:rPr lang="uk-UA" sz="2400" dirty="0" smtClean="0"/>
              <a:t> в 1662 р. і незалежно від нього в 1676 р. французький фізик Е. </a:t>
            </a:r>
            <a:r>
              <a:rPr lang="uk-UA" sz="2400" dirty="0" err="1" smtClean="0"/>
              <a:t>Маріотт</a:t>
            </a:r>
            <a:r>
              <a:rPr lang="uk-UA" sz="2400" dirty="0" smtClean="0"/>
              <a:t>  установили залежність між тиском і об'ємом за сталої температури однакової кількості газу.</a:t>
            </a: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3141663"/>
            <a:ext cx="3024188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2636838"/>
            <a:ext cx="2384425" cy="314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539750" y="5876925"/>
            <a:ext cx="828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       </a:t>
            </a:r>
            <a:r>
              <a:rPr lang="uk-UA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Роберт Бойль (англ.)                                                               Едмон Маріотт (франц.)     </a:t>
            </a:r>
          </a:p>
          <a:p>
            <a:pPr eaLnBrk="0" hangingPunct="0"/>
            <a:r>
              <a:rPr lang="uk-UA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             (1627-1691 р.)                                                                                   (1620-1684 р.)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274638"/>
            <a:ext cx="8928100" cy="1143000"/>
          </a:xfrm>
        </p:spPr>
        <p:txBody>
          <a:bodyPr/>
          <a:lstStyle/>
          <a:p>
            <a:pPr algn="ctr" eaLnBrk="1" hangingPunct="1"/>
            <a:r>
              <a:rPr lang="ru-RU" altLang="ru-RU" sz="3800" dirty="0" err="1" smtClean="0"/>
              <a:t>Графік</a:t>
            </a:r>
            <a:r>
              <a:rPr lang="ru-RU" altLang="ru-RU" sz="3800" dirty="0" smtClean="0"/>
              <a:t> </a:t>
            </a:r>
            <a:r>
              <a:rPr lang="ru-RU" altLang="ru-RU" sz="3800" dirty="0" err="1" smtClean="0"/>
              <a:t>ізотермічного</a:t>
            </a:r>
            <a:r>
              <a:rPr lang="ru-RU" altLang="ru-RU" sz="3800" dirty="0" smtClean="0"/>
              <a:t> </a:t>
            </a:r>
            <a:r>
              <a:rPr lang="ru-RU" altLang="ru-RU" sz="3800" dirty="0" err="1" smtClean="0"/>
              <a:t>процесу</a:t>
            </a:r>
            <a:endParaRPr lang="ru-RU" altLang="ru-RU" sz="3800" dirty="0" smtClean="0"/>
          </a:p>
        </p:txBody>
      </p:sp>
      <p:sp>
        <p:nvSpPr>
          <p:cNvPr id="66566" name="Line 6"/>
          <p:cNvSpPr>
            <a:spLocks noChangeShapeType="1"/>
          </p:cNvSpPr>
          <p:nvPr/>
        </p:nvSpPr>
        <p:spPr bwMode="auto">
          <a:xfrm flipV="1">
            <a:off x="1116013" y="1557338"/>
            <a:ext cx="0" cy="43926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6567" name="Line 7"/>
          <p:cNvSpPr>
            <a:spLocks noChangeShapeType="1"/>
          </p:cNvSpPr>
          <p:nvPr/>
        </p:nvSpPr>
        <p:spPr bwMode="auto">
          <a:xfrm>
            <a:off x="900113" y="5734050"/>
            <a:ext cx="54721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6576" name="Freeform 16"/>
          <p:cNvSpPr>
            <a:spLocks/>
          </p:cNvSpPr>
          <p:nvPr/>
        </p:nvSpPr>
        <p:spPr bwMode="auto">
          <a:xfrm rot="-1312138">
            <a:off x="971550" y="1700213"/>
            <a:ext cx="3238500" cy="4248150"/>
          </a:xfrm>
          <a:custGeom>
            <a:avLst/>
            <a:gdLst>
              <a:gd name="T0" fmla="*/ 2147483647 w 333"/>
              <a:gd name="T1" fmla="*/ 0 h 2042"/>
              <a:gd name="T2" fmla="*/ 2147483647 w 333"/>
              <a:gd name="T3" fmla="*/ 2147483647 h 2042"/>
              <a:gd name="T4" fmla="*/ 0 60000 65536"/>
              <a:gd name="T5" fmla="*/ 0 60000 65536"/>
              <a:gd name="T6" fmla="*/ 0 w 333"/>
              <a:gd name="T7" fmla="*/ 0 h 2042"/>
              <a:gd name="T8" fmla="*/ 333 w 333"/>
              <a:gd name="T9" fmla="*/ 2042 h 204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33" h="2042">
                <a:moveTo>
                  <a:pt x="152" y="0"/>
                </a:moveTo>
                <a:cubicBezTo>
                  <a:pt x="76" y="832"/>
                  <a:pt x="0" y="1664"/>
                  <a:pt x="333" y="2042"/>
                </a:cubicBezTo>
              </a:path>
            </a:pathLst>
          </a:custGeom>
          <a:noFill/>
          <a:ln w="5715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6577" name="Text Box 17"/>
          <p:cNvSpPr txBox="1">
            <a:spLocks noChangeArrowheads="1"/>
          </p:cNvSpPr>
          <p:nvPr/>
        </p:nvSpPr>
        <p:spPr bwMode="auto">
          <a:xfrm>
            <a:off x="2339975" y="3789363"/>
            <a:ext cx="2232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solidFill>
                  <a:srgbClr val="FF3300"/>
                </a:solidFill>
              </a:rPr>
              <a:t>-</a:t>
            </a:r>
            <a:r>
              <a:rPr lang="ru-RU" altLang="ru-RU" sz="2400" dirty="0" err="1" smtClean="0">
                <a:solidFill>
                  <a:srgbClr val="FF3300"/>
                </a:solidFill>
              </a:rPr>
              <a:t>ізотерма</a:t>
            </a:r>
            <a:endParaRPr lang="ru-RU" altLang="ru-RU" sz="2400" dirty="0" smtClean="0">
              <a:solidFill>
                <a:srgbClr val="FF3300"/>
              </a:solidFill>
            </a:endParaRPr>
          </a:p>
        </p:txBody>
      </p:sp>
      <p:sp>
        <p:nvSpPr>
          <p:cNvPr id="66578" name="Text Box 18"/>
          <p:cNvSpPr txBox="1">
            <a:spLocks noChangeArrowheads="1"/>
          </p:cNvSpPr>
          <p:nvPr/>
        </p:nvSpPr>
        <p:spPr bwMode="auto">
          <a:xfrm>
            <a:off x="5508625" y="1916113"/>
            <a:ext cx="43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smtClean="0">
                <a:solidFill>
                  <a:srgbClr val="000000"/>
                </a:solidFill>
              </a:rPr>
              <a:t>p</a:t>
            </a:r>
            <a:endParaRPr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66579" name="Text Box 19"/>
          <p:cNvSpPr txBox="1">
            <a:spLocks noChangeArrowheads="1"/>
          </p:cNvSpPr>
          <p:nvPr/>
        </p:nvSpPr>
        <p:spPr bwMode="auto">
          <a:xfrm>
            <a:off x="5651500" y="1916113"/>
            <a:ext cx="576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smtClean="0">
                <a:solidFill>
                  <a:srgbClr val="000000"/>
                </a:solidFill>
              </a:rPr>
              <a:t>V</a:t>
            </a:r>
            <a:endParaRPr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66581" name="Text Box 21"/>
          <p:cNvSpPr txBox="1">
            <a:spLocks noChangeArrowheads="1"/>
          </p:cNvSpPr>
          <p:nvPr/>
        </p:nvSpPr>
        <p:spPr bwMode="auto">
          <a:xfrm>
            <a:off x="6011863" y="1916113"/>
            <a:ext cx="1511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smtClean="0">
                <a:solidFill>
                  <a:srgbClr val="000000"/>
                </a:solidFill>
              </a:rPr>
              <a:t>=const</a:t>
            </a:r>
            <a:endParaRPr lang="ru-RU" altLang="ru-RU" sz="2400" smtClean="0">
              <a:solidFill>
                <a:srgbClr val="000000"/>
              </a:solidFill>
            </a:endParaRPr>
          </a:p>
        </p:txBody>
      </p:sp>
      <p:pic>
        <p:nvPicPr>
          <p:cNvPr id="16394" name="Picture 11" descr="img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429000"/>
            <a:ext cx="2267744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7747" y="573405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45339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87283E-6 L -0.55122 -0.04208 " pathEditMode="relative" ptsTypes="AA">
                                      <p:cBhvr>
                                        <p:cTn id="11" dur="2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51445E-7 L 2.5E-6 0.56647 " pathEditMode="relative" ptsTypes="AA">
                                      <p:cBhvr>
                                        <p:cTn id="14" dur="20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 animBg="1"/>
      <p:bldP spid="66567" grpId="0" animBg="1"/>
      <p:bldP spid="66576" grpId="0" animBg="1"/>
      <p:bldP spid="66577" grpId="0"/>
      <p:bldP spid="66578" grpId="0"/>
      <p:bldP spid="66579" grpId="0"/>
      <p:bldP spid="665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Ізотерми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268413"/>
            <a:ext cx="3240087" cy="2230437"/>
          </a:xfrm>
          <a:prstGeom prst="rect">
            <a:avLst/>
          </a:prstGeom>
          <a:noFill/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60" y="3498850"/>
            <a:ext cx="3455987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356992"/>
            <a:ext cx="3671888" cy="251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370" name="Object 10"/>
          <p:cNvGraphicFramePr>
            <a:graphicFrameLocks noGrp="1" noChangeAspect="1"/>
          </p:cNvGraphicFramePr>
          <p:nvPr>
            <p:ph idx="4294967295"/>
          </p:nvPr>
        </p:nvGraphicFramePr>
        <p:xfrm>
          <a:off x="5219700" y="1557338"/>
          <a:ext cx="2808288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8" name="Формула" r:id="rId6" imgW="698400" imgH="228600" progId="Equation.3">
                  <p:embed/>
                </p:oleObj>
              </mc:Choice>
              <mc:Fallback>
                <p:oleObj name="Формула" r:id="rId6" imgW="69840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1557338"/>
                        <a:ext cx="2808288" cy="919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uk-UA" sz="3200" b="1" smtClean="0">
                <a:solidFill>
                  <a:srgbClr val="000099"/>
                </a:solidFill>
              </a:rPr>
              <a:t>Повітряний двигун</a:t>
            </a:r>
            <a:endParaRPr lang="ru-RU" sz="3200" b="1" smtClean="0">
              <a:solidFill>
                <a:srgbClr val="000099"/>
              </a:solidFill>
            </a:endParaRPr>
          </a:p>
        </p:txBody>
      </p:sp>
      <p:pic>
        <p:nvPicPr>
          <p:cNvPr id="16389" name="Picture 5" descr="co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484313"/>
            <a:ext cx="4968875" cy="4695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hlinkClick r:id="rId2" action="ppaction://hlinkfile"/>
              </a:rPr>
              <a:t>ДОСЛІД</a:t>
            </a:r>
            <a:endParaRPr lang="ru-RU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68760"/>
            <a:ext cx="5310418" cy="507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84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3" name="Object 5"/>
          <p:cNvGraphicFramePr>
            <a:graphicFrameLocks noChangeAspect="1"/>
          </p:cNvGraphicFramePr>
          <p:nvPr/>
        </p:nvGraphicFramePr>
        <p:xfrm>
          <a:off x="1403350" y="333375"/>
          <a:ext cx="774065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4" name="Формула" r:id="rId3" imgW="621760" imgH="177646" progId="Equation.3">
                  <p:embed/>
                </p:oleObj>
              </mc:Choice>
              <mc:Fallback>
                <p:oleObj name="Формула" r:id="rId3" imgW="621760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33375"/>
                        <a:ext cx="774065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7" name="Object 9"/>
          <p:cNvGraphicFramePr>
            <a:graphicFrameLocks noChangeAspect="1"/>
          </p:cNvGraphicFramePr>
          <p:nvPr/>
        </p:nvGraphicFramePr>
        <p:xfrm>
          <a:off x="1835150" y="2205038"/>
          <a:ext cx="5545138" cy="188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5" name="Формула" r:id="rId5" imgW="1269449" imgH="431613" progId="Equation.3">
                  <p:embed/>
                </p:oleObj>
              </mc:Choice>
              <mc:Fallback>
                <p:oleObj name="Формула" r:id="rId5" imgW="1269449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2205038"/>
                        <a:ext cx="5545138" cy="1884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8" name="Object 10"/>
          <p:cNvGraphicFramePr>
            <a:graphicFrameLocks noChangeAspect="1"/>
          </p:cNvGraphicFramePr>
          <p:nvPr/>
        </p:nvGraphicFramePr>
        <p:xfrm>
          <a:off x="1547813" y="4581525"/>
          <a:ext cx="6192837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6" name="Формула" r:id="rId7" imgW="990170" imgH="431613" progId="Equation.3">
                  <p:embed/>
                </p:oleObj>
              </mc:Choice>
              <mc:Fallback>
                <p:oleObj name="Формула" r:id="rId7" imgW="990170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4581525"/>
                        <a:ext cx="6192837" cy="187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934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4" dur="2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Ізобарний процес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8362950" cy="4525963"/>
          </a:xfrm>
        </p:spPr>
        <p:txBody>
          <a:bodyPr/>
          <a:lstStyle/>
          <a:p>
            <a:r>
              <a:rPr lang="uk-UA" sz="2800" b="1" smtClean="0"/>
              <a:t>Ізобарний процес</a:t>
            </a:r>
            <a:r>
              <a:rPr lang="uk-UA" sz="2800" smtClean="0"/>
              <a:t> – процес зміни стану термодинамічної системи, що протікає при сталому тиску: </a:t>
            </a:r>
            <a:r>
              <a:rPr lang="en-US" sz="2800" b="1" smtClean="0"/>
              <a:t>P</a:t>
            </a:r>
            <a:r>
              <a:rPr lang="ru-RU" sz="2800" b="1" smtClean="0"/>
              <a:t> </a:t>
            </a:r>
            <a:r>
              <a:rPr lang="en-US" sz="2800" b="1" smtClean="0"/>
              <a:t>= const</a:t>
            </a:r>
            <a:endParaRPr lang="uk-UA" sz="2800" b="1" smtClean="0"/>
          </a:p>
          <a:p>
            <a:r>
              <a:rPr lang="uk-UA" sz="2800" smtClean="0"/>
              <a:t>Закон Гей – Люссака:</a:t>
            </a:r>
          </a:p>
          <a:p>
            <a:pPr algn="ctr">
              <a:buFont typeface="Arial" charset="0"/>
              <a:buNone/>
            </a:pPr>
            <a:r>
              <a:rPr lang="uk-UA" sz="2800" b="1" i="1" smtClean="0">
                <a:solidFill>
                  <a:schemeClr val="accent1"/>
                </a:solidFill>
              </a:rPr>
              <a:t>Для газу даної маси при сталому тиску відношення об’єму до температури є величиною сталою.</a:t>
            </a:r>
            <a:endParaRPr lang="ru-RU" sz="2800" b="1" i="1" smtClean="0">
              <a:solidFill>
                <a:schemeClr val="accent1"/>
              </a:solidFill>
            </a:endParaRPr>
          </a:p>
        </p:txBody>
      </p:sp>
      <p:graphicFrame>
        <p:nvGraphicFramePr>
          <p:cNvPr id="17415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348038" y="4941888"/>
          <a:ext cx="2447925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2" name="Формула" r:id="rId3" imgW="660240" imgH="393480" progId="Equation.3">
                  <p:embed/>
                </p:oleObj>
              </mc:Choice>
              <mc:Fallback>
                <p:oleObj name="Формула" r:id="rId3" imgW="66024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4941888"/>
                        <a:ext cx="2447925" cy="146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7" name="Rectangle 57"/>
          <p:cNvSpPr>
            <a:spLocks noGrp="1"/>
          </p:cNvSpPr>
          <p:nvPr>
            <p:ph type="title" idx="4294967295"/>
          </p:nvPr>
        </p:nvSpPr>
        <p:spPr>
          <a:xfrm>
            <a:off x="467544" y="404664"/>
            <a:ext cx="8229600" cy="1501775"/>
          </a:xfrm>
        </p:spPr>
        <p:txBody>
          <a:bodyPr/>
          <a:lstStyle/>
          <a:p>
            <a:r>
              <a:rPr lang="uk-UA" sz="2800" b="1" dirty="0" smtClean="0">
                <a:solidFill>
                  <a:srgbClr val="000099"/>
                </a:solidFill>
                <a:latin typeface="Arial Narrow" pitchFamily="34" charset="0"/>
              </a:rPr>
              <a:t>Використовуючи рівняння стану ідеального газу, </a:t>
            </a:r>
            <a:br>
              <a:rPr lang="uk-UA" sz="2800" b="1" dirty="0" smtClean="0">
                <a:solidFill>
                  <a:srgbClr val="000099"/>
                </a:solidFill>
                <a:latin typeface="Arial Narrow" pitchFamily="34" charset="0"/>
              </a:rPr>
            </a:br>
            <a:r>
              <a:rPr lang="uk-UA" sz="2800" b="1" dirty="0" smtClean="0">
                <a:solidFill>
                  <a:srgbClr val="000099"/>
                </a:solidFill>
                <a:latin typeface="Arial Narrow" pitchFamily="34" charset="0"/>
              </a:rPr>
              <a:t>обчисліть невідомий параметр.</a:t>
            </a:r>
          </a:p>
        </p:txBody>
      </p:sp>
      <p:graphicFrame>
        <p:nvGraphicFramePr>
          <p:cNvPr id="5124" name="Group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132619"/>
              </p:ext>
            </p:extLst>
          </p:nvPr>
        </p:nvGraphicFramePr>
        <p:xfrm>
          <a:off x="539552" y="1844824"/>
          <a:ext cx="8229600" cy="4666426"/>
        </p:xfrm>
        <a:graphic>
          <a:graphicData uri="http://schemas.openxmlformats.org/drawingml/2006/table">
            <a:tbl>
              <a:tblPr/>
              <a:tblGrid>
                <a:gridCol w="1371600"/>
                <a:gridCol w="1098550"/>
                <a:gridCol w="1495425"/>
                <a:gridCol w="1520825"/>
                <a:gridCol w="1371600"/>
                <a:gridCol w="1371600"/>
              </a:tblGrid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Номер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задачі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m ,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кг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М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,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кг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моль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P,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Па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V,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м</a:t>
                      </a:r>
                      <a:r>
                        <a:rPr kumimoji="0" lang="ru-RU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Т, 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4·10</a:t>
                      </a:r>
                      <a:r>
                        <a:rPr kumimoji="0" lang="ru-RU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-3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2·10</a:t>
                      </a:r>
                      <a:r>
                        <a:rPr kumimoji="0" lang="ru-RU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16,6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0,02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2·10</a:t>
                      </a:r>
                      <a:r>
                        <a:rPr kumimoji="0" lang="ru-RU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-3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8,3·10</a:t>
                      </a:r>
                      <a:r>
                        <a:rPr kumimoji="0" lang="ru-RU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64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32·10</a:t>
                      </a:r>
                      <a:r>
                        <a:rPr kumimoji="0" lang="ru-RU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-3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24,9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kumimoji="0" 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r>
                        <a:rPr kumimoji="0" lang="ru-RU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8,3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400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44·10</a:t>
                      </a:r>
                      <a:r>
                        <a:rPr kumimoji="0" lang="ru-RU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-3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r>
                        <a:rPr kumimoji="0" lang="ru-RU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0,0249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smtClean="0"/>
              <a:t>   </a:t>
            </a:r>
          </a:p>
        </p:txBody>
      </p:sp>
      <p:sp>
        <p:nvSpPr>
          <p:cNvPr id="18440" name="Rectangle 8"/>
          <p:cNvSpPr>
            <a:spLocks noGrp="1"/>
          </p:cNvSpPr>
          <p:nvPr>
            <p:ph type="body" sz="half" idx="4294967295"/>
          </p:nvPr>
        </p:nvSpPr>
        <p:spPr>
          <a:xfrm>
            <a:off x="539750" y="981075"/>
            <a:ext cx="8064500" cy="13684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2800" smtClean="0"/>
              <a:t>Закон був встановлений експериментально</a:t>
            </a:r>
          </a:p>
          <a:p>
            <a:pPr algn="ctr">
              <a:buFont typeface="Arial" charset="0"/>
              <a:buNone/>
            </a:pPr>
            <a:r>
              <a:rPr lang="uk-UA" sz="2800" smtClean="0"/>
              <a:t> у 1802році. 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435600" y="5157788"/>
            <a:ext cx="3024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Ж. Гей-Люссак (франц.)</a:t>
            </a:r>
          </a:p>
          <a:p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(1778-1850 р.)</a:t>
            </a:r>
          </a:p>
        </p:txBody>
      </p:sp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916113"/>
            <a:ext cx="410527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200" dirty="0" err="1" smtClean="0">
                <a:solidFill>
                  <a:srgbClr val="330033"/>
                </a:solidFill>
                <a:latin typeface="Times New Roman" pitchFamily="18" charset="0"/>
              </a:rPr>
              <a:t>Графік</a:t>
            </a:r>
            <a:r>
              <a:rPr lang="ru-RU" altLang="ru-RU" sz="4200" dirty="0" smtClean="0">
                <a:solidFill>
                  <a:srgbClr val="330033"/>
                </a:solidFill>
                <a:latin typeface="Times New Roman" pitchFamily="18" charset="0"/>
              </a:rPr>
              <a:t> </a:t>
            </a:r>
            <a:r>
              <a:rPr lang="ru-RU" altLang="ru-RU" sz="4200" dirty="0" err="1" smtClean="0">
                <a:solidFill>
                  <a:srgbClr val="330033"/>
                </a:solidFill>
                <a:latin typeface="Times New Roman" pitchFamily="18" charset="0"/>
              </a:rPr>
              <a:t>ізобарного</a:t>
            </a:r>
            <a:r>
              <a:rPr lang="ru-RU" altLang="ru-RU" sz="4200" dirty="0" smtClean="0">
                <a:solidFill>
                  <a:srgbClr val="330033"/>
                </a:solidFill>
                <a:latin typeface="Times New Roman" pitchFamily="18" charset="0"/>
              </a:rPr>
              <a:t> </a:t>
            </a:r>
            <a:r>
              <a:rPr lang="ru-RU" altLang="ru-RU" sz="4200" dirty="0" err="1" smtClean="0">
                <a:solidFill>
                  <a:srgbClr val="330033"/>
                </a:solidFill>
                <a:latin typeface="Times New Roman" pitchFamily="18" charset="0"/>
              </a:rPr>
              <a:t>процесу</a:t>
            </a:r>
            <a:endParaRPr lang="ru-RU" altLang="ru-RU" sz="4200" dirty="0" smtClean="0">
              <a:solidFill>
                <a:srgbClr val="330033"/>
              </a:solidFill>
              <a:latin typeface="Times New Roman" pitchFamily="18" charset="0"/>
            </a:endParaRPr>
          </a:p>
        </p:txBody>
      </p:sp>
      <p:sp>
        <p:nvSpPr>
          <p:cNvPr id="73733" name="Line 5"/>
          <p:cNvSpPr>
            <a:spLocks noChangeShapeType="1"/>
          </p:cNvSpPr>
          <p:nvPr/>
        </p:nvSpPr>
        <p:spPr bwMode="auto">
          <a:xfrm flipV="1">
            <a:off x="1331913" y="1789113"/>
            <a:ext cx="0" cy="41036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3734" name="Line 6"/>
          <p:cNvSpPr>
            <a:spLocks noChangeShapeType="1"/>
          </p:cNvSpPr>
          <p:nvPr/>
        </p:nvSpPr>
        <p:spPr bwMode="auto">
          <a:xfrm>
            <a:off x="1187450" y="5734050"/>
            <a:ext cx="48974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3736" name="Line 8"/>
          <p:cNvSpPr>
            <a:spLocks noChangeShapeType="1"/>
          </p:cNvSpPr>
          <p:nvPr/>
        </p:nvSpPr>
        <p:spPr bwMode="auto">
          <a:xfrm flipV="1">
            <a:off x="1403350" y="5157788"/>
            <a:ext cx="431800" cy="503237"/>
          </a:xfrm>
          <a:prstGeom prst="line">
            <a:avLst/>
          </a:prstGeom>
          <a:noFill/>
          <a:ln w="38100">
            <a:solidFill>
              <a:srgbClr val="FF33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3739" name="Line 11"/>
          <p:cNvSpPr>
            <a:spLocks noChangeShapeType="1"/>
          </p:cNvSpPr>
          <p:nvPr/>
        </p:nvSpPr>
        <p:spPr bwMode="auto">
          <a:xfrm flipV="1">
            <a:off x="1908175" y="2492375"/>
            <a:ext cx="2089150" cy="25923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auto">
          <a:xfrm>
            <a:off x="3203575" y="3644900"/>
            <a:ext cx="2305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solidFill>
                  <a:srgbClr val="FF3300"/>
                </a:solidFill>
              </a:rPr>
              <a:t>- </a:t>
            </a:r>
            <a:r>
              <a:rPr lang="ru-RU" altLang="ru-RU" sz="2400" dirty="0" err="1" smtClean="0">
                <a:solidFill>
                  <a:srgbClr val="FF3300"/>
                </a:solidFill>
              </a:rPr>
              <a:t>ізобара</a:t>
            </a:r>
            <a:endParaRPr lang="ru-RU" altLang="ru-RU" sz="2400" dirty="0" smtClean="0">
              <a:solidFill>
                <a:srgbClr val="FF3300"/>
              </a:solidFill>
            </a:endParaRPr>
          </a:p>
        </p:txBody>
      </p:sp>
      <p:sp>
        <p:nvSpPr>
          <p:cNvPr id="73741" name="Text Box 13"/>
          <p:cNvSpPr txBox="1">
            <a:spLocks noChangeArrowheads="1"/>
          </p:cNvSpPr>
          <p:nvPr/>
        </p:nvSpPr>
        <p:spPr bwMode="auto">
          <a:xfrm>
            <a:off x="5651500" y="1412875"/>
            <a:ext cx="719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smtClean="0">
                <a:solidFill>
                  <a:srgbClr val="000000"/>
                </a:solidFill>
              </a:rPr>
              <a:t>V</a:t>
            </a:r>
            <a:endParaRPr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73742" name="Line 14"/>
          <p:cNvSpPr>
            <a:spLocks noChangeShapeType="1"/>
          </p:cNvSpPr>
          <p:nvPr/>
        </p:nvSpPr>
        <p:spPr bwMode="auto">
          <a:xfrm>
            <a:off x="5580063" y="184467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auto">
          <a:xfrm>
            <a:off x="5651500" y="1916113"/>
            <a:ext cx="1008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smtClean="0">
                <a:solidFill>
                  <a:srgbClr val="000000"/>
                </a:solidFill>
              </a:rPr>
              <a:t>T</a:t>
            </a:r>
            <a:endParaRPr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73744" name="Text Box 16"/>
          <p:cNvSpPr txBox="1">
            <a:spLocks noChangeArrowheads="1"/>
          </p:cNvSpPr>
          <p:nvPr/>
        </p:nvSpPr>
        <p:spPr bwMode="auto">
          <a:xfrm>
            <a:off x="6227763" y="1628775"/>
            <a:ext cx="1441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smtClean="0">
                <a:solidFill>
                  <a:srgbClr val="000000"/>
                </a:solidFill>
              </a:rPr>
              <a:t>=const</a:t>
            </a:r>
            <a:endParaRPr lang="ru-RU" altLang="ru-RU" sz="2400" smtClean="0">
              <a:solidFill>
                <a:srgbClr val="000000"/>
              </a:solidFill>
            </a:endParaRPr>
          </a:p>
        </p:txBody>
      </p:sp>
      <p:pic>
        <p:nvPicPr>
          <p:cNvPr id="30732" name="Picture 15" descr="img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895600"/>
            <a:ext cx="220980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6386" y="574402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77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2.89017E-7 L -0.51961 0.06289 " pathEditMode="relative" ptsTypes="AA">
                                      <p:cBhvr>
                                        <p:cTn id="11" dur="2000" fill="hold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00185 L 0.00399 0.564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10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animBg="1"/>
      <p:bldP spid="73734" grpId="0" animBg="1"/>
      <p:bldP spid="73736" grpId="0" animBg="1"/>
      <p:bldP spid="73739" grpId="0" animBg="1"/>
      <p:bldP spid="73740" grpId="0"/>
      <p:bldP spid="73741" grpId="0"/>
      <p:bldP spid="73742" grpId="0" animBg="1"/>
      <p:bldP spid="73743" grpId="0"/>
      <p:bldP spid="737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Ізобари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052513"/>
            <a:ext cx="3529013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500438"/>
            <a:ext cx="3671888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3592513"/>
            <a:ext cx="3240087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2775" name="Object 7"/>
          <p:cNvGraphicFramePr>
            <a:graphicFrameLocks noGrp="1" noChangeAspect="1"/>
          </p:cNvGraphicFramePr>
          <p:nvPr>
            <p:ph idx="4294967295"/>
          </p:nvPr>
        </p:nvGraphicFramePr>
        <p:xfrm>
          <a:off x="5148263" y="1817688"/>
          <a:ext cx="244792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2" name="Формула" r:id="rId6" imgW="787320" imgH="228600" progId="Equation.3">
                  <p:embed/>
                </p:oleObj>
              </mc:Choice>
              <mc:Fallback>
                <p:oleObj name="Формула" r:id="rId6" imgW="78732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1817688"/>
                        <a:ext cx="2447925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hlinkClick r:id="rId2" action="ppaction://hlinkfile"/>
              </a:rPr>
              <a:t>ДОСЛІД</a:t>
            </a:r>
            <a:endParaRPr lang="ru-RU" dirty="0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484784"/>
            <a:ext cx="5310419" cy="48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70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80" name="Object 4"/>
          <p:cNvGraphicFramePr>
            <a:graphicFrameLocks noChangeAspect="1"/>
          </p:cNvGraphicFramePr>
          <p:nvPr/>
        </p:nvGraphicFramePr>
        <p:xfrm>
          <a:off x="2051050" y="260350"/>
          <a:ext cx="540067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8" name="Формула" r:id="rId3" imgW="634449" imgH="177646" progId="Equation.3">
                  <p:embed/>
                </p:oleObj>
              </mc:Choice>
              <mc:Fallback>
                <p:oleObj name="Формула" r:id="rId3" imgW="634449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260350"/>
                        <a:ext cx="5400675" cy="122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1187450" y="1628775"/>
            <a:ext cx="66246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1800" smtClean="0">
              <a:solidFill>
                <a:srgbClr val="000000"/>
              </a:solidFill>
            </a:endParaRPr>
          </a:p>
        </p:txBody>
      </p:sp>
      <p:graphicFrame>
        <p:nvGraphicFramePr>
          <p:cNvPr id="75783" name="Object 7"/>
          <p:cNvGraphicFramePr>
            <a:graphicFrameLocks noChangeAspect="1"/>
          </p:cNvGraphicFramePr>
          <p:nvPr/>
        </p:nvGraphicFramePr>
        <p:xfrm>
          <a:off x="1835150" y="2205038"/>
          <a:ext cx="5545138" cy="188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9" name="Формула" r:id="rId5" imgW="1269449" imgH="431613" progId="Equation.3">
                  <p:embed/>
                </p:oleObj>
              </mc:Choice>
              <mc:Fallback>
                <p:oleObj name="Формула" r:id="rId5" imgW="1269449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2205038"/>
                        <a:ext cx="5545138" cy="1884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4" name="Object 8"/>
          <p:cNvGraphicFramePr>
            <a:graphicFrameLocks noChangeAspect="1"/>
          </p:cNvGraphicFramePr>
          <p:nvPr/>
        </p:nvGraphicFramePr>
        <p:xfrm>
          <a:off x="1692275" y="4437063"/>
          <a:ext cx="5184775" cy="18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0" name="Формула" r:id="rId7" imgW="1028254" imgH="431613" progId="Equation.3">
                  <p:embed/>
                </p:oleObj>
              </mc:Choice>
              <mc:Fallback>
                <p:oleObj name="Формула" r:id="rId7" imgW="1028254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4437063"/>
                        <a:ext cx="5184775" cy="187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748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4" dur="20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Ізохорний процес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8218488" cy="4525963"/>
          </a:xfrm>
        </p:spPr>
        <p:txBody>
          <a:bodyPr/>
          <a:lstStyle/>
          <a:p>
            <a:r>
              <a:rPr lang="uk-UA" sz="2800" b="1" smtClean="0"/>
              <a:t>Ізохорний процес</a:t>
            </a:r>
            <a:r>
              <a:rPr lang="uk-UA" sz="2800" smtClean="0"/>
              <a:t> – процес зміни стану термодинамічної системи, що протікає при сталому об’ємі: </a:t>
            </a:r>
            <a:r>
              <a:rPr lang="en-US" sz="2800" smtClean="0"/>
              <a:t>V</a:t>
            </a:r>
            <a:r>
              <a:rPr lang="uk-UA" sz="2800" smtClean="0"/>
              <a:t> </a:t>
            </a:r>
            <a:r>
              <a:rPr lang="en-US" sz="2800" smtClean="0"/>
              <a:t>= const</a:t>
            </a:r>
            <a:r>
              <a:rPr lang="uk-UA" sz="2800" smtClean="0"/>
              <a:t> </a:t>
            </a:r>
          </a:p>
          <a:p>
            <a:r>
              <a:rPr lang="uk-UA" sz="2800" smtClean="0"/>
              <a:t>Закон Шарля:</a:t>
            </a:r>
          </a:p>
          <a:p>
            <a:pPr algn="ctr">
              <a:buFont typeface="Arial" charset="0"/>
              <a:buNone/>
            </a:pPr>
            <a:r>
              <a:rPr lang="uk-UA" sz="2800" smtClean="0"/>
              <a:t> </a:t>
            </a:r>
            <a:r>
              <a:rPr lang="uk-UA" sz="2800" b="1" i="1" smtClean="0">
                <a:solidFill>
                  <a:schemeClr val="accent1"/>
                </a:solidFill>
              </a:rPr>
              <a:t>Для газу даної маси при сталому об’ємі відношення тиску до температури є величиною сталою.</a:t>
            </a:r>
            <a:endParaRPr lang="uk-UA" sz="2800" b="1" smtClean="0">
              <a:solidFill>
                <a:schemeClr val="accent1"/>
              </a:solidFill>
            </a:endParaRPr>
          </a:p>
          <a:p>
            <a:pPr>
              <a:buFont typeface="Arial" charset="0"/>
              <a:buNone/>
            </a:pPr>
            <a:endParaRPr lang="ru-RU" sz="2800" b="1" smtClean="0">
              <a:solidFill>
                <a:schemeClr val="accent1"/>
              </a:solidFill>
            </a:endParaRPr>
          </a:p>
        </p:txBody>
      </p:sp>
      <p:graphicFrame>
        <p:nvGraphicFramePr>
          <p:cNvPr id="33796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563938" y="4868863"/>
          <a:ext cx="2376487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3" name="Формула" r:id="rId3" imgW="660240" imgH="393480" progId="Equation.3">
                  <p:embed/>
                </p:oleObj>
              </mc:Choice>
              <mc:Fallback>
                <p:oleObj name="Формула" r:id="rId3" imgW="66024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4868863"/>
                        <a:ext cx="2376487" cy="1416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/>
          </p:cNvSpPr>
          <p:nvPr>
            <p:ph type="title" idx="4294967295"/>
          </p:nvPr>
        </p:nvSpPr>
        <p:spPr>
          <a:xfrm>
            <a:off x="323850" y="981075"/>
            <a:ext cx="8229600" cy="1143000"/>
          </a:xfrm>
        </p:spPr>
        <p:txBody>
          <a:bodyPr/>
          <a:lstStyle/>
          <a:p>
            <a:r>
              <a:rPr lang="uk-UA" sz="2800" smtClean="0"/>
              <a:t>Закон було встановлено експериментально </a:t>
            </a:r>
            <a:br>
              <a:rPr lang="uk-UA" sz="2800" smtClean="0"/>
            </a:br>
            <a:r>
              <a:rPr lang="uk-UA" sz="2800" smtClean="0"/>
              <a:t>у  1787 р.</a:t>
            </a:r>
            <a:r>
              <a:rPr lang="ru-RU" sz="3200" smtClean="0"/>
              <a:t> </a:t>
            </a:r>
            <a:endParaRPr lang="ru-RU" smtClean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2133600"/>
            <a:ext cx="3271838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755650" y="4437063"/>
            <a:ext cx="3168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Жак Шарль (франц.)</a:t>
            </a:r>
          </a:p>
          <a:p>
            <a:pPr algn="ctr"/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(1746-1823 р.)</a:t>
            </a:r>
            <a:r>
              <a:rPr lang="ru-RU"/>
              <a:t>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277813"/>
            <a:ext cx="7772400" cy="1143000"/>
          </a:xfrm>
        </p:spPr>
        <p:txBody>
          <a:bodyPr/>
          <a:lstStyle/>
          <a:p>
            <a:pPr algn="ctr" eaLnBrk="1" hangingPunct="1"/>
            <a:r>
              <a:rPr lang="ru-RU" altLang="ru-RU" dirty="0" err="1" smtClean="0"/>
              <a:t>Графік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ізохорного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процесу</a:t>
            </a:r>
            <a:endParaRPr lang="ru-RU" altLang="ru-RU" dirty="0" smtClean="0"/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4200" smtClean="0">
              <a:solidFill>
                <a:srgbClr val="330033"/>
              </a:solidFill>
              <a:latin typeface="Times New Roman" pitchFamily="18" charset="0"/>
            </a:endParaRPr>
          </a:p>
        </p:txBody>
      </p:sp>
      <p:sp>
        <p:nvSpPr>
          <p:cNvPr id="77829" name="Line 5"/>
          <p:cNvSpPr>
            <a:spLocks noChangeShapeType="1"/>
          </p:cNvSpPr>
          <p:nvPr/>
        </p:nvSpPr>
        <p:spPr bwMode="auto">
          <a:xfrm flipV="1">
            <a:off x="1331913" y="1557338"/>
            <a:ext cx="0" cy="4319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7830" name="Line 6"/>
          <p:cNvSpPr>
            <a:spLocks noChangeShapeType="1"/>
          </p:cNvSpPr>
          <p:nvPr/>
        </p:nvSpPr>
        <p:spPr bwMode="auto">
          <a:xfrm>
            <a:off x="1187450" y="5661025"/>
            <a:ext cx="56165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7834" name="Line 10"/>
          <p:cNvSpPr>
            <a:spLocks noChangeShapeType="1"/>
          </p:cNvSpPr>
          <p:nvPr/>
        </p:nvSpPr>
        <p:spPr bwMode="auto">
          <a:xfrm flipV="1">
            <a:off x="1331913" y="5229225"/>
            <a:ext cx="576262" cy="43180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7836" name="Line 12"/>
          <p:cNvSpPr>
            <a:spLocks noChangeShapeType="1"/>
          </p:cNvSpPr>
          <p:nvPr/>
        </p:nvSpPr>
        <p:spPr bwMode="auto">
          <a:xfrm flipV="1">
            <a:off x="1908175" y="2636838"/>
            <a:ext cx="3311525" cy="25923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3779838" y="4076700"/>
            <a:ext cx="2016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dirty="0" smtClean="0">
                <a:solidFill>
                  <a:srgbClr val="FF3300"/>
                </a:solidFill>
              </a:rPr>
              <a:t>-</a:t>
            </a:r>
            <a:r>
              <a:rPr lang="ru-RU" altLang="ru-RU" dirty="0" err="1" smtClean="0">
                <a:solidFill>
                  <a:srgbClr val="FF3300"/>
                </a:solidFill>
              </a:rPr>
              <a:t>ізохора</a:t>
            </a:r>
            <a:endParaRPr lang="ru-RU" altLang="ru-RU" dirty="0" smtClean="0">
              <a:solidFill>
                <a:srgbClr val="FF3300"/>
              </a:solidFill>
            </a:endParaRPr>
          </a:p>
        </p:txBody>
      </p:sp>
      <p:sp>
        <p:nvSpPr>
          <p:cNvPr id="77838" name="Text Box 14"/>
          <p:cNvSpPr txBox="1">
            <a:spLocks noChangeArrowheads="1"/>
          </p:cNvSpPr>
          <p:nvPr/>
        </p:nvSpPr>
        <p:spPr bwMode="auto">
          <a:xfrm>
            <a:off x="6156325" y="1557338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smtClean="0">
                <a:solidFill>
                  <a:srgbClr val="000000"/>
                </a:solidFill>
              </a:rPr>
              <a:t>p</a:t>
            </a:r>
            <a:endParaRPr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77839" name="Text Box 15"/>
          <p:cNvSpPr txBox="1">
            <a:spLocks noChangeArrowheads="1"/>
          </p:cNvSpPr>
          <p:nvPr/>
        </p:nvSpPr>
        <p:spPr bwMode="auto">
          <a:xfrm>
            <a:off x="6156325" y="1989138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smtClean="0">
                <a:solidFill>
                  <a:srgbClr val="000000"/>
                </a:solidFill>
              </a:rPr>
              <a:t>Т</a:t>
            </a:r>
          </a:p>
        </p:txBody>
      </p:sp>
      <p:sp>
        <p:nvSpPr>
          <p:cNvPr id="77840" name="Line 16"/>
          <p:cNvSpPr>
            <a:spLocks noChangeShapeType="1"/>
          </p:cNvSpPr>
          <p:nvPr/>
        </p:nvSpPr>
        <p:spPr bwMode="auto">
          <a:xfrm>
            <a:off x="6011863" y="1989138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7841" name="Text Box 17"/>
          <p:cNvSpPr txBox="1">
            <a:spLocks noChangeArrowheads="1"/>
          </p:cNvSpPr>
          <p:nvPr/>
        </p:nvSpPr>
        <p:spPr bwMode="auto">
          <a:xfrm>
            <a:off x="6732588" y="1773238"/>
            <a:ext cx="1728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smtClean="0">
                <a:solidFill>
                  <a:srgbClr val="000000"/>
                </a:solidFill>
              </a:rPr>
              <a:t>=const</a:t>
            </a:r>
            <a:endParaRPr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566102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88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855 L -0.61423 0.00855 " pathEditMode="relative" ptsTypes="AA">
                                      <p:cBhvr>
                                        <p:cTn id="11" dur="20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7.51445E-7 L 5.55556E-6 0.56624 " pathEditMode="relative" ptsTypes="AA">
                                      <p:cBhvr>
                                        <p:cTn id="14" dur="20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78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 animBg="1"/>
      <p:bldP spid="77830" grpId="0" animBg="1"/>
      <p:bldP spid="77834" grpId="0" animBg="1"/>
      <p:bldP spid="77836" grpId="0" animBg="1"/>
      <p:bldP spid="77837" grpId="0"/>
      <p:bldP spid="77838" grpId="0"/>
      <p:bldP spid="77839" grpId="0"/>
      <p:bldP spid="77840" grpId="0" animBg="1"/>
      <p:bldP spid="778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b="1" smtClean="0">
                <a:solidFill>
                  <a:srgbClr val="000099"/>
                </a:solidFill>
              </a:rPr>
              <a:t>Ізохори</a:t>
            </a:r>
            <a:endParaRPr lang="ru-RU" b="1" smtClean="0">
              <a:solidFill>
                <a:srgbClr val="000099"/>
              </a:solidFill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196975"/>
            <a:ext cx="3455988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4076700"/>
            <a:ext cx="3457575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005263"/>
            <a:ext cx="3529012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4039" name="Object 7"/>
          <p:cNvGraphicFramePr>
            <a:graphicFrameLocks noGrp="1" noChangeAspect="1"/>
          </p:cNvGraphicFramePr>
          <p:nvPr>
            <p:ph idx="4294967295"/>
          </p:nvPr>
        </p:nvGraphicFramePr>
        <p:xfrm>
          <a:off x="5184775" y="1773238"/>
          <a:ext cx="2447925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6" name="Формула" r:id="rId6" imgW="723600" imgH="228600" progId="Equation.3">
                  <p:embed/>
                </p:oleObj>
              </mc:Choice>
              <mc:Fallback>
                <p:oleObj name="Формула" r:id="rId6" imgW="72360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4775" y="1773238"/>
                        <a:ext cx="2447925" cy="773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Завдання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sp>
        <p:nvSpPr>
          <p:cNvPr id="45059" name="Rectangle 3"/>
          <p:cNvSpPr>
            <a:spLocks noGrp="1"/>
          </p:cNvSpPr>
          <p:nvPr>
            <p:ph type="body" idx="4294967295"/>
          </p:nvPr>
        </p:nvSpPr>
        <p:spPr>
          <a:xfrm>
            <a:off x="323528" y="1125538"/>
            <a:ext cx="8568952" cy="5256212"/>
          </a:xfrm>
        </p:spPr>
        <p:txBody>
          <a:bodyPr/>
          <a:lstStyle/>
          <a:p>
            <a:pPr algn="just">
              <a:lnSpc>
                <a:spcPct val="90000"/>
              </a:lnSpc>
              <a:buFont typeface="Arial" charset="0"/>
              <a:buNone/>
            </a:pPr>
            <a:r>
              <a:rPr lang="uk-UA" sz="2400" b="1" dirty="0" smtClean="0"/>
              <a:t>1.</a:t>
            </a:r>
            <a:r>
              <a:rPr lang="uk-UA" sz="2400" dirty="0" smtClean="0"/>
              <a:t> Графічне зображення </a:t>
            </a:r>
            <a:r>
              <a:rPr lang="uk-UA" sz="2400" dirty="0" err="1" smtClean="0"/>
              <a:t>ізопроцесів</a:t>
            </a:r>
            <a:r>
              <a:rPr lang="uk-UA" sz="2400" dirty="0" smtClean="0"/>
              <a:t> в різних системах координат</a:t>
            </a:r>
          </a:p>
          <a:p>
            <a:pPr>
              <a:lnSpc>
                <a:spcPct val="90000"/>
              </a:lnSpc>
            </a:pPr>
            <a:endParaRPr lang="uk-UA" sz="2400" dirty="0" smtClean="0"/>
          </a:p>
          <a:p>
            <a:pPr>
              <a:lnSpc>
                <a:spcPct val="90000"/>
              </a:lnSpc>
            </a:pPr>
            <a:endParaRPr lang="uk-UA" sz="2400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uk-UA" sz="2400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uk-UA" sz="2400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uk-UA" sz="2400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uk-UA" sz="2400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endParaRPr lang="uk-UA" sz="2400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2400" b="1" dirty="0" smtClean="0">
                <a:solidFill>
                  <a:srgbClr val="000099"/>
                </a:solidFill>
              </a:rPr>
              <a:t>Знайти у заданих системах координат: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2400" b="1" dirty="0" smtClean="0"/>
              <a:t>а) ізотерми;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2400" b="1" dirty="0" smtClean="0"/>
              <a:t>б) ізохори;</a:t>
            </a:r>
            <a:endParaRPr lang="uk-UA" sz="2400" b="1" i="1" dirty="0" smtClean="0"/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2400" b="1" dirty="0" smtClean="0"/>
              <a:t>в)ізобари.</a:t>
            </a:r>
            <a:r>
              <a:rPr lang="ru-RU" sz="2400" b="1" dirty="0" smtClean="0"/>
              <a:t> </a:t>
            </a:r>
          </a:p>
        </p:txBody>
      </p:sp>
      <p:pic>
        <p:nvPicPr>
          <p:cNvPr id="45060" name="Picture 4" descr="123_3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989138"/>
            <a:ext cx="78486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72174" y="37483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79443" y="37232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215747" y="374839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9" name="Rectangle 55"/>
          <p:cNvSpPr>
            <a:spLocks noGrp="1"/>
          </p:cNvSpPr>
          <p:nvPr>
            <p:ph type="title" idx="4294967295"/>
          </p:nvPr>
        </p:nvSpPr>
        <p:spPr>
          <a:xfrm>
            <a:off x="467544" y="908720"/>
            <a:ext cx="8229600" cy="561975"/>
          </a:xfrm>
        </p:spPr>
        <p:txBody>
          <a:bodyPr/>
          <a:lstStyle/>
          <a:p>
            <a:r>
              <a:rPr lang="uk-UA" sz="3200" b="1" dirty="0" smtClean="0">
                <a:solidFill>
                  <a:srgbClr val="000099"/>
                </a:solidFill>
              </a:rPr>
              <a:t>Перевіримо</a:t>
            </a:r>
            <a:endParaRPr lang="ru-RU" sz="3200" b="1" dirty="0" smtClean="0">
              <a:solidFill>
                <a:srgbClr val="000099"/>
              </a:solidFill>
            </a:endParaRPr>
          </a:p>
        </p:txBody>
      </p:sp>
      <p:graphicFrame>
        <p:nvGraphicFramePr>
          <p:cNvPr id="11268" name="Group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34167569"/>
              </p:ext>
            </p:extLst>
          </p:nvPr>
        </p:nvGraphicFramePr>
        <p:xfrm>
          <a:off x="457200" y="1600200"/>
          <a:ext cx="8229600" cy="4526725"/>
        </p:xfrm>
        <a:graphic>
          <a:graphicData uri="http://schemas.openxmlformats.org/drawingml/2006/table">
            <a:tbl>
              <a:tblPr/>
              <a:tblGrid>
                <a:gridCol w="1371600"/>
                <a:gridCol w="1303040"/>
                <a:gridCol w="1440160"/>
                <a:gridCol w="1371600"/>
                <a:gridCol w="1371600"/>
                <a:gridCol w="1371600"/>
              </a:tblGrid>
              <a:tr h="895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Номер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задачі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m ,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кг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М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,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кг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моль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P,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Па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V,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м</a:t>
                      </a:r>
                      <a:r>
                        <a:rPr kumimoji="0" lang="ru-RU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Т, 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2·10</a:t>
                      </a:r>
                      <a:r>
                        <a:rPr kumimoji="0" lang="ru-RU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4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kumimoji="0" 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0,028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uk-UA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Calibri" pitchFamily="34" charset="0"/>
                        </a:rPr>
                        <a:t>4,4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 rot="16200000">
            <a:off x="4151313" y="-3135313"/>
            <a:ext cx="1439862" cy="80883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vert="eaVert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 smtClean="0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 err="1" smtClean="0">
                <a:solidFill>
                  <a:srgbClr val="000099"/>
                </a:solidFill>
              </a:rPr>
              <a:t>Порівняйте</a:t>
            </a:r>
            <a:r>
              <a:rPr lang="ru-RU" altLang="ru-RU" sz="2400" b="1" dirty="0" smtClean="0">
                <a:solidFill>
                  <a:srgbClr val="000099"/>
                </a:solidFill>
              </a:rPr>
              <a:t>  </a:t>
            </a:r>
            <a:r>
              <a:rPr lang="ru-RU" altLang="ru-RU" sz="2400" b="1" dirty="0" err="1" smtClean="0">
                <a:solidFill>
                  <a:srgbClr val="000099"/>
                </a:solidFill>
              </a:rPr>
              <a:t>макроскопічні</a:t>
            </a:r>
            <a:r>
              <a:rPr lang="ru-RU" altLang="ru-RU" sz="2400" b="1" dirty="0" smtClean="0">
                <a:solidFill>
                  <a:srgbClr val="000099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0099"/>
                </a:solidFill>
              </a:rPr>
              <a:t>параметри</a:t>
            </a:r>
            <a:r>
              <a:rPr lang="ru-RU" altLang="ru-RU" sz="2400" b="1" dirty="0" smtClean="0">
                <a:solidFill>
                  <a:srgbClr val="000099"/>
                </a:solidFill>
              </a:rPr>
              <a:t>, </a:t>
            </a:r>
            <a:r>
              <a:rPr lang="ru-RU" altLang="ru-RU" sz="2400" b="1" dirty="0" err="1" smtClean="0">
                <a:solidFill>
                  <a:srgbClr val="000099"/>
                </a:solidFill>
              </a:rPr>
              <a:t>використовуючи</a:t>
            </a:r>
            <a:r>
              <a:rPr lang="ru-RU" altLang="ru-RU" sz="2400" b="1" dirty="0" smtClean="0">
                <a:solidFill>
                  <a:srgbClr val="000099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000099"/>
                </a:solidFill>
              </a:rPr>
              <a:t>графіки</a:t>
            </a:r>
            <a:r>
              <a:rPr lang="ru-RU" altLang="ru-RU" sz="2400" b="1" dirty="0" smtClean="0">
                <a:solidFill>
                  <a:srgbClr val="000099"/>
                </a:solidFill>
              </a:rPr>
              <a:t>, </a:t>
            </a:r>
            <a:r>
              <a:rPr lang="ru-RU" altLang="ru-RU" sz="2400" b="1" dirty="0" err="1" smtClean="0">
                <a:solidFill>
                  <a:srgbClr val="000099"/>
                </a:solidFill>
              </a:rPr>
              <a:t>які</a:t>
            </a:r>
            <a:r>
              <a:rPr lang="ru-RU" altLang="ru-RU" sz="2400" b="1" dirty="0" smtClean="0">
                <a:solidFill>
                  <a:srgbClr val="000099"/>
                </a:solidFill>
              </a:rPr>
              <a:t>  </a:t>
            </a:r>
            <a:r>
              <a:rPr lang="ru-RU" altLang="ru-RU" sz="2400" b="1" dirty="0" err="1" smtClean="0">
                <a:solidFill>
                  <a:srgbClr val="000099"/>
                </a:solidFill>
              </a:rPr>
              <a:t>представлені</a:t>
            </a:r>
            <a:r>
              <a:rPr lang="ru-RU" altLang="ru-RU" sz="2400" b="1" dirty="0" smtClean="0">
                <a:solidFill>
                  <a:srgbClr val="000099"/>
                </a:solidFill>
              </a:rPr>
              <a:t> 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 smtClean="0">
                <a:solidFill>
                  <a:srgbClr val="000099"/>
                </a:solidFill>
              </a:rPr>
              <a:t>на рисунках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dirty="0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" name="Скругленный прямоугольник 13"/>
          <p:cNvSpPr>
            <a:spLocks noChangeArrowheads="1"/>
          </p:cNvSpPr>
          <p:nvPr/>
        </p:nvSpPr>
        <p:spPr bwMode="auto">
          <a:xfrm rot="-5400000">
            <a:off x="431800" y="1808163"/>
            <a:ext cx="2376487" cy="25923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vert="eaVert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smtClean="0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" name="Скругленный прямоугольник 13"/>
          <p:cNvSpPr>
            <a:spLocks noChangeArrowheads="1"/>
          </p:cNvSpPr>
          <p:nvPr/>
        </p:nvSpPr>
        <p:spPr bwMode="auto">
          <a:xfrm rot="-5400000">
            <a:off x="3311525" y="2889250"/>
            <a:ext cx="2376488" cy="25923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vert="eaVert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smtClean="0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" name="Скругленный прямоугольник 13"/>
          <p:cNvSpPr>
            <a:spLocks noChangeArrowheads="1"/>
          </p:cNvSpPr>
          <p:nvPr/>
        </p:nvSpPr>
        <p:spPr bwMode="auto">
          <a:xfrm rot="-5400000">
            <a:off x="6192838" y="1808163"/>
            <a:ext cx="2376487" cy="25923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vert="eaVert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smtClean="0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V="1">
            <a:off x="684213" y="2205038"/>
            <a:ext cx="0" cy="172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 flipV="1">
            <a:off x="3563938" y="3357563"/>
            <a:ext cx="0" cy="172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 flipV="1">
            <a:off x="6516688" y="2205038"/>
            <a:ext cx="0" cy="172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993" name="Line 9"/>
          <p:cNvSpPr>
            <a:spLocks noChangeShapeType="1"/>
          </p:cNvSpPr>
          <p:nvPr/>
        </p:nvSpPr>
        <p:spPr bwMode="auto">
          <a:xfrm>
            <a:off x="684213" y="3933825"/>
            <a:ext cx="17287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3563938" y="5084763"/>
            <a:ext cx="17287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995" name="Line 11"/>
          <p:cNvSpPr>
            <a:spLocks noChangeShapeType="1"/>
          </p:cNvSpPr>
          <p:nvPr/>
        </p:nvSpPr>
        <p:spPr bwMode="auto">
          <a:xfrm>
            <a:off x="6516688" y="3933825"/>
            <a:ext cx="17287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395288" y="21336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smtClean="0">
                <a:solidFill>
                  <a:srgbClr val="000000"/>
                </a:solidFill>
              </a:rPr>
              <a:t>р</a:t>
            </a:r>
          </a:p>
        </p:txBody>
      </p:sp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3263900" y="308927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smtClean="0">
                <a:solidFill>
                  <a:srgbClr val="000000"/>
                </a:solidFill>
              </a:rPr>
              <a:t>р</a:t>
            </a: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6156325" y="2133600"/>
            <a:ext cx="336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V</a:t>
            </a:r>
            <a:endParaRPr lang="ru-RU" altLang="ru-RU" sz="1800" smtClean="0">
              <a:solidFill>
                <a:srgbClr val="000000"/>
              </a:solidFill>
            </a:endParaRP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2387600" y="3736975"/>
            <a:ext cx="336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V</a:t>
            </a:r>
            <a:endParaRPr lang="ru-RU" altLang="ru-RU" sz="1800" smtClean="0">
              <a:solidFill>
                <a:srgbClr val="000000"/>
              </a:solidFill>
            </a:endParaRPr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5346700" y="4889500"/>
            <a:ext cx="323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T</a:t>
            </a:r>
            <a:endParaRPr lang="ru-RU" altLang="ru-RU" sz="1800" smtClean="0">
              <a:solidFill>
                <a:srgbClr val="000000"/>
              </a:solidFill>
            </a:endParaRP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8243888" y="3716338"/>
            <a:ext cx="323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T</a:t>
            </a:r>
            <a:endParaRPr lang="ru-RU" altLang="ru-RU" sz="1800" smtClean="0">
              <a:solidFill>
                <a:srgbClr val="000000"/>
              </a:solidFill>
            </a:endParaRPr>
          </a:p>
        </p:txBody>
      </p:sp>
      <p:sp>
        <p:nvSpPr>
          <p:cNvPr id="42002" name="Arc 18"/>
          <p:cNvSpPr>
            <a:spLocks/>
          </p:cNvSpPr>
          <p:nvPr/>
        </p:nvSpPr>
        <p:spPr bwMode="auto">
          <a:xfrm rot="10800000">
            <a:off x="1258888" y="2349500"/>
            <a:ext cx="857250" cy="863600"/>
          </a:xfrm>
          <a:custGeom>
            <a:avLst/>
            <a:gdLst>
              <a:gd name="T0" fmla="*/ 0 w 25676"/>
              <a:gd name="T1" fmla="*/ 24797834 h 21600"/>
              <a:gd name="T2" fmla="*/ 955581543 w 25676"/>
              <a:gd name="T3" fmla="*/ 1380480872 h 21600"/>
              <a:gd name="T4" fmla="*/ 151695856 w 25676"/>
              <a:gd name="T5" fmla="*/ 1380480872 h 21600"/>
              <a:gd name="T6" fmla="*/ 0 60000 65536"/>
              <a:gd name="T7" fmla="*/ 0 60000 65536"/>
              <a:gd name="T8" fmla="*/ 0 60000 65536"/>
              <a:gd name="T9" fmla="*/ 0 w 25676"/>
              <a:gd name="T10" fmla="*/ 0 h 21600"/>
              <a:gd name="T11" fmla="*/ 25676 w 2567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676" h="21600" fill="none" extrusionOk="0">
                <a:moveTo>
                  <a:pt x="0" y="388"/>
                </a:moveTo>
                <a:cubicBezTo>
                  <a:pt x="1343" y="129"/>
                  <a:pt x="2708" y="-1"/>
                  <a:pt x="4076" y="0"/>
                </a:cubicBezTo>
                <a:cubicBezTo>
                  <a:pt x="16005" y="0"/>
                  <a:pt x="25676" y="9670"/>
                  <a:pt x="25676" y="21600"/>
                </a:cubicBezTo>
              </a:path>
              <a:path w="25676" h="21600" stroke="0" extrusionOk="0">
                <a:moveTo>
                  <a:pt x="0" y="388"/>
                </a:moveTo>
                <a:cubicBezTo>
                  <a:pt x="1343" y="129"/>
                  <a:pt x="2708" y="-1"/>
                  <a:pt x="4076" y="0"/>
                </a:cubicBezTo>
                <a:cubicBezTo>
                  <a:pt x="16005" y="0"/>
                  <a:pt x="25676" y="9670"/>
                  <a:pt x="25676" y="21600"/>
                </a:cubicBezTo>
                <a:lnTo>
                  <a:pt x="4076" y="21600"/>
                </a:lnTo>
                <a:lnTo>
                  <a:pt x="0" y="388"/>
                </a:lnTo>
                <a:close/>
              </a:path>
            </a:pathLst>
          </a:cu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2003" name="Arc 19"/>
          <p:cNvSpPr>
            <a:spLocks/>
          </p:cNvSpPr>
          <p:nvPr/>
        </p:nvSpPr>
        <p:spPr bwMode="auto">
          <a:xfrm rot="10800000">
            <a:off x="971550" y="2708275"/>
            <a:ext cx="936625" cy="865188"/>
          </a:xfrm>
          <a:custGeom>
            <a:avLst/>
            <a:gdLst>
              <a:gd name="T0" fmla="*/ 0 w 25676"/>
              <a:gd name="T1" fmla="*/ 24934037 h 21600"/>
              <a:gd name="T2" fmla="*/ 1246357140 w 25676"/>
              <a:gd name="T3" fmla="*/ 1388110231 h 21600"/>
              <a:gd name="T4" fmla="*/ 197856231 w 25676"/>
              <a:gd name="T5" fmla="*/ 1388110231 h 21600"/>
              <a:gd name="T6" fmla="*/ 0 60000 65536"/>
              <a:gd name="T7" fmla="*/ 0 60000 65536"/>
              <a:gd name="T8" fmla="*/ 0 60000 65536"/>
              <a:gd name="T9" fmla="*/ 0 w 25676"/>
              <a:gd name="T10" fmla="*/ 0 h 21600"/>
              <a:gd name="T11" fmla="*/ 25676 w 2567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676" h="21600" fill="none" extrusionOk="0">
                <a:moveTo>
                  <a:pt x="0" y="388"/>
                </a:moveTo>
                <a:cubicBezTo>
                  <a:pt x="1343" y="129"/>
                  <a:pt x="2708" y="-1"/>
                  <a:pt x="4076" y="0"/>
                </a:cubicBezTo>
                <a:cubicBezTo>
                  <a:pt x="16005" y="0"/>
                  <a:pt x="25676" y="9670"/>
                  <a:pt x="25676" y="21600"/>
                </a:cubicBezTo>
              </a:path>
              <a:path w="25676" h="21600" stroke="0" extrusionOk="0">
                <a:moveTo>
                  <a:pt x="0" y="388"/>
                </a:moveTo>
                <a:cubicBezTo>
                  <a:pt x="1343" y="129"/>
                  <a:pt x="2708" y="-1"/>
                  <a:pt x="4076" y="0"/>
                </a:cubicBezTo>
                <a:cubicBezTo>
                  <a:pt x="16005" y="0"/>
                  <a:pt x="25676" y="9670"/>
                  <a:pt x="25676" y="21600"/>
                </a:cubicBezTo>
                <a:lnTo>
                  <a:pt x="4076" y="21600"/>
                </a:lnTo>
                <a:lnTo>
                  <a:pt x="0" y="388"/>
                </a:lnTo>
                <a:close/>
              </a:path>
            </a:pathLst>
          </a:cu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2004" name="Line 20"/>
          <p:cNvSpPr>
            <a:spLocks noChangeShapeType="1"/>
          </p:cNvSpPr>
          <p:nvPr/>
        </p:nvSpPr>
        <p:spPr bwMode="auto">
          <a:xfrm flipV="1">
            <a:off x="3563938" y="3573463"/>
            <a:ext cx="792162" cy="15113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2005" name="Line 21"/>
          <p:cNvSpPr>
            <a:spLocks noChangeShapeType="1"/>
          </p:cNvSpPr>
          <p:nvPr/>
        </p:nvSpPr>
        <p:spPr bwMode="auto">
          <a:xfrm flipV="1">
            <a:off x="3563938" y="4221163"/>
            <a:ext cx="1439862" cy="8636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 flipV="1">
            <a:off x="3851275" y="3573463"/>
            <a:ext cx="504825" cy="93503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2007" name="Line 23"/>
          <p:cNvSpPr>
            <a:spLocks noChangeShapeType="1"/>
          </p:cNvSpPr>
          <p:nvPr/>
        </p:nvSpPr>
        <p:spPr bwMode="auto">
          <a:xfrm flipV="1">
            <a:off x="4140200" y="4221163"/>
            <a:ext cx="863600" cy="503237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2008" name="Line 24"/>
          <p:cNvSpPr>
            <a:spLocks noChangeShapeType="1"/>
          </p:cNvSpPr>
          <p:nvPr/>
        </p:nvSpPr>
        <p:spPr bwMode="auto">
          <a:xfrm flipV="1">
            <a:off x="6516688" y="2636838"/>
            <a:ext cx="936625" cy="12954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2009" name="Line 25"/>
          <p:cNvSpPr>
            <a:spLocks noChangeShapeType="1"/>
          </p:cNvSpPr>
          <p:nvPr/>
        </p:nvSpPr>
        <p:spPr bwMode="auto">
          <a:xfrm flipV="1">
            <a:off x="6516688" y="3068638"/>
            <a:ext cx="1584325" cy="8636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V="1">
            <a:off x="6804025" y="2636838"/>
            <a:ext cx="647700" cy="86518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2011" name="Line 27"/>
          <p:cNvSpPr>
            <a:spLocks noChangeShapeType="1"/>
          </p:cNvSpPr>
          <p:nvPr/>
        </p:nvSpPr>
        <p:spPr bwMode="auto">
          <a:xfrm flipV="1">
            <a:off x="7092950" y="2997200"/>
            <a:ext cx="1081088" cy="649288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2012" name="Text Box 28"/>
          <p:cNvSpPr txBox="1">
            <a:spLocks noChangeArrowheads="1"/>
          </p:cNvSpPr>
          <p:nvPr/>
        </p:nvSpPr>
        <p:spPr bwMode="auto">
          <a:xfrm>
            <a:off x="1919288" y="3305175"/>
            <a:ext cx="4079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T</a:t>
            </a:r>
            <a:r>
              <a:rPr lang="en-US" altLang="ru-RU" sz="1800" baseline="-18000" smtClean="0">
                <a:solidFill>
                  <a:srgbClr val="000000"/>
                </a:solidFill>
              </a:rPr>
              <a:t>1</a:t>
            </a:r>
            <a:endParaRPr lang="ru-RU" altLang="ru-RU" sz="1800" baseline="-18000" smtClean="0">
              <a:solidFill>
                <a:srgbClr val="000000"/>
              </a:solidFill>
            </a:endParaRPr>
          </a:p>
        </p:txBody>
      </p:sp>
      <p:sp>
        <p:nvSpPr>
          <p:cNvPr id="42013" name="Text Box 29"/>
          <p:cNvSpPr txBox="1">
            <a:spLocks noChangeArrowheads="1"/>
          </p:cNvSpPr>
          <p:nvPr/>
        </p:nvSpPr>
        <p:spPr bwMode="auto">
          <a:xfrm>
            <a:off x="1990725" y="2728913"/>
            <a:ext cx="407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T</a:t>
            </a:r>
            <a:r>
              <a:rPr lang="en-US" altLang="ru-RU" sz="1800" baseline="-18000" smtClean="0">
                <a:solidFill>
                  <a:srgbClr val="000000"/>
                </a:solidFill>
              </a:rPr>
              <a:t>2</a:t>
            </a:r>
            <a:endParaRPr lang="ru-RU" altLang="ru-RU" sz="1800" baseline="-18000" smtClean="0">
              <a:solidFill>
                <a:srgbClr val="000000"/>
              </a:solidFill>
            </a:endParaRPr>
          </a:p>
        </p:txBody>
      </p:sp>
      <p:sp>
        <p:nvSpPr>
          <p:cNvPr id="42014" name="Text Box 30"/>
          <p:cNvSpPr txBox="1">
            <a:spLocks noChangeArrowheads="1"/>
          </p:cNvSpPr>
          <p:nvPr/>
        </p:nvSpPr>
        <p:spPr bwMode="auto">
          <a:xfrm>
            <a:off x="5008563" y="4097338"/>
            <a:ext cx="420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V</a:t>
            </a:r>
            <a:r>
              <a:rPr lang="en-US" altLang="ru-RU" sz="1800" baseline="-18000" smtClean="0">
                <a:solidFill>
                  <a:srgbClr val="000000"/>
                </a:solidFill>
              </a:rPr>
              <a:t>1</a:t>
            </a:r>
            <a:endParaRPr lang="ru-RU" altLang="ru-RU" sz="1800" baseline="-18000" smtClean="0">
              <a:solidFill>
                <a:srgbClr val="000000"/>
              </a:solidFill>
            </a:endParaRPr>
          </a:p>
        </p:txBody>
      </p:sp>
      <p:sp>
        <p:nvSpPr>
          <p:cNvPr id="42015" name="Text Box 31"/>
          <p:cNvSpPr txBox="1">
            <a:spLocks noChangeArrowheads="1"/>
          </p:cNvSpPr>
          <p:nvPr/>
        </p:nvSpPr>
        <p:spPr bwMode="auto">
          <a:xfrm>
            <a:off x="4360863" y="3305175"/>
            <a:ext cx="4206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V</a:t>
            </a:r>
            <a:r>
              <a:rPr lang="en-US" altLang="ru-RU" sz="1800" baseline="-18000" smtClean="0">
                <a:solidFill>
                  <a:srgbClr val="000000"/>
                </a:solidFill>
              </a:rPr>
              <a:t>2</a:t>
            </a:r>
            <a:endParaRPr lang="ru-RU" altLang="ru-RU" sz="1800" baseline="-18000" smtClean="0">
              <a:solidFill>
                <a:srgbClr val="000000"/>
              </a:solidFill>
            </a:endParaRPr>
          </a:p>
        </p:txBody>
      </p:sp>
      <p:sp>
        <p:nvSpPr>
          <p:cNvPr id="42016" name="Text Box 32"/>
          <p:cNvSpPr txBox="1">
            <a:spLocks noChangeArrowheads="1"/>
          </p:cNvSpPr>
          <p:nvPr/>
        </p:nvSpPr>
        <p:spPr bwMode="auto">
          <a:xfrm>
            <a:off x="8027988" y="2636838"/>
            <a:ext cx="3952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p</a:t>
            </a:r>
            <a:r>
              <a:rPr lang="en-US" altLang="ru-RU" sz="1800" baseline="-18000" smtClean="0">
                <a:solidFill>
                  <a:srgbClr val="000000"/>
                </a:solidFill>
              </a:rPr>
              <a:t>1</a:t>
            </a:r>
            <a:endParaRPr lang="ru-RU" altLang="ru-RU" sz="1800" baseline="-18000" smtClean="0">
              <a:solidFill>
                <a:srgbClr val="000000"/>
              </a:solidFill>
            </a:endParaRPr>
          </a:p>
        </p:txBody>
      </p:sp>
      <p:sp>
        <p:nvSpPr>
          <p:cNvPr id="42017" name="Text Box 33"/>
          <p:cNvSpPr txBox="1">
            <a:spLocks noChangeArrowheads="1"/>
          </p:cNvSpPr>
          <p:nvPr/>
        </p:nvSpPr>
        <p:spPr bwMode="auto">
          <a:xfrm>
            <a:off x="7524750" y="2205038"/>
            <a:ext cx="3952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smtClean="0">
                <a:solidFill>
                  <a:srgbClr val="000000"/>
                </a:solidFill>
              </a:rPr>
              <a:t>p</a:t>
            </a:r>
            <a:r>
              <a:rPr lang="en-US" altLang="ru-RU" sz="1800" baseline="-18000" smtClean="0">
                <a:solidFill>
                  <a:srgbClr val="000000"/>
                </a:solidFill>
              </a:rPr>
              <a:t>2</a:t>
            </a:r>
            <a:endParaRPr lang="ru-RU" altLang="ru-RU" sz="1800" baseline="-18000" smtClean="0">
              <a:solidFill>
                <a:srgbClr val="000000"/>
              </a:solidFill>
            </a:endParaRPr>
          </a:p>
        </p:txBody>
      </p:sp>
      <p:sp>
        <p:nvSpPr>
          <p:cNvPr id="5" name="Скругленный прямоугольник 13"/>
          <p:cNvSpPr>
            <a:spLocks noChangeArrowheads="1"/>
          </p:cNvSpPr>
          <p:nvPr/>
        </p:nvSpPr>
        <p:spPr bwMode="auto">
          <a:xfrm rot="-5400000">
            <a:off x="1223963" y="4113213"/>
            <a:ext cx="647700" cy="172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vert="eaVert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smtClean="0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2019" name="Text Box 35"/>
          <p:cNvSpPr txBox="1">
            <a:spLocks noChangeArrowheads="1"/>
          </p:cNvSpPr>
          <p:nvPr/>
        </p:nvSpPr>
        <p:spPr bwMode="auto">
          <a:xfrm>
            <a:off x="827088" y="4797425"/>
            <a:ext cx="1246187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b="1" dirty="0" smtClean="0">
                <a:solidFill>
                  <a:srgbClr val="000000"/>
                </a:solidFill>
              </a:rPr>
              <a:t>    T</a:t>
            </a:r>
            <a:r>
              <a:rPr lang="en-US" altLang="ru-RU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altLang="ru-RU" sz="2000" b="1" dirty="0" smtClean="0">
                <a:solidFill>
                  <a:srgbClr val="000000"/>
                </a:solidFill>
              </a:rPr>
              <a:t> &gt; T</a:t>
            </a:r>
            <a:r>
              <a:rPr lang="en-US" altLang="ru-RU" sz="2000" b="1" baseline="-25000" dirty="0" smtClean="0">
                <a:solidFill>
                  <a:srgbClr val="000000"/>
                </a:solidFill>
              </a:rPr>
              <a:t>1</a:t>
            </a:r>
            <a:endParaRPr lang="ru-RU" altLang="ru-RU" sz="2000" b="1" baseline="-25000" dirty="0" smtClean="0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800" dirty="0" smtClean="0">
                <a:solidFill>
                  <a:srgbClr val="000000"/>
                </a:solidFill>
              </a:rPr>
              <a:t> </a:t>
            </a:r>
            <a:endParaRPr lang="ru-RU" altLang="ru-RU" sz="1800" dirty="0" smtClean="0">
              <a:solidFill>
                <a:srgbClr val="000000"/>
              </a:solidFill>
            </a:endParaRPr>
          </a:p>
        </p:txBody>
      </p:sp>
      <p:sp>
        <p:nvSpPr>
          <p:cNvPr id="6" name="Скругленный прямоугольник 13"/>
          <p:cNvSpPr>
            <a:spLocks noChangeArrowheads="1"/>
          </p:cNvSpPr>
          <p:nvPr/>
        </p:nvSpPr>
        <p:spPr bwMode="auto">
          <a:xfrm rot="-5400000">
            <a:off x="4103688" y="5121275"/>
            <a:ext cx="647700" cy="172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vert="eaVert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smtClean="0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b="1" smtClean="0">
                <a:solidFill>
                  <a:srgbClr val="FFFFFF"/>
                </a:solidFill>
                <a:latin typeface="Calibri" pitchFamily="34" charset="0"/>
              </a:rPr>
              <a:t>V2&lt;V1</a:t>
            </a:r>
            <a:endParaRPr lang="ru-RU" altLang="ru-RU" sz="2000" b="1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Скругленный прямоугольник 13"/>
          <p:cNvSpPr>
            <a:spLocks noChangeArrowheads="1"/>
          </p:cNvSpPr>
          <p:nvPr/>
        </p:nvSpPr>
        <p:spPr bwMode="auto">
          <a:xfrm rot="-5400000">
            <a:off x="7199313" y="4184650"/>
            <a:ext cx="647700" cy="172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vert="eaVert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smtClean="0">
              <a:solidFill>
                <a:srgbClr val="000000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2022" name="Text Box 38"/>
          <p:cNvSpPr txBox="1">
            <a:spLocks noChangeArrowheads="1"/>
          </p:cNvSpPr>
          <p:nvPr/>
        </p:nvSpPr>
        <p:spPr bwMode="auto">
          <a:xfrm>
            <a:off x="3924300" y="5805488"/>
            <a:ext cx="9953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b="1" dirty="0" smtClean="0">
                <a:solidFill>
                  <a:srgbClr val="000000"/>
                </a:solidFill>
              </a:rPr>
              <a:t>V</a:t>
            </a:r>
            <a:r>
              <a:rPr lang="en-US" altLang="ru-RU" sz="2000" b="1" baseline="-25000" dirty="0" smtClean="0">
                <a:solidFill>
                  <a:srgbClr val="000000"/>
                </a:solidFill>
              </a:rPr>
              <a:t>2</a:t>
            </a:r>
            <a:r>
              <a:rPr lang="en-US" altLang="ru-RU" sz="2000" b="1" dirty="0" smtClean="0">
                <a:solidFill>
                  <a:srgbClr val="000000"/>
                </a:solidFill>
              </a:rPr>
              <a:t> &lt; V</a:t>
            </a:r>
            <a:r>
              <a:rPr lang="en-US" altLang="ru-RU" sz="2000" b="1" baseline="-25000" dirty="0" smtClean="0">
                <a:solidFill>
                  <a:srgbClr val="000000"/>
                </a:solidFill>
              </a:rPr>
              <a:t>1</a:t>
            </a:r>
            <a:endParaRPr lang="ru-RU" altLang="ru-RU" sz="2000" b="1" baseline="-25000" dirty="0" smtClean="0">
              <a:solidFill>
                <a:srgbClr val="000000"/>
              </a:solidFill>
            </a:endParaRPr>
          </a:p>
        </p:txBody>
      </p:sp>
      <p:sp>
        <p:nvSpPr>
          <p:cNvPr id="42023" name="Text Box 39"/>
          <p:cNvSpPr txBox="1">
            <a:spLocks noChangeArrowheads="1"/>
          </p:cNvSpPr>
          <p:nvPr/>
        </p:nvSpPr>
        <p:spPr bwMode="auto">
          <a:xfrm>
            <a:off x="7019925" y="4868863"/>
            <a:ext cx="1030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b="1" smtClean="0">
                <a:solidFill>
                  <a:srgbClr val="000000"/>
                </a:solidFill>
              </a:rPr>
              <a:t>p</a:t>
            </a:r>
            <a:r>
              <a:rPr lang="en-US" altLang="ru-RU" sz="2000" b="1" baseline="-25000" smtClean="0">
                <a:solidFill>
                  <a:srgbClr val="000000"/>
                </a:solidFill>
              </a:rPr>
              <a:t>2</a:t>
            </a:r>
            <a:r>
              <a:rPr lang="en-US" altLang="ru-RU" sz="2000" b="1" smtClean="0">
                <a:solidFill>
                  <a:srgbClr val="000000"/>
                </a:solidFill>
              </a:rPr>
              <a:t> &lt; p</a:t>
            </a:r>
            <a:r>
              <a:rPr lang="en-US" altLang="ru-RU" sz="2000" b="1" baseline="-25000" smtClean="0">
                <a:solidFill>
                  <a:srgbClr val="000000"/>
                </a:solidFill>
              </a:rPr>
              <a:t>1</a:t>
            </a:r>
            <a:r>
              <a:rPr lang="en-US" altLang="ru-RU" sz="1800" smtClean="0">
                <a:solidFill>
                  <a:srgbClr val="000000"/>
                </a:solidFill>
              </a:rPr>
              <a:t> </a:t>
            </a:r>
            <a:endParaRPr lang="ru-RU" altLang="ru-RU" sz="1800" smtClean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4213" y="404098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353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2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2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2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2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2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2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2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2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2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2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2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2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3" grpId="0" animBg="1"/>
      <p:bldP spid="4" grpId="0" animBg="1"/>
      <p:bldP spid="41990" grpId="0" animBg="1"/>
      <p:bldP spid="41991" grpId="0" animBg="1"/>
      <p:bldP spid="41992" grpId="0" animBg="1"/>
      <p:bldP spid="41993" grpId="0" animBg="1"/>
      <p:bldP spid="41994" grpId="0" animBg="1"/>
      <p:bldP spid="41995" grpId="0" animBg="1"/>
      <p:bldP spid="41996" grpId="0"/>
      <p:bldP spid="41997" grpId="0"/>
      <p:bldP spid="41998" grpId="0"/>
      <p:bldP spid="41999" grpId="0"/>
      <p:bldP spid="42000" grpId="0"/>
      <p:bldP spid="42001" grpId="0"/>
      <p:bldP spid="42002" grpId="0" animBg="1"/>
      <p:bldP spid="42003" grpId="0" animBg="1"/>
      <p:bldP spid="42004" grpId="0" animBg="1"/>
      <p:bldP spid="42005" grpId="0" animBg="1"/>
      <p:bldP spid="42006" grpId="0" animBg="1"/>
      <p:bldP spid="42007" grpId="0" animBg="1"/>
      <p:bldP spid="42008" grpId="0" animBg="1"/>
      <p:bldP spid="42009" grpId="0" animBg="1"/>
      <p:bldP spid="42010" grpId="0" animBg="1"/>
      <p:bldP spid="42011" grpId="0" animBg="1"/>
      <p:bldP spid="42012" grpId="0"/>
      <p:bldP spid="42013" grpId="0"/>
      <p:bldP spid="42014" grpId="0"/>
      <p:bldP spid="42015" grpId="0"/>
      <p:bldP spid="42016" grpId="0"/>
      <p:bldP spid="42017" grpId="0"/>
      <p:bldP spid="5" grpId="0" animBg="1"/>
      <p:bldP spid="42019" grpId="0"/>
      <p:bldP spid="6" grpId="0" animBg="1"/>
      <p:bldP spid="7" grpId="0" animBg="1"/>
      <p:bldP spid="42022" grpId="0"/>
      <p:bldP spid="420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4896544" cy="4525963"/>
          </a:xfrm>
        </p:spPr>
        <p:txBody>
          <a:bodyPr/>
          <a:lstStyle/>
          <a:p>
            <a:r>
              <a:rPr lang="ru-RU" sz="2800" b="1" dirty="0" smtClean="0">
                <a:ea typeface="Calibri"/>
                <a:cs typeface="Times New Roman"/>
              </a:rPr>
              <a:t>У</a:t>
            </a:r>
            <a:r>
              <a:rPr lang="uk-UA" sz="2800" b="1" dirty="0" smtClean="0">
                <a:ea typeface="Calibri"/>
                <a:cs typeface="Times New Roman"/>
              </a:rPr>
              <a:t> </a:t>
            </a:r>
            <a:r>
              <a:rPr lang="uk-UA" sz="2800" b="1" dirty="0">
                <a:ea typeface="Calibri"/>
                <a:cs typeface="Times New Roman"/>
              </a:rPr>
              <a:t>середині ХІХ ст. військовий лікар </a:t>
            </a:r>
            <a:r>
              <a:rPr lang="uk-UA" sz="2800" b="1" dirty="0" smtClean="0">
                <a:ea typeface="Calibri"/>
                <a:cs typeface="Times New Roman"/>
              </a:rPr>
              <a:t>Франциск  </a:t>
            </a:r>
            <a:r>
              <a:rPr lang="uk-UA" sz="2800" b="1" dirty="0" err="1">
                <a:ea typeface="Calibri"/>
                <a:cs typeface="Times New Roman"/>
              </a:rPr>
              <a:t>Дондерс</a:t>
            </a:r>
            <a:r>
              <a:rPr lang="uk-UA" sz="2800" b="1" dirty="0">
                <a:ea typeface="Calibri"/>
                <a:cs typeface="Times New Roman"/>
              </a:rPr>
              <a:t>, намагаючись знайти шляхи лікування хворих, які вмирали через зупинку дихання навіть від легкого поранення в груди, шукав відповідь на запитання: чому після вдиху завжди відбувається видих, а після видиху – </a:t>
            </a:r>
            <a:r>
              <a:rPr lang="uk-UA" sz="2800" b="1" dirty="0" smtClean="0">
                <a:ea typeface="Calibri"/>
                <a:cs typeface="Times New Roman"/>
              </a:rPr>
              <a:t>вдих?</a:t>
            </a:r>
            <a:endParaRPr lang="ru-RU" sz="2800" b="1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2656"/>
            <a:ext cx="3525388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08104" y="5860935"/>
            <a:ext cx="38002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3200" b="1" dirty="0">
                <a:solidFill>
                  <a:srgbClr val="1F497D">
                    <a:lumMod val="75000"/>
                  </a:srgbClr>
                </a:solidFill>
                <a:latin typeface="Calibri"/>
              </a:rPr>
              <a:t>Франциск </a:t>
            </a:r>
            <a:r>
              <a:rPr lang="ru-RU" sz="3200" b="1" dirty="0" err="1" smtClean="0">
                <a:solidFill>
                  <a:srgbClr val="1F497D">
                    <a:lumMod val="75000"/>
                  </a:srgbClr>
                </a:solidFill>
                <a:latin typeface="Calibri"/>
              </a:rPr>
              <a:t>Дондерс</a:t>
            </a:r>
            <a:r>
              <a:rPr lang="ru-RU" sz="3200" b="1" dirty="0" smtClean="0">
                <a:solidFill>
                  <a:srgbClr val="1F497D">
                    <a:lumMod val="75000"/>
                  </a:srgbClr>
                </a:solidFill>
                <a:latin typeface="Calibri"/>
              </a:rPr>
              <a:t>  </a:t>
            </a:r>
            <a:endParaRPr lang="ru-RU" sz="3200" b="1" dirty="0">
              <a:solidFill>
                <a:srgbClr val="1F497D">
                  <a:lumMod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404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uk-UA" sz="5400" b="1" dirty="0" smtClean="0"/>
              <a:t>На </a:t>
            </a:r>
            <a:r>
              <a:rPr lang="uk-UA" sz="5400" b="1" dirty="0" smtClean="0"/>
              <a:t>занятті </a:t>
            </a:r>
            <a:r>
              <a:rPr lang="uk-UA" sz="5400" b="1" dirty="0" smtClean="0"/>
              <a:t>я…</a:t>
            </a:r>
            <a:endParaRPr lang="ru-RU" sz="5400" b="1" dirty="0" smtClean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4000" b="1" dirty="0" smtClean="0"/>
              <a:t>Дізнався…</a:t>
            </a:r>
          </a:p>
          <a:p>
            <a:pPr eaLnBrk="1" hangingPunct="1">
              <a:defRPr/>
            </a:pPr>
            <a:r>
              <a:rPr lang="uk-UA" sz="4000" b="1" dirty="0" smtClean="0"/>
              <a:t>Зрозумів…</a:t>
            </a:r>
          </a:p>
          <a:p>
            <a:pPr eaLnBrk="1" hangingPunct="1">
              <a:defRPr/>
            </a:pPr>
            <a:r>
              <a:rPr lang="uk-UA" sz="4000" b="1" dirty="0" smtClean="0"/>
              <a:t>Навчився…</a:t>
            </a:r>
          </a:p>
          <a:p>
            <a:pPr eaLnBrk="1" hangingPunct="1">
              <a:defRPr/>
            </a:pPr>
            <a:r>
              <a:rPr lang="uk-UA" sz="4000" b="1" dirty="0" smtClean="0"/>
              <a:t> Найбільші труднощі відчув</a:t>
            </a:r>
            <a:r>
              <a:rPr lang="uk-UA" sz="4000" b="1" dirty="0" smtClean="0"/>
              <a:t>…</a:t>
            </a:r>
            <a:endParaRPr lang="uk-UA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4060590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908720"/>
            <a:ext cx="4176464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4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Домашнє завдання.</a:t>
            </a:r>
            <a:endParaRPr lang="ru-RU" sz="40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Опрацювати §21 на с.192-201, виконати вправи №10, №11* на с. 202,  повторити: агрегатні стани речовини.</a:t>
            </a:r>
            <a:endParaRPr lang="ru-RU" sz="3200" b="1" dirty="0">
              <a:solidFill>
                <a:srgbClr val="00B050"/>
              </a:solidFill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sz="1600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069" y="476672"/>
            <a:ext cx="4389437" cy="551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465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5905896"/>
              </p:ext>
            </p:extLst>
          </p:nvPr>
        </p:nvGraphicFramePr>
        <p:xfrm>
          <a:off x="683568" y="1017103"/>
          <a:ext cx="8229600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400"/>
                <a:gridCol w="4752528"/>
                <a:gridCol w="576064"/>
                <a:gridCol w="2386608"/>
              </a:tblGrid>
              <a:tr h="370840"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Фізична величина (символ)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/>
                        <a:t>Одиниці вимірювання</a:t>
                      </a:r>
                      <a:endParaRPr lang="ru-RU" sz="2400" b="1" dirty="0"/>
                    </a:p>
                  </a:txBody>
                  <a:tcPr/>
                </a:tc>
              </a:tr>
              <a:tr h="580825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indent="0" algn="l" fontAlgn="base">
                        <a:spcAft>
                          <a:spcPts val="0"/>
                        </a:spcAft>
                        <a:buFontTx/>
                        <a:buNone/>
                        <a:tabLst>
                          <a:tab pos="-106045" algn="l"/>
                        </a:tabLst>
                      </a:pPr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Тиск  (</a:t>
                      </a: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p</a:t>
                      </a:r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r>
                        <a:rPr lang="ru-RU" sz="2400" b="1" i="1" baseline="300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Маса (</a:t>
                      </a: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m</a:t>
                      </a:r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Б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кг/моль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Об'єм (</a:t>
                      </a: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В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К 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4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Молярна маса (</a:t>
                      </a: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M</a:t>
                      </a:r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Г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Дж/(</a:t>
                      </a:r>
                      <a:r>
                        <a:rPr lang="ru-RU" sz="2400" b="1" i="1" dirty="0" err="1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моль·К</a:t>
                      </a: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5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Постійна газова універсальна (</a:t>
                      </a: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R</a:t>
                      </a:r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кг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6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Температура (</a:t>
                      </a: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T</a:t>
                      </a:r>
                      <a:r>
                        <a:rPr lang="uk-UA" sz="2400" b="1" i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Па</a:t>
                      </a:r>
                    </a:p>
                    <a:p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15616" y="38790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0099"/>
                </a:solidFill>
                <a:latin typeface="Times New Roman"/>
                <a:ea typeface="Times New Roman"/>
              </a:rPr>
              <a:t>Встановити відповідності між фізичними величинами та одиницями їх вимірювання:</a:t>
            </a:r>
            <a:endParaRPr lang="ru-RU" sz="28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4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3802" y="764704"/>
            <a:ext cx="7643834" cy="57148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Виконати завдання з переведення </a:t>
            </a:r>
            <a:r>
              <a:rPr lang="uk-UA" b="1" dirty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одиниць </a:t>
            </a:r>
            <a:r>
              <a:rPr lang="uk-UA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вимірювання </a:t>
            </a:r>
            <a:r>
              <a:rPr lang="uk-UA" b="1" dirty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фізичних величин у систему </a:t>
            </a:r>
            <a:r>
              <a:rPr lang="uk-UA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СІ</a:t>
            </a:r>
            <a:br>
              <a:rPr lang="uk-UA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828651"/>
              </p:ext>
            </p:extLst>
          </p:nvPr>
        </p:nvGraphicFramePr>
        <p:xfrm>
          <a:off x="611560" y="1700808"/>
          <a:ext cx="8136904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48245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Значення фізичної величини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/>
                        <a:t>Значення фізичної величини в системі СІ</a:t>
                      </a:r>
                      <a:endParaRPr lang="ru-RU" sz="2400" dirty="0"/>
                    </a:p>
                  </a:txBody>
                  <a:tcPr/>
                </a:tc>
              </a:tr>
              <a:tr h="565264">
                <a:tc>
                  <a:txBody>
                    <a:bodyPr/>
                    <a:lstStyle/>
                    <a:p>
                      <a:pPr marL="0" lvl="1" indent="0" algn="l">
                        <a:spcAft>
                          <a:spcPts val="0"/>
                        </a:spcAft>
                        <a:buNone/>
                        <a:tabLst>
                          <a:tab pos="-106045" algn="l"/>
                        </a:tabLst>
                      </a:pPr>
                      <a:r>
                        <a:rPr lang="ru-RU" sz="4000" b="1" dirty="0" smtClean="0">
                          <a:latin typeface="Times New Roman"/>
                          <a:ea typeface="Times New Roman"/>
                        </a:rPr>
                        <a:t>5 см, 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latin typeface="Times New Roman"/>
                          <a:ea typeface="Times New Roman"/>
                        </a:rPr>
                        <a:t>50 см</a:t>
                      </a:r>
                      <a:r>
                        <a:rPr lang="ru-RU" sz="4000" b="1" baseline="30000" dirty="0" smtClean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4000" b="1" dirty="0" smtClean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latin typeface="Times New Roman"/>
                          <a:ea typeface="Times New Roman"/>
                        </a:rPr>
                        <a:t>6 л, 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latin typeface="Times New Roman"/>
                          <a:ea typeface="Times New Roman"/>
                        </a:rPr>
                        <a:t>17° С,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latin typeface="Times New Roman"/>
                          <a:ea typeface="Times New Roman"/>
                        </a:rPr>
                        <a:t>760 </a:t>
                      </a:r>
                      <a:r>
                        <a:rPr lang="ru-RU" sz="4000" b="1" dirty="0" err="1" smtClean="0">
                          <a:latin typeface="Times New Roman"/>
                          <a:ea typeface="Times New Roman"/>
                        </a:rPr>
                        <a:t>мм.рт.ст</a:t>
                      </a:r>
                      <a:r>
                        <a:rPr lang="ru-RU" sz="4000" b="1" dirty="0" smtClean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363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3802" y="764704"/>
            <a:ext cx="7643834" cy="57148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Виконати завдання з переведення </a:t>
            </a:r>
            <a:r>
              <a:rPr lang="uk-UA" b="1" dirty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одиниць виміру фізичних величин у систему </a:t>
            </a:r>
            <a:r>
              <a:rPr lang="uk-UA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СІ</a:t>
            </a:r>
            <a:br>
              <a:rPr lang="uk-UA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3655803"/>
                  </p:ext>
                </p:extLst>
              </p:nvPr>
            </p:nvGraphicFramePr>
            <p:xfrm>
              <a:off x="611560" y="1700808"/>
              <a:ext cx="8136904" cy="4328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312368"/>
                    <a:gridCol w="4824536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2400" dirty="0" smtClean="0"/>
                            <a:t>Значення фізичної величини</a:t>
                          </a:r>
                          <a:endParaRPr lang="ru-RU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2400" dirty="0" smtClean="0"/>
                            <a:t>Значення фізичної величини в системі СІ</a:t>
                          </a:r>
                          <a:endParaRPr lang="ru-RU" sz="2400" dirty="0"/>
                        </a:p>
                      </a:txBody>
                      <a:tcPr/>
                    </a:tc>
                  </a:tr>
                  <a:tr h="565264">
                    <a:tc>
                      <a:txBody>
                        <a:bodyPr/>
                        <a:lstStyle/>
                        <a:p>
                          <a:pPr marL="0" lvl="1" indent="0" algn="l">
                            <a:spcAft>
                              <a:spcPts val="0"/>
                            </a:spcAft>
                            <a:buNone/>
                            <a:tabLst>
                              <a:tab pos="-106045" algn="l"/>
                            </a:tabLst>
                          </a:pP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5 см, </a:t>
                          </a:r>
                          <a:endParaRPr lang="ru-RU" sz="4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smtClean="0"/>
                            <a:t>5·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3600" b="1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uk-UA" sz="3600" b="1" i="1" smtClean="0">
                                      <a:latin typeface="Cambria Math"/>
                                    </a:rPr>
                                    <m:t>𝟏𝟎</m:t>
                                  </m:r>
                                </m:e>
                                <m:sup>
                                  <m:r>
                                    <a:rPr lang="en-US" sz="3600" b="1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uk-UA" sz="3600" b="1" i="1" smtClean="0"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3600" b="1" dirty="0" smtClean="0"/>
                            <a:t> м</a:t>
                          </a:r>
                          <a:endParaRPr lang="ru-RU" sz="3600" b="1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1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50 см</a:t>
                          </a:r>
                          <a:r>
                            <a:rPr lang="ru-RU" sz="4000" b="1" baseline="30000" dirty="0" smtClean="0">
                              <a:latin typeface="Times New Roman"/>
                              <a:ea typeface="Times New Roman"/>
                            </a:rPr>
                            <a:t>3</a:t>
                          </a: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,</a:t>
                          </a:r>
                          <a:endParaRPr lang="ru-RU" sz="4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3600" b="1" dirty="0" smtClean="0"/>
                            <a:t>5·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3600" b="1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uk-UA" sz="3600" b="1" i="1" smtClean="0">
                                      <a:latin typeface="Cambria Math"/>
                                    </a:rPr>
                                    <m:t>𝟏𝟎</m:t>
                                  </m:r>
                                </m:e>
                                <m:sup>
                                  <m:r>
                                    <a:rPr lang="en-US" sz="3600" b="1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uk-UA" sz="3600" b="1" i="1" smtClean="0">
                                      <a:latin typeface="Cambria Math"/>
                                    </a:rPr>
                                    <m:t>𝟓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ru-RU" sz="4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</a:rPr>
                            <a:t> м</a:t>
                          </a:r>
                          <a:r>
                            <a:rPr kumimoji="0" lang="ru-RU" sz="4000" b="1" i="0" u="none" strike="noStrike" kern="1200" cap="none" spc="0" normalizeH="0" baseline="3000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</a:rPr>
                            <a:t>3</a:t>
                          </a:r>
                          <a:endParaRPr lang="ru-RU" sz="3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6 л, </a:t>
                          </a:r>
                          <a:endParaRPr lang="ru-RU" sz="4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3600" b="1" dirty="0" smtClean="0"/>
                            <a:t>6·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3600" b="1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uk-UA" sz="3600" b="1" i="1" smtClean="0">
                                      <a:latin typeface="Cambria Math"/>
                                    </a:rPr>
                                    <m:t>𝟏𝟎</m:t>
                                  </m:r>
                                </m:e>
                                <m:sup>
                                  <m:r>
                                    <a:rPr lang="en-US" sz="3600" b="1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uk-UA" sz="3600" b="1" i="1" smtClean="0">
                                      <a:latin typeface="Cambria Math"/>
                                    </a:rPr>
                                    <m:t>𝟑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ru-RU" sz="4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</a:rPr>
                            <a:t> м</a:t>
                          </a:r>
                          <a:r>
                            <a:rPr kumimoji="0" lang="ru-RU" sz="4000" b="1" i="0" u="none" strike="noStrike" kern="1200" cap="none" spc="0" normalizeH="0" baseline="3000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</a:rPr>
                            <a:t>3</a:t>
                          </a:r>
                          <a:endParaRPr lang="ru-RU" sz="3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17° С,</a:t>
                          </a:r>
                          <a:endParaRPr lang="ru-RU" sz="4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smtClean="0"/>
                            <a:t>290,15 К</a:t>
                          </a:r>
                          <a:endParaRPr lang="ru-RU" sz="3600" b="1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760 </a:t>
                          </a:r>
                          <a:r>
                            <a:rPr lang="ru-RU" sz="4000" b="1" dirty="0" err="1" smtClean="0">
                              <a:latin typeface="Times New Roman"/>
                              <a:ea typeface="Times New Roman"/>
                            </a:rPr>
                            <a:t>мм.рт.ст</a:t>
                          </a: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.</a:t>
                          </a:r>
                          <a:endParaRPr lang="ru-RU" sz="4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smtClean="0"/>
                            <a:t>1·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3600" b="1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uk-UA" sz="3600" b="1" i="1" smtClean="0">
                                      <a:latin typeface="Cambria Math"/>
                                    </a:rPr>
                                    <m:t>𝟏𝟎</m:t>
                                  </m:r>
                                </m:e>
                                <m:sup>
                                  <m:r>
                                    <a:rPr lang="uk-UA" sz="3600" b="1" i="1" smtClean="0">
                                      <a:latin typeface="Cambria Math"/>
                                    </a:rPr>
                                    <m:t>𝟓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ru-RU" sz="4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</a:rPr>
                            <a:t> Па</a:t>
                          </a:r>
                          <a:endParaRPr lang="ru-RU" sz="36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3655803"/>
                  </p:ext>
                </p:extLst>
              </p:nvPr>
            </p:nvGraphicFramePr>
            <p:xfrm>
              <a:off x="611560" y="1700808"/>
              <a:ext cx="8136904" cy="4328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312368"/>
                    <a:gridCol w="4824536"/>
                  </a:tblGrid>
                  <a:tr h="8229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2400" dirty="0" smtClean="0"/>
                            <a:t>Значення фізичної величини</a:t>
                          </a:r>
                          <a:endParaRPr lang="ru-RU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2400" dirty="0" smtClean="0"/>
                            <a:t>Значення фізичної величини в системі СІ</a:t>
                          </a:r>
                          <a:endParaRPr lang="ru-RU" sz="2400" dirty="0"/>
                        </a:p>
                      </a:txBody>
                      <a:tcPr/>
                    </a:tc>
                  </a:tr>
                  <a:tr h="701040">
                    <a:tc>
                      <a:txBody>
                        <a:bodyPr/>
                        <a:lstStyle/>
                        <a:p>
                          <a:pPr marL="0" lvl="1" indent="0" algn="l">
                            <a:spcAft>
                              <a:spcPts val="0"/>
                            </a:spcAft>
                            <a:buNone/>
                            <a:tabLst>
                              <a:tab pos="-106045" algn="l"/>
                            </a:tabLst>
                          </a:pP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5 см, </a:t>
                          </a:r>
                          <a:endParaRPr lang="ru-RU" sz="4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8561" t="-124348" r="-126" b="-436522"/>
                          </a:stretch>
                        </a:blipFill>
                      </a:tcPr>
                    </a:tc>
                  </a:tr>
                  <a:tr h="701040">
                    <a:tc>
                      <a:txBody>
                        <a:bodyPr/>
                        <a:lstStyle/>
                        <a:p>
                          <a:pPr marL="0" marR="0" lvl="1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50 см</a:t>
                          </a:r>
                          <a:r>
                            <a:rPr lang="ru-RU" sz="4000" b="1" baseline="30000" dirty="0" smtClean="0">
                              <a:latin typeface="Times New Roman"/>
                              <a:ea typeface="Times New Roman"/>
                            </a:rPr>
                            <a:t>3</a:t>
                          </a: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,</a:t>
                          </a:r>
                          <a:endParaRPr lang="ru-RU" sz="4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8561" t="-224348" r="-126" b="-336522"/>
                          </a:stretch>
                        </a:blipFill>
                      </a:tcPr>
                    </a:tc>
                  </a:tr>
                  <a:tr h="7010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6 л, </a:t>
                          </a:r>
                          <a:endParaRPr lang="ru-RU" sz="4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8561" t="-324348" r="-126" b="-236522"/>
                          </a:stretch>
                        </a:blipFill>
                      </a:tcPr>
                    </a:tc>
                  </a:tr>
                  <a:tr h="7010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17° С,</a:t>
                          </a:r>
                          <a:endParaRPr lang="ru-RU" sz="4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sz="3600" b="1" dirty="0" smtClean="0"/>
                            <a:t>290,15 К</a:t>
                          </a:r>
                          <a:endParaRPr lang="ru-RU" sz="3600" b="1" dirty="0"/>
                        </a:p>
                      </a:txBody>
                      <a:tcPr/>
                    </a:tc>
                  </a:tr>
                  <a:tr h="7010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760 </a:t>
                          </a:r>
                          <a:r>
                            <a:rPr lang="ru-RU" sz="4000" b="1" dirty="0" err="1" smtClean="0">
                              <a:latin typeface="Times New Roman"/>
                              <a:ea typeface="Times New Roman"/>
                            </a:rPr>
                            <a:t>мм.рт.ст</a:t>
                          </a:r>
                          <a:r>
                            <a:rPr lang="ru-RU" sz="4000" b="1" dirty="0" smtClean="0">
                              <a:latin typeface="Times New Roman"/>
                              <a:ea typeface="Times New Roman"/>
                            </a:rPr>
                            <a:t>.</a:t>
                          </a:r>
                          <a:endParaRPr lang="ru-RU" sz="40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8561" t="-524348" r="-126" b="-3652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5729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4834880" cy="4525963"/>
          </a:xfrm>
        </p:spPr>
        <p:txBody>
          <a:bodyPr/>
          <a:lstStyle/>
          <a:p>
            <a:r>
              <a:rPr lang="ru-RU" sz="2800" b="1" dirty="0" smtClean="0">
                <a:ea typeface="Calibri"/>
                <a:cs typeface="Times New Roman"/>
              </a:rPr>
              <a:t>У</a:t>
            </a:r>
            <a:r>
              <a:rPr lang="uk-UA" sz="2800" b="1" dirty="0" smtClean="0">
                <a:ea typeface="Calibri"/>
                <a:cs typeface="Times New Roman"/>
              </a:rPr>
              <a:t> </a:t>
            </a:r>
            <a:r>
              <a:rPr lang="uk-UA" sz="2800" b="1" dirty="0">
                <a:ea typeface="Calibri"/>
                <a:cs typeface="Times New Roman"/>
              </a:rPr>
              <a:t>середині ХІХ ст. військовий лікар </a:t>
            </a:r>
            <a:r>
              <a:rPr lang="uk-UA" sz="2800" b="1" dirty="0" smtClean="0">
                <a:ea typeface="Calibri"/>
                <a:cs typeface="Times New Roman"/>
              </a:rPr>
              <a:t>Франциск  </a:t>
            </a:r>
            <a:r>
              <a:rPr lang="uk-UA" sz="2800" b="1" dirty="0" err="1">
                <a:ea typeface="Calibri"/>
                <a:cs typeface="Times New Roman"/>
              </a:rPr>
              <a:t>Дондерс</a:t>
            </a:r>
            <a:r>
              <a:rPr lang="uk-UA" sz="2800" b="1" dirty="0">
                <a:ea typeface="Calibri"/>
                <a:cs typeface="Times New Roman"/>
              </a:rPr>
              <a:t>, намагаючись знайти шляхи лікування хворих, які вмирали через зупинку дихання навіть від легкого поранення в груди, шукав відповідь на запитання: чому після вдиху завжди відбувається видих, а після видиху – </a:t>
            </a:r>
            <a:r>
              <a:rPr lang="uk-UA" sz="2800" b="1" dirty="0" smtClean="0">
                <a:ea typeface="Calibri"/>
                <a:cs typeface="Times New Roman"/>
              </a:rPr>
              <a:t>вдих?</a:t>
            </a:r>
            <a:endParaRPr lang="ru-RU" sz="2800" b="1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2656"/>
            <a:ext cx="3525388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08104" y="5860935"/>
            <a:ext cx="38002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ru-RU" sz="3200" b="1" dirty="0">
                <a:solidFill>
                  <a:srgbClr val="1F497D">
                    <a:lumMod val="75000"/>
                  </a:srgbClr>
                </a:solidFill>
                <a:latin typeface="Calibri"/>
              </a:rPr>
              <a:t>Франциск </a:t>
            </a:r>
            <a:r>
              <a:rPr lang="ru-RU" sz="3200" b="1" dirty="0" err="1" smtClean="0">
                <a:solidFill>
                  <a:srgbClr val="1F497D">
                    <a:lumMod val="75000"/>
                  </a:srgbClr>
                </a:solidFill>
                <a:latin typeface="Calibri"/>
              </a:rPr>
              <a:t>Дондерс</a:t>
            </a:r>
            <a:r>
              <a:rPr lang="ru-RU" sz="3200" b="1" dirty="0" smtClean="0">
                <a:solidFill>
                  <a:srgbClr val="1F497D">
                    <a:lumMod val="75000"/>
                  </a:srgbClr>
                </a:solidFill>
                <a:latin typeface="Calibri"/>
              </a:rPr>
              <a:t>  </a:t>
            </a:r>
            <a:endParaRPr lang="ru-RU" sz="3200" b="1" dirty="0">
              <a:solidFill>
                <a:srgbClr val="1F497D">
                  <a:lumMod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352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861048"/>
            <a:ext cx="5786478" cy="1928826"/>
          </a:xfrm>
        </p:spPr>
        <p:txBody>
          <a:bodyPr>
            <a:normAutofit fontScale="90000"/>
          </a:bodyPr>
          <a:lstStyle/>
          <a:p>
            <a:r>
              <a:rPr lang="uk-UA" dirty="0">
                <a:effectLst/>
              </a:rPr>
              <a:t>Газові закони.  </a:t>
            </a:r>
            <a:r>
              <a:rPr lang="uk-UA" dirty="0" smtClean="0">
                <a:effectLst/>
              </a:rPr>
              <a:t>Графічне зображення </a:t>
            </a:r>
            <a:r>
              <a:rPr lang="uk-UA" dirty="0" err="1" smtClean="0">
                <a:effectLst/>
              </a:rPr>
              <a:t>ізопроцесів</a:t>
            </a:r>
            <a:r>
              <a:rPr lang="uk-UA" dirty="0" smtClean="0">
                <a:effectLst/>
              </a:rPr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25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7643834" cy="720080"/>
          </a:xfrm>
        </p:spPr>
        <p:txBody>
          <a:bodyPr/>
          <a:lstStyle/>
          <a:p>
            <a:r>
              <a:rPr lang="uk-UA" dirty="0" smtClean="0"/>
              <a:t>                   </a:t>
            </a:r>
            <a:r>
              <a:rPr lang="uk-UA" sz="4800" dirty="0" smtClean="0"/>
              <a:t>Завдання заняття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поглибити знання </a:t>
            </a:r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про 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властивості </a:t>
            </a:r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ідеального газу;  </a:t>
            </a:r>
          </a:p>
          <a:p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сформувати 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поняття </a:t>
            </a:r>
            <a:r>
              <a:rPr lang="uk-UA" sz="2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ізопроцесів</a:t>
            </a:r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; </a:t>
            </a:r>
          </a:p>
          <a:p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вивчити газові 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закони для </a:t>
            </a:r>
            <a:r>
              <a:rPr lang="uk-UA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ізопроцесів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 та історію їх </a:t>
            </a:r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відкриття;  </a:t>
            </a:r>
          </a:p>
          <a:p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експериментально </a:t>
            </a:r>
            <a:r>
              <a:rPr lang="uk-UA" sz="2400" dirty="0">
                <a:solidFill>
                  <a:srgbClr val="000000"/>
                </a:solidFill>
                <a:latin typeface="Times New Roman"/>
                <a:ea typeface="Times New Roman"/>
              </a:rPr>
              <a:t>підтвердити теоретичні положення газових </a:t>
            </a:r>
            <a:r>
              <a:rPr lang="uk-UA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законів;</a:t>
            </a:r>
          </a:p>
          <a:p>
            <a:r>
              <a:rPr lang="uk-UA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навчитися будувати </a:t>
            </a:r>
            <a:r>
              <a:rPr lang="uk-UA" sz="2400" dirty="0">
                <a:solidFill>
                  <a:schemeClr val="tx1"/>
                </a:solidFill>
                <a:latin typeface="Times New Roman"/>
                <a:ea typeface="Times New Roman"/>
              </a:rPr>
              <a:t>й аналізувати графіки </a:t>
            </a:r>
            <a:r>
              <a:rPr lang="uk-UA" sz="2400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ізопроцесів</a:t>
            </a:r>
            <a:r>
              <a:rPr lang="uk-UA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;</a:t>
            </a:r>
          </a:p>
          <a:p>
            <a:r>
              <a:rPr lang="uk-UA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застосовувати </a:t>
            </a:r>
            <a:r>
              <a:rPr lang="uk-UA" sz="2400" dirty="0">
                <a:solidFill>
                  <a:schemeClr val="tx1"/>
                </a:solidFill>
                <a:latin typeface="Times New Roman"/>
                <a:ea typeface="Times New Roman"/>
              </a:rPr>
              <a:t>набуті знання для пояснення фізичних явищ та практичного </a:t>
            </a:r>
            <a:r>
              <a:rPr lang="uk-UA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використання;</a:t>
            </a:r>
          </a:p>
          <a:p>
            <a:r>
              <a:rPr lang="uk-UA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отримати користь та задоволення від навчання.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46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</TotalTime>
  <Words>841</Words>
  <Application>Microsoft Office PowerPoint</Application>
  <PresentationFormat>Экран (4:3)</PresentationFormat>
  <Paragraphs>217</Paragraphs>
  <Slides>33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5" baseType="lpstr">
      <vt:lpstr>Тема Office</vt:lpstr>
      <vt:lpstr>Слои</vt:lpstr>
      <vt:lpstr>1_Слои</vt:lpstr>
      <vt:lpstr>2_Слои</vt:lpstr>
      <vt:lpstr>3_Слои</vt:lpstr>
      <vt:lpstr>4_Слои</vt:lpstr>
      <vt:lpstr>5_Слои</vt:lpstr>
      <vt:lpstr>7_Слои</vt:lpstr>
      <vt:lpstr>1_Тема Office</vt:lpstr>
      <vt:lpstr>2_Тема Office</vt:lpstr>
      <vt:lpstr>Океан</vt:lpstr>
      <vt:lpstr>Формула</vt:lpstr>
      <vt:lpstr>Презентация PowerPoint</vt:lpstr>
      <vt:lpstr>Використовуючи рівняння стану ідеального газу,  обчисліть невідомий параметр.</vt:lpstr>
      <vt:lpstr>Перевіримо</vt:lpstr>
      <vt:lpstr>Презентация PowerPoint</vt:lpstr>
      <vt:lpstr>Виконати завдання з переведення одиниць вимірювання фізичних величин у систему СІ </vt:lpstr>
      <vt:lpstr>Виконати завдання з переведення одиниць виміру фізичних величин у систему СІ </vt:lpstr>
      <vt:lpstr>Презентация PowerPoint</vt:lpstr>
      <vt:lpstr>Газові закони.  Графічне зображення ізопроцесів.</vt:lpstr>
      <vt:lpstr>                   Завдання заняття</vt:lpstr>
      <vt:lpstr>Презентация PowerPoint</vt:lpstr>
      <vt:lpstr>Презентация PowerPoint</vt:lpstr>
      <vt:lpstr>Ізотермічний процес</vt:lpstr>
      <vt:lpstr>Презентация PowerPoint</vt:lpstr>
      <vt:lpstr>Графік ізотермічного процесу</vt:lpstr>
      <vt:lpstr>Ізотерми</vt:lpstr>
      <vt:lpstr>Повітряний двигун</vt:lpstr>
      <vt:lpstr>ДОСЛІД</vt:lpstr>
      <vt:lpstr>Презентация PowerPoint</vt:lpstr>
      <vt:lpstr>Ізобарний процес</vt:lpstr>
      <vt:lpstr>Презентация PowerPoint</vt:lpstr>
      <vt:lpstr>Презентация PowerPoint</vt:lpstr>
      <vt:lpstr>Ізобари</vt:lpstr>
      <vt:lpstr>ДОСЛІД</vt:lpstr>
      <vt:lpstr>Презентация PowerPoint</vt:lpstr>
      <vt:lpstr>Ізохорний процес</vt:lpstr>
      <vt:lpstr>Закон було встановлено експериментально  у  1787 р. </vt:lpstr>
      <vt:lpstr>Графік ізохорного процесу</vt:lpstr>
      <vt:lpstr>Ізохори</vt:lpstr>
      <vt:lpstr>Завдання</vt:lpstr>
      <vt:lpstr>Презентация PowerPoint</vt:lpstr>
      <vt:lpstr>Презентация PowerPoint</vt:lpstr>
      <vt:lpstr>На занятті я…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72</cp:revision>
  <dcterms:modified xsi:type="dcterms:W3CDTF">2016-11-01T20:20:14Z</dcterms:modified>
</cp:coreProperties>
</file>