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8" r:id="rId3"/>
    <p:sldMasterId id="2147483780" r:id="rId4"/>
  </p:sldMasterIdLst>
  <p:notesMasterIdLst>
    <p:notesMasterId r:id="rId51"/>
  </p:notesMasterIdLst>
  <p:sldIdLst>
    <p:sldId id="393" r:id="rId5"/>
    <p:sldId id="390" r:id="rId6"/>
    <p:sldId id="376" r:id="rId7"/>
    <p:sldId id="377" r:id="rId8"/>
    <p:sldId id="378" r:id="rId9"/>
    <p:sldId id="379" r:id="rId10"/>
    <p:sldId id="380" r:id="rId11"/>
    <p:sldId id="383" r:id="rId12"/>
    <p:sldId id="256" r:id="rId13"/>
    <p:sldId id="265" r:id="rId14"/>
    <p:sldId id="266" r:id="rId15"/>
    <p:sldId id="276" r:id="rId16"/>
    <p:sldId id="286" r:id="rId17"/>
    <p:sldId id="288" r:id="rId18"/>
    <p:sldId id="267" r:id="rId19"/>
    <p:sldId id="268" r:id="rId20"/>
    <p:sldId id="261" r:id="rId21"/>
    <p:sldId id="351" r:id="rId22"/>
    <p:sldId id="355" r:id="rId23"/>
    <p:sldId id="358" r:id="rId24"/>
    <p:sldId id="360" r:id="rId25"/>
    <p:sldId id="361" r:id="rId26"/>
    <p:sldId id="315" r:id="rId27"/>
    <p:sldId id="317" r:id="rId28"/>
    <p:sldId id="319" r:id="rId29"/>
    <p:sldId id="320" r:id="rId30"/>
    <p:sldId id="325" r:id="rId31"/>
    <p:sldId id="327" r:id="rId32"/>
    <p:sldId id="328" r:id="rId33"/>
    <p:sldId id="337" r:id="rId34"/>
    <p:sldId id="339" r:id="rId35"/>
    <p:sldId id="340" r:id="rId36"/>
    <p:sldId id="345" r:id="rId37"/>
    <p:sldId id="346" r:id="rId38"/>
    <p:sldId id="363" r:id="rId39"/>
    <p:sldId id="364" r:id="rId40"/>
    <p:sldId id="365" r:id="rId41"/>
    <p:sldId id="366" r:id="rId42"/>
    <p:sldId id="367" r:id="rId43"/>
    <p:sldId id="369" r:id="rId44"/>
    <p:sldId id="371" r:id="rId45"/>
    <p:sldId id="373" r:id="rId46"/>
    <p:sldId id="347" r:id="rId47"/>
    <p:sldId id="391" r:id="rId48"/>
    <p:sldId id="392" r:id="rId49"/>
    <p:sldId id="389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49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30" autoAdjust="0"/>
    <p:restoredTop sz="94660"/>
  </p:normalViewPr>
  <p:slideViewPr>
    <p:cSldViewPr>
      <p:cViewPr varScale="1">
        <p:scale>
          <a:sx n="85" d="100"/>
          <a:sy n="85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A8B8285-13D6-4254-88D1-E33CA110C2B1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FC5A86B-F1EF-4EBB-84F4-A0382AE716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74823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3118A06-4142-4215-9073-450466B90E08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BC3D7D9-19C6-4CDB-BFE4-ABFB16C894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25C6F-4B00-4AC3-B710-7478400225C5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A1F00-B95A-43B8-85DA-2E3C2DD347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DEA78D-B45C-4612-9634-4EB9D9644D37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ED198FB-53D1-460E-8B79-1BFC79693F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28518-D8D0-44BE-99DD-1548F73DBD36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B4224-6E46-4E6D-A662-1D2E5EE526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CBA2D-78DB-413D-9827-F41198D3B285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61242-30FD-4B50-A800-A93D89B7C3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81B43-1E81-4AB2-A1A5-F26743D45CC6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058F2-6EF4-4FF7-BBE9-DF10E88691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6E20C-5B1A-4FF9-A1B6-B786EF74327C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D622-D74D-4487-82ED-959F2129B1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F653F-FD7C-4CB1-B7B9-3570C74A9319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51877-F460-4F52-B16F-6896CC7AAF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5CE26-E018-4282-B7B7-B316C00E4D5F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8E207-F66A-496C-99EF-9526D7E3BD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E5EF1-4BB5-41E7-8D2C-CD1E3BE15499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04B69-AD02-4D7C-ACF7-F8EF0B2A24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ED1A0-B91F-42BA-B9DA-26090028AEB7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F4086-9F09-4328-909D-4118B2A537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C9D54-200E-4862-9864-19E138765953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2282A-D50E-42D7-A74A-471AD36FA4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84FC6-AB86-44E3-B02C-A0020DFABFD5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A5D0E-854C-41F7-A89B-C08573390B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5328F-E201-4884-8E3A-D4ABB10B1129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9B375-4D9A-4041-AC7E-54DFE75780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BDCA9-CAA9-4920-B7D7-A7421BF05481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7964C-E6D1-4E8E-B0EC-3B1DCE8AD7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FFFFFF">
              <a:alpha val="10001"/>
            </a:srgb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noFill/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DEF8D-E5DE-49B8-9A84-4BDFB30461D9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0F3B8-710A-46C5-81CD-0E51C34DFC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A7B19-1704-4ABB-AFDC-A56B8FDD9877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20F09-B7F5-4704-9DAC-8A245681635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2E60E-E002-4717-944B-3E1490DC8501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65BBE-E5B5-4EDC-BABE-5EBDEDABE3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8ABC6-625A-4A75-A08F-0AEDCC729234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9C933-4E4A-4213-9538-EF3EF46A91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8F148-ABD2-4632-8C2F-13C551D4DABA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27639-22CF-4E6E-8020-37DA53F72E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04FAF-4A78-4634-88A2-898DBB065F70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CEEAB-8C8B-4C77-8EC7-871B9820B1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F8124-109E-46F0-8371-253C7B302BEB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0F5C5-C84A-4ECA-A222-B19F555DDD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D944784-9875-4EAA-A418-0450E865DBCF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4B9745-AC6F-45FA-A767-2D1BF0DBE1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79B74-32C8-4B8F-9E83-3A5027FF962D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316E0-7908-4681-BDB5-E646391C45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158C4-607C-4FCD-A1C2-595B17759211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4BE53-301F-41A6-ACCC-5A2152EEA0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4A3F0-E192-4CDC-9AC1-C3EA3456E7C8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3BD88-AC6E-49D9-B618-DE5F49FB1F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77EDD-8046-4565-98C2-D21C893C85E7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D43600-C8F6-45F6-B0C0-ED456DF701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C5F57-B30E-42E4-8943-0F0E33E0A873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A3B85-D90E-49E4-B7A7-0642E61025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4A158-51FF-4B53-BB8F-4A7AB0826EE7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5B72C-DAC4-4CDB-A3BF-C8F304B45C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DC9CC-34E9-46DD-B21F-5392C85B7A14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3F17B-1FC1-4E50-BBA8-07E8E8C5D6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5F650-02FA-47DC-9BF6-2F984C8EDA61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201C9-7CB4-4C6A-9E2D-CE31C4905E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01BDF-EFAA-4186-9AB3-035E3D6A6A61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222C0-D213-4ECA-A915-C8AD1E6379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E4092-2E16-4B10-A1AB-FE59C11F2B39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ABAC0-0654-4070-BD50-CE9DCEB384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B1A9C-583F-4DDF-A7BA-513C0C71ECF6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A81E8-D555-45FD-903B-3917E6A692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34951-4E4C-4AD0-BB5F-C2E814CD227E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B3F4A-1564-4CD1-90C2-F7C76E1956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C186C-A4AD-4396-9419-37790586872B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3E333-B6D0-4D55-B964-A365C2C444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AC153-28C7-49F0-BB8F-A90D90172077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5A53E-A8AC-4949-81CF-329D31A28F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6A1C9-FC91-4812-8C01-A90DBE5B31FB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10EC7-32F1-4B0A-A50E-6B7DBFB304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C9AC-6969-4508-B012-E1824579E9BB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0DD94-61D3-4A8C-92DA-FF0DBF8CC3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39DD3-D947-44B2-8E52-24DE3BD6E3B1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D268E-648E-4B47-A9F0-9163513834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AFBB7-1F7C-4D55-A166-1E397BAD5F47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150E5-B516-4387-816B-3C6E841337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ED0C6-5986-4DD8-9ED5-8440A0A190EF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B0CB5-2BE7-497B-8DB6-4E63F41623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18AD7-38E0-40C1-8739-365E20C9E725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B9F60-7299-441A-8C30-EF8BED8B47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9F0466-43C8-44FA-8BDE-3248F3BAA719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9D5580-375E-4CBF-BFE1-E799F9FA00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BA06693-BD83-4B0E-89B8-F1C721DA02E6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99ECBBD-055F-4D45-8E0E-D8F5B34A6A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793" r:id="rId2"/>
    <p:sldLayoutId id="2147483826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827" r:id="rId9"/>
    <p:sldLayoutId id="2147483799" r:id="rId10"/>
    <p:sldLayoutId id="2147483828" r:id="rId11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10CF9B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10CF9B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10CF9B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317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B866B63-C741-4F9E-8D45-BEDFF0896C93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914175-F85F-4520-B74D-A2EF9FFD84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00" r:id="rId4"/>
    <p:sldLayoutId id="2147483832" r:id="rId5"/>
    <p:sldLayoutId id="2147483801" r:id="rId6"/>
    <p:sldLayoutId id="2147483833" r:id="rId7"/>
    <p:sldLayoutId id="2147483834" r:id="rId8"/>
    <p:sldLayoutId id="2147483835" r:id="rId9"/>
    <p:sldLayoutId id="2147483802" r:id="rId10"/>
    <p:sldLayoutId id="2147483836" r:id="rId11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10196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0C9832-F295-4736-893C-385C1530C415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B970B6-69A7-45BA-88F1-AC9AE5C60A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46E4D1-1266-4F3D-92FB-BCDD11113866}" type="datetimeFigureOut">
              <a:rPr lang="ru-RU"/>
              <a:pPr>
                <a:defRPr/>
              </a:pPr>
              <a:t>20.02.2017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681A8F-485D-4BAE-BBFB-9A3F7A640B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9" Type="http://schemas.openxmlformats.org/officeDocument/2006/relationships/image" Target="../media/image7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Relationship Id="rId9" Type="http://schemas.openxmlformats.org/officeDocument/2006/relationships/image" Target="../media/image9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7" Type="http://schemas.openxmlformats.org/officeDocument/2006/relationships/image" Target="../media/image104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eg"/><Relationship Id="rId5" Type="http://schemas.openxmlformats.org/officeDocument/2006/relationships/hyperlink" Target="http://www.libr.dp.ua/about/News/2004/vitinanka/IMG_5820.jpg" TargetMode="External"/><Relationship Id="rId4" Type="http://schemas.openxmlformats.org/officeDocument/2006/relationships/image" Target="../media/image10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7" Type="http://schemas.openxmlformats.org/officeDocument/2006/relationships/image" Target="../media/image136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jpeg"/><Relationship Id="rId3" Type="http://schemas.openxmlformats.org/officeDocument/2006/relationships/image" Target="../media/image138.jpeg"/><Relationship Id="rId7" Type="http://schemas.openxmlformats.org/officeDocument/2006/relationships/image" Target="../media/image142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1.jpeg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2.jpeg"/><Relationship Id="rId4" Type="http://schemas.openxmlformats.org/officeDocument/2006/relationships/image" Target="../media/image151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154.png"/><Relationship Id="rId7" Type="http://schemas.openxmlformats.org/officeDocument/2006/relationships/image" Target="../media/image158.png"/><Relationship Id="rId12" Type="http://schemas.openxmlformats.org/officeDocument/2006/relationships/image" Target="../media/image163.jpe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7.png"/><Relationship Id="rId11" Type="http://schemas.openxmlformats.org/officeDocument/2006/relationships/image" Target="../media/image162.jpeg"/><Relationship Id="rId5" Type="http://schemas.openxmlformats.org/officeDocument/2006/relationships/image" Target="../media/image156.png"/><Relationship Id="rId10" Type="http://schemas.openxmlformats.org/officeDocument/2006/relationships/image" Target="../media/image161.png"/><Relationship Id="rId4" Type="http://schemas.openxmlformats.org/officeDocument/2006/relationships/image" Target="../media/image155.png"/><Relationship Id="rId9" Type="http://schemas.openxmlformats.org/officeDocument/2006/relationships/image" Target="../media/image1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7" Type="http://schemas.openxmlformats.org/officeDocument/2006/relationships/image" Target="../media/image169.jpe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913"/>
            <a:ext cx="7200900" cy="3240087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Шукай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краси, 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Шукай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добра. </a:t>
            </a:r>
            <a:endParaRPr lang="uk-U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Вони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усе, </a:t>
            </a:r>
            <a:endParaRPr lang="uk-UA" sz="2800" dirty="0"/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Вони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 всюди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uk-U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І.Я.Франко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03" name="Прямоугольник 4"/>
          <p:cNvSpPr>
            <a:spLocks noChangeArrowheads="1"/>
          </p:cNvSpPr>
          <p:nvPr/>
        </p:nvSpPr>
        <p:spPr bwMode="auto">
          <a:xfrm>
            <a:off x="250825" y="3473450"/>
            <a:ext cx="777716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В.О.Сухомлинський писав: «Дитина по своїй природі - допитливий  дослідник, відкривач світу. Тож нехай перед ним відкривається чудовий світ в живих фарбах, яскравих і тремтливих звуках, в казці і грі, в особистій творчості, в красі, в бажанні робити добро людям».</a:t>
            </a:r>
          </a:p>
        </p:txBody>
      </p:sp>
    </p:spTree>
  </p:cSld>
  <p:clrMapOvr>
    <a:masterClrMapping/>
  </p:clrMapOvr>
  <p:transition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Содержимое 2"/>
          <p:cNvSpPr>
            <a:spLocks noGrp="1"/>
          </p:cNvSpPr>
          <p:nvPr>
            <p:ph idx="1"/>
          </p:nvPr>
        </p:nvSpPr>
        <p:spPr>
          <a:xfrm>
            <a:off x="-107950" y="1773238"/>
            <a:ext cx="5037138" cy="33829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sz="2400" smtClean="0"/>
              <a:t>	</a:t>
            </a:r>
            <a:r>
              <a:rPr lang="uk-UA" sz="2400" b="1" smtClean="0">
                <a:solidFill>
                  <a:srgbClr val="C00000"/>
                </a:solidFill>
              </a:rPr>
              <a:t>Аплікація</a:t>
            </a:r>
            <a:r>
              <a:rPr lang="uk-UA" sz="2400" b="1" smtClean="0"/>
              <a:t> (лат. “накладання”) – один із видів зображувальної техніки, в основу якої покладено накладання форм різних матеріалів і закріплення їх на іншому матеріалі, взятому за основу.</a:t>
            </a:r>
            <a:endParaRPr lang="ru-RU" sz="2400" b="1" smtClean="0"/>
          </a:p>
        </p:txBody>
      </p:sp>
      <p:pic>
        <p:nvPicPr>
          <p:cNvPr id="60418" name="Picture 4" descr="image16"/>
          <p:cNvPicPr>
            <a:picLocks noChangeAspect="1" noChangeArrowheads="1"/>
          </p:cNvPicPr>
          <p:nvPr/>
        </p:nvPicPr>
        <p:blipFill>
          <a:blip r:embed="rId2"/>
          <a:srcRect l="9091" t="2327" r="2261" b="3445"/>
          <a:stretch>
            <a:fillRect/>
          </a:stretch>
        </p:blipFill>
        <p:spPr bwMode="auto">
          <a:xfrm>
            <a:off x="4887913" y="1147763"/>
            <a:ext cx="301625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839" y="103932"/>
            <a:ext cx="7239000" cy="93610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5400" dirty="0" smtClean="0">
                <a:solidFill>
                  <a:srgbClr val="00B050"/>
                </a:solidFill>
                <a:cs typeface="Aharoni" pitchFamily="2" charset="-79"/>
              </a:rPr>
              <a:t>Аплікація</a:t>
            </a:r>
            <a:endParaRPr lang="ru-RU" sz="5400" dirty="0">
              <a:solidFill>
                <a:srgbClr val="00B050"/>
              </a:solidFill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" y="1939925"/>
            <a:ext cx="2773363" cy="8604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smtClean="0"/>
              <a:t> </a:t>
            </a:r>
            <a:r>
              <a:rPr lang="uk-UA" sz="3200" b="1" smtClean="0">
                <a:solidFill>
                  <a:srgbClr val="002060"/>
                </a:solidFill>
              </a:rPr>
              <a:t>предметна	</a:t>
            </a:r>
            <a:endParaRPr lang="uk-UA" b="1" smtClean="0">
              <a:solidFill>
                <a:srgbClr val="00206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endParaRPr lang="uk-UA" b="1" smtClean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195513" y="1125538"/>
            <a:ext cx="639762" cy="809625"/>
          </a:xfrm>
          <a:prstGeom prst="straightConnector1">
            <a:avLst/>
          </a:prstGeom>
          <a:ln w="3810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067175" y="1125538"/>
            <a:ext cx="0" cy="808037"/>
          </a:xfrm>
          <a:prstGeom prst="straightConnector1">
            <a:avLst/>
          </a:prstGeom>
          <a:ln w="3810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292725" y="1125538"/>
            <a:ext cx="463550" cy="608012"/>
          </a:xfrm>
          <a:prstGeom prst="straightConnector1">
            <a:avLst/>
          </a:prstGeom>
          <a:ln w="3810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2751138" y="1939925"/>
            <a:ext cx="2622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uk-UA" sz="2600">
                <a:latin typeface="Trebuchet MS" pitchFamily="34" charset="0"/>
              </a:rPr>
              <a:t> </a:t>
            </a:r>
            <a:r>
              <a:rPr lang="en-US" sz="3200" b="1">
                <a:solidFill>
                  <a:srgbClr val="002060"/>
                </a:solidFill>
                <a:latin typeface="Trebuchet MS" pitchFamily="34" charset="0"/>
              </a:rPr>
              <a:t>  </a:t>
            </a:r>
            <a:r>
              <a:rPr lang="uk-UA" sz="3200" b="1">
                <a:solidFill>
                  <a:srgbClr val="002060"/>
                </a:solidFill>
                <a:latin typeface="Trebuchet MS" pitchFamily="34" charset="0"/>
              </a:rPr>
              <a:t>сюжетна</a:t>
            </a:r>
            <a:endParaRPr lang="uk-UA" sz="2600">
              <a:latin typeface="Trebuchet MS" pitchFamily="34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5322888" y="1971675"/>
            <a:ext cx="2994025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uk-UA" sz="3200" b="1">
                <a:solidFill>
                  <a:srgbClr val="002060"/>
                </a:solidFill>
                <a:latin typeface="Trebuchet MS" pitchFamily="34" charset="0"/>
              </a:rPr>
              <a:t>декоративна</a:t>
            </a:r>
            <a:endParaRPr lang="uk-UA" sz="2600" b="1">
              <a:solidFill>
                <a:srgbClr val="002060"/>
              </a:solidFill>
              <a:latin typeface="Trebuchet MS" pitchFamily="34" charset="0"/>
            </a:endParaRPr>
          </a:p>
          <a:p>
            <a:pPr marL="273050" indent="-27305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endParaRPr lang="uk-UA" sz="2600">
              <a:latin typeface="Trebuchet MS" pitchFamily="34" charset="0"/>
            </a:endParaRPr>
          </a:p>
        </p:txBody>
      </p:sp>
      <p:pic>
        <p:nvPicPr>
          <p:cNvPr id="11" name="Picture 3" descr="C:\Users\Ultimate\Desktop\павп\100_1001.JPG"/>
          <p:cNvPicPr>
            <a:picLocks noChangeAspect="1" noChangeArrowheads="1"/>
          </p:cNvPicPr>
          <p:nvPr/>
        </p:nvPicPr>
        <p:blipFill>
          <a:blip r:embed="rId2"/>
          <a:srcRect l="3653" t="15852" r="5403" b="11871"/>
          <a:stretch>
            <a:fillRect/>
          </a:stretch>
        </p:blipFill>
        <p:spPr bwMode="auto">
          <a:xfrm>
            <a:off x="179388" y="2636838"/>
            <a:ext cx="230505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5" descr="C:\Users\Ultimate\Desktop\павп\100_0972.JPG"/>
          <p:cNvPicPr>
            <a:picLocks noChangeAspect="1" noChangeArrowheads="1"/>
          </p:cNvPicPr>
          <p:nvPr/>
        </p:nvPicPr>
        <p:blipFill>
          <a:blip r:embed="rId3"/>
          <a:srcRect l="11523" t="27856" r="9773" b="53485"/>
          <a:stretch>
            <a:fillRect/>
          </a:stretch>
        </p:blipFill>
        <p:spPr bwMode="auto">
          <a:xfrm>
            <a:off x="5292725" y="2781300"/>
            <a:ext cx="2519363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C:\Users\Ultimate\Desktop\павп\100_0989.JPG"/>
          <p:cNvPicPr>
            <a:picLocks noChangeAspect="1" noChangeArrowheads="1"/>
          </p:cNvPicPr>
          <p:nvPr/>
        </p:nvPicPr>
        <p:blipFill>
          <a:blip r:embed="rId4"/>
          <a:srcRect l="57175" t="32967" r="16463" b="32967"/>
          <a:stretch>
            <a:fillRect/>
          </a:stretch>
        </p:blipFill>
        <p:spPr bwMode="auto">
          <a:xfrm>
            <a:off x="5940425" y="4797425"/>
            <a:ext cx="1587500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1" name="Picture 4" descr="C:\Users\Ultimate\Desktop\павп\100_0962.JPG"/>
          <p:cNvPicPr>
            <a:picLocks noChangeAspect="1" noChangeArrowheads="1"/>
          </p:cNvPicPr>
          <p:nvPr/>
        </p:nvPicPr>
        <p:blipFill>
          <a:blip r:embed="rId5"/>
          <a:srcRect l="9773" t="46515" r="38071" b="19669"/>
          <a:stretch>
            <a:fillRect/>
          </a:stretch>
        </p:blipFill>
        <p:spPr bwMode="auto">
          <a:xfrm>
            <a:off x="5003800" y="3716338"/>
            <a:ext cx="1643063" cy="80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2" name="Picture 4" descr="C:\Users\Ultimate\Desktop\павп\100_0962.JPG"/>
          <p:cNvPicPr>
            <a:picLocks noChangeAspect="1" noChangeArrowheads="1"/>
          </p:cNvPicPr>
          <p:nvPr/>
        </p:nvPicPr>
        <p:blipFill>
          <a:blip r:embed="rId5"/>
          <a:srcRect l="38945" t="46515" r="8900" b="19669"/>
          <a:stretch>
            <a:fillRect/>
          </a:stretch>
        </p:blipFill>
        <p:spPr bwMode="auto">
          <a:xfrm>
            <a:off x="6659563" y="3716338"/>
            <a:ext cx="1581150" cy="80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C:\Users\Ultimate\Desktop\павп\100_0978.JPG"/>
          <p:cNvPicPr>
            <a:picLocks noChangeAspect="1" noChangeArrowheads="1"/>
          </p:cNvPicPr>
          <p:nvPr/>
        </p:nvPicPr>
        <p:blipFill>
          <a:blip r:embed="rId6"/>
          <a:srcRect l="10365" t="2779" r="8006" b="8900"/>
          <a:stretch>
            <a:fillRect/>
          </a:stretch>
        </p:blipFill>
        <p:spPr bwMode="auto">
          <a:xfrm>
            <a:off x="3132138" y="2565400"/>
            <a:ext cx="1663700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C:\Users\Ultimate\Desktop\павп\100_0979.JPG"/>
          <p:cNvPicPr>
            <a:picLocks noChangeAspect="1" noChangeArrowheads="1"/>
          </p:cNvPicPr>
          <p:nvPr/>
        </p:nvPicPr>
        <p:blipFill>
          <a:blip r:embed="rId7"/>
          <a:srcRect l="11578" t="6383" r="8827" b="11812"/>
          <a:stretch>
            <a:fillRect/>
          </a:stretch>
        </p:blipFill>
        <p:spPr bwMode="auto">
          <a:xfrm>
            <a:off x="3995738" y="4941888"/>
            <a:ext cx="1584325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C:\Users\Ultimate\Desktop\павп\100_0991.JPG"/>
          <p:cNvPicPr>
            <a:picLocks noChangeAspect="1" noChangeArrowheads="1"/>
          </p:cNvPicPr>
          <p:nvPr/>
        </p:nvPicPr>
        <p:blipFill>
          <a:blip r:embed="rId8"/>
          <a:srcRect l="11531" t="4527" r="6841" b="9773"/>
          <a:stretch>
            <a:fillRect/>
          </a:stretch>
        </p:blipFill>
        <p:spPr bwMode="auto">
          <a:xfrm>
            <a:off x="2268538" y="4941888"/>
            <a:ext cx="1524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6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5288" y="4508500"/>
            <a:ext cx="1512887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34" y="6350"/>
            <a:ext cx="7239000" cy="76470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Аплікація з природних матеріалів</a:t>
            </a:r>
            <a:endParaRPr lang="ru-RU" sz="2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C:\Users\Ultimate\Desktop\павп\100_102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813" t="8057" r="3644" b="9399"/>
          <a:stretch>
            <a:fillRect/>
          </a:stretch>
        </p:blipFill>
        <p:spPr>
          <a:xfrm>
            <a:off x="827088" y="4437063"/>
            <a:ext cx="2808287" cy="1981200"/>
          </a:xfrm>
        </p:spPr>
      </p:pic>
      <p:pic>
        <p:nvPicPr>
          <p:cNvPr id="11267" name="Picture 3" descr="C:\Users\Ultimate\Desktop\павп\100_1030.JPG"/>
          <p:cNvPicPr>
            <a:picLocks noChangeAspect="1" noChangeArrowheads="1"/>
          </p:cNvPicPr>
          <p:nvPr/>
        </p:nvPicPr>
        <p:blipFill>
          <a:blip r:embed="rId3"/>
          <a:srcRect l="9444" t="16769" r="22852" b="8025"/>
          <a:stretch>
            <a:fillRect/>
          </a:stretch>
        </p:blipFill>
        <p:spPr bwMode="auto">
          <a:xfrm>
            <a:off x="1258888" y="1052513"/>
            <a:ext cx="226060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C:\Users\Ultimate\Desktop\павп\100_1032.JPG"/>
          <p:cNvPicPr>
            <a:picLocks noChangeAspect="1" noChangeArrowheads="1"/>
          </p:cNvPicPr>
          <p:nvPr/>
        </p:nvPicPr>
        <p:blipFill>
          <a:blip r:embed="rId4"/>
          <a:srcRect l="7870" t="10210" r="3809" b="9328"/>
          <a:stretch>
            <a:fillRect/>
          </a:stretch>
        </p:blipFill>
        <p:spPr bwMode="auto">
          <a:xfrm>
            <a:off x="4500563" y="4508500"/>
            <a:ext cx="2819400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Ultimate\Desktop\павп\100_1031.JPG"/>
          <p:cNvPicPr>
            <a:picLocks noChangeAspect="1" noChangeArrowheads="1"/>
          </p:cNvPicPr>
          <p:nvPr/>
        </p:nvPicPr>
        <p:blipFill>
          <a:blip r:embed="rId5"/>
          <a:srcRect l="13838" t="10649" r="8034" b="4527"/>
          <a:stretch>
            <a:fillRect/>
          </a:stretch>
        </p:blipFill>
        <p:spPr bwMode="auto">
          <a:xfrm>
            <a:off x="4643438" y="1052513"/>
            <a:ext cx="20891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34" y="6350"/>
            <a:ext cx="7239000" cy="69269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</a:t>
            </a:r>
            <a:r>
              <a:rPr lang="uk-UA" sz="2800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ір</a:t>
            </a:r>
            <a:r>
              <a:rPr lang="en-US" sz="2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картон</a:t>
            </a:r>
            <a:endParaRPr lang="ru-RU" sz="2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0" name="Содержимое 2"/>
          <p:cNvSpPr>
            <a:spLocks noGrp="1"/>
          </p:cNvSpPr>
          <p:nvPr>
            <p:ph idx="1"/>
          </p:nvPr>
        </p:nvSpPr>
        <p:spPr>
          <a:xfrm>
            <a:off x="404813" y="765175"/>
            <a:ext cx="7239000" cy="4846638"/>
          </a:xfrm>
        </p:spPr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глянцевий</a:t>
            </a:r>
          </a:p>
          <a:p>
            <a:pPr eaLnBrk="1" hangingPunct="1">
              <a:buFont typeface="Arial" charset="0"/>
              <a:buChar char="•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матовий</a:t>
            </a:r>
          </a:p>
          <a:p>
            <a:pPr eaLnBrk="1" hangingPunct="1">
              <a:buFont typeface="Arial" charset="0"/>
              <a:buChar char="•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фактурний </a:t>
            </a:r>
          </a:p>
          <a:p>
            <a:pPr eaLnBrk="1" hangingPunct="1">
              <a:buFont typeface="Arial" charset="0"/>
              <a:buChar char="•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нерівномірно пофарбований </a:t>
            </a:r>
          </a:p>
          <a:p>
            <a:pPr eaLnBrk="1" hangingPunct="1">
              <a:buFont typeface="Arial" charset="0"/>
              <a:buChar char="•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цупкий</a:t>
            </a:r>
          </a:p>
          <a:p>
            <a:pPr eaLnBrk="1" hangingPunct="1">
              <a:buFont typeface="Arial" charset="0"/>
              <a:buChar char="•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ксероксний </a:t>
            </a:r>
          </a:p>
          <a:p>
            <a:pPr eaLnBrk="1" hangingPunct="1">
              <a:buFont typeface="Arial" charset="0"/>
              <a:buChar char="•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гофрований</a:t>
            </a: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327775" y="107950"/>
            <a:ext cx="1917700" cy="1368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4163" y="765175"/>
            <a:ext cx="1920875" cy="13509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327775" y="1989138"/>
            <a:ext cx="1911350" cy="12954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651625" y="1125538"/>
            <a:ext cx="1838325" cy="12795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3495" name="Picture 3" descr="C:\Documents and Settings\Admin\Рабочий стол\Фото1500.jpg"/>
          <p:cNvPicPr>
            <a:picLocks noChangeAspect="1" noChangeArrowheads="1"/>
          </p:cNvPicPr>
          <p:nvPr/>
        </p:nvPicPr>
        <p:blipFill>
          <a:blip r:embed="rId3"/>
          <a:srcRect l="41872" t="23473" r="21960" b="43971"/>
          <a:stretch>
            <a:fillRect/>
          </a:stretch>
        </p:blipFill>
        <p:spPr bwMode="auto">
          <a:xfrm>
            <a:off x="4927600" y="2632075"/>
            <a:ext cx="18764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6" name="Picture 4" descr="C:\Documents and Settings\Admin\Рабочий стол\Фото1496.jpg"/>
          <p:cNvPicPr>
            <a:picLocks noChangeAspect="1" noChangeArrowheads="1"/>
          </p:cNvPicPr>
          <p:nvPr/>
        </p:nvPicPr>
        <p:blipFill>
          <a:blip r:embed="rId4"/>
          <a:srcRect l="38255" t="24678" r="17439" b="39148"/>
          <a:stretch>
            <a:fillRect/>
          </a:stretch>
        </p:blipFill>
        <p:spPr bwMode="auto">
          <a:xfrm>
            <a:off x="5894388" y="3476625"/>
            <a:ext cx="1884362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7" name="Picture 5" descr="C:\Documents and Settings\Admin\Рабочий стол\Фото1501.jpg"/>
          <p:cNvPicPr>
            <a:picLocks noChangeAspect="1" noChangeArrowheads="1"/>
          </p:cNvPicPr>
          <p:nvPr/>
        </p:nvPicPr>
        <p:blipFill>
          <a:blip r:embed="rId5"/>
          <a:srcRect l="31927" t="33119" r="32811" b="36736"/>
          <a:stretch>
            <a:fillRect/>
          </a:stretch>
        </p:blipFill>
        <p:spPr bwMode="auto">
          <a:xfrm>
            <a:off x="4992688" y="4095750"/>
            <a:ext cx="1976437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/>
          <a:srcRect l="19218" r="24815" b="35890"/>
          <a:stretch>
            <a:fillRect/>
          </a:stretch>
        </p:blipFill>
        <p:spPr bwMode="auto">
          <a:xfrm>
            <a:off x="3708400" y="5373688"/>
            <a:ext cx="1284288" cy="110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Documents and Settings\Admin\Рабочий стол\Фото1495.jpg"/>
          <p:cNvPicPr>
            <a:picLocks noChangeAspect="1" noChangeArrowheads="1"/>
          </p:cNvPicPr>
          <p:nvPr/>
        </p:nvPicPr>
        <p:blipFill>
          <a:blip r:embed="rId7"/>
          <a:srcRect l="28934" t="8441" r="38518" b="38504"/>
          <a:stretch>
            <a:fillRect/>
          </a:stretch>
        </p:blipFill>
        <p:spPr bwMode="auto">
          <a:xfrm>
            <a:off x="395288" y="5084763"/>
            <a:ext cx="111918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pic_16058_pva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92275" y="4868863"/>
            <a:ext cx="1906588" cy="170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01" name="Прямоугольник 2"/>
          <p:cNvSpPr>
            <a:spLocks noChangeArrowheads="1"/>
          </p:cNvSpPr>
          <p:nvPr/>
        </p:nvSpPr>
        <p:spPr bwMode="auto">
          <a:xfrm>
            <a:off x="387350" y="4221163"/>
            <a:ext cx="47196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uk-UA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Наклеювання деталей на основу</a:t>
            </a:r>
            <a:endParaRPr lang="ru-RU" sz="24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4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4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4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4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4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4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4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39000" cy="69269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Допоміжні засоби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514" name="Содержимое 2"/>
          <p:cNvSpPr>
            <a:spLocks noGrp="1"/>
          </p:cNvSpPr>
          <p:nvPr>
            <p:ph idx="1"/>
          </p:nvPr>
        </p:nvSpPr>
        <p:spPr>
          <a:xfrm>
            <a:off x="323850" y="723900"/>
            <a:ext cx="7239000" cy="2849563"/>
          </a:xfrm>
        </p:spPr>
        <p:txBody>
          <a:bodyPr/>
          <a:lstStyle/>
          <a:p>
            <a:pPr eaLnBrk="1" hangingPunct="1">
              <a:buFont typeface="Courier New" pitchFamily="49" charset="0"/>
              <a:buChar char="o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щіточка</a:t>
            </a:r>
          </a:p>
          <a:p>
            <a:pPr eaLnBrk="1" hangingPunct="1">
              <a:buFont typeface="Courier New" pitchFamily="49" charset="0"/>
              <a:buChar char="o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підкладка </a:t>
            </a:r>
          </a:p>
          <a:p>
            <a:pPr eaLnBrk="1" hangingPunct="1">
              <a:buFont typeface="Courier New" pitchFamily="49" charset="0"/>
              <a:buChar char="o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серветки</a:t>
            </a:r>
          </a:p>
          <a:p>
            <a:pPr eaLnBrk="1" hangingPunct="1">
              <a:buFont typeface="Courier New" pitchFamily="49" charset="0"/>
              <a:buChar char="o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ножиці</a:t>
            </a:r>
          </a:p>
          <a:p>
            <a:pPr eaLnBrk="1" hangingPunct="1">
              <a:buFont typeface="Courier New" pitchFamily="49" charset="0"/>
              <a:buChar char="o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підстилка на стіл</a:t>
            </a:r>
          </a:p>
          <a:p>
            <a:pPr eaLnBrk="1" hangingPunct="1">
              <a:buFont typeface="Courier New" pitchFamily="49" charset="0"/>
              <a:buChar char="o"/>
            </a:pP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коробка для обрізків</a:t>
            </a: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2" cstate="print"/>
          <a:srcRect l="54589" t="26941" r="26560" b="15780"/>
          <a:stretch/>
        </p:blipFill>
        <p:spPr bwMode="auto">
          <a:xfrm rot="14776464">
            <a:off x="5461193" y="281535"/>
            <a:ext cx="1154305" cy="2206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84663" y="2205038"/>
            <a:ext cx="2159000" cy="1223962"/>
          </a:xfrm>
          <a:prstGeom prst="rect">
            <a:avLst/>
          </a:prstGeom>
          <a:solidFill>
            <a:srgbClr val="6A49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Picture 2" descr="C:\Documents and Settings\Admin\Рабочий стол\Фото1494.jpg"/>
          <p:cNvPicPr>
            <a:picLocks noChangeAspect="1" noChangeArrowheads="1"/>
          </p:cNvPicPr>
          <p:nvPr/>
        </p:nvPicPr>
        <p:blipFill>
          <a:blip r:embed="rId3"/>
          <a:srcRect l="52428" t="21063" r="34596" b="46249"/>
          <a:stretch>
            <a:fillRect/>
          </a:stretch>
        </p:blipFill>
        <p:spPr bwMode="auto">
          <a:xfrm rot="3859176">
            <a:off x="3037681" y="499270"/>
            <a:ext cx="968375" cy="222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2" descr="C:\Documents and Settings\Admin\Рабочий стол\Фото1494.jpg"/>
          <p:cNvPicPr>
            <a:picLocks noChangeAspect="1" noChangeArrowheads="1"/>
          </p:cNvPicPr>
          <p:nvPr/>
        </p:nvPicPr>
        <p:blipFill>
          <a:blip r:embed="rId3"/>
          <a:srcRect t="11005" r="2538" b="46249"/>
          <a:stretch>
            <a:fillRect/>
          </a:stretch>
        </p:blipFill>
        <p:spPr bwMode="auto">
          <a:xfrm>
            <a:off x="684213" y="4140200"/>
            <a:ext cx="6804025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9" name="Прямоугольник 3"/>
          <p:cNvSpPr>
            <a:spLocks noChangeArrowheads="1"/>
          </p:cNvSpPr>
          <p:nvPr/>
        </p:nvSpPr>
        <p:spPr bwMode="auto">
          <a:xfrm>
            <a:off x="1992313" y="3608388"/>
            <a:ext cx="4186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РОБОЧЕ МІСЦЕ УЧНЯ</a:t>
            </a:r>
            <a:endParaRPr lang="uk-UA" sz="28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45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774406" cy="8367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Послідовність виконання</a:t>
            </a:r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538" name="Содержимое 2"/>
          <p:cNvSpPr>
            <a:spLocks noGrp="1"/>
          </p:cNvSpPr>
          <p:nvPr>
            <p:ph idx="1"/>
          </p:nvPr>
        </p:nvSpPr>
        <p:spPr>
          <a:xfrm>
            <a:off x="900113" y="1628775"/>
            <a:ext cx="7143750" cy="4846638"/>
          </a:xfrm>
        </p:spPr>
        <p:txBody>
          <a:bodyPr/>
          <a:lstStyle/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Вибір сюжету взірця.</a:t>
            </a:r>
          </a:p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Створення ескізу.</a:t>
            </a:r>
          </a:p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Підбір матеріалу.</a:t>
            </a:r>
          </a:p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Вирізування деталей зображення.</a:t>
            </a:r>
          </a:p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Розміщення на основі.</a:t>
            </a:r>
          </a:p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Наклеювання.</a:t>
            </a:r>
          </a:p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Просушування.</a:t>
            </a:r>
            <a:endParaRPr lang="ru-RU" sz="32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046" y="7094"/>
            <a:ext cx="6429421" cy="864097"/>
          </a:xfrm>
        </p:spPr>
        <p:txBody>
          <a:bodyPr>
            <a:noAutofit/>
          </a:bodyPr>
          <a:lstStyle/>
          <a:p>
            <a:pPr algn="ctr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Способи  вирізування  елементів  аплікації  та наклеювання  їх  на  основу</a:t>
            </a:r>
            <a:endParaRPr lang="ru-RU" sz="1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562" name="Picture 3" descr="image1"/>
          <p:cNvPicPr>
            <a:picLocks noChangeAspect="1" noChangeArrowheads="1"/>
          </p:cNvPicPr>
          <p:nvPr/>
        </p:nvPicPr>
        <p:blipFill>
          <a:blip r:embed="rId2"/>
          <a:srcRect l="14282" t="8333" r="5379" b="4167"/>
          <a:stretch>
            <a:fillRect/>
          </a:stretch>
        </p:blipFill>
        <p:spPr bwMode="auto">
          <a:xfrm>
            <a:off x="468313" y="1412875"/>
            <a:ext cx="28575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Прямоугольник 2"/>
          <p:cNvSpPr>
            <a:spLocks noChangeArrowheads="1"/>
          </p:cNvSpPr>
          <p:nvPr/>
        </p:nvSpPr>
        <p:spPr bwMode="auto">
          <a:xfrm>
            <a:off x="19050" y="3413125"/>
            <a:ext cx="3495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Times New Roman" pitchFamily="18" charset="0"/>
                <a:cs typeface="Times New Roman" pitchFamily="18" charset="0"/>
              </a:rPr>
              <a:t>Складання вдвоє та в багато разів</a:t>
            </a:r>
          </a:p>
        </p:txBody>
      </p:sp>
      <p:pic>
        <p:nvPicPr>
          <p:cNvPr id="6" name="Picture 3" descr="image10"/>
          <p:cNvPicPr>
            <a:picLocks noChangeAspect="1" noChangeArrowheads="1"/>
          </p:cNvPicPr>
          <p:nvPr/>
        </p:nvPicPr>
        <p:blipFill>
          <a:blip r:embed="rId3"/>
          <a:srcRect l="3070" t="3922" r="2716" b="1961"/>
          <a:stretch>
            <a:fillRect/>
          </a:stretch>
        </p:blipFill>
        <p:spPr bwMode="auto">
          <a:xfrm>
            <a:off x="3708400" y="1052513"/>
            <a:ext cx="2633663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image11"/>
          <p:cNvPicPr>
            <a:picLocks noChangeAspect="1" noChangeArrowheads="1"/>
          </p:cNvPicPr>
          <p:nvPr/>
        </p:nvPicPr>
        <p:blipFill>
          <a:blip r:embed="rId4"/>
          <a:srcRect l="1360" t="1888" r="2148" b="1888"/>
          <a:stretch>
            <a:fillRect/>
          </a:stretch>
        </p:blipFill>
        <p:spPr bwMode="auto">
          <a:xfrm>
            <a:off x="5219700" y="1412875"/>
            <a:ext cx="2527300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Прямоугольник 4"/>
          <p:cNvSpPr>
            <a:spLocks noChangeArrowheads="1"/>
          </p:cNvSpPr>
          <p:nvPr/>
        </p:nvSpPr>
        <p:spPr bwMode="auto">
          <a:xfrm>
            <a:off x="5483225" y="3209925"/>
            <a:ext cx="2001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uk-UA">
                <a:latin typeface="Times New Roman" pitchFamily="18" charset="0"/>
                <a:cs typeface="Times New Roman" pitchFamily="18" charset="0"/>
              </a:rPr>
              <a:t>Від руки, «на око»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image8"/>
          <p:cNvPicPr>
            <a:picLocks noChangeAspect="1" noChangeArrowheads="1"/>
          </p:cNvPicPr>
          <p:nvPr/>
        </p:nvPicPr>
        <p:blipFill>
          <a:blip r:embed="rId5"/>
          <a:srcRect l="6619" t="3636" r="2490" b="5453"/>
          <a:stretch>
            <a:fillRect/>
          </a:stretch>
        </p:blipFill>
        <p:spPr bwMode="auto">
          <a:xfrm>
            <a:off x="250825" y="4149725"/>
            <a:ext cx="227171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image7"/>
          <p:cNvPicPr>
            <a:picLocks noChangeAspect="1" noChangeArrowheads="1"/>
          </p:cNvPicPr>
          <p:nvPr/>
        </p:nvPicPr>
        <p:blipFill>
          <a:blip r:embed="rId6"/>
          <a:srcRect l="7924" t="3333" r="1503" b="5000"/>
          <a:stretch>
            <a:fillRect/>
          </a:stretch>
        </p:blipFill>
        <p:spPr bwMode="auto">
          <a:xfrm>
            <a:off x="2700338" y="4149725"/>
            <a:ext cx="22796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9" name="Прямоугольник 7"/>
          <p:cNvSpPr>
            <a:spLocks noChangeArrowheads="1"/>
          </p:cNvSpPr>
          <p:nvPr/>
        </p:nvSpPr>
        <p:spPr bwMode="auto">
          <a:xfrm>
            <a:off x="1268413" y="5799138"/>
            <a:ext cx="28876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uk-UA">
                <a:latin typeface="Times New Roman" pitchFamily="18" charset="0"/>
                <a:cs typeface="Times New Roman" pitchFamily="18" charset="0"/>
              </a:rPr>
              <a:t>Підклеювання підкладинки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image5"/>
          <p:cNvPicPr>
            <a:picLocks noChangeAspect="1" noChangeArrowheads="1"/>
          </p:cNvPicPr>
          <p:nvPr/>
        </p:nvPicPr>
        <p:blipFill>
          <a:blip r:embed="rId7"/>
          <a:srcRect l="4878" t="6897" r="7301" b="6895"/>
          <a:stretch>
            <a:fillRect/>
          </a:stretch>
        </p:blipFill>
        <p:spPr bwMode="auto">
          <a:xfrm>
            <a:off x="5508625" y="3573463"/>
            <a:ext cx="225901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image6"/>
          <p:cNvPicPr>
            <a:picLocks noChangeAspect="1" noChangeArrowheads="1"/>
          </p:cNvPicPr>
          <p:nvPr/>
        </p:nvPicPr>
        <p:blipFill>
          <a:blip r:embed="rId8"/>
          <a:srcRect l="3032" t="3703" r="7655" b="3703"/>
          <a:stretch>
            <a:fillRect/>
          </a:stretch>
        </p:blipFill>
        <p:spPr bwMode="auto">
          <a:xfrm>
            <a:off x="4787900" y="5084763"/>
            <a:ext cx="1997075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2" name="Прямоугольник 10"/>
          <p:cNvSpPr>
            <a:spLocks noChangeArrowheads="1"/>
          </p:cNvSpPr>
          <p:nvPr/>
        </p:nvSpPr>
        <p:spPr bwMode="auto">
          <a:xfrm>
            <a:off x="4787900" y="6511925"/>
            <a:ext cx="3397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>
                <a:latin typeface="Times New Roman" pitchFamily="18" charset="0"/>
                <a:cs typeface="Times New Roman" pitchFamily="18" charset="0"/>
              </a:rPr>
              <a:t>Розсунення під час наклеювання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6" grpId="0"/>
      <p:bldP spid="66569" grpId="0"/>
      <p:bldP spid="6657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Содержимое 2"/>
          <p:cNvSpPr>
            <a:spLocks noGrp="1"/>
          </p:cNvSpPr>
          <p:nvPr>
            <p:ph idx="1"/>
          </p:nvPr>
        </p:nvSpPr>
        <p:spPr>
          <a:xfrm>
            <a:off x="942975" y="1946275"/>
            <a:ext cx="1944688" cy="6953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b="1" smtClean="0"/>
              <a:t>	</a:t>
            </a: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З кантом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2400" b="1" smtClean="0"/>
          </a:p>
        </p:txBody>
      </p:sp>
      <p:pic>
        <p:nvPicPr>
          <p:cNvPr id="67586" name="Picture 2" descr="C:\Users\Ultimate\Desktop\павп\100_1002.JPG"/>
          <p:cNvPicPr>
            <a:picLocks noChangeAspect="1" noChangeArrowheads="1"/>
          </p:cNvPicPr>
          <p:nvPr/>
        </p:nvPicPr>
        <p:blipFill>
          <a:blip r:embed="rId2"/>
          <a:srcRect l="8025" t="8034" r="7150" b="12671"/>
          <a:stretch>
            <a:fillRect/>
          </a:stretch>
        </p:blipFill>
        <p:spPr bwMode="auto">
          <a:xfrm>
            <a:off x="684213" y="260350"/>
            <a:ext cx="252095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Прямоугольник 2"/>
          <p:cNvSpPr>
            <a:spLocks noChangeArrowheads="1"/>
          </p:cNvSpPr>
          <p:nvPr/>
        </p:nvSpPr>
        <p:spPr bwMode="auto">
          <a:xfrm>
            <a:off x="4970463" y="2554288"/>
            <a:ext cx="1530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uk-UA" sz="2400">
                <a:latin typeface="Times New Roman" pitchFamily="18" charset="0"/>
                <a:cs typeface="Times New Roman" pitchFamily="18" charset="0"/>
              </a:rPr>
              <a:t>За ескізом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image13"/>
          <p:cNvPicPr>
            <a:picLocks noChangeAspect="1" noChangeArrowheads="1"/>
          </p:cNvPicPr>
          <p:nvPr/>
        </p:nvPicPr>
        <p:blipFill>
          <a:blip r:embed="rId3"/>
          <a:srcRect l="3479" t="53426" r="54140" b="2328"/>
          <a:stretch>
            <a:fillRect/>
          </a:stretch>
        </p:blipFill>
        <p:spPr bwMode="auto">
          <a:xfrm>
            <a:off x="3779838" y="260350"/>
            <a:ext cx="1585912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image13"/>
          <p:cNvPicPr>
            <a:picLocks noChangeAspect="1" noChangeArrowheads="1"/>
          </p:cNvPicPr>
          <p:nvPr/>
        </p:nvPicPr>
        <p:blipFill>
          <a:blip r:embed="rId3"/>
          <a:srcRect l="53615" t="2167" r="1978" b="54413"/>
          <a:stretch>
            <a:fillRect/>
          </a:stretch>
        </p:blipFill>
        <p:spPr bwMode="auto">
          <a:xfrm>
            <a:off x="5867400" y="260350"/>
            <a:ext cx="1687513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2" descr="C:\Users\Ultimate\Desktop\Documents\Предмети\Трудове і образотворче\павп\100_0913.JPG"/>
          <p:cNvPicPr>
            <a:picLocks noChangeAspect="1" noChangeArrowheads="1"/>
          </p:cNvPicPr>
          <p:nvPr/>
        </p:nvPicPr>
        <p:blipFill>
          <a:blip r:embed="rId4"/>
          <a:srcRect l="11523" t="32521" r="2779" b="31329"/>
          <a:stretch>
            <a:fillRect/>
          </a:stretch>
        </p:blipFill>
        <p:spPr bwMode="auto">
          <a:xfrm>
            <a:off x="0" y="4437063"/>
            <a:ext cx="3671888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1" name="Прямоугольник 3"/>
          <p:cNvSpPr>
            <a:spLocks noChangeArrowheads="1"/>
          </p:cNvSpPr>
          <p:nvPr/>
        </p:nvSpPr>
        <p:spPr bwMode="auto">
          <a:xfrm>
            <a:off x="1144588" y="6432550"/>
            <a:ext cx="1743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uk-UA" sz="2400">
                <a:latin typeface="Times New Roman" pitchFamily="18" charset="0"/>
                <a:cs typeface="Times New Roman" pitchFamily="18" charset="0"/>
              </a:rPr>
              <a:t>Гармошкою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92" name="Picture 2" descr="C:\Users\Ultimate\Desktop\Documents\Предмети\Трудове і образотворче\павп\100_0913.JPG"/>
          <p:cNvPicPr>
            <a:picLocks noChangeAspect="1" noChangeArrowheads="1"/>
          </p:cNvPicPr>
          <p:nvPr/>
        </p:nvPicPr>
        <p:blipFill>
          <a:blip r:embed="rId5"/>
          <a:srcRect l="11523" t="32521" r="66615" b="31329"/>
          <a:stretch>
            <a:fillRect/>
          </a:stretch>
        </p:blipFill>
        <p:spPr bwMode="auto">
          <a:xfrm>
            <a:off x="323850" y="2492375"/>
            <a:ext cx="1030288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3" name="Picture 2" descr="C:\Users\Ultimate\Desktop\Documents\Предмети\Трудове і образотворче\павп\100_0913.JPG"/>
          <p:cNvPicPr>
            <a:picLocks noChangeAspect="1" noChangeArrowheads="1"/>
          </p:cNvPicPr>
          <p:nvPr/>
        </p:nvPicPr>
        <p:blipFill>
          <a:blip r:embed="rId5"/>
          <a:srcRect l="11523" t="32521" r="66615" b="31329"/>
          <a:stretch>
            <a:fillRect/>
          </a:stretch>
        </p:blipFill>
        <p:spPr bwMode="auto">
          <a:xfrm>
            <a:off x="611188" y="2781300"/>
            <a:ext cx="993775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4" name="Picture 2" descr="C:\Users\Ultimate\Desktop\Documents\Предмети\Трудове і образотворче\павп\100_0913.JPG"/>
          <p:cNvPicPr>
            <a:picLocks noChangeAspect="1" noChangeArrowheads="1"/>
          </p:cNvPicPr>
          <p:nvPr/>
        </p:nvPicPr>
        <p:blipFill>
          <a:blip r:embed="rId5"/>
          <a:srcRect l="11523" t="32521" r="66615" b="31329"/>
          <a:stretch>
            <a:fillRect/>
          </a:stretch>
        </p:blipFill>
        <p:spPr bwMode="auto">
          <a:xfrm>
            <a:off x="971550" y="3068638"/>
            <a:ext cx="979488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 flipH="1" flipV="1">
            <a:off x="644525" y="2771775"/>
            <a:ext cx="1290638" cy="3048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290513" y="2511425"/>
            <a:ext cx="1347787" cy="2603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Ultimate\Desktop\павп\100_0963.JPG"/>
          <p:cNvPicPr>
            <a:picLocks noChangeAspect="1" noChangeArrowheads="1"/>
          </p:cNvPicPr>
          <p:nvPr/>
        </p:nvPicPr>
        <p:blipFill>
          <a:blip r:embed="rId6"/>
          <a:srcRect l="29503" t="9200" r="23601" b="14717"/>
          <a:stretch>
            <a:fillRect/>
          </a:stretch>
        </p:blipFill>
        <p:spPr bwMode="auto">
          <a:xfrm>
            <a:off x="6156325" y="3213100"/>
            <a:ext cx="186690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8" name="Прямоугольник 20"/>
          <p:cNvSpPr>
            <a:spLocks noChangeArrowheads="1"/>
          </p:cNvSpPr>
          <p:nvPr/>
        </p:nvSpPr>
        <p:spPr bwMode="auto">
          <a:xfrm>
            <a:off x="4356100" y="5721350"/>
            <a:ext cx="2963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uk-UA" sz="2400">
                <a:latin typeface="Times New Roman" pitchFamily="18" charset="0"/>
                <a:cs typeface="Times New Roman" pitchFamily="18" charset="0"/>
              </a:rPr>
              <a:t>Способом обривання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2" descr="C:\Users\Ultimate\Desktop\павп\100_0969.JPG"/>
          <p:cNvPicPr>
            <a:picLocks noChangeAspect="1" noChangeArrowheads="1"/>
          </p:cNvPicPr>
          <p:nvPr/>
        </p:nvPicPr>
        <p:blipFill>
          <a:blip r:embed="rId7"/>
          <a:srcRect l="5666" t="6633" r="10318" b="10847"/>
          <a:stretch>
            <a:fillRect/>
          </a:stretch>
        </p:blipFill>
        <p:spPr bwMode="auto">
          <a:xfrm>
            <a:off x="4067175" y="3213100"/>
            <a:ext cx="173355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600" name="Picture 3" descr="C:\Users\Ultimate\Desktop\павп\100_0962.JPG"/>
          <p:cNvPicPr>
            <a:picLocks noChangeAspect="1" noChangeArrowheads="1"/>
          </p:cNvPicPr>
          <p:nvPr/>
        </p:nvPicPr>
        <p:blipFill>
          <a:blip r:embed="rId8"/>
          <a:srcRect l="29848" t="10318" r="20406" b="54308"/>
          <a:stretch>
            <a:fillRect/>
          </a:stretch>
        </p:blipFill>
        <p:spPr bwMode="auto">
          <a:xfrm>
            <a:off x="250825" y="5734050"/>
            <a:ext cx="16129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601" name="Picture 3" descr="C:\Users\Ultimate\Desktop\павп\100_0962.JPG"/>
          <p:cNvPicPr>
            <a:picLocks noChangeAspect="1" noChangeArrowheads="1"/>
          </p:cNvPicPr>
          <p:nvPr/>
        </p:nvPicPr>
        <p:blipFill>
          <a:blip r:embed="rId8"/>
          <a:srcRect l="29848" t="10318" r="20406" b="54308"/>
          <a:stretch>
            <a:fillRect/>
          </a:stretch>
        </p:blipFill>
        <p:spPr bwMode="auto">
          <a:xfrm>
            <a:off x="1835150" y="5734050"/>
            <a:ext cx="16129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5" grpId="0"/>
      <p:bldP spid="67587" grpId="0"/>
      <p:bldP spid="67591" grpId="0"/>
      <p:bldP spid="675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34" y="6350"/>
            <a:ext cx="7239000" cy="90872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Аплікація у 1 класі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C:\Users\Ultimate\Desktop\павп\100_098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9647" t="25456" r="10519" b="23996"/>
          <a:stretch>
            <a:fillRect/>
          </a:stretch>
        </p:blipFill>
        <p:spPr>
          <a:xfrm>
            <a:off x="4500563" y="3141663"/>
            <a:ext cx="2981325" cy="1728787"/>
          </a:xfrm>
        </p:spPr>
      </p:pic>
      <p:pic>
        <p:nvPicPr>
          <p:cNvPr id="12291" name="Picture 3" descr="C:\Users\Ultimate\Desktop\павп\100_0986.JPG"/>
          <p:cNvPicPr>
            <a:picLocks noChangeAspect="1" noChangeArrowheads="1"/>
          </p:cNvPicPr>
          <p:nvPr/>
        </p:nvPicPr>
        <p:blipFill>
          <a:blip r:embed="rId3"/>
          <a:srcRect l="18855" t="25224" r="9125" b="20834"/>
          <a:stretch>
            <a:fillRect/>
          </a:stretch>
        </p:blipFill>
        <p:spPr bwMode="auto">
          <a:xfrm>
            <a:off x="827088" y="3141663"/>
            <a:ext cx="295433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Ultimate\Desktop\павп\100_0988.JPG"/>
          <p:cNvPicPr>
            <a:picLocks noChangeAspect="1" noChangeArrowheads="1"/>
          </p:cNvPicPr>
          <p:nvPr/>
        </p:nvPicPr>
        <p:blipFill>
          <a:blip r:embed="rId4"/>
          <a:srcRect l="13680" t="20319" r="9204" b="22408"/>
          <a:stretch>
            <a:fillRect/>
          </a:stretch>
        </p:blipFill>
        <p:spPr bwMode="auto">
          <a:xfrm>
            <a:off x="4427538" y="1052513"/>
            <a:ext cx="3052762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Ultimate\Desktop\павп\100_0996.JPG"/>
          <p:cNvPicPr>
            <a:picLocks noChangeAspect="1" noChangeArrowheads="1"/>
          </p:cNvPicPr>
          <p:nvPr/>
        </p:nvPicPr>
        <p:blipFill>
          <a:blip r:embed="rId5"/>
          <a:srcRect l="23766" t="20860" r="15324" b="37160"/>
          <a:stretch>
            <a:fillRect/>
          </a:stretch>
        </p:blipFill>
        <p:spPr bwMode="auto">
          <a:xfrm>
            <a:off x="755650" y="1052513"/>
            <a:ext cx="2952750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Admin\Desktop\100_0993.JPG"/>
          <p:cNvPicPr>
            <a:picLocks noChangeAspect="1" noChangeArrowheads="1"/>
          </p:cNvPicPr>
          <p:nvPr/>
        </p:nvPicPr>
        <p:blipFill>
          <a:blip r:embed="rId6"/>
          <a:srcRect l="3412" t="6396" r="14706" b="6606"/>
          <a:stretch>
            <a:fillRect/>
          </a:stretch>
        </p:blipFill>
        <p:spPr bwMode="auto">
          <a:xfrm>
            <a:off x="3419475" y="4602163"/>
            <a:ext cx="1657350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Users\Ultimate\Desktop\павп\100_0997.JPG"/>
          <p:cNvPicPr>
            <a:picLocks noChangeAspect="1" noChangeArrowheads="1"/>
          </p:cNvPicPr>
          <p:nvPr/>
        </p:nvPicPr>
        <p:blipFill>
          <a:blip r:embed="rId7"/>
          <a:srcRect l="20267" t="13863" r="17645" b="10339"/>
          <a:stretch>
            <a:fillRect/>
          </a:stretch>
        </p:blipFill>
        <p:spPr bwMode="auto">
          <a:xfrm>
            <a:off x="5508625" y="5157788"/>
            <a:ext cx="1592263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Users\Ultimate\Desktop\павп\100_0998.JPG"/>
          <p:cNvPicPr>
            <a:picLocks noChangeAspect="1" noChangeArrowheads="1"/>
          </p:cNvPicPr>
          <p:nvPr/>
        </p:nvPicPr>
        <p:blipFill>
          <a:blip r:embed="rId8"/>
          <a:srcRect l="19394" t="3368" r="6276" b="-156"/>
          <a:stretch>
            <a:fillRect/>
          </a:stretch>
        </p:blipFill>
        <p:spPr bwMode="auto">
          <a:xfrm>
            <a:off x="1331913" y="5084763"/>
            <a:ext cx="153035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74634" y="6350"/>
            <a:ext cx="7239000" cy="90872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600" dirty="0" smtClean="0">
                <a:solidFill>
                  <a:srgbClr val="002060"/>
                </a:solidFill>
              </a:rPr>
              <a:t>Аплікація у 2 класі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4338" name="Picture 2" descr="C:\Users\Ultimate\Desktop\павп\100_099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2064" t="14229" r="13382" b="9885"/>
          <a:stretch>
            <a:fillRect/>
          </a:stretch>
        </p:blipFill>
        <p:spPr>
          <a:xfrm>
            <a:off x="827088" y="1412875"/>
            <a:ext cx="2520950" cy="3421063"/>
          </a:xfrm>
        </p:spPr>
      </p:pic>
      <p:pic>
        <p:nvPicPr>
          <p:cNvPr id="14339" name="Picture 3" descr="C:\Users\Ultimate\Desktop\павп\100_0981.JPG"/>
          <p:cNvPicPr>
            <a:picLocks noChangeAspect="1" noChangeArrowheads="1"/>
          </p:cNvPicPr>
          <p:nvPr/>
        </p:nvPicPr>
        <p:blipFill>
          <a:blip r:embed="rId3"/>
          <a:srcRect l="11523" t="19695" r="7150" b="22000"/>
          <a:stretch>
            <a:fillRect/>
          </a:stretch>
        </p:blipFill>
        <p:spPr bwMode="auto">
          <a:xfrm>
            <a:off x="3851275" y="1412875"/>
            <a:ext cx="37512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Ultimate\Desktop\павп\100_0970.JPG"/>
          <p:cNvPicPr>
            <a:picLocks noChangeAspect="1" noChangeArrowheads="1"/>
          </p:cNvPicPr>
          <p:nvPr/>
        </p:nvPicPr>
        <p:blipFill>
          <a:blip r:embed="rId4"/>
          <a:srcRect l="11505" t="18520" r="16196" b="12442"/>
          <a:stretch>
            <a:fillRect/>
          </a:stretch>
        </p:blipFill>
        <p:spPr bwMode="auto">
          <a:xfrm>
            <a:off x="4932363" y="3716338"/>
            <a:ext cx="2071687" cy="287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Admin\Desktop\100_0982.JPG"/>
          <p:cNvPicPr>
            <a:picLocks noChangeAspect="1" noChangeArrowheads="1"/>
          </p:cNvPicPr>
          <p:nvPr/>
        </p:nvPicPr>
        <p:blipFill>
          <a:blip r:embed="rId5"/>
          <a:srcRect l="7309" t="23125" r="7141" b="32169"/>
          <a:stretch>
            <a:fillRect/>
          </a:stretch>
        </p:blipFill>
        <p:spPr bwMode="auto">
          <a:xfrm>
            <a:off x="755650" y="5157788"/>
            <a:ext cx="3336925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1247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dirty="0" smtClean="0">
                <a:solidFill>
                  <a:srgbClr val="000000"/>
                </a:solidFill>
                <a:latin typeface="Times New Roman CYR"/>
                <a:ea typeface="Calibri"/>
              </a:rPr>
              <a:t>   Аплікаційні </a:t>
            </a:r>
            <a:r>
              <a:rPr lang="uk-UA" sz="4000" dirty="0">
                <a:solidFill>
                  <a:srgbClr val="000000"/>
                </a:solidFill>
                <a:latin typeface="Times New Roman CYR"/>
                <a:ea typeface="Calibri"/>
              </a:rPr>
              <a:t>роботи</a:t>
            </a:r>
            <a:endParaRPr lang="uk-UA" dirty="0"/>
          </a:p>
        </p:txBody>
      </p:sp>
      <p:sp>
        <p:nvSpPr>
          <p:cNvPr id="52226" name="Объект 2"/>
          <p:cNvSpPr>
            <a:spLocks noGrp="1"/>
          </p:cNvSpPr>
          <p:nvPr>
            <p:ph idx="1"/>
          </p:nvPr>
        </p:nvSpPr>
        <p:spPr>
          <a:xfrm>
            <a:off x="468313" y="1557338"/>
            <a:ext cx="7239000" cy="4845050"/>
          </a:xfrm>
        </p:spPr>
        <p:txBody>
          <a:bodyPr/>
          <a:lstStyle/>
          <a:p>
            <a:pPr algn="ctr" eaLnBrk="1" hangingPunct="1">
              <a:lnSpc>
                <a:spcPct val="115000"/>
              </a:lnSpc>
            </a:pPr>
            <a:r>
              <a:rPr lang="uk-UA" b="1" smtClean="0">
                <a:solidFill>
                  <a:srgbClr val="000000"/>
                </a:solidFill>
                <a:latin typeface="Times New Roman CYR" pitchFamily="18" charset="0"/>
                <a:ea typeface="Calibri" pitchFamily="34" charset="0"/>
                <a:cs typeface="Times New Roman" pitchFamily="18" charset="0"/>
              </a:rPr>
              <a:t>План заняття</a:t>
            </a:r>
            <a:endParaRPr lang="uk-UA" sz="220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uk-UA" smtClean="0">
                <a:solidFill>
                  <a:srgbClr val="000000"/>
                </a:solidFill>
                <a:latin typeface="Times New Roman CYR" pitchFamily="18" charset="0"/>
                <a:ea typeface="Calibri" pitchFamily="34" charset="0"/>
                <a:cs typeface="Times New Roman" pitchFamily="18" charset="0"/>
              </a:rPr>
              <a:t>Аплікація як вид зображувальної діяльності.</a:t>
            </a:r>
            <a:endParaRPr lang="uk-UA" sz="220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lang="uk-UA" smtClean="0">
                <a:solidFill>
                  <a:srgbClr val="000000"/>
                </a:solidFill>
                <a:latin typeface="Times New Roman CYR" pitchFamily="18" charset="0"/>
                <a:ea typeface="Calibri" pitchFamily="34" charset="0"/>
                <a:cs typeface="Times New Roman" pitchFamily="18" charset="0"/>
              </a:rPr>
              <a:t>Матеріали, інструменти та пристосування для аплікаційних робіт.</a:t>
            </a:r>
            <a:endParaRPr lang="uk-UA" sz="220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</a:t>
            </a:r>
            <a:r>
              <a:rPr lang="uk-UA" smtClean="0">
                <a:solidFill>
                  <a:srgbClr val="000000"/>
                </a:solidFill>
                <a:latin typeface="Times New Roman CYR" pitchFamily="18" charset="0"/>
                <a:ea typeface="Calibri" pitchFamily="34" charset="0"/>
                <a:cs typeface="Times New Roman" pitchFamily="18" charset="0"/>
              </a:rPr>
              <a:t>Види та техніки виконання аплікації. </a:t>
            </a:r>
            <a:endParaRPr lang="uk-UA" sz="220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</a:t>
            </a:r>
            <a:r>
              <a:rPr lang="uk-UA" smtClean="0">
                <a:solidFill>
                  <a:srgbClr val="000000"/>
                </a:solidFill>
                <a:latin typeface="Times New Roman CYR" pitchFamily="18" charset="0"/>
                <a:ea typeface="Calibri" pitchFamily="34" charset="0"/>
                <a:cs typeface="Times New Roman" pitchFamily="18" charset="0"/>
              </a:rPr>
              <a:t>Фрагмент уроку на тему </a:t>
            </a:r>
            <a:r>
              <a:rPr lang="ru-RU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uk-UA" smtClean="0">
                <a:solidFill>
                  <a:srgbClr val="000000"/>
                </a:solidFill>
                <a:latin typeface="Times New Roman CYR" pitchFamily="18" charset="0"/>
                <a:ea typeface="Calibri" pitchFamily="34" charset="0"/>
                <a:cs typeface="Times New Roman" pitchFamily="18" charset="0"/>
              </a:rPr>
              <a:t>Виготовлення вітальної листівки</a:t>
            </a:r>
            <a:r>
              <a:rPr lang="ru-RU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uk-UA" sz="220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</a:t>
            </a:r>
            <a:r>
              <a:rPr lang="uk-UA" smtClean="0">
                <a:solidFill>
                  <a:srgbClr val="000000"/>
                </a:solidFill>
                <a:latin typeface="Times New Roman CYR" pitchFamily="18" charset="0"/>
                <a:ea typeface="Calibri" pitchFamily="34" charset="0"/>
                <a:cs typeface="Times New Roman" pitchFamily="18" charset="0"/>
              </a:rPr>
              <a:t>Способи вирізування.</a:t>
            </a:r>
            <a:endParaRPr lang="uk-UA" sz="220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15000"/>
              </a:lnSpc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</a:t>
            </a:r>
            <a:r>
              <a:rPr lang="uk-UA" smtClean="0">
                <a:solidFill>
                  <a:srgbClr val="000000"/>
                </a:solidFill>
                <a:latin typeface="Times New Roman CYR" pitchFamily="18" charset="0"/>
                <a:ea typeface="Calibri" pitchFamily="34" charset="0"/>
                <a:cs typeface="Times New Roman" pitchFamily="18" charset="0"/>
              </a:rPr>
              <a:t>Виготовлення вітальної  листівки.</a:t>
            </a:r>
            <a:endParaRPr lang="uk-UA" sz="220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/>
            <a:endParaRPr lang="uk-UA" sz="2400" smtClean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92123" y="6350"/>
            <a:ext cx="7239000" cy="83671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Аплікація у 3 класі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Ultimate\Desktop\павп\100_096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977" t="15656" r="8154" b="12488"/>
          <a:stretch>
            <a:fillRect/>
          </a:stretch>
        </p:blipFill>
        <p:spPr>
          <a:xfrm>
            <a:off x="5651500" y="908050"/>
            <a:ext cx="2160588" cy="2916238"/>
          </a:xfrm>
        </p:spPr>
      </p:pic>
      <p:pic>
        <p:nvPicPr>
          <p:cNvPr id="6" name="Picture 3" descr="C:\Users\Ultimate\Desktop\павп\100_0964.JPG"/>
          <p:cNvPicPr>
            <a:picLocks noChangeAspect="1" noChangeArrowheads="1"/>
          </p:cNvPicPr>
          <p:nvPr/>
        </p:nvPicPr>
        <p:blipFill>
          <a:blip r:embed="rId3"/>
          <a:srcRect l="2779" t="12697" r="8025" b="8443"/>
          <a:stretch>
            <a:fillRect/>
          </a:stretch>
        </p:blipFill>
        <p:spPr bwMode="auto">
          <a:xfrm>
            <a:off x="2627313" y="1628775"/>
            <a:ext cx="2824162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Admin\Desktop\100_08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125538"/>
            <a:ext cx="21605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Users\Admin\Desktop\100_0867.JPG"/>
          <p:cNvPicPr>
            <a:picLocks noChangeAspect="1" noChangeArrowheads="1"/>
          </p:cNvPicPr>
          <p:nvPr/>
        </p:nvPicPr>
        <p:blipFill>
          <a:blip r:embed="rId5"/>
          <a:srcRect l="4459" t="5096" b="7635"/>
          <a:stretch>
            <a:fillRect/>
          </a:stretch>
        </p:blipFill>
        <p:spPr bwMode="auto">
          <a:xfrm>
            <a:off x="4716463" y="4049713"/>
            <a:ext cx="2601912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Ultimate\Desktop\павп\100_0980.JPG"/>
          <p:cNvPicPr>
            <a:picLocks noChangeAspect="1" noChangeArrowheads="1"/>
          </p:cNvPicPr>
          <p:nvPr/>
        </p:nvPicPr>
        <p:blipFill>
          <a:blip r:embed="rId6"/>
          <a:srcRect l="11934" t="23364" r="14877" b="21693"/>
          <a:stretch>
            <a:fillRect/>
          </a:stretch>
        </p:blipFill>
        <p:spPr bwMode="auto">
          <a:xfrm>
            <a:off x="684213" y="4292600"/>
            <a:ext cx="3603625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5048" y="-307479"/>
            <a:ext cx="7239000" cy="1143001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Аплікація у 4 класі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7" name="Picture 5" descr="C:\Users\Ultimate\Desktop\павп\100_0990.JPG"/>
          <p:cNvPicPr>
            <a:picLocks noChangeAspect="1" noChangeArrowheads="1"/>
          </p:cNvPicPr>
          <p:nvPr/>
        </p:nvPicPr>
        <p:blipFill>
          <a:blip r:embed="rId2"/>
          <a:srcRect l="17490" t="24487" r="11678" b="24203"/>
          <a:stretch>
            <a:fillRect/>
          </a:stretch>
        </p:blipFill>
        <p:spPr bwMode="auto">
          <a:xfrm>
            <a:off x="395288" y="1268413"/>
            <a:ext cx="34591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C:\Users\Ultimate\Desktop\павп\100_0994.JPG"/>
          <p:cNvPicPr>
            <a:picLocks noChangeAspect="1" noChangeArrowheads="1"/>
          </p:cNvPicPr>
          <p:nvPr/>
        </p:nvPicPr>
        <p:blipFill rotWithShape="1">
          <a:blip r:embed="rId3">
            <a:extLst/>
          </a:blip>
          <a:srcRect l="27264" t="50826" r="26985" b="16170"/>
          <a:stretch/>
        </p:blipFill>
        <p:spPr bwMode="auto">
          <a:xfrm>
            <a:off x="4184081" y="3960043"/>
            <a:ext cx="3610817" cy="20808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098925" y="1196975"/>
            <a:ext cx="3713163" cy="2232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pic>
        <p:nvPicPr>
          <p:cNvPr id="10" name="Picture 6" descr="C:\Users\Ultimate\Desktop\павп\100_0994.JPG"/>
          <p:cNvPicPr>
            <a:picLocks noChangeAspect="1" noChangeArrowheads="1"/>
          </p:cNvPicPr>
          <p:nvPr/>
        </p:nvPicPr>
        <p:blipFill>
          <a:blip r:embed="rId4"/>
          <a:srcRect l="38756" t="13148" r="47818" b="68169"/>
          <a:stretch>
            <a:fillRect/>
          </a:stretch>
        </p:blipFill>
        <p:spPr bwMode="auto">
          <a:xfrm>
            <a:off x="5148263" y="1125538"/>
            <a:ext cx="11572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C:\Users\Ultimate\Desktop\павп\100_0994.JPG"/>
          <p:cNvPicPr>
            <a:picLocks noChangeAspect="1" noChangeArrowheads="1"/>
          </p:cNvPicPr>
          <p:nvPr/>
        </p:nvPicPr>
        <p:blipFill>
          <a:blip r:embed="rId5"/>
          <a:srcRect l="27264" t="13148" r="60973" b="56561"/>
          <a:stretch>
            <a:fillRect/>
          </a:stretch>
        </p:blipFill>
        <p:spPr bwMode="auto">
          <a:xfrm>
            <a:off x="4140200" y="1196975"/>
            <a:ext cx="1012825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C:\Users\Ultimate\Desktop\павп\100_0994.JPG"/>
          <p:cNvPicPr>
            <a:picLocks noChangeAspect="1" noChangeArrowheads="1"/>
          </p:cNvPicPr>
          <p:nvPr/>
        </p:nvPicPr>
        <p:blipFill>
          <a:blip r:embed="rId6"/>
          <a:srcRect l="39386" t="33836" r="53967" b="57961"/>
          <a:stretch>
            <a:fillRect/>
          </a:stretch>
        </p:blipFill>
        <p:spPr bwMode="auto">
          <a:xfrm>
            <a:off x="5292725" y="2636838"/>
            <a:ext cx="57308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C:\Users\Ultimate\Desktop\павп\100_0994.JPG"/>
          <p:cNvPicPr>
            <a:picLocks noChangeAspect="1" noChangeArrowheads="1"/>
          </p:cNvPicPr>
          <p:nvPr/>
        </p:nvPicPr>
        <p:blipFill>
          <a:blip r:embed="rId7"/>
          <a:srcRect l="53709" t="12077" r="32343" b="57632"/>
          <a:stretch>
            <a:fillRect/>
          </a:stretch>
        </p:blipFill>
        <p:spPr bwMode="auto">
          <a:xfrm>
            <a:off x="6443663" y="1125538"/>
            <a:ext cx="1192212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C:\Users\Ultimate\Desktop\павп\100_0994.JPG"/>
          <p:cNvPicPr>
            <a:picLocks noChangeAspect="1" noChangeArrowheads="1"/>
          </p:cNvPicPr>
          <p:nvPr/>
        </p:nvPicPr>
        <p:blipFill>
          <a:blip r:embed="rId8"/>
          <a:srcRect l="50494" t="27521" r="31551" b="56924"/>
          <a:stretch>
            <a:fillRect/>
          </a:stretch>
        </p:blipFill>
        <p:spPr bwMode="auto">
          <a:xfrm>
            <a:off x="6156325" y="2205038"/>
            <a:ext cx="15462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C:\Users\Ultimate\Desktop\павп\100_0992.JPG"/>
          <p:cNvPicPr>
            <a:picLocks noChangeAspect="1" noChangeArrowheads="1"/>
          </p:cNvPicPr>
          <p:nvPr/>
        </p:nvPicPr>
        <p:blipFill>
          <a:blip r:embed="rId9"/>
          <a:srcRect l="8034" t="8025" r="12671" b="3653"/>
          <a:stretch>
            <a:fillRect/>
          </a:stretch>
        </p:blipFill>
        <p:spPr bwMode="auto">
          <a:xfrm>
            <a:off x="900113" y="3644900"/>
            <a:ext cx="2087562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458" name="Picture 2" descr="C:\Users\Ultimate\Desktop\павп\100_096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422" t="7370" r="2718" b="13036"/>
          <a:stretch>
            <a:fillRect/>
          </a:stretch>
        </p:blipFill>
        <p:spPr>
          <a:xfrm>
            <a:off x="2627313" y="2708275"/>
            <a:ext cx="2806700" cy="1933575"/>
          </a:xfrm>
        </p:spPr>
      </p:pic>
      <p:pic>
        <p:nvPicPr>
          <p:cNvPr id="19459" name="Picture 3" descr="C:\Users\Ultimate\Desktop\павп\100_0966.JPG"/>
          <p:cNvPicPr>
            <a:picLocks noChangeAspect="1" noChangeArrowheads="1"/>
          </p:cNvPicPr>
          <p:nvPr/>
        </p:nvPicPr>
        <p:blipFill>
          <a:blip r:embed="rId3"/>
          <a:srcRect l="8913" t="4984" r="9460" b="6696"/>
          <a:stretch>
            <a:fillRect/>
          </a:stretch>
        </p:blipFill>
        <p:spPr bwMode="auto">
          <a:xfrm>
            <a:off x="5651500" y="908050"/>
            <a:ext cx="2252663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Ultimate\Desktop\павп\100_0975.JPG"/>
          <p:cNvPicPr>
            <a:picLocks noChangeAspect="1" noChangeArrowheads="1"/>
          </p:cNvPicPr>
          <p:nvPr/>
        </p:nvPicPr>
        <p:blipFill>
          <a:blip r:embed="rId4"/>
          <a:srcRect l="7156" t="10805" r="14723" b="6285"/>
          <a:stretch>
            <a:fillRect/>
          </a:stretch>
        </p:blipFill>
        <p:spPr bwMode="auto">
          <a:xfrm>
            <a:off x="250825" y="908050"/>
            <a:ext cx="2125663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Admin\Desktop\100_0855.JPG"/>
          <p:cNvPicPr>
            <a:picLocks noChangeAspect="1" noChangeArrowheads="1"/>
          </p:cNvPicPr>
          <p:nvPr/>
        </p:nvPicPr>
        <p:blipFill>
          <a:blip r:embed="rId5"/>
          <a:srcRect l="7507" r="3252" b="13779"/>
          <a:stretch>
            <a:fillRect/>
          </a:stretch>
        </p:blipFill>
        <p:spPr bwMode="auto">
          <a:xfrm>
            <a:off x="2555875" y="188913"/>
            <a:ext cx="2930525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Picture 2" descr="D:\100OLYMP\P4110154.JPG"/>
          <p:cNvPicPr>
            <a:picLocks noChangeAspect="1" noChangeArrowheads="1"/>
          </p:cNvPicPr>
          <p:nvPr/>
        </p:nvPicPr>
        <p:blipFill>
          <a:blip r:embed="rId6"/>
          <a:srcRect l="6250" t="53125" r="50127" b="1041"/>
          <a:stretch>
            <a:fillRect/>
          </a:stretch>
        </p:blipFill>
        <p:spPr bwMode="auto">
          <a:xfrm>
            <a:off x="250825" y="4945063"/>
            <a:ext cx="2305050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1" name="Picture 2" descr="D:\100OLYMP\P4110154.JPG"/>
          <p:cNvPicPr>
            <a:picLocks noChangeAspect="1" noChangeArrowheads="1"/>
          </p:cNvPicPr>
          <p:nvPr/>
        </p:nvPicPr>
        <p:blipFill>
          <a:blip r:embed="rId6"/>
          <a:srcRect l="56352" t="48135" r="4449" b="6821"/>
          <a:stretch>
            <a:fillRect/>
          </a:stretch>
        </p:blipFill>
        <p:spPr bwMode="auto">
          <a:xfrm>
            <a:off x="5580063" y="4932363"/>
            <a:ext cx="2235200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2" name="Picture 2" descr="D:\100OLYMP\P4110154.JPG"/>
          <p:cNvPicPr>
            <a:picLocks noChangeAspect="1" noChangeArrowheads="1"/>
          </p:cNvPicPr>
          <p:nvPr/>
        </p:nvPicPr>
        <p:blipFill>
          <a:blip r:embed="rId6"/>
          <a:srcRect l="11719" t="13542" r="53123" b="54166"/>
          <a:stretch>
            <a:fillRect/>
          </a:stretch>
        </p:blipFill>
        <p:spPr bwMode="auto">
          <a:xfrm>
            <a:off x="3132138" y="4941888"/>
            <a:ext cx="1892300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3" name="Прямоугольник 2"/>
          <p:cNvSpPr>
            <a:spLocks noChangeArrowheads="1"/>
          </p:cNvSpPr>
          <p:nvPr/>
        </p:nvSpPr>
        <p:spPr bwMode="auto">
          <a:xfrm>
            <a:off x="3584575" y="6484938"/>
            <a:ext cx="8286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/>
              <a:t>колаж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57166"/>
            <a:ext cx="9396536" cy="314327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8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        Витинанки</a:t>
            </a:r>
            <a:endParaRPr lang="ru-RU" sz="8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268413"/>
            <a:ext cx="7345362" cy="12239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sz="3200" b="1" smtClean="0">
                <a:latin typeface="Times New Roman" pitchFamily="18" charset="0"/>
                <a:cs typeface="Times New Roman" pitchFamily="18" charset="0"/>
              </a:rPr>
              <a:t>Ажурні витинанки відомі ще з V ст. до н.е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200" b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3200" b="1" smtClean="0">
                <a:latin typeface="Times New Roman" pitchFamily="18" charset="0"/>
                <a:cs typeface="Times New Roman" pitchFamily="18" charset="0"/>
              </a:rPr>
              <a:t>В Україні витинанка відома з ХХ ст. 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3200" b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32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2347" y="265410"/>
            <a:ext cx="6293383" cy="100013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Історія виникнення </a:t>
            </a:r>
            <a:br>
              <a:rPr lang="uk-UA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витинанки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05068c99aca1aed5d24692761b4f448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3365500"/>
            <a:ext cx="2547937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2" descr="C:\Documents and Settings\Admin\Рабочий стол\Те, що треба на презентацію\100_09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3363913"/>
            <a:ext cx="2554287" cy="349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3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7563"/>
            <a:ext cx="2747963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052513"/>
            <a:ext cx="8229600" cy="5253037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uk-UA" sz="2000" b="1" smtClean="0"/>
              <a:t>традиційний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uk-UA" sz="2000" b="1" smtClean="0"/>
              <a:t>самодіяльний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uk-UA" sz="2000" b="1" smtClean="0"/>
              <a:t>художньо-професійний</a:t>
            </a:r>
            <a:endParaRPr lang="ru-RU" sz="2000" b="1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196" y="195240"/>
            <a:ext cx="8229600" cy="78581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dirty="0" smtClean="0">
                <a:solidFill>
                  <a:srgbClr val="7030A0"/>
                </a:solidFill>
              </a:rPr>
              <a:t>Напрями витинанки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5" name="Содержимое 4" descr="Витинанка 8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420938"/>
            <a:ext cx="1871663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3659.jpe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1125538"/>
            <a:ext cx="1985963" cy="2432050"/>
          </a:xfrm>
          <a:prstGeom prst="rect">
            <a:avLst/>
          </a:prstGeom>
          <a:noFill/>
          <a:ln w="57150" cap="sq">
            <a:solidFill>
              <a:srgbClr val="00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5781" name="Picture 2" descr="C:\Documents and Settings\Admin\Рабочий стол\Те, що треба на презентацію\100_10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4437063"/>
            <a:ext cx="2765425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2" name="Picture 2" descr="C:\Documents and Settings\Admin\Рабочий стол\Те, що треба на презентацію\100_09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8175" y="4652963"/>
            <a:ext cx="2633663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3" name="Picture 2" descr="C:\Documents and Settings\Admin\Рабочий стол\Те, що треба на презентацію\100_092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27313" y="2276475"/>
            <a:ext cx="25844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0" y="195240"/>
            <a:ext cx="8929718" cy="72464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Техніка виготовлення витинанок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971550" y="981075"/>
            <a:ext cx="1171575" cy="127635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2195513" y="981075"/>
            <a:ext cx="857250" cy="387191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067175" y="1052513"/>
            <a:ext cx="34925" cy="92868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724525" y="981075"/>
            <a:ext cx="1593850" cy="100012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984875" y="1885950"/>
            <a:ext cx="2357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</a:pPr>
            <a:r>
              <a:rPr lang="uk-UA" sz="2800" b="1">
                <a:latin typeface="Times New Roman" pitchFamily="18" charset="0"/>
                <a:cs typeface="Times New Roman" pitchFamily="18" charset="0"/>
              </a:rPr>
              <a:t>комбіновані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894013" y="1870075"/>
            <a:ext cx="24987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</a:pPr>
            <a:r>
              <a:rPr lang="uk-UA" sz="2800" b="1">
                <a:latin typeface="Times New Roman" pitchFamily="18" charset="0"/>
                <a:cs typeface="Times New Roman" pitchFamily="18" charset="0"/>
              </a:rPr>
              <a:t>складні багатоколірні (поліхромні)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143000" y="4679950"/>
            <a:ext cx="2000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</a:pPr>
            <a:r>
              <a:rPr lang="uk-UA" sz="2800" b="1">
                <a:latin typeface="Times New Roman" pitchFamily="18" charset="0"/>
                <a:cs typeface="Times New Roman" pitchFamily="18" charset="0"/>
              </a:rPr>
              <a:t>вириванки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-125413" y="2085975"/>
            <a:ext cx="23574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</a:pPr>
            <a:r>
              <a:rPr lang="uk-UA" sz="2800" b="1">
                <a:latin typeface="Times New Roman" pitchFamily="18" charset="0"/>
                <a:cs typeface="Times New Roman" pitchFamily="18" charset="0"/>
              </a:rPr>
              <a:t>одинарні (одноколірні)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859338" y="981075"/>
            <a:ext cx="939800" cy="249872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164138" y="3349625"/>
            <a:ext cx="1643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latin typeface="Times New Roman" pitchFamily="18" charset="0"/>
                <a:cs typeface="Times New Roman" pitchFamily="18" charset="0"/>
              </a:rPr>
              <a:t>складені</a:t>
            </a:r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C:\Documents and Settings\Admin\Рабочий стол\Те, що треба на презентацію\100_09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019925" y="2349500"/>
            <a:ext cx="1616075" cy="2320925"/>
          </a:xfrm>
        </p:spPr>
      </p:pic>
      <p:pic>
        <p:nvPicPr>
          <p:cNvPr id="17" name="Picture 2" descr="C:\Documents and Settings\Admin\Рабочий стол\Те, що треба на презентацію\100_09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5199063"/>
            <a:ext cx="227171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Школа 050.jpg"/>
          <p:cNvPicPr>
            <a:picLocks noChangeAspect="1" noChangeArrowheads="1"/>
          </p:cNvPicPr>
          <p:nvPr/>
        </p:nvPicPr>
        <p:blipFill>
          <a:blip r:embed="rId4"/>
          <a:srcRect l="3380" b="626"/>
          <a:stretch>
            <a:fillRect/>
          </a:stretch>
        </p:blipFill>
        <p:spPr bwMode="auto">
          <a:xfrm>
            <a:off x="3419475" y="3213100"/>
            <a:ext cx="1357313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 descr="C:\Documents and Settings\Admin\Рабочий стол\Те, що треба на презентацію\100_089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3860800"/>
            <a:ext cx="1597025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Содержимое 10" descr="23160.jpg"/>
          <p:cNvPicPr>
            <a:picLocks noChangeAspect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3153255" y="5319251"/>
            <a:ext cx="1894569" cy="1267739"/>
          </a:xfrm>
          <a:prstGeom prst="rect">
            <a:avLst/>
          </a:prstGeom>
          <a:noFill/>
          <a:ln w="88900" cap="sq" cmpd="thickThin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76817" name="Picture 2" descr="C:\Documents and Settings\Admin\Рабочий стол\Те, що треба на презентацію\100_0912.jpg"/>
          <p:cNvPicPr>
            <a:picLocks noChangeAspect="1" noChangeArrowheads="1"/>
          </p:cNvPicPr>
          <p:nvPr/>
        </p:nvPicPr>
        <p:blipFill>
          <a:blip r:embed="rId7"/>
          <a:srcRect l="5339"/>
          <a:stretch>
            <a:fillRect/>
          </a:stretch>
        </p:blipFill>
        <p:spPr bwMode="auto">
          <a:xfrm>
            <a:off x="0" y="2997200"/>
            <a:ext cx="205898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8" name="Picture 3" descr="C:\Users\Krasik\Desktop\Camera\IMG_20150519_14583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8050" y="-7732713"/>
            <a:ext cx="205263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19" name="Picture 4" descr="C:\Users\Krasik\Desktop\Camera\IMG_20150519_14583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19925" y="4745038"/>
            <a:ext cx="1584325" cy="211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6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995" y="195240"/>
            <a:ext cx="8229601" cy="114300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Основні прийоми </a:t>
            </a:r>
            <a:br>
              <a:rPr lang="uk-UA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вирізування</a:t>
            </a:r>
            <a:endParaRPr lang="ru-RU" sz="4000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755650" y="1125538"/>
            <a:ext cx="1714500" cy="11430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1046162" y="1770063"/>
            <a:ext cx="2214563" cy="15001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1732756" y="2307432"/>
            <a:ext cx="2428875" cy="107156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2133600" y="2914651"/>
            <a:ext cx="3000375" cy="5715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2893220" y="3307556"/>
            <a:ext cx="3357562" cy="14287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3932237" y="2700338"/>
            <a:ext cx="2714625" cy="5715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5044282" y="2020094"/>
            <a:ext cx="1928812" cy="85725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156325" y="1268413"/>
            <a:ext cx="1357313" cy="121443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0" y="2428875"/>
            <a:ext cx="1928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общипування паперу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1714500" y="4071938"/>
            <a:ext cx="1571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силуетна</a:t>
            </a:r>
            <a:r>
              <a:rPr lang="uk-UA" b="1">
                <a:latin typeface="Monotype Corsiva" pitchFamily="66" charset="0"/>
              </a:rPr>
              <a:t> </a:t>
            </a:r>
            <a:endParaRPr lang="ru-RU">
              <a:latin typeface="Trebuchet MS" pitchFamily="34" charset="0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357438" y="4786313"/>
            <a:ext cx="1785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частинами (елементами)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857625" y="5072063"/>
            <a:ext cx="15716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з паперу, складеного у декілька разів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0" y="3429000"/>
            <a:ext cx="1928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з паперу, складеного гармошкою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5929313" y="3429000"/>
            <a:ext cx="1571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з паперу, складеного навпіл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6429375" y="2500313"/>
            <a:ext cx="1928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правильних геометричних форм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4786313" y="4286250"/>
            <a:ext cx="1571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по контуру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7742094" cy="69443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200" dirty="0" smtClean="0">
                <a:solidFill>
                  <a:srgbClr val="7030A0"/>
                </a:solidFill>
              </a:rPr>
              <a:t>Групи витинанок</a:t>
            </a:r>
            <a:endParaRPr lang="ru-RU" sz="3200" dirty="0">
              <a:solidFill>
                <a:srgbClr val="7030A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357313" y="981075"/>
            <a:ext cx="1127125" cy="130492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2268538" y="1143000"/>
            <a:ext cx="1008062" cy="20701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851275" y="1196975"/>
            <a:ext cx="146050" cy="26431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786313" y="1214438"/>
            <a:ext cx="749300" cy="249078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435600" y="981075"/>
            <a:ext cx="1557338" cy="155416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042988" y="3121025"/>
            <a:ext cx="2143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>
              <a:buClr>
                <a:srgbClr val="FF0000"/>
              </a:buClr>
            </a:pPr>
            <a:r>
              <a:rPr lang="uk-UA" sz="3200" b="1">
                <a:latin typeface="Times New Roman" pitchFamily="18" charset="0"/>
                <a:cs typeface="Times New Roman" pitchFamily="18" charset="0"/>
              </a:rPr>
              <a:t>дерева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357438" y="3738563"/>
            <a:ext cx="2428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>
              <a:buClr>
                <a:srgbClr val="FF0000"/>
              </a:buClr>
            </a:pPr>
            <a:r>
              <a:rPr lang="uk-UA" sz="3200" b="1">
                <a:latin typeface="Times New Roman" pitchFamily="18" charset="0"/>
                <a:cs typeface="Times New Roman" pitchFamily="18" charset="0"/>
              </a:rPr>
              <a:t>розети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143375" y="3738563"/>
            <a:ext cx="2286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>
              <a:buClr>
                <a:srgbClr val="FF0000"/>
              </a:buClr>
            </a:pPr>
            <a:r>
              <a:rPr lang="uk-UA" sz="3200" b="1">
                <a:latin typeface="Times New Roman" pitchFamily="18" charset="0"/>
                <a:cs typeface="Times New Roman" pitchFamily="18" charset="0"/>
              </a:rPr>
              <a:t>стрічки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884863" y="2376488"/>
            <a:ext cx="2214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Clr>
                <a:srgbClr val="FF0000"/>
              </a:buClr>
            </a:pPr>
            <a:r>
              <a:rPr lang="uk-UA" sz="3200" b="1">
                <a:latin typeface="Times New Roman" pitchFamily="18" charset="0"/>
                <a:cs typeface="Times New Roman" pitchFamily="18" charset="0"/>
              </a:rPr>
              <a:t>фіранки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-396875" y="1484313"/>
            <a:ext cx="22145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>
              <a:buClr>
                <a:srgbClr val="FF0000"/>
              </a:buClr>
            </a:pPr>
            <a:r>
              <a:rPr lang="uk-UA" sz="3200" b="1">
                <a:latin typeface="Times New Roman" pitchFamily="18" charset="0"/>
                <a:cs typeface="Times New Roman" pitchFamily="18" charset="0"/>
              </a:rPr>
              <a:t>фігурки</a:t>
            </a:r>
          </a:p>
        </p:txBody>
      </p:sp>
      <p:pic>
        <p:nvPicPr>
          <p:cNvPr id="2052" name="Picture 4" descr="C:\Documents and Settings\Admin\Рабочий стол\Те, що треба на презентацію\100_08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4292600"/>
            <a:ext cx="1598612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Documents and Settings\Admin\Рабочий стол\Те, що треба на презентацію\100_10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4292600"/>
            <a:ext cx="1214438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Admin\Рабочий стол\Те, що треба на презентацію\100_09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49500"/>
            <a:ext cx="1652588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Содержимое 8" descr="«Великдень у родині» Половна-Васильєва О. викладач кафедри образотворчого мистецтва ДНУ">
            <a:hlinkClick r:id="rId5"/>
          </p:cNvPr>
          <p:cNvPicPr>
            <a:picLocks noGrp="1"/>
          </p:cNvPicPr>
          <p:nvPr>
            <p:ph sz="quarter" idx="4294967295"/>
          </p:nvPr>
        </p:nvPicPr>
        <p:blipFill>
          <a:blip r:embed="rId6"/>
          <a:srcRect/>
          <a:stretch>
            <a:fillRect/>
          </a:stretch>
        </p:blipFill>
        <p:spPr>
          <a:xfrm>
            <a:off x="1187450" y="3644900"/>
            <a:ext cx="1525588" cy="2235200"/>
          </a:xfrm>
        </p:spPr>
      </p:pic>
      <p:pic>
        <p:nvPicPr>
          <p:cNvPr id="1028" name="Picture 4" descr="C:\Documents and Settings\Admin\Рабочий стол\Те, що треба на презентацію\100_108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72225" y="2997200"/>
            <a:ext cx="171450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Те, що треба на презентацію\100_094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836613"/>
            <a:ext cx="3144838" cy="23749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07" y="3796"/>
            <a:ext cx="7812359" cy="796086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Мистецтво силуету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Admin\Рабочий стол\Те, що треба на презентацію\100_0942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187450" y="3940993"/>
            <a:ext cx="4139952" cy="2716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59788" y="3372093"/>
            <a:ext cx="1430200" cy="584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200" b="1" cap="all" dirty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ескіз</a:t>
            </a:r>
            <a:endParaRPr lang="uk-UA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73092" y="3372094"/>
            <a:ext cx="2443298" cy="584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200" b="1" cap="all" dirty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симетрія</a:t>
            </a:r>
            <a:endParaRPr lang="uk-UA" dirty="0">
              <a:solidFill>
                <a:srgbClr val="7030A0"/>
              </a:solidFill>
            </a:endParaRPr>
          </a:p>
        </p:txBody>
      </p:sp>
      <p:pic>
        <p:nvPicPr>
          <p:cNvPr id="8" name="Picture 2" descr="C:\Documents and Settings\Admin\Рабочий стол\Те, що треба на презентацію\021220117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4076700"/>
            <a:ext cx="3346450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Documents and Settings\Admin\Рабочий стол\Те, що треба на презентацію\100_1045.JPG"/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7714" y="840249"/>
            <a:ext cx="3239415" cy="2362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8"/>
          <p:cNvSpPr>
            <a:spLocks noGrp="1" noChangeArrowheads="1"/>
          </p:cNvSpPr>
          <p:nvPr>
            <p:ph idx="1"/>
          </p:nvPr>
        </p:nvSpPr>
        <p:spPr>
          <a:xfrm>
            <a:off x="1214438" y="1341438"/>
            <a:ext cx="6858000" cy="14398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Аплікація з латинського слова "</a:t>
            </a:r>
            <a:r>
              <a:rPr lang="de-DE" sz="2400" smtClean="0">
                <a:latin typeface="Times New Roman" pitchFamily="18" charset="0"/>
                <a:cs typeface="Times New Roman" pitchFamily="18" charset="0"/>
              </a:rPr>
              <a:t>applicatio</a:t>
            </a: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" означає прикладання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53250" name="Picture 10" descr="imgi0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1388" y="2371725"/>
            <a:ext cx="4865687" cy="376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116013" y="476250"/>
            <a:ext cx="7056437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 виникнення аплікації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784" y="642918"/>
            <a:ext cx="4014758" cy="342902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Рельєфна фактура витинанки</a:t>
            </a:r>
            <a:b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Admin\Рабочий стол\Те, що треба на презентацію\100_088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86188" y="0"/>
            <a:ext cx="5357812" cy="68580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Рабочий стол\Те, що треба на презентацію\100_108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42679" b="30083"/>
          <a:stretch>
            <a:fillRect/>
          </a:stretch>
        </p:blipFill>
        <p:spPr>
          <a:xfrm>
            <a:off x="179388" y="3500438"/>
            <a:ext cx="4406900" cy="153193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267" name="Picture 3" descr="C:\Documents and Settings\Admin\Рабочий стол\Те, що треба на презентацію\100_1088.JPG"/>
          <p:cNvPicPr>
            <a:picLocks noChangeAspect="1" noChangeArrowheads="1"/>
          </p:cNvPicPr>
          <p:nvPr/>
        </p:nvPicPr>
        <p:blipFill>
          <a:blip r:embed="rId3"/>
          <a:srcRect b="65140"/>
          <a:stretch>
            <a:fillRect/>
          </a:stretch>
        </p:blipFill>
        <p:spPr bwMode="auto">
          <a:xfrm>
            <a:off x="4814888" y="3644900"/>
            <a:ext cx="4329112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Admin\Рабочий стол\Те, що треба на презентацію\100_1087.JPG"/>
          <p:cNvPicPr>
            <a:picLocks noChangeAspect="1" noChangeArrowheads="1"/>
          </p:cNvPicPr>
          <p:nvPr/>
        </p:nvPicPr>
        <p:blipFill>
          <a:blip r:embed="rId2"/>
          <a:srcRect t="74001"/>
          <a:stretch>
            <a:fillRect/>
          </a:stretch>
        </p:blipFill>
        <p:spPr bwMode="auto">
          <a:xfrm>
            <a:off x="179388" y="5157788"/>
            <a:ext cx="44069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Admin\Рабочий стол\Те, що треба на презентацію\100_1088.JPG"/>
          <p:cNvPicPr>
            <a:picLocks noChangeAspect="1" noChangeArrowheads="1"/>
          </p:cNvPicPr>
          <p:nvPr/>
        </p:nvPicPr>
        <p:blipFill>
          <a:blip r:embed="rId3"/>
          <a:srcRect t="61818"/>
          <a:stretch>
            <a:fillRect/>
          </a:stretch>
        </p:blipFill>
        <p:spPr bwMode="auto">
          <a:xfrm>
            <a:off x="4814888" y="5157788"/>
            <a:ext cx="4329112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Documents and Settings\Admin\Рабочий стол\Те, що треба на презентацію\100_08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0"/>
            <a:ext cx="61642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Admin\Рабочий стол\Те, що треба на презентацію\100_0913.jpg"/>
          <p:cNvPicPr>
            <a:picLocks noChangeAspect="1" noChangeArrowheads="1"/>
          </p:cNvPicPr>
          <p:nvPr/>
        </p:nvPicPr>
        <p:blipFill>
          <a:blip r:embed="rId5"/>
          <a:srcRect l="4988" b="12080"/>
          <a:stretch>
            <a:fillRect/>
          </a:stretch>
        </p:blipFill>
        <p:spPr bwMode="auto">
          <a:xfrm>
            <a:off x="1476375" y="1844675"/>
            <a:ext cx="5100638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995" y="-309589"/>
            <a:ext cx="8229601" cy="1194497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Композиція</a:t>
            </a:r>
            <a:r>
              <a:rPr lang="uk-UA" sz="2800" dirty="0" smtClean="0"/>
              <a:t/>
            </a:r>
            <a:br>
              <a:rPr lang="uk-UA" sz="2800" dirty="0" smtClean="0"/>
            </a:b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Admin\Рабочий стол\Те, що треба на презентацію\100_09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87675" y="620713"/>
            <a:ext cx="2257425" cy="3011487"/>
          </a:xfrm>
        </p:spPr>
      </p:pic>
      <p:pic>
        <p:nvPicPr>
          <p:cNvPr id="9" name="Рисунок 8" descr="витинанка дерево фото - витинанка - моя Укра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789363"/>
            <a:ext cx="1928812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Витинка 5 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206" y="642938"/>
            <a:ext cx="1984738" cy="2856297"/>
          </a:xfrm>
          <a:prstGeom prst="rect">
            <a:avLst/>
          </a:prstGeom>
          <a:noFill/>
          <a:ln w="88900" cap="sq" cmpd="thickThin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 descr="витинанка подсолнухи фото - витинанка - моя Украин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23979" y="641855"/>
            <a:ext cx="2126040" cy="2927818"/>
          </a:xfrm>
          <a:prstGeom prst="rect">
            <a:avLst/>
          </a:prstGeom>
          <a:noFill/>
          <a:ln w="88900" cap="sq" cmpd="thickThin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2" descr="C:\Documents and Settings\Admin\Рабочий стол\Те, що треба на презентацію\100_089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16238" y="3789363"/>
            <a:ext cx="2141537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1" name="Picture 2" descr="C:\Users\Krasik\Desktop\Camera\IMG_20150519_14574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8625" y="3860800"/>
            <a:ext cx="2125663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329613" cy="150018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3970" name="Содержимое 4" descr="витинанка птица фото - витинанка - моя Украина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57188"/>
            <a:ext cx="8286750" cy="6072187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39000" cy="100010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Послідовність виготовлення витинанки</a:t>
            </a:r>
            <a:endParaRPr lang="ru-RU" sz="2800" dirty="0"/>
          </a:p>
        </p:txBody>
      </p:sp>
      <p:pic>
        <p:nvPicPr>
          <p:cNvPr id="1026" name="Picture 2" descr="C:\Documents and Settings\Admin\Мои документы\Вироби з трудового\100_08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38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00250" y="2000250"/>
            <a:ext cx="6892925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  ОБ'ЄМНА      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 АПЛІКАЦІЯ</a:t>
            </a:r>
            <a:endParaRPr lang="ru-RU" sz="8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7088" y="533400"/>
            <a:ext cx="5105400" cy="2868613"/>
          </a:xfrm>
        </p:spPr>
        <p:txBody>
          <a:bodyPr/>
          <a:lstStyle/>
          <a:p>
            <a:pPr eaLnBrk="1" hangingPunct="1">
              <a:defRPr/>
            </a:pPr>
            <a:endParaRPr lang="uk-UA" dirty="0"/>
          </a:p>
        </p:txBody>
      </p:sp>
      <p:sp>
        <p:nvSpPr>
          <p:cNvPr id="860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Содержимое 2"/>
          <p:cNvSpPr>
            <a:spLocks noGrp="1"/>
          </p:cNvSpPr>
          <p:nvPr>
            <p:ph idx="1"/>
          </p:nvPr>
        </p:nvSpPr>
        <p:spPr>
          <a:xfrm>
            <a:off x="214313" y="428625"/>
            <a:ext cx="8686800" cy="15716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z="2400" smtClean="0"/>
              <a:t>      Зім’ятий, скручений, зігнутий папір та складені гармошкою смужки, частково приклеєні елементи – усе це створює враження об’ємності.</a:t>
            </a:r>
          </a:p>
        </p:txBody>
      </p:sp>
      <p:pic>
        <p:nvPicPr>
          <p:cNvPr id="87042" name="Picture 13" descr="crw_24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2000250"/>
            <a:ext cx="3446462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285750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елементи </a:t>
            </a:r>
            <a:r>
              <a:rPr lang="uk-UA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Квілінгу</a:t>
            </a:r>
            <a:endParaRPr lang="uk-UA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82332892.jpg"/>
          <p:cNvPicPr>
            <a:picLocks noGrp="1" noChangeAspect="1"/>
          </p:cNvPicPr>
          <p:nvPr>
            <p:ph idx="1"/>
          </p:nvPr>
        </p:nvPicPr>
        <p:blipFill>
          <a:blip r:embed="rId2">
            <a:lum contrast="30000"/>
          </a:blip>
          <a:stretch>
            <a:fillRect/>
          </a:stretch>
        </p:blipFill>
        <p:spPr>
          <a:xfrm>
            <a:off x="2124075" y="1125538"/>
            <a:ext cx="4951413" cy="536098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299259947_017735a940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10000" contrast="30000"/>
          </a:blip>
          <a:stretch>
            <a:fillRect/>
          </a:stretch>
        </p:blipFill>
        <p:spPr>
          <a:xfrm>
            <a:off x="9494" y="6350"/>
            <a:ext cx="4691069" cy="4020888"/>
          </a:xfrm>
          <a:effectLst>
            <a:softEdge rad="112500"/>
          </a:effectLst>
        </p:spPr>
      </p:pic>
      <p:pic>
        <p:nvPicPr>
          <p:cNvPr id="3" name="Picture 2" descr="C:\Users\Admin\Desktop\100_1014.JPG"/>
          <p:cNvPicPr>
            <a:picLocks noChangeAspect="1" noChangeArrowheads="1"/>
          </p:cNvPicPr>
          <p:nvPr/>
        </p:nvPicPr>
        <p:blipFill>
          <a:blip r:embed="rId3" cstate="print"/>
          <a:srcRect l="7729" t="5873" r="11164" b="3478"/>
          <a:stretch>
            <a:fillRect/>
          </a:stretch>
        </p:blipFill>
        <p:spPr bwMode="auto">
          <a:xfrm rot="5400000">
            <a:off x="4867602" y="221926"/>
            <a:ext cx="4214820" cy="3783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909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3268663"/>
            <a:ext cx="4786312" cy="358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южtka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8136" y="1083169"/>
            <a:ext cx="3676606" cy="27572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4386" name="TextBox 2"/>
          <p:cNvSpPr txBox="1">
            <a:spLocks noChangeArrowheads="1"/>
          </p:cNvSpPr>
          <p:nvPr/>
        </p:nvSpPr>
        <p:spPr bwMode="auto">
          <a:xfrm>
            <a:off x="785813" y="285750"/>
            <a:ext cx="7643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КУЛЬКИ З СЕРВЕТОК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1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365373" y="2986857"/>
            <a:ext cx="2520281" cy="37337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0116" name="Picture 3" descr="image2"/>
          <p:cNvPicPr>
            <a:picLocks noChangeAspect="1" noChangeArrowheads="1"/>
          </p:cNvPicPr>
          <p:nvPr/>
        </p:nvPicPr>
        <p:blipFill>
          <a:blip r:embed="rId4">
            <a:lum bright="-20000" contrast="10000"/>
          </a:blip>
          <a:srcRect/>
          <a:stretch>
            <a:fillRect/>
          </a:stretch>
        </p:blipFill>
        <p:spPr bwMode="auto">
          <a:xfrm>
            <a:off x="3203575" y="4437063"/>
            <a:ext cx="2165350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7" name="Picture 4" descr="image3"/>
          <p:cNvPicPr>
            <a:picLocks noChangeAspect="1" noChangeArrowheads="1"/>
          </p:cNvPicPr>
          <p:nvPr/>
        </p:nvPicPr>
        <p:blipFill>
          <a:blip r:embed="rId5">
            <a:lum bright="-20000" contrast="20000"/>
          </a:blip>
          <a:srcRect/>
          <a:stretch>
            <a:fillRect/>
          </a:stretch>
        </p:blipFill>
        <p:spPr bwMode="auto">
          <a:xfrm>
            <a:off x="5651500" y="4149725"/>
            <a:ext cx="3121025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357188"/>
            <a:ext cx="6858000" cy="1143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Виникнення аплікації пов'язане з появою стібка. </a:t>
            </a:r>
          </a:p>
        </p:txBody>
      </p:sp>
      <p:pic>
        <p:nvPicPr>
          <p:cNvPr id="54274" name="Picture 6" descr="img0g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412875"/>
            <a:ext cx="5010150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975" y="2946400"/>
            <a:ext cx="8686800" cy="11858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9" name="Picture 5" descr="C:\Users\Ultimate\Desktop\п\30012012915.jpg"/>
          <p:cNvPicPr>
            <a:picLocks noChangeAspect="1" noChangeArrowheads="1"/>
          </p:cNvPicPr>
          <p:nvPr/>
        </p:nvPicPr>
        <p:blipFill>
          <a:blip r:embed="rId2"/>
          <a:srcRect r="24464" b="2339"/>
          <a:stretch>
            <a:fillRect/>
          </a:stretch>
        </p:blipFill>
        <p:spPr bwMode="auto">
          <a:xfrm>
            <a:off x="6154738" y="3959225"/>
            <a:ext cx="2989262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C:\Users\Ultimate\Desktop\п\30012012914.jpg"/>
          <p:cNvPicPr>
            <a:picLocks noChangeAspect="1" noChangeArrowheads="1"/>
          </p:cNvPicPr>
          <p:nvPr/>
        </p:nvPicPr>
        <p:blipFill>
          <a:blip r:embed="rId3"/>
          <a:srcRect l="22890"/>
          <a:stretch>
            <a:fillRect/>
          </a:stretch>
        </p:blipFill>
        <p:spPr bwMode="auto">
          <a:xfrm>
            <a:off x="0" y="4033838"/>
            <a:ext cx="2903538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C:\Users\Ultimate\Desktop\п\30012012905.jpg"/>
          <p:cNvPicPr>
            <a:picLocks noChangeAspect="1" noChangeArrowheads="1"/>
          </p:cNvPicPr>
          <p:nvPr/>
        </p:nvPicPr>
        <p:blipFill>
          <a:blip r:embed="rId4"/>
          <a:srcRect t="6509" r="1154" b="787"/>
          <a:stretch>
            <a:fillRect/>
          </a:stretch>
        </p:blipFill>
        <p:spPr bwMode="auto">
          <a:xfrm>
            <a:off x="6227763" y="908050"/>
            <a:ext cx="2714625" cy="303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C:\Users\Ultimate\Desktop\п\30012012912.jpg"/>
          <p:cNvPicPr>
            <a:picLocks noChangeAspect="1" noChangeArrowheads="1"/>
          </p:cNvPicPr>
          <p:nvPr/>
        </p:nvPicPr>
        <p:blipFill>
          <a:blip r:embed="rId5"/>
          <a:srcRect l="24034" t="1526"/>
          <a:stretch>
            <a:fillRect/>
          </a:stretch>
        </p:blipFill>
        <p:spPr bwMode="auto">
          <a:xfrm>
            <a:off x="0" y="981075"/>
            <a:ext cx="3071813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C:\Users\Ultimate\Desktop\п\30012012910.jpg"/>
          <p:cNvPicPr>
            <a:picLocks noChangeAspect="1" noChangeArrowheads="1"/>
          </p:cNvPicPr>
          <p:nvPr/>
        </p:nvPicPr>
        <p:blipFill>
          <a:blip r:embed="rId6"/>
          <a:srcRect l="6509" t="8817" r="4221"/>
          <a:stretch>
            <a:fillRect/>
          </a:stretch>
        </p:blipFill>
        <p:spPr bwMode="auto">
          <a:xfrm>
            <a:off x="2987675" y="4546600"/>
            <a:ext cx="3016250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4" name="Picture 2"/>
          <p:cNvPicPr>
            <a:picLocks noChangeAspect="1" noChangeArrowheads="1"/>
          </p:cNvPicPr>
          <p:nvPr/>
        </p:nvPicPr>
        <p:blipFill>
          <a:blip r:embed="rId7">
            <a:lum contrast="30000"/>
          </a:blip>
          <a:srcRect/>
          <a:stretch>
            <a:fillRect/>
          </a:stretch>
        </p:blipFill>
        <p:spPr bwMode="auto">
          <a:xfrm>
            <a:off x="3203575" y="908050"/>
            <a:ext cx="27654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5" name="TextBox 11"/>
          <p:cNvSpPr txBox="1">
            <a:spLocks noChangeArrowheads="1"/>
          </p:cNvSpPr>
          <p:nvPr/>
        </p:nvSpPr>
        <p:spPr bwMode="auto">
          <a:xfrm>
            <a:off x="1928813" y="188913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latin typeface="Times New Roman" pitchFamily="18" charset="0"/>
                <a:cs typeface="Times New Roman" pitchFamily="18" charset="0"/>
              </a:rPr>
              <a:t>ЕЛЕМЕНТИ ОРИГАМІ</a:t>
            </a:r>
            <a:endParaRPr lang="ru-RU" sz="3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264" y="194990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ЧАСТКОВЕ ПРИКЛЕЮВАННЯ</a:t>
            </a:r>
            <a:endParaRPr lang="ru-RU" dirty="0"/>
          </a:p>
        </p:txBody>
      </p:sp>
      <p:pic>
        <p:nvPicPr>
          <p:cNvPr id="148482" name="Picture 3" descr="C:\Users\Admin\Desktop\100_100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019925" y="1125538"/>
            <a:ext cx="1935163" cy="257968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Admin\Desktop\100_1015.JPG"/>
          <p:cNvPicPr>
            <a:picLocks noChangeAspect="1" noChangeArrowheads="1"/>
          </p:cNvPicPr>
          <p:nvPr/>
        </p:nvPicPr>
        <p:blipFill>
          <a:blip r:embed="rId3"/>
          <a:srcRect l="3357" t="5474" r="3527" b="9876"/>
          <a:stretch>
            <a:fillRect/>
          </a:stretch>
        </p:blipFill>
        <p:spPr bwMode="auto">
          <a:xfrm>
            <a:off x="179388" y="4221163"/>
            <a:ext cx="3055937" cy="208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8484" name="Picture 7" descr="D:\Пари\трудове\100_10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3860800"/>
            <a:ext cx="2247900" cy="299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7" descr="G:\101MSDCF\DSC01454.JPG"/>
          <p:cNvPicPr>
            <a:picLocks noChangeAspect="1" noChangeArrowheads="1"/>
          </p:cNvPicPr>
          <p:nvPr/>
        </p:nvPicPr>
        <p:blipFill>
          <a:blip r:embed="rId5"/>
          <a:srcRect l="11429" t="10715" r="9537" b="5714"/>
          <a:stretch>
            <a:fillRect/>
          </a:stretch>
        </p:blipFill>
        <p:spPr bwMode="auto">
          <a:xfrm>
            <a:off x="4877695" y="1138330"/>
            <a:ext cx="1877920" cy="2523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Picture 4" descr="C:\Users\Admin\Desktop\100_10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97613" y="4221163"/>
            <a:ext cx="2846387" cy="203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image8"/>
          <p:cNvPicPr>
            <a:picLocks noChangeAspect="1" noChangeArrowheads="1"/>
          </p:cNvPicPr>
          <p:nvPr/>
        </p:nvPicPr>
        <p:blipFill>
          <a:blip r:embed="rId7">
            <a:lum bright="-10000" contrast="20000"/>
          </a:blip>
          <a:srcRect/>
          <a:stretch>
            <a:fillRect/>
          </a:stretch>
        </p:blipFill>
        <p:spPr bwMode="auto">
          <a:xfrm>
            <a:off x="179388" y="1125538"/>
            <a:ext cx="2160587" cy="2546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image9"/>
          <p:cNvPicPr>
            <a:picLocks noChangeAspect="1" noChangeArrowheads="1"/>
          </p:cNvPicPr>
          <p:nvPr/>
        </p:nvPicPr>
        <p:blipFill>
          <a:blip r:embed="rId8">
            <a:lum bright="-20000" contrast="10000"/>
          </a:blip>
          <a:srcRect/>
          <a:stretch>
            <a:fillRect/>
          </a:stretch>
        </p:blipFill>
        <p:spPr bwMode="auto">
          <a:xfrm>
            <a:off x="2484438" y="1052513"/>
            <a:ext cx="2133600" cy="2600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196" y="6350"/>
            <a:ext cx="8229600" cy="139903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dirty="0" smtClean="0">
                <a:solidFill>
                  <a:srgbClr val="FF0066"/>
                </a:solidFill>
              </a:rPr>
              <a:t> </a:t>
            </a:r>
            <a:r>
              <a:rPr lang="uk-U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ТОРЦЮВАННЯ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Admin\Рабочий стол\Новая папка\100_1067.jpg"/>
          <p:cNvPicPr>
            <a:picLocks noChangeAspect="1" noChangeArrowheads="1"/>
          </p:cNvPicPr>
          <p:nvPr/>
        </p:nvPicPr>
        <p:blipFill rotWithShape="1">
          <a:blip r:embed="rId2" cstate="print">
            <a:lum bright="-10000" contrast="20000"/>
          </a:blip>
          <a:srcRect l="7492" t="-1439" r="-3499" b="-789"/>
          <a:stretch/>
        </p:blipFill>
        <p:spPr bwMode="auto">
          <a:xfrm rot="5400000">
            <a:off x="503396" y="1512778"/>
            <a:ext cx="2615880" cy="23251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7" name="Picture 3" descr="C:\Documents and Settings\Admin\Рабочий стол\Новая папка\100_1069.jpg"/>
          <p:cNvPicPr>
            <a:picLocks noChangeAspect="1" noChangeArrowheads="1"/>
          </p:cNvPicPr>
          <p:nvPr/>
        </p:nvPicPr>
        <p:blipFill rotWithShape="1">
          <a:blip r:embed="rId3" cstate="print">
            <a:lum bright="-20000" contrast="10000"/>
          </a:blip>
          <a:srcRect l="2301" t="5876" r="-1828" b="2938"/>
          <a:stretch/>
        </p:blipFill>
        <p:spPr bwMode="auto">
          <a:xfrm rot="5400000">
            <a:off x="3328403" y="1569442"/>
            <a:ext cx="2636081" cy="22424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3" descr="C:\Documents and Settings\Admin\Рабочий стол\ртмроарп\100_1074.jpg"/>
          <p:cNvPicPr>
            <a:picLocks noChangeAspect="1" noChangeArrowheads="1"/>
          </p:cNvPicPr>
          <p:nvPr/>
        </p:nvPicPr>
        <p:blipFill rotWithShape="1">
          <a:blip r:embed="rId4"/>
          <a:srcRect l="4701" t="-368" r="2416" b="416"/>
          <a:stretch/>
        </p:blipFill>
        <p:spPr bwMode="auto">
          <a:xfrm>
            <a:off x="6262004" y="1372630"/>
            <a:ext cx="2130201" cy="263608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/>
          <a:srcRect l="1406" t="5767" r="3353" b="11057"/>
          <a:stretch/>
        </p:blipFill>
        <p:spPr>
          <a:xfrm>
            <a:off x="1215182" y="4141713"/>
            <a:ext cx="2858160" cy="2395002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54265" y="4184576"/>
            <a:ext cx="3148077" cy="23490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7088" y="533400"/>
            <a:ext cx="5105400" cy="28686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9421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4" name="Содержимое 3" descr="33165624_0703231.jpg"/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6849" y="343141"/>
            <a:ext cx="3500462" cy="4741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03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4143380"/>
            <a:ext cx="4857744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3" descr="img_15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307" y="412602"/>
            <a:ext cx="4786346" cy="3143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p11100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4817" y="3291112"/>
            <a:ext cx="5214975" cy="3286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07" y="115615"/>
            <a:ext cx="7239000" cy="444029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uk-UA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ВІТАЛЬНІ ЛИСТІВКИ </a:t>
            </a:r>
            <a:endParaRPr lang="uk-UA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52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765175"/>
            <a:ext cx="2447925" cy="2159000"/>
          </a:xfrm>
        </p:spPr>
      </p:pic>
      <p:pic>
        <p:nvPicPr>
          <p:cNvPr id="95235" name="Рисунок 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692150"/>
            <a:ext cx="1638300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6" name="Рисунок 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4843463"/>
            <a:ext cx="1512888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Рисунок 56"/>
          <p:cNvPicPr>
            <a:picLocks noChangeAspect="1" noChangeArrowheads="1"/>
          </p:cNvPicPr>
          <p:nvPr/>
        </p:nvPicPr>
        <p:blipFill>
          <a:blip r:embed="rId5"/>
          <a:srcRect b="12012"/>
          <a:stretch>
            <a:fillRect/>
          </a:stretch>
        </p:blipFill>
        <p:spPr bwMode="auto">
          <a:xfrm>
            <a:off x="2411413" y="2997200"/>
            <a:ext cx="3208337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8" name="Рисунок 41"/>
          <p:cNvPicPr>
            <a:picLocks noChangeAspect="1" noChangeArrowheads="1"/>
          </p:cNvPicPr>
          <p:nvPr/>
        </p:nvPicPr>
        <p:blipFill>
          <a:blip r:embed="rId6"/>
          <a:srcRect l="22385" r="13959"/>
          <a:stretch>
            <a:fillRect/>
          </a:stretch>
        </p:blipFill>
        <p:spPr bwMode="auto">
          <a:xfrm>
            <a:off x="2771775" y="765175"/>
            <a:ext cx="17938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9" name="Рисунок 38"/>
          <p:cNvPicPr>
            <a:picLocks noChangeAspect="1" noChangeArrowheads="1"/>
          </p:cNvPicPr>
          <p:nvPr/>
        </p:nvPicPr>
        <p:blipFill>
          <a:blip r:embed="rId7"/>
          <a:srcRect t="7889" r="3468" b="6943"/>
          <a:stretch>
            <a:fillRect/>
          </a:stretch>
        </p:blipFill>
        <p:spPr bwMode="auto">
          <a:xfrm>
            <a:off x="5940425" y="2997200"/>
            <a:ext cx="1908175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40" name="Рисунок 16"/>
          <p:cNvPicPr>
            <a:picLocks noChangeAspect="1" noChangeArrowheads="1"/>
          </p:cNvPicPr>
          <p:nvPr/>
        </p:nvPicPr>
        <p:blipFill>
          <a:blip r:embed="rId8"/>
          <a:srcRect l="3171" r="8093" b="6943"/>
          <a:stretch>
            <a:fillRect/>
          </a:stretch>
        </p:blipFill>
        <p:spPr bwMode="auto">
          <a:xfrm>
            <a:off x="4787900" y="765175"/>
            <a:ext cx="1487488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41" name="Рисунок 11"/>
          <p:cNvPicPr>
            <a:picLocks noChangeAspect="1" noChangeArrowheads="1"/>
          </p:cNvPicPr>
          <p:nvPr/>
        </p:nvPicPr>
        <p:blipFill>
          <a:blip r:embed="rId9"/>
          <a:srcRect l="50000"/>
          <a:stretch>
            <a:fillRect/>
          </a:stretch>
        </p:blipFill>
        <p:spPr bwMode="auto">
          <a:xfrm>
            <a:off x="395288" y="3068638"/>
            <a:ext cx="1692275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42" name="Рисунок 6"/>
          <p:cNvPicPr>
            <a:picLocks noChangeAspect="1" noChangeArrowheads="1"/>
          </p:cNvPicPr>
          <p:nvPr/>
        </p:nvPicPr>
        <p:blipFill>
          <a:blip r:embed="rId10"/>
          <a:srcRect b="19228"/>
          <a:stretch>
            <a:fillRect/>
          </a:stretch>
        </p:blipFill>
        <p:spPr bwMode="auto">
          <a:xfrm>
            <a:off x="250825" y="5643563"/>
            <a:ext cx="200660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43" name="Рисунок 11" descr="C:\Documents and Settings\Mufasa\Рабочий стол\рне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411413" y="4856163"/>
            <a:ext cx="1514475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44" name="Рисунок 12" descr="C:\Documents and Settings\Mufasa\Рабочий стол\пе.jpe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156325" y="5233988"/>
            <a:ext cx="1457325" cy="162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5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5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uk-UA"/>
          </a:p>
        </p:txBody>
      </p:sp>
      <p:pic>
        <p:nvPicPr>
          <p:cNvPr id="96258" name="Рисунок 1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8911" b="8443"/>
          <a:stretch>
            <a:fillRect/>
          </a:stretch>
        </p:blipFill>
        <p:spPr>
          <a:xfrm>
            <a:off x="2411413" y="0"/>
            <a:ext cx="3429000" cy="3778250"/>
          </a:xfrm>
        </p:spPr>
      </p:pic>
      <p:pic>
        <p:nvPicPr>
          <p:cNvPr id="96259" name="Рисунок 15"/>
          <p:cNvPicPr>
            <a:picLocks noChangeAspect="1" noChangeArrowheads="1"/>
          </p:cNvPicPr>
          <p:nvPr/>
        </p:nvPicPr>
        <p:blipFill>
          <a:blip r:embed="rId3"/>
          <a:srcRect l="3304" r="4623" b="6680"/>
          <a:stretch>
            <a:fillRect/>
          </a:stretch>
        </p:blipFill>
        <p:spPr bwMode="auto">
          <a:xfrm>
            <a:off x="250825" y="765175"/>
            <a:ext cx="19748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0" name="Рисунок 50"/>
          <p:cNvPicPr>
            <a:picLocks noChangeAspect="1" noChangeArrowheads="1"/>
          </p:cNvPicPr>
          <p:nvPr/>
        </p:nvPicPr>
        <p:blipFill>
          <a:blip r:embed="rId4"/>
          <a:srcRect l="8833" r="11601" b="6958"/>
          <a:stretch>
            <a:fillRect/>
          </a:stretch>
        </p:blipFill>
        <p:spPr bwMode="auto">
          <a:xfrm>
            <a:off x="6084888" y="692150"/>
            <a:ext cx="1908175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1" name="Рисунок 36"/>
          <p:cNvPicPr>
            <a:picLocks noChangeAspect="1" noChangeArrowheads="1"/>
          </p:cNvPicPr>
          <p:nvPr/>
        </p:nvPicPr>
        <p:blipFill>
          <a:blip r:embed="rId5"/>
          <a:srcRect l="5356" r="5661" b="7472"/>
          <a:stretch>
            <a:fillRect/>
          </a:stretch>
        </p:blipFill>
        <p:spPr bwMode="auto">
          <a:xfrm>
            <a:off x="3132138" y="4014788"/>
            <a:ext cx="1957387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2" name="Рисунок 42"/>
          <p:cNvPicPr>
            <a:picLocks noChangeAspect="1" noChangeArrowheads="1"/>
          </p:cNvPicPr>
          <p:nvPr/>
        </p:nvPicPr>
        <p:blipFill>
          <a:blip r:embed="rId6"/>
          <a:srcRect t="6943" r="4623" b="6943"/>
          <a:stretch>
            <a:fillRect/>
          </a:stretch>
        </p:blipFill>
        <p:spPr bwMode="auto">
          <a:xfrm>
            <a:off x="5435600" y="4032250"/>
            <a:ext cx="234950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3" name="Рисунок 8" descr="C:\Documents and Settings\Mufasa\Рабочий стол\ор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4149725"/>
            <a:ext cx="2016125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052513"/>
            <a:ext cx="7239000" cy="4846637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lnSpc>
                <a:spcPct val="115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uk-UA" sz="2800" b="1" smtClean="0">
                <a:solidFill>
                  <a:srgbClr val="000000"/>
                </a:solidFill>
                <a:latin typeface="Times New Roman CYR"/>
                <a:ea typeface="Calibri"/>
                <a:cs typeface="Times New Roman"/>
              </a:rPr>
              <a:t>                        </a:t>
            </a:r>
            <a:r>
              <a:rPr lang="uk-UA" sz="2800" b="1" smtClean="0">
                <a:solidFill>
                  <a:srgbClr val="000000"/>
                </a:solidFill>
                <a:latin typeface="Times New Roman CYR"/>
                <a:ea typeface="Calibri"/>
                <a:cs typeface="Times New Roman"/>
              </a:rPr>
              <a:t>Бліцопитування</a:t>
            </a:r>
            <a:endParaRPr lang="uk-UA" sz="2400" dirty="0">
              <a:latin typeface="Calibri"/>
              <a:ea typeface="Calibri"/>
              <a:cs typeface="Times New Roman"/>
            </a:endParaRPr>
          </a:p>
          <a:p>
            <a:pPr marL="274320" indent="-274320" eaLnBrk="1" fontAlgn="auto" hangingPunct="1">
              <a:lnSpc>
                <a:spcPct val="115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1. </a:t>
            </a:r>
            <a:r>
              <a:rPr lang="uk-UA" sz="2800" dirty="0">
                <a:solidFill>
                  <a:srgbClr val="000000"/>
                </a:solidFill>
                <a:latin typeface="Times New Roman CYR"/>
                <a:ea typeface="Calibri"/>
                <a:cs typeface="Times New Roman"/>
              </a:rPr>
              <a:t>Дати визначення поняттю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uk-UA" sz="2800" dirty="0">
                <a:solidFill>
                  <a:srgbClr val="000000"/>
                </a:solidFill>
                <a:latin typeface="Times New Roman CYR"/>
                <a:ea typeface="Calibri"/>
                <a:cs typeface="Times New Roman"/>
              </a:rPr>
              <a:t>аплікація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». </a:t>
            </a:r>
            <a:endParaRPr lang="uk-UA" sz="2400" dirty="0">
              <a:latin typeface="Calibri"/>
              <a:ea typeface="Calibri"/>
              <a:cs typeface="Times New Roman"/>
            </a:endParaRPr>
          </a:p>
          <a:p>
            <a:pPr marL="274320" indent="-274320" eaLnBrk="1" fontAlgn="auto" hangingPunct="1">
              <a:lnSpc>
                <a:spcPct val="115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2. </a:t>
            </a:r>
            <a:r>
              <a:rPr lang="uk-UA" sz="2800" dirty="0">
                <a:solidFill>
                  <a:srgbClr val="000000"/>
                </a:solidFill>
                <a:latin typeface="Times New Roman CYR"/>
                <a:ea typeface="Calibri"/>
                <a:cs typeface="Times New Roman"/>
              </a:rPr>
              <a:t>Назвати матеріали та інструменти для роботи над аплікацією.</a:t>
            </a:r>
            <a:endParaRPr lang="uk-UA" sz="2400" dirty="0">
              <a:latin typeface="Calibri"/>
              <a:ea typeface="Calibri"/>
              <a:cs typeface="Times New Roman"/>
            </a:endParaRPr>
          </a:p>
          <a:p>
            <a:pPr marL="274320" indent="-274320" eaLnBrk="1" fontAlgn="auto" hangingPunct="1">
              <a:lnSpc>
                <a:spcPct val="115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3. </a:t>
            </a:r>
            <a:r>
              <a:rPr lang="uk-UA" sz="2800" dirty="0">
                <a:solidFill>
                  <a:srgbClr val="000000"/>
                </a:solidFill>
                <a:latin typeface="Times New Roman CYR"/>
                <a:ea typeface="Calibri"/>
                <a:cs typeface="Times New Roman"/>
              </a:rPr>
              <a:t>Назвати види аплікацій.</a:t>
            </a:r>
            <a:endParaRPr lang="uk-UA" sz="2400" dirty="0">
              <a:latin typeface="Calibri"/>
              <a:ea typeface="Calibri"/>
              <a:cs typeface="Times New Roman"/>
            </a:endParaRPr>
          </a:p>
          <a:p>
            <a:pPr marL="274320" indent="-274320" eaLnBrk="1" fontAlgn="auto" hangingPunct="1">
              <a:lnSpc>
                <a:spcPct val="115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uk-UA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4. </a:t>
            </a:r>
            <a:r>
              <a:rPr lang="uk-UA" sz="2800" dirty="0">
                <a:solidFill>
                  <a:srgbClr val="000000"/>
                </a:solidFill>
                <a:latin typeface="Times New Roman CYR"/>
                <a:ea typeface="Calibri"/>
                <a:cs typeface="Times New Roman"/>
              </a:rPr>
              <a:t>Які є способи вирізування елементів аплікації.</a:t>
            </a:r>
            <a:endParaRPr lang="uk-UA" sz="2400" dirty="0">
              <a:latin typeface="Calibri"/>
              <a:ea typeface="Calibri"/>
              <a:cs typeface="Times New Roman"/>
            </a:endParaRPr>
          </a:p>
          <a:p>
            <a:pPr marL="274320" indent="-274320" eaLnBrk="1" fontAlgn="auto" hangingPunct="1">
              <a:lnSpc>
                <a:spcPct val="115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6. </a:t>
            </a:r>
            <a:r>
              <a:rPr lang="uk-UA" sz="2800" dirty="0">
                <a:solidFill>
                  <a:srgbClr val="000000"/>
                </a:solidFill>
                <a:latin typeface="Times New Roman CYR"/>
                <a:ea typeface="Calibri"/>
                <a:cs typeface="Times New Roman"/>
              </a:rPr>
              <a:t>Яка послідовність роботи над аплікацією.</a:t>
            </a:r>
            <a:endParaRPr lang="uk-UA" sz="2400" dirty="0">
              <a:latin typeface="Calibri"/>
              <a:ea typeface="Calibri"/>
              <a:cs typeface="Times New Roman"/>
            </a:endParaRPr>
          </a:p>
          <a:p>
            <a:pPr marL="0" indent="0" eaLnBrk="1" fontAlgn="auto" hangingPunct="1">
              <a:lnSpc>
                <a:spcPct val="115000"/>
              </a:lnSpc>
              <a:spcAft>
                <a:spcPts val="0"/>
              </a:spcAft>
              <a:buFont typeface="Wingdings 2"/>
              <a:buNone/>
              <a:tabLst>
                <a:tab pos="470535" algn="l"/>
              </a:tabLst>
              <a:defRPr/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uk-UA" sz="2400" dirty="0">
              <a:latin typeface="Calibri"/>
              <a:ea typeface="Calibri"/>
              <a:cs typeface="Times New Roman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uk-UA" dirty="0"/>
          </a:p>
        </p:txBody>
      </p:sp>
    </p:spTree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3"/>
          <p:cNvSpPr>
            <a:spLocks noGrp="1" noChangeArrowheads="1"/>
          </p:cNvSpPr>
          <p:nvPr>
            <p:ph idx="1"/>
          </p:nvPr>
        </p:nvSpPr>
        <p:spPr>
          <a:xfrm>
            <a:off x="1071563" y="642938"/>
            <a:ext cx="6929437" cy="135731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</a:t>
            </a:r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Високою художньою майстерністю відзначені вже ранні зі збережених аплікацій Пазирикських курганів (V-III ст. до н.е.). </a:t>
            </a:r>
          </a:p>
        </p:txBody>
      </p:sp>
      <p:pic>
        <p:nvPicPr>
          <p:cNvPr id="55298" name="Picture 5" descr="imgu0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2205038"/>
            <a:ext cx="54737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3"/>
          <p:cNvSpPr>
            <a:spLocks noGrp="1" noChangeArrowheads="1"/>
          </p:cNvSpPr>
          <p:nvPr>
            <p:ph idx="1"/>
          </p:nvPr>
        </p:nvSpPr>
        <p:spPr>
          <a:xfrm>
            <a:off x="642938" y="333375"/>
            <a:ext cx="7215187" cy="52387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b="0" smtClean="0">
                <a:latin typeface="Times New Roman" pitchFamily="18" charset="0"/>
                <a:cs typeface="Times New Roman" pitchFamily="18" charset="0"/>
              </a:rPr>
              <a:t>На зміну аплікації з тканини прийшла аплікація з паперу </a:t>
            </a:r>
          </a:p>
        </p:txBody>
      </p:sp>
      <p:pic>
        <p:nvPicPr>
          <p:cNvPr id="8196" name="Picture 4" descr="IMG_41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571625"/>
            <a:ext cx="3124200" cy="455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IMG_41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579563"/>
            <a:ext cx="3097212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/>
          </p:nvPr>
        </p:nvSpPr>
        <p:spPr>
          <a:xfrm>
            <a:off x="647700" y="333375"/>
            <a:ext cx="8137525" cy="1511300"/>
          </a:xfrm>
        </p:spPr>
        <p:txBody>
          <a:bodyPr/>
          <a:lstStyle/>
          <a:p>
            <a:pPr algn="ctr" eaLnBrk="1" hangingPunct="1"/>
            <a:r>
              <a:rPr lang="uk-UA" sz="2400" b="0" i="0" smtClean="0">
                <a:latin typeface="Times New Roman" pitchFamily="18" charset="0"/>
                <a:cs typeface="Times New Roman" pitchFamily="18" charset="0"/>
              </a:rPr>
              <a:t>У першій половині XIX ст. </a:t>
            </a:r>
            <a:br>
              <a:rPr lang="uk-UA" sz="2400" b="0" i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0" i="0" smtClean="0">
                <a:latin typeface="Times New Roman" pitchFamily="18" charset="0"/>
                <a:cs typeface="Times New Roman" pitchFamily="18" charset="0"/>
              </a:rPr>
              <a:t>найкращим майстром силуету був Ф.Толстой</a:t>
            </a:r>
            <a:r>
              <a:rPr lang="uk-UA" sz="2400" b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pic>
        <p:nvPicPr>
          <p:cNvPr id="5734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872" t="9303" r="2640" b="18359"/>
          <a:stretch>
            <a:fillRect/>
          </a:stretch>
        </p:blipFill>
        <p:spPr>
          <a:xfrm>
            <a:off x="827088" y="1412875"/>
            <a:ext cx="3602037" cy="2044700"/>
          </a:xfrm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/>
          <a:srcRect l="4436" t="9897" r="5495" b="12895"/>
          <a:stretch>
            <a:fillRect/>
          </a:stretch>
        </p:blipFill>
        <p:spPr bwMode="auto">
          <a:xfrm>
            <a:off x="4787900" y="1484313"/>
            <a:ext cx="3443288" cy="1931987"/>
          </a:xfrm>
          <a:prstGeom prst="rect">
            <a:avLst/>
          </a:prstGeom>
          <a:solidFill>
            <a:srgbClr val="FFFFFF">
              <a:alpha val="10196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57348" name="Прямоугольник 1"/>
          <p:cNvSpPr>
            <a:spLocks noChangeArrowheads="1"/>
          </p:cNvSpPr>
          <p:nvPr/>
        </p:nvSpPr>
        <p:spPr bwMode="auto">
          <a:xfrm>
            <a:off x="4435475" y="3438525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Times New Roman" pitchFamily="18" charset="0"/>
                <a:cs typeface="Times New Roman" pitchFamily="18" charset="0"/>
              </a:rPr>
              <a:t>Панно Ф. Толстого «Гибель Понятовського»</a:t>
            </a:r>
          </a:p>
        </p:txBody>
      </p:sp>
      <p:pic>
        <p:nvPicPr>
          <p:cNvPr id="57349" name="Picture 3"/>
          <p:cNvPicPr>
            <a:picLocks noChangeAspect="1" noChangeArrowheads="1"/>
          </p:cNvPicPr>
          <p:nvPr/>
        </p:nvPicPr>
        <p:blipFill>
          <a:blip r:embed="rId4"/>
          <a:srcRect l="7991" t="9030" r="4483" b="12160"/>
          <a:stretch>
            <a:fillRect/>
          </a:stretch>
        </p:blipFill>
        <p:spPr bwMode="auto">
          <a:xfrm>
            <a:off x="2700338" y="3933825"/>
            <a:ext cx="3846512" cy="2270125"/>
          </a:xfrm>
          <a:prstGeom prst="rect">
            <a:avLst/>
          </a:prstGeom>
          <a:solidFill>
            <a:srgbClr val="FFFFFF">
              <a:alpha val="10196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57350" name="Прямоугольник 2"/>
          <p:cNvSpPr>
            <a:spLocks noChangeArrowheads="1"/>
          </p:cNvSpPr>
          <p:nvPr/>
        </p:nvSpPr>
        <p:spPr bwMode="auto">
          <a:xfrm>
            <a:off x="2962275" y="6223000"/>
            <a:ext cx="3298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Панно «Мисливці» Ф. Толстого</a:t>
            </a:r>
            <a:endParaRPr lang="uk-UA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5" grpId="0"/>
      <p:bldP spid="57348" grpId="0"/>
      <p:bldP spid="573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5400"/>
            <a:ext cx="8229600" cy="777875"/>
          </a:xfrm>
        </p:spPr>
        <p:txBody>
          <a:bodyPr/>
          <a:lstStyle/>
          <a:p>
            <a:pPr algn="ctr" eaLnBrk="1" hangingPunct="1"/>
            <a:r>
              <a:rPr lang="ru-RU" sz="2800" smtClean="0"/>
              <a:t> Аплікації  Анрі Матіса</a:t>
            </a:r>
            <a:endParaRPr lang="ru-RU" smtClean="0"/>
          </a:p>
        </p:txBody>
      </p:sp>
      <p:pic>
        <p:nvPicPr>
          <p:cNvPr id="5837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692150"/>
            <a:ext cx="3933825" cy="2409825"/>
          </a:xfrm>
          <a:noFill/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692150"/>
            <a:ext cx="3600450" cy="2393950"/>
          </a:xfrm>
          <a:prstGeom prst="rect">
            <a:avLst/>
          </a:prstGeom>
          <a:solidFill>
            <a:srgbClr val="FFFFFF">
              <a:alpha val="10196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58372" name="Прямоугольник 1"/>
          <p:cNvSpPr>
            <a:spLocks noChangeArrowheads="1"/>
          </p:cNvSpPr>
          <p:nvPr/>
        </p:nvSpPr>
        <p:spPr bwMode="auto">
          <a:xfrm>
            <a:off x="5235575" y="3086100"/>
            <a:ext cx="3219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«Полінезійське небо» (1947 р.)</a:t>
            </a:r>
            <a:endParaRPr lang="uk-UA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141663"/>
            <a:ext cx="2571750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4" name="Прямоугольник 2"/>
          <p:cNvSpPr>
            <a:spLocks noChangeArrowheads="1"/>
          </p:cNvSpPr>
          <p:nvPr/>
        </p:nvSpPr>
        <p:spPr bwMode="auto">
          <a:xfrm>
            <a:off x="623888" y="6062663"/>
            <a:ext cx="21399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"Синя оголена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з волоссям на вітрі"</a:t>
            </a:r>
            <a:endParaRPr lang="uk-UA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 r="5247" b="1299"/>
          <a:stretch>
            <a:fillRect/>
          </a:stretch>
        </p:blipFill>
        <p:spPr bwMode="auto">
          <a:xfrm>
            <a:off x="3276600" y="3141663"/>
            <a:ext cx="1909763" cy="306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6" name="Прямоугольник 4"/>
          <p:cNvSpPr>
            <a:spLocks noChangeArrowheads="1"/>
          </p:cNvSpPr>
          <p:nvPr/>
        </p:nvSpPr>
        <p:spPr bwMode="auto">
          <a:xfrm>
            <a:off x="3078163" y="6211888"/>
            <a:ext cx="1992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«Панно з маскою»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        (1947 р.)</a:t>
            </a:r>
            <a:endParaRPr lang="uk-UA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/>
          <a:srcRect l="1443" t="2701" r="1930" b="3819"/>
          <a:stretch>
            <a:fillRect/>
          </a:stretch>
        </p:blipFill>
        <p:spPr bwMode="auto">
          <a:xfrm>
            <a:off x="5508625" y="3429000"/>
            <a:ext cx="3324225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8" name="Прямоугольник 6"/>
          <p:cNvSpPr>
            <a:spLocks noChangeArrowheads="1"/>
          </p:cNvSpPr>
          <p:nvPr/>
        </p:nvSpPr>
        <p:spPr bwMode="auto">
          <a:xfrm>
            <a:off x="5376863" y="5919788"/>
            <a:ext cx="2979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«Королівська туга» (1952 р.)</a:t>
            </a:r>
            <a:endParaRPr lang="uk-UA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/>
      <p:bldP spid="58372" grpId="0"/>
      <p:bldP spid="58374" grpId="0"/>
      <p:bldP spid="58376" grpId="0"/>
      <p:bldP spid="583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0364" y="0"/>
            <a:ext cx="6000792" cy="4368366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8000" dirty="0" err="1" smtClean="0">
                <a:solidFill>
                  <a:schemeClr val="bg1"/>
                </a:solidFill>
                <a:cs typeface="Aharoni" pitchFamily="2" charset="-79"/>
              </a:rPr>
              <a:t>Апл</a:t>
            </a:r>
            <a:r>
              <a:rPr lang="uk-UA" sz="8000" dirty="0" err="1" smtClean="0">
                <a:solidFill>
                  <a:schemeClr val="bg1"/>
                </a:solidFill>
                <a:cs typeface="Aharoni" pitchFamily="2" charset="-79"/>
              </a:rPr>
              <a:t>ікація</a:t>
            </a:r>
            <a:r>
              <a:rPr lang="uk-UA" sz="8000" dirty="0" smtClean="0">
                <a:solidFill>
                  <a:schemeClr val="bg1"/>
                </a:solidFill>
                <a:cs typeface="Aharoni" pitchFamily="2" charset="-79"/>
              </a:rPr>
              <a:t> з паперу</a:t>
            </a:r>
            <a:endParaRPr lang="ru-RU" sz="8000" dirty="0">
              <a:solidFill>
                <a:schemeClr val="bg1"/>
              </a:solidFill>
              <a:cs typeface="Aharoni" pitchFamily="2" charset="-79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Изящ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archment">
  <a:themeElements>
    <a:clrScheme name="Parchmen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rchment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archm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rchmen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rchmen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rchmen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rchmen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archmen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chmen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chmen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chmen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chmen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chmen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rchmen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Городская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1540</TotalTime>
  <Words>524</Words>
  <Application>Microsoft Office PowerPoint</Application>
  <PresentationFormat>Экран (4:3)</PresentationFormat>
  <Paragraphs>126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46</vt:i4>
      </vt:variant>
    </vt:vector>
  </HeadingPairs>
  <TitlesOfParts>
    <vt:vector size="50" baseType="lpstr">
      <vt:lpstr>Изящная</vt:lpstr>
      <vt:lpstr>Трек</vt:lpstr>
      <vt:lpstr>Parchment</vt:lpstr>
      <vt:lpstr>Тема Office</vt:lpstr>
      <vt:lpstr>Презентация PowerPoint</vt:lpstr>
      <vt:lpstr>   Аплікаційні роботи</vt:lpstr>
      <vt:lpstr>Презентация PowerPoint</vt:lpstr>
      <vt:lpstr>Презентация PowerPoint</vt:lpstr>
      <vt:lpstr>Презентация PowerPoint</vt:lpstr>
      <vt:lpstr>Презентация PowerPoint</vt:lpstr>
      <vt:lpstr>У першій половині XIX ст.  найкращим майстром силуету був Ф.Толстой  </vt:lpstr>
      <vt:lpstr> Аплікації  Анрі Матіса</vt:lpstr>
      <vt:lpstr>Аплікація з паперу</vt:lpstr>
      <vt:lpstr>Презентация PowerPoint</vt:lpstr>
      <vt:lpstr>Аплікація</vt:lpstr>
      <vt:lpstr>Аплікація з природних матеріалів</vt:lpstr>
      <vt:lpstr>Папір і картон</vt:lpstr>
      <vt:lpstr>Допоміжні засоби</vt:lpstr>
      <vt:lpstr>Послідовність виконання</vt:lpstr>
      <vt:lpstr>Способи  вирізування  елементів  аплікації  та наклеювання  їх  на  основу</vt:lpstr>
      <vt:lpstr>Презентация PowerPoint</vt:lpstr>
      <vt:lpstr>Аплікація у 1 класі</vt:lpstr>
      <vt:lpstr>Аплікація у 2 класі</vt:lpstr>
      <vt:lpstr>Аплікація у 3 класі</vt:lpstr>
      <vt:lpstr>Аплікація у 4 класі</vt:lpstr>
      <vt:lpstr>Презентация PowerPoint</vt:lpstr>
      <vt:lpstr>         Витинанки</vt:lpstr>
      <vt:lpstr>Історія виникнення  витинанки</vt:lpstr>
      <vt:lpstr>Напрями витинанки</vt:lpstr>
      <vt:lpstr>Техніка виготовлення витинанок</vt:lpstr>
      <vt:lpstr>Основні прийоми  вирізування</vt:lpstr>
      <vt:lpstr>Групи витинанок</vt:lpstr>
      <vt:lpstr>Мистецтво силуету</vt:lpstr>
      <vt:lpstr>Рельєфна фактура витинанки </vt:lpstr>
      <vt:lpstr>Презентация PowerPoint</vt:lpstr>
      <vt:lpstr>Композиція </vt:lpstr>
      <vt:lpstr>Презентация PowerPoint</vt:lpstr>
      <vt:lpstr>Послідовність виготовлення витинанки</vt:lpstr>
      <vt:lpstr>Презентация PowerPoint</vt:lpstr>
      <vt:lpstr>Презентация PowerPoint</vt:lpstr>
      <vt:lpstr>елементи Квілінгу</vt:lpstr>
      <vt:lpstr>Презентация PowerPoint</vt:lpstr>
      <vt:lpstr>Презентация PowerPoint</vt:lpstr>
      <vt:lpstr>Презентация PowerPoint</vt:lpstr>
      <vt:lpstr>ЧАСТКОВЕ ПРИКЛЕЮВАННЯ</vt:lpstr>
      <vt:lpstr> ТОРЦЮВАННЯ </vt:lpstr>
      <vt:lpstr>Презентация PowerPoint</vt:lpstr>
      <vt:lpstr>ВІТАЛЬНІ ЛИСТІВКИ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Способи вирізання елементів аплікації та наклеювання їх на основу</dc:title>
  <dc:creator>Ultimate</dc:creator>
  <cp:lastModifiedBy>Krasik</cp:lastModifiedBy>
  <cp:revision>139</cp:revision>
  <dcterms:created xsi:type="dcterms:W3CDTF">2012-02-28T18:22:28Z</dcterms:created>
  <dcterms:modified xsi:type="dcterms:W3CDTF">2017-02-20T08:18:43Z</dcterms:modified>
</cp:coreProperties>
</file>