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7" r:id="rId2"/>
    <p:sldId id="258" r:id="rId3"/>
    <p:sldId id="259" r:id="rId4"/>
    <p:sldId id="275" r:id="rId5"/>
    <p:sldId id="262" r:id="rId6"/>
    <p:sldId id="276" r:id="rId7"/>
    <p:sldId id="268" r:id="rId8"/>
    <p:sldId id="263" r:id="rId9"/>
    <p:sldId id="277" r:id="rId10"/>
    <p:sldId id="273" r:id="rId11"/>
    <p:sldId id="265" r:id="rId12"/>
    <p:sldId id="278" r:id="rId13"/>
    <p:sldId id="274" r:id="rId14"/>
    <p:sldId id="279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1506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ED858-46D3-49A5-B558-C14E4BA86F3D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62A56-F0ED-453E-BD71-3FA1FEE230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0036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C0EA6-060B-4931-A6D6-69BDC91E66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1AC30-3F35-48E1-939A-DF982CDCC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8078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1AC30-3F35-48E1-939A-DF982CDCC80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8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DA298-334E-41A0-BFBC-BB36E3195601}" type="datetime1">
              <a:rPr lang="ru-RU" smtClean="0"/>
              <a:t>21.02.2017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329E-4C3A-4965-A696-345AB5E50BAD}" type="datetime1">
              <a:rPr lang="ru-RU" smtClean="0"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A20F1-CAAB-4CA3-8F50-AD6726117989}" type="datetime1">
              <a:rPr lang="ru-RU" smtClean="0"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>
          <a:xfrm>
            <a:off x="5724128" y="6165304"/>
            <a:ext cx="2133600" cy="365125"/>
          </a:xfrm>
        </p:spPr>
        <p:txBody>
          <a:bodyPr/>
          <a:lstStyle/>
          <a:p>
            <a:fld id="{78827017-2553-4B89-92B5-15D1716746B4}" type="datetime1">
              <a:rPr lang="ru-RU" smtClean="0"/>
              <a:t>21.02.2017</a:t>
            </a:fld>
            <a:endParaRPr lang="ru-R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>
          <a:xfrm>
            <a:off x="8676456" y="6381328"/>
            <a:ext cx="504056" cy="304800"/>
          </a:xfrm>
        </p:spPr>
        <p:txBody>
          <a:bodyPr/>
          <a:lstStyle/>
          <a:p>
            <a:r>
              <a:rPr lang="en-US" dirty="0" smtClean="0"/>
              <a:t>&lt;#&gt;</a:t>
            </a:r>
            <a:endParaRPr lang="ru-RU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>
          <a:xfrm>
            <a:off x="7951752" y="6376243"/>
            <a:ext cx="796712" cy="365125"/>
          </a:xfrm>
        </p:spPr>
        <p:txBody>
          <a:bodyPr/>
          <a:lstStyle>
            <a:lvl1pPr>
              <a:defRPr sz="1600"/>
            </a:lvl1pPr>
          </a:lstStyle>
          <a:p>
            <a:r>
              <a:rPr lang="ru-RU" dirty="0" smtClean="0"/>
              <a:t>Слайд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FCDE5-02B1-4E51-BC74-05D245186C7D}" type="datetime1">
              <a:rPr lang="ru-RU" smtClean="0"/>
              <a:t>21.02.2017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E89FA-9723-4B21-BEE1-BA1DC9F58198}" type="datetime1">
              <a:rPr lang="ru-RU" smtClean="0"/>
              <a:t>21.02.2017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07C6-5A3B-448C-8BE3-303F07CD9959}" type="datetime1">
              <a:rPr lang="ru-RU" smtClean="0"/>
              <a:t>21.02.2017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BFFEC-1B96-424C-BC3E-C24E3554D5A2}" type="datetime1">
              <a:rPr lang="ru-RU" smtClean="0"/>
              <a:t>21.02.2017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211D-AD89-43CF-BB71-B9D3C6FD3A0A}" type="datetime1">
              <a:rPr lang="ru-RU" smtClean="0"/>
              <a:t>21.02.2017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58583-237D-441A-90A0-CBD7E744A17A}" type="datetime1">
              <a:rPr lang="ru-RU" smtClean="0"/>
              <a:t>21.02.2017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1CD8E-3390-4D3B-8398-E04BFAE1883E}" type="datetime1">
              <a:rPr lang="ru-RU" smtClean="0"/>
              <a:t>21.02.2017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5CBDE32-2DD9-4E63-8761-291D24D4AA69}" type="datetime1">
              <a:rPr lang="ru-RU" smtClean="0"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1408F92-B85B-4E70-8F93-0440F6C9AD4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gif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708920"/>
            <a:ext cx="8640960" cy="914400"/>
          </a:xfrm>
        </p:spPr>
        <p:txBody>
          <a:bodyPr/>
          <a:lstStyle/>
          <a:p>
            <a:pPr algn="ctr"/>
            <a:r>
              <a:rPr lang="uk-UA" b="1" dirty="0" smtClean="0"/>
              <a:t>Магнітне поле. Електромагнітна індукція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30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6605" y="764704"/>
            <a:ext cx="3583032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000" b="1" dirty="0" smtClean="0"/>
              <a:t>Задача №2</a:t>
            </a:r>
            <a:endParaRPr lang="ru-RU" sz="5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126878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/>
              <a:t>У напрямку, перпендикулярному лініям індукції, влітає в магнітне поле електрон зі швидкістю 10 Мм/с. Знайти індукцію поля, якщо електрон описав у полі коло радіусом 1 см.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91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276872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4</a:t>
            </a:r>
            <a:r>
              <a:rPr lang="uk-UA" sz="3600" b="1" dirty="0">
                <a:solidFill>
                  <a:srgbClr val="FFFF00"/>
                </a:solidFill>
              </a:rPr>
              <a:t>.</a:t>
            </a:r>
            <a:r>
              <a:rPr lang="uk-UA" sz="3600" dirty="0"/>
              <a:t> Явище електромагнітної індукції. Закон електромагнітної </a:t>
            </a:r>
            <a:r>
              <a:rPr lang="uk-UA" sz="3600" dirty="0" smtClean="0"/>
              <a:t>індукції</a:t>
            </a:r>
            <a:endParaRPr lang="uk-UA" sz="3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88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139710" y="5070263"/>
            <a:ext cx="3384376" cy="457319"/>
          </a:xfrm>
        </p:spPr>
        <p:txBody>
          <a:bodyPr/>
          <a:lstStyle/>
          <a:p>
            <a:pPr algn="ctr">
              <a:defRPr/>
            </a:pPr>
            <a:r>
              <a:rPr lang="ru-RU" sz="2400" b="1" i="1" dirty="0">
                <a:solidFill>
                  <a:srgbClr val="FFFF00"/>
                </a:solidFill>
              </a:rPr>
              <a:t>Майкл </a:t>
            </a:r>
            <a:r>
              <a:rPr lang="ru-RU" sz="2400" b="1" i="1" dirty="0" smtClean="0">
                <a:solidFill>
                  <a:srgbClr val="FFFF00"/>
                </a:solidFill>
              </a:rPr>
              <a:t>Фарадей</a:t>
            </a:r>
            <a:br>
              <a:rPr lang="ru-RU" sz="2400" b="1" i="1" dirty="0" smtClean="0">
                <a:solidFill>
                  <a:srgbClr val="FFFF00"/>
                </a:solidFill>
              </a:rPr>
            </a:br>
            <a:r>
              <a:rPr lang="ru-RU" sz="1600" b="1" i="1" dirty="0" smtClean="0">
                <a:solidFill>
                  <a:srgbClr val="FFFF00"/>
                </a:solidFill>
              </a:rPr>
              <a:t>(1791-1867)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9954" y="184554"/>
            <a:ext cx="5598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Електромагнітна індукція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Результат пошуку зображень за запитом &quot;фараде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07660"/>
            <a:ext cx="3160757" cy="382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edufuture.biz/images/c/c8/0-428-fizika11-tttt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9" r="22433"/>
          <a:stretch/>
        </p:blipFill>
        <p:spPr bwMode="auto">
          <a:xfrm>
            <a:off x="3511474" y="1006231"/>
            <a:ext cx="2808312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Результат пошуку зображень за запитом &quot;электромагнитная индукция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983" y="1608172"/>
            <a:ext cx="2590800" cy="256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5076056" y="5070263"/>
                <a:ext cx="2232248" cy="958660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rgbClr val="FF0000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sz="28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uk-UA" sz="28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uk-UA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інд</m:t>
                          </m:r>
                        </m:sub>
                      </m:sSub>
                      <m:r>
                        <a:rPr lang="uk-UA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uk-UA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uk-UA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uk-UA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ru-RU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Ф</m:t>
                              </m:r>
                            </m:num>
                            <m:den>
                              <m:r>
                                <a:rPr lang="uk-UA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US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uk-UA" sz="2800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5070263"/>
                <a:ext cx="2232248" cy="95866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0034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6650" y="2492896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5.</a:t>
            </a:r>
            <a:r>
              <a:rPr lang="uk-UA" sz="3600" dirty="0" smtClean="0"/>
              <a:t> Практичне використання сили Ампера та сили Лоренца</a:t>
            </a:r>
            <a:endParaRPr lang="uk-UA" sz="3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80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744346" y="6428102"/>
            <a:ext cx="436165" cy="258025"/>
          </a:xfrm>
        </p:spPr>
        <p:txBody>
          <a:bodyPr/>
          <a:lstStyle/>
          <a:p>
            <a:fld id="{31408F92-B85B-4E70-8F93-0440F6C9AD48}" type="slidenum">
              <a:rPr lang="ru-RU" smtClean="0"/>
              <a:t>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8059060" y="6432276"/>
            <a:ext cx="689403" cy="309092"/>
          </a:xfrm>
        </p:spPr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pic>
        <p:nvPicPr>
          <p:cNvPr id="5126" name="Picture 6" descr="Результат пошуку зображень за запитом &quot;двигатель постоянного тока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621" y="67341"/>
            <a:ext cx="2529317" cy="197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Результат пошуку зображень за запитом &quot;динамік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678" y="75017"/>
            <a:ext cx="2876286" cy="198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Результат пошуку зображень за запитом &quot;мониторы кинескоп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83" y="1916369"/>
            <a:ext cx="2357606" cy="201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Результат пошуку зображень за запитом &quot;жесткий дис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557" y="2121323"/>
            <a:ext cx="2054277" cy="169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Результат пошуку зображень за запитом &quot;дискети&quot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355536"/>
            <a:ext cx="1433504" cy="143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Результат пошуку зображень за запитом &quot;касета&quot;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85" t="9299" r="25109" b="22154"/>
          <a:stretch/>
        </p:blipFill>
        <p:spPr bwMode="auto">
          <a:xfrm>
            <a:off x="7212961" y="2492896"/>
            <a:ext cx="1607511" cy="1388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Результат пошуку зображень за запитом &quot;поезда на магнитных подушках&quot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33117"/>
            <a:ext cx="4572000" cy="292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Результат пошуку зображень за запитом &quot;амперметр&quot;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43" y="260185"/>
            <a:ext cx="158993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Результат пошуку зображень за запитом &quot;томограф&quot;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5081"/>
            <a:ext cx="4572000" cy="292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466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6632" y="-171400"/>
            <a:ext cx="7543800" cy="914400"/>
          </a:xfrm>
        </p:spPr>
        <p:txBody>
          <a:bodyPr/>
          <a:lstStyle/>
          <a:p>
            <a:pPr algn="ctr"/>
            <a:r>
              <a:rPr lang="uk-UA" sz="3200" dirty="0" smtClean="0"/>
              <a:t>Завдання до самостійної роботи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851803"/>
            <a:ext cx="8784976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1. Який вчений відкрив явище електромагнітної індукції?</a:t>
            </a:r>
            <a:endParaRPr lang="ru-RU" sz="2000" dirty="0"/>
          </a:p>
          <a:p>
            <a:r>
              <a:rPr lang="uk-UA" sz="2000" b="1" dirty="0">
                <a:solidFill>
                  <a:srgbClr val="FFFF00"/>
                </a:solidFill>
              </a:rPr>
              <a:t>А. </a:t>
            </a:r>
            <a:r>
              <a:rPr lang="uk-UA" sz="2000" dirty="0">
                <a:solidFill>
                  <a:srgbClr val="FFFF00"/>
                </a:solidFill>
              </a:rPr>
              <a:t>Майкл Фарадей      </a:t>
            </a:r>
            <a:r>
              <a:rPr lang="uk-UA" sz="2000" dirty="0" smtClean="0">
                <a:solidFill>
                  <a:srgbClr val="FFFF00"/>
                </a:solidFill>
              </a:rPr>
              <a:t>  		</a:t>
            </a:r>
            <a:r>
              <a:rPr lang="uk-UA" sz="2000" b="1" dirty="0" smtClean="0">
                <a:solidFill>
                  <a:srgbClr val="FFFF00"/>
                </a:solidFill>
              </a:rPr>
              <a:t>Б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uk-UA" sz="2000" dirty="0">
                <a:solidFill>
                  <a:srgbClr val="FFFF00"/>
                </a:solidFill>
              </a:rPr>
              <a:t>Андре-Марі Ампер</a:t>
            </a:r>
            <a:r>
              <a:rPr lang="uk-UA" sz="2000" b="1" dirty="0" smtClean="0">
                <a:solidFill>
                  <a:srgbClr val="FFFF00"/>
                </a:solidFill>
              </a:rPr>
              <a:t>      </a:t>
            </a:r>
          </a:p>
          <a:p>
            <a:r>
              <a:rPr lang="uk-UA" sz="2000" b="1" dirty="0" smtClean="0">
                <a:solidFill>
                  <a:srgbClr val="FFFF00"/>
                </a:solidFill>
              </a:rPr>
              <a:t>В. </a:t>
            </a:r>
            <a:r>
              <a:rPr lang="uk-UA" sz="2000" dirty="0" err="1" smtClean="0">
                <a:solidFill>
                  <a:srgbClr val="FFFF00"/>
                </a:solidFill>
              </a:rPr>
              <a:t>Гендрік</a:t>
            </a:r>
            <a:r>
              <a:rPr lang="uk-UA" sz="2000" dirty="0" smtClean="0">
                <a:solidFill>
                  <a:srgbClr val="FFFF00"/>
                </a:solidFill>
              </a:rPr>
              <a:t> Антон Лоренц</a:t>
            </a:r>
            <a:r>
              <a:rPr lang="uk-UA" sz="2000" b="1" dirty="0">
                <a:solidFill>
                  <a:srgbClr val="FFFF00"/>
                </a:solidFill>
              </a:rPr>
              <a:t>      	Г. </a:t>
            </a:r>
            <a:r>
              <a:rPr lang="uk-UA" sz="2000" dirty="0">
                <a:solidFill>
                  <a:srgbClr val="FFFF00"/>
                </a:solidFill>
              </a:rPr>
              <a:t>Ганс </a:t>
            </a:r>
            <a:r>
              <a:rPr lang="uk-UA" sz="2000" dirty="0" smtClean="0">
                <a:solidFill>
                  <a:srgbClr val="FFFF00"/>
                </a:solidFill>
              </a:rPr>
              <a:t>Крістіан </a:t>
            </a:r>
            <a:r>
              <a:rPr lang="uk-UA" sz="2000" dirty="0" smtClean="0">
                <a:solidFill>
                  <a:srgbClr val="FFFF00"/>
                </a:solidFill>
              </a:rPr>
              <a:t>Ерстед</a:t>
            </a:r>
          </a:p>
          <a:p>
            <a:r>
              <a:rPr lang="uk-UA" sz="2000" dirty="0" smtClean="0"/>
              <a:t>2</a:t>
            </a:r>
            <a:r>
              <a:rPr lang="uk-UA" sz="2000" dirty="0" smtClean="0"/>
              <a:t>. </a:t>
            </a:r>
            <a:r>
              <a:rPr lang="uk-UA" sz="2000" dirty="0"/>
              <a:t>Що спостерігається при взаємодії магнітів однаковими полюсами?</a:t>
            </a:r>
            <a:endParaRPr lang="ru-RU" sz="2000" dirty="0" smtClean="0"/>
          </a:p>
          <a:p>
            <a:r>
              <a:rPr lang="uk-UA" sz="2000" b="1" dirty="0" smtClean="0">
                <a:solidFill>
                  <a:srgbClr val="FFFF00"/>
                </a:solidFill>
              </a:rPr>
              <a:t>А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uk-UA" sz="2000" dirty="0">
                <a:solidFill>
                  <a:srgbClr val="FFFF00"/>
                </a:solidFill>
              </a:rPr>
              <a:t>Нагрівання магнітів</a:t>
            </a:r>
            <a:r>
              <a:rPr lang="uk-UA" sz="2000" b="1" dirty="0">
                <a:solidFill>
                  <a:srgbClr val="FFFF00"/>
                </a:solidFill>
              </a:rPr>
              <a:t>		Б. </a:t>
            </a:r>
            <a:r>
              <a:rPr lang="uk-UA" sz="2000" dirty="0" smtClean="0">
                <a:solidFill>
                  <a:srgbClr val="FFFF00"/>
                </a:solidFill>
              </a:rPr>
              <a:t>Сила притягання</a:t>
            </a:r>
            <a:endParaRPr lang="ru-RU" sz="2000" dirty="0" smtClean="0">
              <a:solidFill>
                <a:srgbClr val="FFFF00"/>
              </a:solidFill>
            </a:endParaRPr>
          </a:p>
          <a:p>
            <a:r>
              <a:rPr lang="uk-UA" sz="2000" b="1" dirty="0" smtClean="0">
                <a:solidFill>
                  <a:srgbClr val="FFFF00"/>
                </a:solidFill>
              </a:rPr>
              <a:t>В. </a:t>
            </a:r>
            <a:r>
              <a:rPr lang="uk-UA" sz="2000" dirty="0" smtClean="0">
                <a:solidFill>
                  <a:srgbClr val="FFFF00"/>
                </a:solidFill>
              </a:rPr>
              <a:t>Виникнення струму</a:t>
            </a:r>
            <a:r>
              <a:rPr lang="uk-UA" sz="2000" b="1" dirty="0" smtClean="0">
                <a:solidFill>
                  <a:srgbClr val="FFFF00"/>
                </a:solidFill>
              </a:rPr>
              <a:t>		Г. </a:t>
            </a:r>
            <a:r>
              <a:rPr lang="uk-UA" sz="2000" dirty="0" smtClean="0">
                <a:solidFill>
                  <a:srgbClr val="FFFF00"/>
                </a:solidFill>
              </a:rPr>
              <a:t>Сила відштовхування</a:t>
            </a:r>
            <a:endParaRPr lang="ru-RU" sz="2000" dirty="0" smtClean="0">
              <a:solidFill>
                <a:srgbClr val="FFFF00"/>
              </a:solidFill>
            </a:endParaRPr>
          </a:p>
          <a:p>
            <a:r>
              <a:rPr lang="uk-UA" sz="2000" dirty="0" smtClean="0"/>
              <a:t>3</a:t>
            </a:r>
            <a:r>
              <a:rPr lang="uk-UA" sz="2000" dirty="0"/>
              <a:t>. </a:t>
            </a:r>
            <a:r>
              <a:rPr lang="ru-RU" sz="2000" dirty="0"/>
              <a:t>За </a:t>
            </a:r>
            <a:r>
              <a:rPr lang="ru-RU" sz="2000" dirty="0" err="1"/>
              <a:t>яким</a:t>
            </a:r>
            <a:r>
              <a:rPr lang="ru-RU" sz="2000" dirty="0"/>
              <a:t> правилом </a:t>
            </a:r>
            <a:r>
              <a:rPr lang="ru-RU" sz="2000" dirty="0" err="1"/>
              <a:t>можна</a:t>
            </a:r>
            <a:r>
              <a:rPr lang="ru-RU" sz="2000" dirty="0"/>
              <a:t> </a:t>
            </a:r>
            <a:r>
              <a:rPr lang="ru-RU" sz="2000" dirty="0" err="1"/>
              <a:t>визначити</a:t>
            </a:r>
            <a:r>
              <a:rPr lang="ru-RU" sz="2000" dirty="0"/>
              <a:t> </a:t>
            </a:r>
            <a:r>
              <a:rPr lang="ru-RU" sz="2000" dirty="0" err="1"/>
              <a:t>напрямок</a:t>
            </a:r>
            <a:r>
              <a:rPr lang="ru-RU" sz="2000" dirty="0"/>
              <a:t> </a:t>
            </a:r>
            <a:r>
              <a:rPr lang="ru-RU" sz="2000" dirty="0" err="1"/>
              <a:t>дії</a:t>
            </a:r>
            <a:r>
              <a:rPr lang="ru-RU" sz="2000" dirty="0"/>
              <a:t> </a:t>
            </a:r>
            <a:r>
              <a:rPr lang="ru-RU" sz="2000" dirty="0" err="1"/>
              <a:t>сили</a:t>
            </a:r>
            <a:r>
              <a:rPr lang="ru-RU" sz="2000" dirty="0"/>
              <a:t> Ампера</a:t>
            </a:r>
            <a:r>
              <a:rPr lang="ru-RU" sz="2000" dirty="0" smtClean="0"/>
              <a:t>?</a:t>
            </a:r>
          </a:p>
          <a:p>
            <a:r>
              <a:rPr lang="uk-UA" sz="2000" b="1" dirty="0" smtClean="0">
                <a:solidFill>
                  <a:srgbClr val="FFFF00"/>
                </a:solidFill>
              </a:rPr>
              <a:t>А. </a:t>
            </a:r>
            <a:r>
              <a:rPr lang="uk-UA" sz="2000" dirty="0">
                <a:solidFill>
                  <a:srgbClr val="FFFF00"/>
                </a:solidFill>
              </a:rPr>
              <a:t>Правило </a:t>
            </a:r>
            <a:r>
              <a:rPr lang="uk-UA" sz="2000" dirty="0" smtClean="0">
                <a:solidFill>
                  <a:srgbClr val="FFFF00"/>
                </a:solidFill>
              </a:rPr>
              <a:t>правої </a:t>
            </a:r>
            <a:r>
              <a:rPr lang="uk-UA" sz="2000" dirty="0">
                <a:solidFill>
                  <a:srgbClr val="FFFF00"/>
                </a:solidFill>
              </a:rPr>
              <a:t>руки</a:t>
            </a:r>
            <a:r>
              <a:rPr lang="uk-UA" sz="2000" b="1" dirty="0" smtClean="0">
                <a:solidFill>
                  <a:srgbClr val="FFFF00"/>
                </a:solidFill>
              </a:rPr>
              <a:t>	Б. </a:t>
            </a:r>
            <a:r>
              <a:rPr lang="uk-UA" sz="2000" dirty="0">
                <a:solidFill>
                  <a:srgbClr val="FFFF00"/>
                </a:solidFill>
              </a:rPr>
              <a:t>Правило свердлика</a:t>
            </a:r>
            <a:r>
              <a:rPr lang="uk-UA" sz="2000" b="1" dirty="0" smtClean="0">
                <a:solidFill>
                  <a:srgbClr val="FFFF00"/>
                </a:solidFill>
              </a:rPr>
              <a:t>          </a:t>
            </a:r>
          </a:p>
          <a:p>
            <a:r>
              <a:rPr lang="uk-UA" sz="2000" b="1" dirty="0" smtClean="0">
                <a:solidFill>
                  <a:srgbClr val="FFFF00"/>
                </a:solidFill>
              </a:rPr>
              <a:t>В. </a:t>
            </a:r>
            <a:r>
              <a:rPr lang="uk-UA" sz="2000" dirty="0" smtClean="0">
                <a:solidFill>
                  <a:srgbClr val="FFFF00"/>
                </a:solidFill>
              </a:rPr>
              <a:t>Правило лівої руки                </a:t>
            </a:r>
            <a:r>
              <a:rPr lang="uk-UA" sz="2000" b="1" dirty="0" smtClean="0">
                <a:solidFill>
                  <a:srgbClr val="FFFF00"/>
                </a:solidFill>
              </a:rPr>
              <a:t>Г. </a:t>
            </a:r>
            <a:r>
              <a:rPr lang="uk-UA" sz="2000" dirty="0">
                <a:solidFill>
                  <a:srgbClr val="FFFF00"/>
                </a:solidFill>
              </a:rPr>
              <a:t>Правило </a:t>
            </a:r>
            <a:r>
              <a:rPr lang="uk-UA" sz="2000" dirty="0" smtClean="0">
                <a:solidFill>
                  <a:srgbClr val="FFFF00"/>
                </a:solidFill>
              </a:rPr>
              <a:t>Лоренца</a:t>
            </a:r>
          </a:p>
          <a:p>
            <a:r>
              <a:rPr lang="uk-UA" sz="2000" dirty="0" smtClean="0"/>
              <a:t>4. </a:t>
            </a:r>
            <a:r>
              <a:rPr lang="uk-UA" sz="2000" dirty="0"/>
              <a:t>Чому дорівнює індукція магнітного поля, в якому на провідник довжиною </a:t>
            </a:r>
            <a:r>
              <a:rPr lang="uk-UA" sz="2000" dirty="0" smtClean="0"/>
              <a:t>активної </a:t>
            </a:r>
            <a:r>
              <a:rPr lang="uk-UA" sz="2000" dirty="0"/>
              <a:t>частини 5 см діє сила 50 </a:t>
            </a:r>
            <a:r>
              <a:rPr lang="uk-UA" sz="2000" dirty="0" err="1"/>
              <a:t>мН</a:t>
            </a:r>
            <a:r>
              <a:rPr lang="uk-UA" sz="2000" dirty="0"/>
              <a:t>? Сила струму в провіднику 25 А. Провідник розташований перпендикулярно індукції магнітного поля</a:t>
            </a:r>
            <a:r>
              <a:rPr lang="uk-UA" sz="2000" dirty="0" smtClean="0"/>
              <a:t>.</a:t>
            </a:r>
          </a:p>
          <a:p>
            <a:r>
              <a:rPr lang="uk-UA" sz="2000" b="1" dirty="0" smtClean="0">
                <a:solidFill>
                  <a:srgbClr val="FFFF00"/>
                </a:solidFill>
              </a:rPr>
              <a:t>А. </a:t>
            </a:r>
            <a:r>
              <a:rPr lang="en-US" sz="2000" b="1" i="1" dirty="0" smtClean="0">
                <a:solidFill>
                  <a:srgbClr val="FFFF00"/>
                </a:solidFill>
              </a:rPr>
              <a:t>B = 20 </a:t>
            </a:r>
            <a:r>
              <a:rPr lang="uk-UA" sz="2000" b="1" i="1" dirty="0" err="1" smtClean="0">
                <a:solidFill>
                  <a:srgbClr val="FFFF00"/>
                </a:solidFill>
              </a:rPr>
              <a:t>мТл</a:t>
            </a:r>
            <a:r>
              <a:rPr lang="uk-UA" sz="2000" b="1" dirty="0" smtClean="0">
                <a:solidFill>
                  <a:srgbClr val="FFFF00"/>
                </a:solidFill>
              </a:rPr>
              <a:t>       Б. </a:t>
            </a:r>
            <a:r>
              <a:rPr lang="en-US" sz="2000" b="1" i="1" dirty="0" smtClean="0">
                <a:solidFill>
                  <a:srgbClr val="FFFF00"/>
                </a:solidFill>
              </a:rPr>
              <a:t>B = 40 </a:t>
            </a:r>
            <a:r>
              <a:rPr lang="uk-UA" sz="2000" b="1" i="1" dirty="0" err="1" smtClean="0">
                <a:solidFill>
                  <a:srgbClr val="FFFF00"/>
                </a:solidFill>
              </a:rPr>
              <a:t>мТл</a:t>
            </a:r>
            <a:r>
              <a:rPr lang="uk-UA" sz="2000" b="1" i="1" dirty="0" smtClean="0">
                <a:solidFill>
                  <a:srgbClr val="FFFF00"/>
                </a:solidFill>
              </a:rPr>
              <a:t> </a:t>
            </a:r>
            <a:r>
              <a:rPr lang="uk-UA" sz="2000" b="1" dirty="0" smtClean="0">
                <a:solidFill>
                  <a:srgbClr val="FFFF00"/>
                </a:solidFill>
              </a:rPr>
              <a:t>       В. </a:t>
            </a:r>
            <a:r>
              <a:rPr lang="en-US" sz="2000" b="1" i="1" dirty="0" smtClean="0">
                <a:solidFill>
                  <a:srgbClr val="FFFF00"/>
                </a:solidFill>
              </a:rPr>
              <a:t>B = 60 </a:t>
            </a:r>
            <a:r>
              <a:rPr lang="uk-UA" sz="2000" b="1" i="1" dirty="0" err="1" smtClean="0">
                <a:solidFill>
                  <a:srgbClr val="FFFF00"/>
                </a:solidFill>
              </a:rPr>
              <a:t>мТл</a:t>
            </a:r>
            <a:r>
              <a:rPr lang="uk-UA" sz="2000" b="1" i="1" dirty="0" smtClean="0">
                <a:solidFill>
                  <a:srgbClr val="FFFF00"/>
                </a:solidFill>
              </a:rPr>
              <a:t>       </a:t>
            </a:r>
            <a:r>
              <a:rPr lang="uk-UA" sz="2000" b="1" dirty="0" smtClean="0">
                <a:solidFill>
                  <a:srgbClr val="FFFF00"/>
                </a:solidFill>
              </a:rPr>
              <a:t>Г.</a:t>
            </a:r>
            <a:r>
              <a:rPr lang="uk-UA" sz="2000" b="1" i="1" dirty="0" smtClean="0">
                <a:solidFill>
                  <a:srgbClr val="FFFF00"/>
                </a:solidFill>
              </a:rPr>
              <a:t> </a:t>
            </a:r>
            <a:r>
              <a:rPr lang="en-US" sz="2000" b="1" i="1" dirty="0">
                <a:solidFill>
                  <a:srgbClr val="FFFF00"/>
                </a:solidFill>
              </a:rPr>
              <a:t>B = 80 </a:t>
            </a:r>
            <a:r>
              <a:rPr lang="uk-UA" sz="2000" b="1" i="1" dirty="0" err="1" smtClean="0">
                <a:solidFill>
                  <a:srgbClr val="FFFF00"/>
                </a:solidFill>
              </a:rPr>
              <a:t>мТл</a:t>
            </a:r>
            <a:endParaRPr lang="uk-UA" sz="2000" b="1" i="1" dirty="0" smtClean="0">
              <a:solidFill>
                <a:srgbClr val="FFFF00"/>
              </a:solidFill>
            </a:endParaRPr>
          </a:p>
          <a:p>
            <a:r>
              <a:rPr lang="uk-UA" sz="2000" dirty="0" smtClean="0"/>
              <a:t>5</a:t>
            </a:r>
            <a:r>
              <a:rPr lang="uk-UA" sz="2000" dirty="0"/>
              <a:t>. Визначте інтенсивність світла </a:t>
            </a:r>
            <a:r>
              <a:rPr lang="uk-UA" sz="2000" b="1" i="1" dirty="0"/>
              <a:t>I</a:t>
            </a:r>
            <a:r>
              <a:rPr lang="uk-UA" sz="2000" dirty="0"/>
              <a:t>, яке вийшло з аналізатора, якщо Яка сила діє на протон, що рухається зі швидкістю 10 Мм/с у магнітному полі індукцією 0,2 </a:t>
            </a:r>
            <a:r>
              <a:rPr lang="uk-UA" sz="2000" dirty="0" err="1"/>
              <a:t>Тл</a:t>
            </a:r>
            <a:r>
              <a:rPr lang="uk-UA" sz="2000" dirty="0"/>
              <a:t> перпендикулярно лініям індукції</a:t>
            </a:r>
            <a:r>
              <a:rPr lang="uk-UA" sz="2000" dirty="0" smtClean="0"/>
              <a:t>?</a:t>
            </a:r>
          </a:p>
          <a:p>
            <a:r>
              <a:rPr lang="uk-UA" sz="2000" b="1" dirty="0" smtClean="0">
                <a:solidFill>
                  <a:srgbClr val="FFFF00"/>
                </a:solidFill>
              </a:rPr>
              <a:t>А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en-US" sz="2000" b="1" i="1" dirty="0">
                <a:solidFill>
                  <a:srgbClr val="FFFF00"/>
                </a:solidFill>
              </a:rPr>
              <a:t>F = 0,32 </a:t>
            </a:r>
            <a:r>
              <a:rPr lang="uk-UA" sz="2000" b="1" i="1" dirty="0" err="1">
                <a:solidFill>
                  <a:srgbClr val="FFFF00"/>
                </a:solidFill>
              </a:rPr>
              <a:t>пН</a:t>
            </a:r>
            <a:r>
              <a:rPr lang="uk-UA" sz="2000" b="1" dirty="0">
                <a:solidFill>
                  <a:srgbClr val="FFFF00"/>
                </a:solidFill>
              </a:rPr>
              <a:t>	</a:t>
            </a:r>
            <a:r>
              <a:rPr lang="uk-UA" sz="2000" b="1" dirty="0" smtClean="0">
                <a:solidFill>
                  <a:srgbClr val="FFFF00"/>
                </a:solidFill>
              </a:rPr>
              <a:t>  Б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en-US" sz="2000" b="1" i="1" dirty="0">
                <a:solidFill>
                  <a:srgbClr val="FFFF00"/>
                </a:solidFill>
              </a:rPr>
              <a:t>F = 1,6 </a:t>
            </a:r>
            <a:r>
              <a:rPr lang="uk-UA" sz="2000" b="1" i="1" dirty="0" err="1">
                <a:solidFill>
                  <a:srgbClr val="FFFF00"/>
                </a:solidFill>
              </a:rPr>
              <a:t>пН</a:t>
            </a:r>
            <a:r>
              <a:rPr lang="uk-UA" sz="2000" b="1" dirty="0">
                <a:solidFill>
                  <a:srgbClr val="FFFF00"/>
                </a:solidFill>
              </a:rPr>
              <a:t>	</a:t>
            </a:r>
            <a:r>
              <a:rPr lang="uk-UA" sz="2000" b="1" dirty="0" smtClean="0">
                <a:solidFill>
                  <a:srgbClr val="FFFF00"/>
                </a:solidFill>
              </a:rPr>
              <a:t>   В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r>
              <a:rPr lang="en-US" sz="2000" b="1" i="1" dirty="0">
                <a:solidFill>
                  <a:srgbClr val="FFFF00"/>
                </a:solidFill>
              </a:rPr>
              <a:t>F = 0,16 </a:t>
            </a:r>
            <a:r>
              <a:rPr lang="uk-UA" sz="2000" b="1" i="1" dirty="0">
                <a:solidFill>
                  <a:srgbClr val="FFFF00"/>
                </a:solidFill>
              </a:rPr>
              <a:t>Пн</a:t>
            </a:r>
            <a:r>
              <a:rPr lang="uk-UA" sz="2000" b="1" dirty="0">
                <a:solidFill>
                  <a:srgbClr val="FFFF00"/>
                </a:solidFill>
              </a:rPr>
              <a:t>	</a:t>
            </a:r>
            <a:r>
              <a:rPr lang="uk-UA" sz="2000" b="1" dirty="0" smtClean="0">
                <a:solidFill>
                  <a:srgbClr val="FFFF00"/>
                </a:solidFill>
              </a:rPr>
              <a:t>    Г</a:t>
            </a:r>
            <a:r>
              <a:rPr lang="uk-UA" sz="2000" b="1" dirty="0">
                <a:solidFill>
                  <a:srgbClr val="FFFF00"/>
                </a:solidFill>
              </a:rPr>
              <a:t>.</a:t>
            </a:r>
            <a:r>
              <a:rPr lang="uk-UA" sz="2000" b="1" i="1" dirty="0">
                <a:solidFill>
                  <a:srgbClr val="FFFF00"/>
                </a:solidFill>
              </a:rPr>
              <a:t> </a:t>
            </a:r>
            <a:r>
              <a:rPr lang="en-US" sz="2000" b="1" i="1" dirty="0">
                <a:solidFill>
                  <a:srgbClr val="FFFF00"/>
                </a:solidFill>
              </a:rPr>
              <a:t>F = 3,2 </a:t>
            </a:r>
            <a:r>
              <a:rPr lang="uk-UA" sz="2000" b="1" i="1" dirty="0" err="1">
                <a:solidFill>
                  <a:srgbClr val="FFFF00"/>
                </a:solidFill>
              </a:rPr>
              <a:t>пН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15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81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11750" y="460743"/>
            <a:ext cx="7543800" cy="914400"/>
          </a:xfrm>
        </p:spPr>
        <p:txBody>
          <a:bodyPr/>
          <a:lstStyle/>
          <a:p>
            <a:pPr algn="ctr"/>
            <a:r>
              <a:rPr lang="uk-UA" dirty="0">
                <a:effectLst/>
              </a:rPr>
              <a:t>Домашнє </a:t>
            </a:r>
            <a:r>
              <a:rPr lang="uk-UA" dirty="0" smtClean="0">
                <a:effectLst/>
              </a:rPr>
              <a:t>завдання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44824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uk-UA" sz="2800" b="1" dirty="0" smtClean="0">
                <a:solidFill>
                  <a:srgbClr val="FFFF00"/>
                </a:solidFill>
              </a:rPr>
              <a:t>1.</a:t>
            </a:r>
            <a:r>
              <a:rPr lang="uk-UA" sz="2800" dirty="0" smtClean="0"/>
              <a:t> Повторити </a:t>
            </a:r>
            <a:r>
              <a:rPr lang="uk-UA" sz="2800" dirty="0"/>
              <a:t>теоретичний матеріал за конспектом.</a:t>
            </a:r>
          </a:p>
          <a:p>
            <a:pPr lvl="1"/>
            <a:r>
              <a:rPr lang="uk-UA" sz="2800" b="1" dirty="0" smtClean="0">
                <a:solidFill>
                  <a:srgbClr val="FFFF00"/>
                </a:solidFill>
              </a:rPr>
              <a:t>2.</a:t>
            </a:r>
            <a:r>
              <a:rPr lang="uk-UA" sz="2800" dirty="0" smtClean="0"/>
              <a:t> Повторити </a:t>
            </a:r>
            <a:r>
              <a:rPr lang="uk-UA" sz="2800" dirty="0"/>
              <a:t>§18-22 (</a:t>
            </a:r>
            <a:r>
              <a:rPr lang="uk-UA" sz="2800" dirty="0" err="1"/>
              <a:t>стор</a:t>
            </a:r>
            <a:r>
              <a:rPr lang="uk-UA" sz="2800" dirty="0"/>
              <a:t>. 114-138) за підручником </a:t>
            </a:r>
            <a:r>
              <a:rPr lang="uk-UA" sz="2800" dirty="0" err="1"/>
              <a:t>Божинова</a:t>
            </a:r>
            <a:r>
              <a:rPr lang="uk-UA" sz="2800" dirty="0"/>
              <a:t>.</a:t>
            </a:r>
          </a:p>
          <a:p>
            <a:pPr lvl="1"/>
            <a:r>
              <a:rPr lang="uk-UA" sz="2800" b="1" dirty="0" smtClean="0">
                <a:solidFill>
                  <a:srgbClr val="FFFF00"/>
                </a:solidFill>
              </a:rPr>
              <a:t>3.</a:t>
            </a:r>
            <a:r>
              <a:rPr lang="uk-UA" sz="2800" dirty="0" smtClean="0"/>
              <a:t> Підготуватись </a:t>
            </a:r>
            <a:r>
              <a:rPr lang="uk-UA" sz="2800" dirty="0"/>
              <a:t>до лабораторної роботи №3. Вивчення явища електромагнітної індукції.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671014" y="6376243"/>
            <a:ext cx="504056" cy="304800"/>
          </a:xfrm>
        </p:spPr>
        <p:txBody>
          <a:bodyPr/>
          <a:lstStyle/>
          <a:p>
            <a:fld id="{31408F92-B85B-4E70-8F93-0440F6C9AD48}" type="slidenum">
              <a:rPr lang="ru-RU" smtClean="0"/>
              <a:t>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31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16632"/>
            <a:ext cx="7543800" cy="914400"/>
          </a:xfrm>
        </p:spPr>
        <p:txBody>
          <a:bodyPr/>
          <a:lstStyle/>
          <a:p>
            <a:pPr algn="ctr"/>
            <a:r>
              <a:rPr lang="uk-UA" b="1" dirty="0" smtClean="0"/>
              <a:t>ПЛАН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1850" y="1088152"/>
            <a:ext cx="806489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/>
              <a:t>	</a:t>
            </a:r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uk-UA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200" dirty="0"/>
              <a:t>Магнітне поле. Індукція магнітного поля. Взаємодія провідників зі </a:t>
            </a:r>
            <a:r>
              <a:rPr lang="uk-UA" sz="3200" dirty="0" smtClean="0"/>
              <a:t>струмом </a:t>
            </a:r>
            <a:endParaRPr lang="ru-RU" sz="3200" dirty="0"/>
          </a:p>
          <a:p>
            <a:r>
              <a:rPr lang="uk-UA" sz="3200" dirty="0" smtClean="0"/>
              <a:t>	</a:t>
            </a:r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uk-UA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uk-UA" sz="3200" dirty="0"/>
              <a:t> Дія магнітного поля на провідник зі струмом. Сила </a:t>
            </a:r>
            <a:r>
              <a:rPr lang="uk-UA" sz="3200" dirty="0" smtClean="0"/>
              <a:t>Ампера</a:t>
            </a:r>
          </a:p>
          <a:p>
            <a:r>
              <a:rPr lang="uk-UA" sz="3200" dirty="0" smtClean="0"/>
              <a:t>	</a:t>
            </a:r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uk-UA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uk-UA" sz="3200" b="1" dirty="0"/>
              <a:t> </a:t>
            </a:r>
            <a:r>
              <a:rPr lang="uk-UA" sz="3200" dirty="0"/>
              <a:t>Дія магнітного поля на заряджену частинку. Сила </a:t>
            </a:r>
            <a:r>
              <a:rPr lang="uk-UA" sz="3200" dirty="0" smtClean="0"/>
              <a:t>Лоренца</a:t>
            </a:r>
          </a:p>
          <a:p>
            <a:r>
              <a:rPr lang="uk-UA" sz="3200" dirty="0" smtClean="0"/>
              <a:t>	</a:t>
            </a:r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uk-UA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uk-UA" sz="3200" dirty="0"/>
              <a:t> Явище електромагнітної індукції. Закон електромагнітної </a:t>
            </a:r>
            <a:r>
              <a:rPr lang="uk-UA" sz="3200" dirty="0" smtClean="0"/>
              <a:t>індукції</a:t>
            </a:r>
          </a:p>
          <a:p>
            <a:r>
              <a:rPr lang="uk-UA" sz="3200" dirty="0" smtClean="0"/>
              <a:t>	</a:t>
            </a:r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uk-UA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uk-UA" sz="3200" dirty="0"/>
              <a:t> Практичне використання сили Ампера та сили </a:t>
            </a:r>
            <a:r>
              <a:rPr lang="uk-UA" sz="3200" dirty="0" smtClean="0"/>
              <a:t>Лоренца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44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69415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FFFF00"/>
                </a:solidFill>
              </a:rPr>
              <a:t>1.</a:t>
            </a:r>
            <a:r>
              <a:rPr lang="uk-UA" sz="3200" b="1" dirty="0"/>
              <a:t> </a:t>
            </a:r>
            <a:r>
              <a:rPr lang="uk-UA" sz="3200" dirty="0"/>
              <a:t>Магнітне поле. Індукція магнітного поля. Взаємодія провідників зі струмом</a:t>
            </a:r>
            <a:r>
              <a:rPr lang="uk-UA" sz="3200" b="1" dirty="0" smtClean="0"/>
              <a:t> </a:t>
            </a:r>
            <a:endParaRPr lang="ru-RU" sz="32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3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87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894005" y="6411490"/>
            <a:ext cx="504056" cy="304800"/>
          </a:xfrm>
        </p:spPr>
        <p:txBody>
          <a:bodyPr/>
          <a:lstStyle/>
          <a:p>
            <a:fld id="{31408F92-B85B-4E70-8F93-0440F6C9AD48}" type="slidenum">
              <a:rPr lang="ru-RU" smtClean="0"/>
              <a:t>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6302995" y="6351165"/>
            <a:ext cx="796712" cy="365125"/>
          </a:xfrm>
        </p:spPr>
        <p:txBody>
          <a:bodyPr/>
          <a:lstStyle/>
          <a:p>
            <a:r>
              <a:rPr lang="ru-RU" dirty="0" smtClean="0"/>
              <a:t>Слайд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-2"/>
            <a:ext cx="3491880" cy="2619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poglyad.com/Content/posts/106/88af3969d080a9e4336e4b4672c3f9b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868" y="2619558"/>
            <a:ext cx="5040307" cy="4259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зультат пошуку зображень за запитом &quot;магніти взаємодія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54268" y="4006563"/>
            <a:ext cx="3312368" cy="240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Результат пошуку зображень за запитом &quot;магніт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98943" y="563465"/>
            <a:ext cx="3566241" cy="243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9_42_5_магнитные линии соленоида и пост магн.jpg (799×601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723" y="1"/>
            <a:ext cx="347042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129535" y="2732170"/>
            <a:ext cx="441146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</a:p>
          <a:p>
            <a:pPr algn="ctr"/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</a:p>
        </p:txBody>
      </p:sp>
    </p:spTree>
    <p:extLst>
      <p:ext uri="{BB962C8B-B14F-4D97-AF65-F5344CB8AC3E}">
        <p14:creationId xmlns:p14="http://schemas.microsoft.com/office/powerpoint/2010/main" val="2654120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2780928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</a:rPr>
              <a:t>2</a:t>
            </a:r>
            <a:r>
              <a:rPr lang="uk-UA" sz="3200" b="1" dirty="0">
                <a:solidFill>
                  <a:srgbClr val="FFFF00"/>
                </a:solidFill>
              </a:rPr>
              <a:t>.</a:t>
            </a:r>
            <a:r>
              <a:rPr lang="uk-UA" sz="3200" dirty="0"/>
              <a:t> Дія магнітного поля на провідник зі струмом. Сила Ампера</a:t>
            </a:r>
            <a:endParaRPr lang="ru-RU" sz="3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83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pic>
        <p:nvPicPr>
          <p:cNvPr id="7" name="Picture 7" descr="Ампер Андре-Мари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918" y="1031312"/>
            <a:ext cx="2857500" cy="3810000"/>
          </a:xfrm>
          <a:prstGeom prst="rect">
            <a:avLst/>
          </a:prstGeom>
        </p:spPr>
      </p:pic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-108520" y="5094312"/>
            <a:ext cx="3384376" cy="42292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FFFF00"/>
                </a:solidFill>
              </a:rPr>
              <a:t>Андре-</a:t>
            </a:r>
            <a:r>
              <a:rPr lang="ru-RU" sz="2400" b="1" i="1" dirty="0" err="1" smtClean="0">
                <a:solidFill>
                  <a:srgbClr val="FFFF00"/>
                </a:solidFill>
              </a:rPr>
              <a:t>Марі</a:t>
            </a:r>
            <a:r>
              <a:rPr lang="ru-RU" sz="2400" b="1" i="1" dirty="0" smtClean="0">
                <a:solidFill>
                  <a:srgbClr val="FFFF00"/>
                </a:solidFill>
              </a:rPr>
              <a:t> Ампер</a:t>
            </a:r>
            <a:r>
              <a:rPr lang="ru-RU" sz="2000" b="1" dirty="0" smtClean="0">
                <a:solidFill>
                  <a:srgbClr val="FFFF00"/>
                </a:solidFill>
              </a:rPr>
              <a:t/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sz="1400" b="1" dirty="0" smtClean="0">
                <a:solidFill>
                  <a:srgbClr val="FFFF00"/>
                </a:solidFill>
              </a:rPr>
              <a:t>(1775 – 1836 </a:t>
            </a:r>
            <a:r>
              <a:rPr lang="uk-UA" sz="1400" b="1" dirty="0" smtClean="0">
                <a:solidFill>
                  <a:srgbClr val="FFFF00"/>
                </a:solidFill>
              </a:rPr>
              <a:t>)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246" y="1037815"/>
            <a:ext cx="2786762" cy="3831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Объект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308" y="5084787"/>
            <a:ext cx="4959350" cy="1152525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50" name="Picture 2" descr="http://pro18.ucoz.ru/image/dk/i09-1/pic_5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1" r="4628"/>
          <a:stretch/>
        </p:blipFill>
        <p:spPr bwMode="auto">
          <a:xfrm>
            <a:off x="3111901" y="1037815"/>
            <a:ext cx="3096345" cy="383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86737" y="251937"/>
            <a:ext cx="29209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Сила Ампера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8284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6605" y="764704"/>
            <a:ext cx="3583032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000" b="1" dirty="0" smtClean="0"/>
              <a:t>Задача №1</a:t>
            </a:r>
            <a:endParaRPr lang="ru-RU" sz="5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8356" y="2024658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/>
              <a:t>З якою силою діє магнітне поле індукцією 10 </a:t>
            </a:r>
            <a:r>
              <a:rPr lang="uk-UA" sz="3200" b="1" dirty="0" err="1"/>
              <a:t>мТл</a:t>
            </a:r>
            <a:r>
              <a:rPr lang="uk-UA" sz="3200" b="1" dirty="0"/>
              <a:t> на провідник, у якому сила струму 50 А, якщо довжина активної частини провідника 0,1 м? Лінії індукції поля і струм взаємно перпендикулярні.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4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6130" y="2492896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3</a:t>
            </a:r>
            <a:r>
              <a:rPr lang="uk-UA" sz="3600" b="1" dirty="0">
                <a:solidFill>
                  <a:srgbClr val="FFFF00"/>
                </a:solidFill>
              </a:rPr>
              <a:t>.</a:t>
            </a:r>
            <a:r>
              <a:rPr lang="uk-UA" sz="3600" dirty="0"/>
              <a:t> Дія магнітного поля на заряджену частинку. Сила Лоренца</a:t>
            </a:r>
            <a:endParaRPr lang="ru-RU" sz="3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71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408F92-B85B-4E70-8F93-0440F6C9AD48}" type="slidenum">
              <a:rPr lang="ru-RU" smtClean="0"/>
              <a:t>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Слайд</a:t>
            </a:r>
            <a:endParaRPr lang="ru-RU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-108520" y="5094312"/>
            <a:ext cx="3384376" cy="926976"/>
          </a:xfrm>
        </p:spPr>
        <p:txBody>
          <a:bodyPr/>
          <a:lstStyle/>
          <a:p>
            <a:pPr algn="ctr">
              <a:defRPr/>
            </a:pPr>
            <a:r>
              <a:rPr lang="ru-RU" sz="2400" b="1" i="1" dirty="0" err="1">
                <a:solidFill>
                  <a:srgbClr val="FFFF00"/>
                </a:solidFill>
              </a:rPr>
              <a:t>Хендрік</a:t>
            </a:r>
            <a:r>
              <a:rPr lang="ru-RU" sz="2400" b="1" i="1" dirty="0">
                <a:solidFill>
                  <a:srgbClr val="FFFF00"/>
                </a:solidFill>
              </a:rPr>
              <a:t> Антон </a:t>
            </a:r>
            <a:r>
              <a:rPr lang="ru-RU" sz="2400" b="1" i="1" dirty="0" smtClean="0">
                <a:solidFill>
                  <a:srgbClr val="FFFF00"/>
                </a:solidFill>
              </a:rPr>
              <a:t>Лоренц</a:t>
            </a:r>
            <a:r>
              <a:rPr lang="ru-RU" sz="2400" b="1" i="1" dirty="0">
                <a:solidFill>
                  <a:srgbClr val="FFFF00"/>
                </a:solidFill>
              </a:rPr>
              <a:t/>
            </a:r>
            <a:br>
              <a:rPr lang="ru-RU" sz="2400" b="1" i="1" dirty="0">
                <a:solidFill>
                  <a:srgbClr val="FFFF00"/>
                </a:solidFill>
              </a:rPr>
            </a:br>
            <a:r>
              <a:rPr lang="ru-RU" sz="1600" b="1" i="1" dirty="0">
                <a:solidFill>
                  <a:srgbClr val="FFFF00"/>
                </a:solidFill>
              </a:rPr>
              <a:t>(1853-1928)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75856" y="251937"/>
            <a:ext cx="3130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Сила Лоренца</a:t>
            </a:r>
            <a:endParaRPr lang="uk-UA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7" descr="Hendrik lorentz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6323" y="1037814"/>
            <a:ext cx="2873509" cy="383134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635896" y="5070263"/>
            <a:ext cx="4791547" cy="923330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</a:rPr>
              <a:t>F</a:t>
            </a:r>
            <a:r>
              <a:rPr lang="uk-UA" sz="5400" b="1" baseline="-25000" dirty="0">
                <a:solidFill>
                  <a:schemeClr val="bg1"/>
                </a:solidFill>
                <a:latin typeface="Arial" panose="020B0604020202020204" pitchFamily="34" charset="0"/>
              </a:rPr>
              <a:t>л</a:t>
            </a:r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</a:rPr>
              <a:t>=</a:t>
            </a:r>
            <a:r>
              <a:rPr lang="uk-UA" sz="54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Arial" panose="020B0604020202020204" pitchFamily="34" charset="0"/>
              </a:rPr>
              <a:t>qvBsin</a:t>
            </a:r>
            <a:r>
              <a:rPr lang="el-GR" sz="5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α</a:t>
            </a:r>
            <a:endParaRPr lang="en-US" b="1" u="sng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4" name="Picture 2" descr="http://ok-t.ru/mydocxru/baza7/44962286209.files/image7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837" y="1007660"/>
            <a:ext cx="4643635" cy="382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7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249</TotalTime>
  <Words>251</Words>
  <Application>Microsoft Office PowerPoint</Application>
  <PresentationFormat>Экран (4:3)</PresentationFormat>
  <Paragraphs>88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Cambria Math</vt:lpstr>
      <vt:lpstr>Palatino Linotype</vt:lpstr>
      <vt:lpstr>Wingdings</vt:lpstr>
      <vt:lpstr>Базовая</vt:lpstr>
      <vt:lpstr>Магнітне поле. Електромагнітна індукція</vt:lpstr>
      <vt:lpstr>ПЛАН</vt:lpstr>
      <vt:lpstr>Презентация PowerPoint</vt:lpstr>
      <vt:lpstr>Презентация PowerPoint</vt:lpstr>
      <vt:lpstr>Презентация PowerPoint</vt:lpstr>
      <vt:lpstr>Андре-Марі Ампер (1775 – 1836 )</vt:lpstr>
      <vt:lpstr>Презентация PowerPoint</vt:lpstr>
      <vt:lpstr>Презентация PowerPoint</vt:lpstr>
      <vt:lpstr>Хендрік Антон Лоренц (1853-1928)</vt:lpstr>
      <vt:lpstr>Презентация PowerPoint</vt:lpstr>
      <vt:lpstr>Презентация PowerPoint</vt:lpstr>
      <vt:lpstr>Майкл Фарадей (1791-1867)</vt:lpstr>
      <vt:lpstr>Презентация PowerPoint</vt:lpstr>
      <vt:lpstr>Презентация PowerPoint</vt:lpstr>
      <vt:lpstr>Завдання до самостійної роботи</vt:lpstr>
      <vt:lpstr>Домашнє завдання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ХВИЛЬОВА ОПТИКА</dc:title>
  <dc:creator>Валерий</dc:creator>
  <cp:lastModifiedBy>Valeriy VS</cp:lastModifiedBy>
  <cp:revision>25</cp:revision>
  <dcterms:created xsi:type="dcterms:W3CDTF">2014-02-25T19:04:41Z</dcterms:created>
  <dcterms:modified xsi:type="dcterms:W3CDTF">2017-02-21T21:48:16Z</dcterms:modified>
</cp:coreProperties>
</file>