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46"/>
  </p:notesMasterIdLst>
  <p:handoutMasterIdLst>
    <p:handoutMasterId r:id="rId47"/>
  </p:handoutMasterIdLst>
  <p:sldIdLst>
    <p:sldId id="256" r:id="rId2"/>
    <p:sldId id="318" r:id="rId3"/>
    <p:sldId id="317" r:id="rId4"/>
    <p:sldId id="316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310" r:id="rId22"/>
    <p:sldId id="314" r:id="rId23"/>
    <p:sldId id="313" r:id="rId24"/>
    <p:sldId id="312" r:id="rId25"/>
    <p:sldId id="311" r:id="rId26"/>
    <p:sldId id="315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1" r:id="rId36"/>
    <p:sldId id="307" r:id="rId37"/>
    <p:sldId id="308" r:id="rId38"/>
    <p:sldId id="300" r:id="rId39"/>
    <p:sldId id="302" r:id="rId40"/>
    <p:sldId id="303" r:id="rId41"/>
    <p:sldId id="305" r:id="rId42"/>
    <p:sldId id="304" r:id="rId43"/>
    <p:sldId id="306" r:id="rId44"/>
    <p:sldId id="309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50" autoAdjust="0"/>
    <p:restoredTop sz="94610" autoAdjust="0"/>
  </p:normalViewPr>
  <p:slideViewPr>
    <p:cSldViewPr>
      <p:cViewPr>
        <p:scale>
          <a:sx n="90" d="100"/>
          <a:sy n="90" d="100"/>
        </p:scale>
        <p:origin x="-1104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6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378"/>
    </p:cViewPr>
  </p:sorterViewPr>
  <p:notesViewPr>
    <p:cSldViewPr>
      <p:cViewPr varScale="1">
        <p:scale>
          <a:sx n="71" d="100"/>
          <a:sy n="71" d="100"/>
        </p:scale>
        <p:origin x="-279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54AC8-B174-427A-BCC5-09E9D6A66348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CF0777-2FA6-4B5E-9ECA-B072B9CA34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6275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6755AE-1EB8-4685-8E39-C4D7C6859D54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E2879-B45C-4DB5-A9F6-6043A20C8D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846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E2879-B45C-4DB5-A9F6-6043A20C8D2B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EF52BD2-C5B2-45F3-8D13-D2B7D935BA1C}" type="datetimeFigureOut">
              <a:rPr lang="ru-RU" smtClean="0"/>
              <a:pPr/>
              <a:t>23.02.2017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6B8ECD5-21AC-4A0E-856F-BFA67218A2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1785918" y="142852"/>
            <a:ext cx="7215238" cy="638249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algn="ctr"/>
            <a:endParaRPr lang="uk-UA" sz="5400" b="1" dirty="0" smtClean="0"/>
          </a:p>
          <a:p>
            <a:pPr algn="ctr">
              <a:lnSpc>
                <a:spcPct val="120000"/>
              </a:lnSpc>
            </a:pPr>
            <a:r>
              <a:rPr lang="uk-UA" sz="5400" b="1" dirty="0" smtClean="0"/>
              <a:t>МІНІСТЕРСТВО ОСВІТИ І НАУКИ УКРАЇНИ</a:t>
            </a:r>
          </a:p>
          <a:p>
            <a:pPr algn="ctr">
              <a:lnSpc>
                <a:spcPct val="120000"/>
              </a:lnSpc>
            </a:pPr>
            <a:endParaRPr lang="uk-UA" sz="5400" b="1" dirty="0" smtClean="0"/>
          </a:p>
          <a:p>
            <a:pPr algn="ctr">
              <a:lnSpc>
                <a:spcPct val="120000"/>
              </a:lnSpc>
            </a:pPr>
            <a:r>
              <a:rPr lang="uk-UA" sz="5400" b="1" dirty="0" smtClean="0"/>
              <a:t>НІКОПОЛЬСЬКИЙ  КОЛЕДЖ  ДНІПРОПЕТРОВСЬКОГО ДЕРЖАВНОГО </a:t>
            </a:r>
          </a:p>
          <a:p>
            <a:pPr algn="ctr">
              <a:lnSpc>
                <a:spcPct val="120000"/>
              </a:lnSpc>
            </a:pPr>
            <a:r>
              <a:rPr lang="uk-UA" sz="5400" b="1" dirty="0" smtClean="0"/>
              <a:t>АГРАРНО-ЕКОНОМІЧНОГО УНІВЕРСИТЕТУ</a:t>
            </a:r>
          </a:p>
          <a:p>
            <a:pPr>
              <a:lnSpc>
                <a:spcPct val="120000"/>
              </a:lnSpc>
            </a:pPr>
            <a:endParaRPr lang="uk-UA" sz="5400" b="1" dirty="0" smtClean="0"/>
          </a:p>
          <a:p>
            <a:pPr>
              <a:lnSpc>
                <a:spcPct val="120000"/>
              </a:lnSpc>
            </a:pPr>
            <a:endParaRPr lang="uk-UA" sz="5400" b="1" dirty="0" smtClean="0"/>
          </a:p>
          <a:p>
            <a:pPr lvl="0" algn="ctr">
              <a:lnSpc>
                <a:spcPct val="120000"/>
              </a:lnSpc>
            </a:pPr>
            <a:r>
              <a:rPr lang="uk-UA" sz="5400" b="1" dirty="0" smtClean="0"/>
              <a:t>Відкрите заняття </a:t>
            </a:r>
            <a:r>
              <a:rPr lang="uk-UA" sz="5400" dirty="0" smtClean="0"/>
              <a:t>з д</a:t>
            </a:r>
            <a:r>
              <a:rPr lang="uk-UA" sz="5500" dirty="0" smtClean="0">
                <a:solidFill>
                  <a:prstClr val="black"/>
                </a:solidFill>
              </a:rPr>
              <a:t>исципліни «Технічна механіка»</a:t>
            </a:r>
            <a:endParaRPr lang="uk-UA" sz="5500" dirty="0">
              <a:solidFill>
                <a:prstClr val="black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uk-UA" sz="5400" dirty="0" smtClean="0"/>
              <a:t>для студентів спеціальності 5.10010201 «Експлуатація та ремонт машин і обладнання агропромислового виробництва»</a:t>
            </a:r>
            <a:endParaRPr lang="uk-UA" sz="5400" dirty="0"/>
          </a:p>
          <a:p>
            <a:pPr algn="ctr">
              <a:lnSpc>
                <a:spcPct val="120000"/>
              </a:lnSpc>
            </a:pPr>
            <a:endParaRPr lang="uk-UA" sz="5500" dirty="0" smtClean="0">
              <a:solidFill>
                <a:prstClr val="black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uk-UA" sz="5500" b="1" dirty="0" smtClean="0">
                <a:solidFill>
                  <a:prstClr val="black"/>
                </a:solidFill>
              </a:rPr>
              <a:t>Тема</a:t>
            </a:r>
            <a:r>
              <a:rPr lang="uk-UA" sz="5500" b="1" dirty="0">
                <a:solidFill>
                  <a:prstClr val="black"/>
                </a:solidFill>
              </a:rPr>
              <a:t>: Вальниці кочення</a:t>
            </a:r>
            <a:endParaRPr lang="uk-UA" sz="5400" b="1" dirty="0" smtClean="0"/>
          </a:p>
          <a:p>
            <a:pPr algn="r">
              <a:lnSpc>
                <a:spcPct val="120000"/>
              </a:lnSpc>
            </a:pPr>
            <a:endParaRPr lang="uk-UA" sz="5400" dirty="0" smtClean="0"/>
          </a:p>
          <a:p>
            <a:pPr algn="r">
              <a:lnSpc>
                <a:spcPct val="120000"/>
              </a:lnSpc>
            </a:pPr>
            <a:endParaRPr lang="ru-RU" sz="5400" dirty="0" smtClean="0"/>
          </a:p>
          <a:p>
            <a:pPr algn="r">
              <a:lnSpc>
                <a:spcPct val="120000"/>
              </a:lnSpc>
            </a:pPr>
            <a:r>
              <a:rPr kumimoji="0" lang="uk-UA" sz="5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Викладач: </a:t>
            </a:r>
            <a:r>
              <a:rPr kumimoji="0" lang="uk-UA" sz="50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Романій</a:t>
            </a:r>
            <a:r>
              <a:rPr kumimoji="0" lang="uk-UA" sz="5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С.І.</a:t>
            </a:r>
          </a:p>
          <a:p>
            <a:pPr algn="ctr">
              <a:lnSpc>
                <a:spcPct val="120000"/>
              </a:lnSpc>
            </a:pPr>
            <a:endParaRPr lang="uk-UA" sz="5000" dirty="0" smtClean="0"/>
          </a:p>
          <a:p>
            <a:pPr algn="ctr">
              <a:lnSpc>
                <a:spcPct val="120000"/>
              </a:lnSpc>
            </a:pPr>
            <a:endParaRPr lang="uk-UA" sz="5000" dirty="0"/>
          </a:p>
          <a:p>
            <a:pPr algn="ctr">
              <a:lnSpc>
                <a:spcPct val="120000"/>
              </a:lnSpc>
            </a:pPr>
            <a:endParaRPr lang="uk-UA" sz="5000" dirty="0" smtClean="0"/>
          </a:p>
          <a:p>
            <a:pPr algn="ctr">
              <a:lnSpc>
                <a:spcPct val="120000"/>
              </a:lnSpc>
            </a:pPr>
            <a:endParaRPr lang="uk-UA" sz="5000" dirty="0"/>
          </a:p>
          <a:p>
            <a:pPr algn="ctr">
              <a:lnSpc>
                <a:spcPct val="120000"/>
              </a:lnSpc>
            </a:pPr>
            <a:endParaRPr lang="uk-UA" sz="5000" dirty="0" smtClean="0"/>
          </a:p>
          <a:p>
            <a:pPr algn="ctr">
              <a:lnSpc>
                <a:spcPct val="120000"/>
              </a:lnSpc>
            </a:pPr>
            <a:r>
              <a:rPr lang="uk-UA" sz="4500" dirty="0" smtClean="0"/>
              <a:t>Нікополь - 2017</a:t>
            </a:r>
            <a:endParaRPr kumimoji="0" lang="uk-UA" sz="45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1785918" y="142852"/>
            <a:ext cx="7215238" cy="6715148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r>
              <a:rPr lang="uk-UA" sz="5400" b="1" dirty="0" smtClean="0"/>
              <a:t>Тема</a:t>
            </a:r>
            <a:r>
              <a:rPr lang="uk-UA" sz="5400" dirty="0" smtClean="0"/>
              <a:t>: Вальниці кочення.</a:t>
            </a:r>
            <a:endParaRPr lang="en-US" sz="5400" dirty="0" smtClean="0"/>
          </a:p>
          <a:p>
            <a:endParaRPr lang="ru-RU" sz="5400" dirty="0" smtClean="0"/>
          </a:p>
          <a:p>
            <a:r>
              <a:rPr lang="uk-UA" sz="5400" b="1" dirty="0" smtClean="0"/>
              <a:t>Вид заняття</a:t>
            </a:r>
            <a:r>
              <a:rPr lang="uk-UA" sz="5400" dirty="0" smtClean="0"/>
              <a:t>: Лекція на курс.</a:t>
            </a:r>
            <a:endParaRPr lang="en-US" sz="5400" dirty="0" smtClean="0"/>
          </a:p>
          <a:p>
            <a:endParaRPr lang="ru-RU" sz="5400" dirty="0" smtClean="0"/>
          </a:p>
          <a:p>
            <a:pPr algn="just"/>
            <a:r>
              <a:rPr lang="uk-UA" sz="5400" b="1" dirty="0" smtClean="0"/>
              <a:t>Мета заняття</a:t>
            </a:r>
            <a:r>
              <a:rPr lang="uk-UA" sz="5400" dirty="0" smtClean="0"/>
              <a:t>: Ознайомлення студентів з будовою і конструктивними особливостями вальниць кочення.</a:t>
            </a:r>
            <a:endParaRPr lang="en-US" sz="5400" dirty="0" smtClean="0"/>
          </a:p>
          <a:p>
            <a:endParaRPr lang="ru-RU" sz="5400" dirty="0" smtClean="0"/>
          </a:p>
          <a:p>
            <a:r>
              <a:rPr lang="uk-UA" sz="5400" b="1" dirty="0" smtClean="0"/>
              <a:t>Дидактична</a:t>
            </a:r>
            <a:r>
              <a:rPr lang="uk-UA" sz="5400" dirty="0" smtClean="0"/>
              <a:t>: Здобути навички розрахунків вальниць кочення.</a:t>
            </a:r>
            <a:endParaRPr lang="ru-RU" sz="5400" dirty="0" smtClean="0"/>
          </a:p>
          <a:p>
            <a:r>
              <a:rPr lang="uk-UA" sz="5400" b="1" dirty="0" smtClean="0"/>
              <a:t>Виховна</a:t>
            </a:r>
            <a:r>
              <a:rPr lang="uk-UA" sz="5400" dirty="0" smtClean="0"/>
              <a:t>: Сприяти формуванню пізнавального інтересу, розвитку технічних умінь у процесі навчання.</a:t>
            </a:r>
            <a:endParaRPr lang="ru-RU" sz="5400" dirty="0" smtClean="0"/>
          </a:p>
          <a:p>
            <a:r>
              <a:rPr lang="uk-UA" sz="5400" b="1" dirty="0" smtClean="0"/>
              <a:t>Методи</a:t>
            </a:r>
            <a:r>
              <a:rPr lang="uk-UA" sz="5400" dirty="0" smtClean="0"/>
              <a:t>.</a:t>
            </a:r>
            <a:endParaRPr lang="ru-RU" sz="5400" dirty="0" smtClean="0"/>
          </a:p>
          <a:p>
            <a:r>
              <a:rPr lang="uk-UA" sz="5400" dirty="0" smtClean="0"/>
              <a:t>Методи за джерелом інформації: </a:t>
            </a:r>
            <a:endParaRPr lang="ru-RU" sz="5400" dirty="0" smtClean="0"/>
          </a:p>
          <a:p>
            <a:r>
              <a:rPr lang="uk-UA" sz="5400" dirty="0" smtClean="0"/>
              <a:t>1. Наочні (ілюстрація, демонстрація).</a:t>
            </a:r>
            <a:endParaRPr lang="ru-RU" sz="5400" dirty="0" smtClean="0"/>
          </a:p>
          <a:p>
            <a:r>
              <a:rPr lang="uk-UA" sz="5400" dirty="0" smtClean="0"/>
              <a:t>2. Словесні (розповідь, бесіда, лекція, пояснення).</a:t>
            </a:r>
            <a:endParaRPr lang="ru-RU" sz="5400" dirty="0" smtClean="0"/>
          </a:p>
          <a:p>
            <a:r>
              <a:rPr lang="uk-UA" sz="5400" dirty="0" smtClean="0"/>
              <a:t>3. Пояснювально-ілюстративні.</a:t>
            </a:r>
            <a:endParaRPr lang="ru-RU" sz="5400" dirty="0" smtClean="0"/>
          </a:p>
          <a:p>
            <a:r>
              <a:rPr lang="uk-UA" sz="5400" dirty="0" smtClean="0"/>
              <a:t>4. Взаємодія викладача та студента (бесіда, дискусія).</a:t>
            </a:r>
            <a:endParaRPr lang="ru-RU" sz="5400" dirty="0" smtClean="0"/>
          </a:p>
          <a:p>
            <a:r>
              <a:rPr lang="uk-UA" sz="5400" dirty="0" smtClean="0"/>
              <a:t>Методи стимулювання навчально-пізнавальної діяльності: </a:t>
            </a:r>
            <a:endParaRPr lang="ru-RU" sz="5400" dirty="0" smtClean="0"/>
          </a:p>
          <a:p>
            <a:r>
              <a:rPr lang="uk-UA" sz="5400" dirty="0" smtClean="0"/>
              <a:t>1. Навчальні дискусії, створення ситуацій зацікавленості.</a:t>
            </a:r>
            <a:endParaRPr lang="ru-RU" sz="5400" dirty="0" smtClean="0"/>
          </a:p>
          <a:p>
            <a:r>
              <a:rPr lang="uk-UA" sz="5400" dirty="0" smtClean="0"/>
              <a:t>2. Переконання у значущості навчання, вимоги.</a:t>
            </a:r>
            <a:endParaRPr lang="ru-RU" sz="5400" dirty="0" smtClean="0"/>
          </a:p>
          <a:p>
            <a:r>
              <a:rPr lang="uk-UA" sz="5400" dirty="0" smtClean="0"/>
              <a:t>Методи контролю і самоконтролю в навчанні: </a:t>
            </a:r>
            <a:endParaRPr lang="ru-RU" sz="5400" dirty="0" smtClean="0"/>
          </a:p>
          <a:p>
            <a:r>
              <a:rPr lang="uk-UA" sz="5400" dirty="0" smtClean="0"/>
              <a:t>1. Індивідуальне опитування.</a:t>
            </a:r>
            <a:endParaRPr lang="ru-RU" sz="5400" dirty="0" smtClean="0"/>
          </a:p>
          <a:p>
            <a:r>
              <a:rPr lang="uk-UA" sz="5400" b="1" dirty="0" smtClean="0"/>
              <a:t>Дидактичні засоби навчання</a:t>
            </a:r>
            <a:r>
              <a:rPr lang="uk-UA" sz="5400" dirty="0" smtClean="0"/>
              <a:t>:</a:t>
            </a:r>
            <a:endParaRPr lang="ru-RU" sz="5400" dirty="0" smtClean="0"/>
          </a:p>
          <a:p>
            <a:r>
              <a:rPr lang="uk-UA" sz="5400" dirty="0" smtClean="0"/>
              <a:t>1. Підручники, навчальні посібники, довідники, спеціальна література, методичні вказівки.</a:t>
            </a:r>
            <a:endParaRPr lang="ru-RU" sz="5400" dirty="0" smtClean="0"/>
          </a:p>
          <a:p>
            <a:r>
              <a:rPr lang="uk-UA" sz="5400" dirty="0" smtClean="0"/>
              <a:t>2. Таблиці, плакати, моделі.</a:t>
            </a:r>
            <a:endParaRPr lang="ru-RU" sz="5400" dirty="0" smtClean="0"/>
          </a:p>
          <a:p>
            <a:r>
              <a:rPr lang="uk-UA" sz="5400" dirty="0" smtClean="0"/>
              <a:t>3. Підручники, комп’ютер, медіапроектор.</a:t>
            </a:r>
            <a:endParaRPr lang="ru-RU" sz="5400" dirty="0" smtClean="0"/>
          </a:p>
          <a:p>
            <a:r>
              <a:rPr lang="uk-UA" sz="5400" dirty="0" smtClean="0"/>
              <a:t>4. Класна дошка.</a:t>
            </a:r>
          </a:p>
          <a:p>
            <a:r>
              <a:rPr lang="ru-RU" sz="5000" b="1" dirty="0" err="1" smtClean="0"/>
              <a:t>Література</a:t>
            </a:r>
            <a:r>
              <a:rPr lang="ru-RU" sz="5000" b="1" dirty="0" smtClean="0"/>
              <a:t>: </a:t>
            </a:r>
            <a:r>
              <a:rPr lang="ru-RU" sz="5000" dirty="0" smtClean="0"/>
              <a:t>Куклин Н. Г., Куклина Г. С. «Детали машин», М., Высшая школа, 1987, с. 321...346. </a:t>
            </a:r>
          </a:p>
          <a:p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19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1928794" y="260648"/>
            <a:ext cx="7072362" cy="6264696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algn="ctr"/>
            <a:r>
              <a:rPr lang="uk-UA" sz="1400" b="1" dirty="0" smtClean="0"/>
              <a:t>СТРУКТУРА ЗАНЯТТЯ</a:t>
            </a:r>
            <a:endParaRPr lang="ru-RU" sz="1400" b="1" dirty="0" smtClean="0"/>
          </a:p>
          <a:p>
            <a:r>
              <a:rPr lang="uk-UA" sz="1500" dirty="0" smtClean="0"/>
              <a:t>1. </a:t>
            </a:r>
            <a:r>
              <a:rPr lang="uk-UA" sz="1500" b="1" dirty="0" smtClean="0"/>
              <a:t>Організаційна частина заняття</a:t>
            </a:r>
            <a:r>
              <a:rPr lang="uk-UA" sz="1500" dirty="0" smtClean="0"/>
              <a:t>: перекличка присутніх студентів, записи в журналах, початок заняття (3 хв.).</a:t>
            </a:r>
            <a:endParaRPr lang="ru-RU" sz="1500" dirty="0" smtClean="0"/>
          </a:p>
          <a:p>
            <a:r>
              <a:rPr lang="uk-UA" sz="1500" b="1" dirty="0" smtClean="0"/>
              <a:t>2. Повідомлення теми, мети та основних завдань заняття</a:t>
            </a:r>
            <a:r>
              <a:rPr lang="uk-UA" sz="1500" dirty="0" smtClean="0"/>
              <a:t> (3 хв.).</a:t>
            </a:r>
            <a:endParaRPr lang="ru-RU" sz="1500" dirty="0" smtClean="0"/>
          </a:p>
          <a:p>
            <a:r>
              <a:rPr lang="uk-UA" sz="1500" dirty="0" smtClean="0"/>
              <a:t>2.1. Тема: Вальниці кочення.</a:t>
            </a:r>
            <a:endParaRPr lang="ru-RU" sz="1500" dirty="0" smtClean="0"/>
          </a:p>
          <a:p>
            <a:r>
              <a:rPr lang="uk-UA" sz="1500" dirty="0" smtClean="0"/>
              <a:t>2.2. Мета заняття: Ознайомлення студентів з будовою і конструктивними особливостями вальниць кочення.</a:t>
            </a:r>
            <a:endParaRPr lang="ru-RU" sz="1500" dirty="0" smtClean="0"/>
          </a:p>
          <a:p>
            <a:r>
              <a:rPr lang="uk-UA" sz="1500" dirty="0" smtClean="0"/>
              <a:t>2.3. Основне завдання заняття: Здобути навички розрахунків вальниць кочення.</a:t>
            </a:r>
            <a:endParaRPr lang="ru-RU" sz="1500" dirty="0" smtClean="0"/>
          </a:p>
          <a:p>
            <a:r>
              <a:rPr lang="uk-UA" sz="1500" b="1" dirty="0" smtClean="0"/>
              <a:t>3. Актуалізація опорних знань студентів і контроль вихідного рівня знань</a:t>
            </a:r>
            <a:r>
              <a:rPr lang="uk-UA" sz="1500" dirty="0" smtClean="0"/>
              <a:t>: (20 хв.)</a:t>
            </a:r>
            <a:endParaRPr lang="ru-RU" sz="1500" dirty="0" smtClean="0"/>
          </a:p>
          <a:p>
            <a:r>
              <a:rPr lang="uk-UA" sz="1500" dirty="0" smtClean="0"/>
              <a:t>3.1. Актуалізація опорних знань: призначення вкладишів та втулок, конструкція вальниць ковзання, послідовність розрахунку вальниць ковзання.</a:t>
            </a:r>
            <a:endParaRPr lang="ru-RU" sz="1500" dirty="0" smtClean="0"/>
          </a:p>
          <a:p>
            <a:r>
              <a:rPr lang="uk-UA" sz="1500" dirty="0" smtClean="0"/>
              <a:t>3.2. Контроль вихідного рівня знань: Опитування. Захист курсового проекту.</a:t>
            </a:r>
            <a:endParaRPr lang="ru-RU" sz="1500" dirty="0" smtClean="0"/>
          </a:p>
          <a:p>
            <a:r>
              <a:rPr lang="uk-UA" sz="1500" b="1" dirty="0" smtClean="0"/>
              <a:t>4. Мотивація навчальної діяльності студента</a:t>
            </a:r>
            <a:r>
              <a:rPr lang="uk-UA" sz="1500" dirty="0" smtClean="0"/>
              <a:t>: Виявлення зацікавленості до області використання та будови вальниць кочення. </a:t>
            </a:r>
            <a:endParaRPr lang="ru-RU" sz="1500" dirty="0" smtClean="0"/>
          </a:p>
          <a:p>
            <a:r>
              <a:rPr lang="uk-UA" sz="1500" b="1" dirty="0" smtClean="0"/>
              <a:t>5.  Структурні елементи заняття, які забезпечують досягнення дидактичної і виховної мети, їх зміст і послідовність</a:t>
            </a:r>
            <a:r>
              <a:rPr lang="uk-UA" sz="1500" dirty="0" smtClean="0"/>
              <a:t>:</a:t>
            </a:r>
            <a:endParaRPr lang="ru-RU" sz="1500" dirty="0" smtClean="0"/>
          </a:p>
          <a:p>
            <a:r>
              <a:rPr lang="uk-UA" sz="1500" dirty="0" smtClean="0"/>
              <a:t>5.1.  Усвідомлення нових знань: Вивчення нового матеріалу (70 хв.)</a:t>
            </a:r>
            <a:endParaRPr lang="ru-RU" sz="1500" dirty="0" smtClean="0"/>
          </a:p>
          <a:p>
            <a:r>
              <a:rPr lang="uk-UA" sz="1500" dirty="0" smtClean="0"/>
              <a:t>		План лекції:</a:t>
            </a:r>
            <a:endParaRPr lang="ru-RU" sz="1500" dirty="0" smtClean="0"/>
          </a:p>
          <a:p>
            <a:r>
              <a:rPr lang="uk-UA" sz="1500" dirty="0" smtClean="0"/>
              <a:t>	1. Загальні відомості. Будова. </a:t>
            </a:r>
            <a:endParaRPr lang="ru-RU" sz="1500" dirty="0" smtClean="0"/>
          </a:p>
          <a:p>
            <a:r>
              <a:rPr lang="uk-UA" sz="1500" dirty="0" smtClean="0"/>
              <a:t>	2. Класифікація вальниць.</a:t>
            </a:r>
            <a:endParaRPr lang="ru-RU" sz="1500" dirty="0" smtClean="0"/>
          </a:p>
          <a:p>
            <a:r>
              <a:rPr lang="uk-UA" sz="1500" dirty="0" smtClean="0"/>
              <a:t>	3. Матеріали деталей вальниць.</a:t>
            </a:r>
          </a:p>
          <a:p>
            <a:r>
              <a:rPr lang="uk-UA" sz="1500" dirty="0" smtClean="0"/>
              <a:t>	4. Підбирання вальниць</a:t>
            </a:r>
            <a:endParaRPr lang="en-US" sz="1500" dirty="0" smtClean="0"/>
          </a:p>
          <a:p>
            <a:r>
              <a:rPr lang="uk-UA" sz="1500" dirty="0" smtClean="0"/>
              <a:t>	</a:t>
            </a:r>
            <a:r>
              <a:rPr lang="en-US" sz="1500" dirty="0" smtClean="0"/>
              <a:t>5</a:t>
            </a:r>
            <a:r>
              <a:rPr lang="uk-UA" sz="1500" dirty="0" smtClean="0"/>
              <a:t>. Мащення та защільнювання	вузлів вальниць</a:t>
            </a:r>
            <a:endParaRPr lang="ru-RU" sz="1500" dirty="0" smtClean="0"/>
          </a:p>
          <a:p>
            <a:r>
              <a:rPr lang="uk-UA" sz="1500" dirty="0" smtClean="0"/>
              <a:t>5.2.  Узагальнення та систематизація вивченого матеріалу: закріплення матеріалу (15 хв.).</a:t>
            </a:r>
            <a:endParaRPr lang="ru-RU" sz="1500" dirty="0" smtClean="0"/>
          </a:p>
          <a:p>
            <a:r>
              <a:rPr lang="uk-UA" sz="1500" b="1" dirty="0" smtClean="0"/>
              <a:t>6. Підведення підсумків заняття</a:t>
            </a:r>
            <a:r>
              <a:rPr lang="uk-UA" sz="1500" dirty="0" smtClean="0"/>
              <a:t>: висновки, запитання (6 хв.).</a:t>
            </a:r>
            <a:endParaRPr lang="ru-RU" sz="1500" dirty="0" smtClean="0"/>
          </a:p>
          <a:p>
            <a:r>
              <a:rPr lang="uk-UA" sz="1500" b="1" dirty="0" smtClean="0"/>
              <a:t>7. Домашнє завдання</a:t>
            </a:r>
            <a:r>
              <a:rPr lang="uk-UA" sz="1500" dirty="0" smtClean="0"/>
              <a:t>: будова вальниць кочення, застосування сферичних вальниць , коефіцієнт працездатності (3 хв.).</a:t>
            </a:r>
            <a:endParaRPr lang="en-US" sz="1500" dirty="0" smtClean="0"/>
          </a:p>
          <a:p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r>
              <a:rPr lang="uk-UA" sz="1500" noProof="0" dirty="0" smtClean="0"/>
              <a:t>Викладач	                                                   	</a:t>
            </a:r>
            <a:r>
              <a:rPr lang="uk-UA" sz="1500" noProof="0" dirty="0" err="1" smtClean="0"/>
              <a:t>Романій</a:t>
            </a:r>
            <a:r>
              <a:rPr lang="uk-UA" sz="1500" noProof="0" dirty="0" smtClean="0"/>
              <a:t> С. І.</a:t>
            </a:r>
            <a:endParaRPr kumimoji="0" lang="ru-RU" sz="1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142852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14498" y="836712"/>
            <a:ext cx="7000924" cy="3143272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uk-UA" sz="9600" dirty="0" smtClean="0">
                <a:solidFill>
                  <a:schemeClr val="tx1"/>
                </a:solidFill>
              </a:rPr>
              <a:t>План заняття:</a:t>
            </a:r>
            <a:endParaRPr lang="ru-RU" sz="9600" dirty="0" smtClean="0">
              <a:solidFill>
                <a:schemeClr val="tx1"/>
              </a:solidFill>
            </a:endParaRPr>
          </a:p>
          <a:p>
            <a:r>
              <a:rPr lang="uk-UA" sz="9600" b="0" dirty="0" smtClean="0">
                <a:solidFill>
                  <a:schemeClr val="tx1"/>
                </a:solidFill>
              </a:rPr>
              <a:t>1. Загальні відомості. Будова. </a:t>
            </a:r>
            <a:endParaRPr lang="ru-RU" sz="9600" b="0" dirty="0" smtClean="0">
              <a:solidFill>
                <a:schemeClr val="tx1"/>
              </a:solidFill>
            </a:endParaRPr>
          </a:p>
          <a:p>
            <a:r>
              <a:rPr lang="uk-UA" sz="9600" b="0" dirty="0" smtClean="0">
                <a:solidFill>
                  <a:schemeClr val="tx1"/>
                </a:solidFill>
              </a:rPr>
              <a:t>2. Класифікація вальниць.</a:t>
            </a:r>
            <a:endParaRPr lang="ru-RU" sz="9600" b="0" dirty="0" smtClean="0">
              <a:solidFill>
                <a:schemeClr val="tx1"/>
              </a:solidFill>
            </a:endParaRPr>
          </a:p>
          <a:p>
            <a:r>
              <a:rPr lang="uk-UA" sz="9600" b="0" dirty="0" smtClean="0">
                <a:solidFill>
                  <a:schemeClr val="tx1"/>
                </a:solidFill>
              </a:rPr>
              <a:t>3. Матеріали деталей вальниць.</a:t>
            </a:r>
          </a:p>
          <a:p>
            <a:r>
              <a:rPr lang="uk-UA" sz="9600" b="0" dirty="0" smtClean="0">
                <a:solidFill>
                  <a:schemeClr val="tx1"/>
                </a:solidFill>
              </a:rPr>
              <a:t>4. Підбирання вальниць</a:t>
            </a:r>
            <a:endParaRPr lang="en-US" sz="9600" b="0" dirty="0" smtClean="0">
              <a:solidFill>
                <a:schemeClr val="tx1"/>
              </a:solidFill>
            </a:endParaRPr>
          </a:p>
          <a:p>
            <a:r>
              <a:rPr lang="en-US" sz="9600" b="0" dirty="0" smtClean="0">
                <a:solidFill>
                  <a:schemeClr val="tx1"/>
                </a:solidFill>
              </a:rPr>
              <a:t>5</a:t>
            </a:r>
            <a:r>
              <a:rPr lang="uk-UA" sz="9600" b="0" dirty="0" smtClean="0">
                <a:solidFill>
                  <a:schemeClr val="tx1"/>
                </a:solidFill>
              </a:rPr>
              <a:t>. Мащення та защільнювання       	вузлів вальниць</a:t>
            </a:r>
            <a:endParaRPr lang="ru-RU" sz="96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428860" y="4005064"/>
            <a:ext cx="6172200" cy="2736304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9600" b="1" dirty="0" smtClean="0"/>
              <a:t>Література</a:t>
            </a:r>
            <a:r>
              <a:rPr kumimoji="0" lang="uk-UA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ru-RU" sz="9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Основна: </a:t>
            </a:r>
            <a:r>
              <a:rPr kumimoji="0" lang="uk-UA" sz="9600" i="0" u="none" strike="noStrike" kern="1200" cap="none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Куклин</a:t>
            </a: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Н. Г., </a:t>
            </a:r>
            <a:r>
              <a:rPr kumimoji="0" lang="uk-UA" sz="9600" i="0" u="none" strike="noStrike" kern="1200" cap="none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Куклина</a:t>
            </a: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Г. С. «</a:t>
            </a:r>
            <a:r>
              <a:rPr kumimoji="0" lang="uk-UA" sz="9600" i="0" u="none" strike="noStrike" kern="1200" cap="none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Детали</a:t>
            </a: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машин», с. 321…346.</a:t>
            </a:r>
            <a:endParaRPr kumimoji="0" lang="ru-RU" sz="9600" i="0" u="none" strike="noStrike" kern="1200" cap="none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Додаткова: </a:t>
            </a:r>
            <a:r>
              <a:rPr kumimoji="0" lang="uk-UA" sz="9600" i="0" u="none" strike="noStrike" kern="1200" cap="none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Чернавский</a:t>
            </a: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С. А. «</a:t>
            </a:r>
            <a:r>
              <a:rPr kumimoji="0" lang="uk-UA" sz="9600" i="0" u="none" strike="noStrike" kern="1200" cap="none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Курсов</a:t>
            </a:r>
            <a:r>
              <a:rPr kumimoji="0" lang="ru-RU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</a:t>
            </a: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 </a:t>
            </a:r>
            <a:r>
              <a:rPr kumimoji="0" lang="uk-UA" sz="9600" i="0" u="none" strike="noStrike" kern="1200" cap="none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проектирование</a:t>
            </a:r>
            <a:r>
              <a:rPr kumimoji="0" lang="uk-UA" sz="9600" i="0" u="none" strike="noStrike" kern="1200" cap="none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деталей машин</a:t>
            </a: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», с. 200…223;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ДСТУ 3321:2003;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9600" i="0" u="none" strike="noStrike" kern="1200" cap="none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ДСТУ ГОСТ 520:2014 </a:t>
            </a:r>
            <a:endParaRPr kumimoji="0" lang="ru-RU" sz="9600" i="0" u="none" strike="noStrike" kern="1200" cap="none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142852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1428736"/>
            <a:ext cx="6572296" cy="4786346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Переваги:</a:t>
            </a:r>
            <a:endParaRPr lang="ru-RU" sz="500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1. Малий пусковий момент опору. </a:t>
            </a:r>
            <a:endParaRPr lang="ru-RU" sz="5000" b="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2. Малі осьові розміри.</a:t>
            </a:r>
            <a:endParaRPr lang="ru-RU" sz="5000" b="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3. Високий ККД.</a:t>
            </a:r>
          </a:p>
          <a:p>
            <a:r>
              <a:rPr lang="uk-UA" sz="5000" b="0" dirty="0" smtClean="0">
                <a:solidFill>
                  <a:schemeClr val="tx1"/>
                </a:solidFill>
              </a:rPr>
              <a:t>4. Уніфікація. </a:t>
            </a:r>
            <a:endParaRPr lang="ru-RU" sz="5000" b="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Недоліки:</a:t>
            </a:r>
            <a:endParaRPr lang="ru-RU" sz="500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1. Недостатня опірність ударам. </a:t>
            </a:r>
            <a:endParaRPr lang="ru-RU" sz="5000" b="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2. </a:t>
            </a:r>
            <a:r>
              <a:rPr lang="uk-UA" sz="5000" b="0" dirty="0" err="1" smtClean="0">
                <a:solidFill>
                  <a:schemeClr val="tx1"/>
                </a:solidFill>
              </a:rPr>
              <a:t>Нерознімність</a:t>
            </a:r>
            <a:r>
              <a:rPr lang="uk-UA" sz="5000" b="0" dirty="0" smtClean="0">
                <a:solidFill>
                  <a:schemeClr val="tx1"/>
                </a:solidFill>
              </a:rPr>
              <a:t>.</a:t>
            </a:r>
            <a:endParaRPr lang="ru-RU" sz="5000" b="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3. Обмеженість максимальної швидкості.</a:t>
            </a: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142852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1357298"/>
            <a:ext cx="3000396" cy="214314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Будова:</a:t>
            </a:r>
            <a:endParaRPr lang="ru-RU" sz="500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1. Внутрішнє кільце. </a:t>
            </a:r>
            <a:endParaRPr lang="ru-RU" sz="5000" b="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2. </a:t>
            </a:r>
            <a:r>
              <a:rPr lang="uk-UA" sz="5000" b="0" dirty="0" err="1" smtClean="0">
                <a:solidFill>
                  <a:schemeClr val="tx1"/>
                </a:solidFill>
              </a:rPr>
              <a:t>Сеператор</a:t>
            </a:r>
            <a:r>
              <a:rPr lang="uk-UA" sz="5000" b="0" dirty="0" smtClean="0">
                <a:solidFill>
                  <a:schemeClr val="tx1"/>
                </a:solidFill>
              </a:rPr>
              <a:t>.</a:t>
            </a:r>
            <a:endParaRPr lang="ru-RU" sz="5000" b="0" dirty="0" smtClean="0">
              <a:solidFill>
                <a:schemeClr val="tx1"/>
              </a:solidFill>
            </a:endParaRPr>
          </a:p>
          <a:p>
            <a:r>
              <a:rPr lang="uk-UA" sz="5000" b="0" dirty="0" smtClean="0">
                <a:solidFill>
                  <a:schemeClr val="tx1"/>
                </a:solidFill>
              </a:rPr>
              <a:t>3. Ущільнення.</a:t>
            </a:r>
          </a:p>
          <a:p>
            <a:r>
              <a:rPr lang="uk-UA" sz="5000" b="0" dirty="0" smtClean="0">
                <a:solidFill>
                  <a:schemeClr val="tx1"/>
                </a:solidFill>
              </a:rPr>
              <a:t>4. Тіла кочення.</a:t>
            </a:r>
          </a:p>
          <a:p>
            <a:r>
              <a:rPr lang="uk-UA" sz="5000" b="0" dirty="0" smtClean="0">
                <a:solidFill>
                  <a:schemeClr val="tx1"/>
                </a:solidFill>
              </a:rPr>
              <a:t>5. Зовнішнє кільце </a:t>
            </a:r>
            <a:endParaRPr lang="ru-RU" sz="5000" b="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G:\pidsh\budov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357298"/>
            <a:ext cx="3663068" cy="4286280"/>
          </a:xfrm>
          <a:prstGeom prst="rect">
            <a:avLst/>
          </a:prstGeom>
          <a:noFill/>
        </p:spPr>
      </p:pic>
      <p:pic>
        <p:nvPicPr>
          <p:cNvPr id="1027" name="Picture 3" descr="G:\pidsh\tila-kochenny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4143380"/>
            <a:ext cx="3357586" cy="179071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357554" y="6072206"/>
            <a:ext cx="1662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Тіла кочення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142852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1142984"/>
            <a:ext cx="3000396" cy="571504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714488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Правая фигурная скобка 8"/>
          <p:cNvSpPr/>
          <p:nvPr/>
        </p:nvSpPr>
        <p:spPr>
          <a:xfrm rot="5400000">
            <a:off x="7215206" y="1500174"/>
            <a:ext cx="571504" cy="17145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500826" y="2714620"/>
            <a:ext cx="2000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Діаметр</a:t>
            </a:r>
          </a:p>
          <a:p>
            <a:pPr algn="ctr"/>
            <a:r>
              <a:rPr lang="uk-UA" dirty="0" smtClean="0"/>
              <a:t>внутрішнього</a:t>
            </a:r>
          </a:p>
          <a:p>
            <a:pPr algn="ctr"/>
            <a:r>
              <a:rPr lang="uk-UA" dirty="0" smtClean="0"/>
              <a:t>кільця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357422" y="2428868"/>
            <a:ext cx="4143404" cy="385765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Діаметр внутрішнього кільця: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Визначається, як добуток двох цифр на п'ять.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Наприклад 07х5=35 мм.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Виключення: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00 – 10 мм,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01 – 12 мм,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02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15 мм,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aseline="0" dirty="0" smtClean="0"/>
              <a:t>03 – 17 мм.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Діаметри до 9 мм позначаються фактичним значенням (використовується одна цифра).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Діаметри 0,6, 1,5, 2,5, 22, 28, 32, 500 мм та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більше позначаються через дріб фактичним значенням.</a:t>
            </a: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858016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Серія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285984" y="2071678"/>
            <a:ext cx="6357982" cy="2214578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Серія показує навантажувальну здібність: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0, 7, 8 – надлегка,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uk-UA" sz="5000" dirty="0" smtClean="0"/>
              <a:t>1, 9 – особливо легка,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– легка,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3 – середня,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важка,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aseline="0" dirty="0" smtClean="0"/>
              <a:t>5 – легка широка,</a:t>
            </a: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uk-UA" sz="5000" dirty="0" smtClean="0"/>
              <a:t>6 – середня широка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6330801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G:\pidsh\se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4214818"/>
            <a:ext cx="5958930" cy="24555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572164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0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285984" y="2071678"/>
            <a:ext cx="6357982" cy="64294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0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Кулькова радіальна (ГОСТ 8338-75).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Призначена, в основному, для радіального навантаження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G:\pidsh\p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786058"/>
            <a:ext cx="2786082" cy="3880252"/>
          </a:xfrm>
          <a:prstGeom prst="rect">
            <a:avLst/>
          </a:prstGeom>
          <a:noFill/>
        </p:spPr>
      </p:pic>
      <p:pic>
        <p:nvPicPr>
          <p:cNvPr id="3075" name="Picture 3" descr="G:\pidsh\p0-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000372"/>
            <a:ext cx="3429024" cy="34768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1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00298" y="2071678"/>
            <a:ext cx="6286544" cy="500066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1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Кулькова радіальна дворядна сферична (ГОСТ 28428-90).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для радіального навантаження при роботі з перекосами до 4</a:t>
            </a: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º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G:\pidsh\p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571744"/>
            <a:ext cx="2591127" cy="4071966"/>
          </a:xfrm>
          <a:prstGeom prst="rect">
            <a:avLst/>
          </a:prstGeom>
          <a:noFill/>
        </p:spPr>
      </p:pic>
      <p:pic>
        <p:nvPicPr>
          <p:cNvPr id="4099" name="Picture 3" descr="G:\pidsh\p1-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786058"/>
            <a:ext cx="3857652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2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285984" y="2071678"/>
            <a:ext cx="6357982" cy="642942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2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Радіальна з короткими циліндричними роликами (ГОСТ 8328-75).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тільки для радіального навантаження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 descr="G:\pidsh\p2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571744"/>
            <a:ext cx="2656941" cy="2000264"/>
          </a:xfrm>
          <a:prstGeom prst="rect">
            <a:avLst/>
          </a:prstGeom>
          <a:noFill/>
        </p:spPr>
      </p:pic>
      <p:pic>
        <p:nvPicPr>
          <p:cNvPr id="5124" name="Picture 4" descr="G:\pidsh\p2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4572008"/>
            <a:ext cx="3214710" cy="2091498"/>
          </a:xfrm>
          <a:prstGeom prst="rect">
            <a:avLst/>
          </a:prstGeom>
          <a:noFill/>
        </p:spPr>
      </p:pic>
      <p:pic>
        <p:nvPicPr>
          <p:cNvPr id="5125" name="Picture 5" descr="G:\pidsh\p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2928934"/>
            <a:ext cx="2490326" cy="37004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3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00298" y="2071678"/>
            <a:ext cx="6286544" cy="500066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3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Радіальна роликова дворядна сферична (ГОСТ 5721-75).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для радіального навантаження при роботі з перекосами до 4</a:t>
            </a: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º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G:\pidsh\p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571744"/>
            <a:ext cx="2728522" cy="4071966"/>
          </a:xfrm>
          <a:prstGeom prst="rect">
            <a:avLst/>
          </a:prstGeom>
          <a:noFill/>
        </p:spPr>
      </p:pic>
      <p:pic>
        <p:nvPicPr>
          <p:cNvPr id="6147" name="Picture 3" descr="G:\pidsh\p3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714884"/>
            <a:ext cx="3000378" cy="2000252"/>
          </a:xfrm>
          <a:prstGeom prst="rect">
            <a:avLst/>
          </a:prstGeom>
          <a:noFill/>
        </p:spPr>
      </p:pic>
      <p:pic>
        <p:nvPicPr>
          <p:cNvPr id="6148" name="Picture 4" descr="G:\pidsh\p3-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2714620"/>
            <a:ext cx="2893239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4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00298" y="2071678"/>
            <a:ext cx="6286544" cy="571504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4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Радіальна голкова (ГОСТ 4657-82).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для роботи при високих навантаженнях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G:\pidsh\p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786058"/>
            <a:ext cx="3200007" cy="3857652"/>
          </a:xfrm>
          <a:prstGeom prst="rect">
            <a:avLst/>
          </a:prstGeom>
          <a:noFill/>
        </p:spPr>
      </p:pic>
      <p:pic>
        <p:nvPicPr>
          <p:cNvPr id="7171" name="Picture 3" descr="G:\pidsh\p4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3643314"/>
            <a:ext cx="3171854" cy="1886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5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00298" y="2071678"/>
            <a:ext cx="6286544" cy="64294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5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Радіальна роликова з витими роликами.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для роботи при ударних навантаженнях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G:\pidsh\p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857496"/>
            <a:ext cx="2971521" cy="3422663"/>
          </a:xfrm>
          <a:prstGeom prst="rect">
            <a:avLst/>
          </a:prstGeom>
          <a:noFill/>
        </p:spPr>
      </p:pic>
      <p:pic>
        <p:nvPicPr>
          <p:cNvPr id="8195" name="Picture 3" descr="G:\pidsh\p5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071810"/>
            <a:ext cx="3714776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6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00298" y="2071678"/>
            <a:ext cx="6286544" cy="64294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6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Радіально-упорна кулькова (ГОСТ 831-75).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для радіальних та осьових навантажень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G:\pidsh\p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786058"/>
            <a:ext cx="2605549" cy="3930657"/>
          </a:xfrm>
          <a:prstGeom prst="rect">
            <a:avLst/>
          </a:prstGeom>
          <a:noFill/>
        </p:spPr>
      </p:pic>
      <p:pic>
        <p:nvPicPr>
          <p:cNvPr id="9219" name="Picture 3" descr="G:\pidsh\p6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643182"/>
            <a:ext cx="2143140" cy="2143140"/>
          </a:xfrm>
          <a:prstGeom prst="rect">
            <a:avLst/>
          </a:prstGeom>
          <a:noFill/>
        </p:spPr>
      </p:pic>
      <p:pic>
        <p:nvPicPr>
          <p:cNvPr id="9220" name="Picture 4" descr="G:\pidsh\p6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4857760"/>
            <a:ext cx="2459051" cy="18459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7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071670" y="2071678"/>
            <a:ext cx="6715172" cy="64294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7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Радіально-упорна роликова конічна (ГОСТ 333-79).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для радіальних та осьових навантажень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 descr="G:\pidsh\p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3" y="2714620"/>
            <a:ext cx="3830933" cy="3786214"/>
          </a:xfrm>
          <a:prstGeom prst="rect">
            <a:avLst/>
          </a:prstGeom>
          <a:noFill/>
        </p:spPr>
      </p:pic>
      <p:pic>
        <p:nvPicPr>
          <p:cNvPr id="10243" name="Picture 3" descr="G:\pidsh\p7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071810"/>
            <a:ext cx="2936897" cy="29893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8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00298" y="2071678"/>
            <a:ext cx="6286544" cy="64294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8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Упорна кулькова (ГОСТ 7872-89).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тільки для осьових навантажень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G:\pidsh\p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714620"/>
            <a:ext cx="3643338" cy="3643338"/>
          </a:xfrm>
          <a:prstGeom prst="rect">
            <a:avLst/>
          </a:prstGeom>
          <a:noFill/>
        </p:spPr>
      </p:pic>
      <p:pic>
        <p:nvPicPr>
          <p:cNvPr id="11267" name="Picture 3" descr="G:\pidsh\p8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786058"/>
            <a:ext cx="2571750" cy="1714500"/>
          </a:xfrm>
          <a:prstGeom prst="rect">
            <a:avLst/>
          </a:prstGeom>
          <a:noFill/>
        </p:spPr>
      </p:pic>
      <p:pic>
        <p:nvPicPr>
          <p:cNvPr id="11268" name="Picture 4" descr="G:\pidsh\p8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7338" y="5000636"/>
            <a:ext cx="3194542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00760" y="164305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9</a:t>
            </a:r>
            <a:endParaRPr lang="ru-RU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500298" y="2071678"/>
            <a:ext cx="6286544" cy="642942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="1" dirty="0" smtClean="0"/>
              <a:t>9</a:t>
            </a: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Упорна роликова конічна (ГОСТ 27057-86).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Призначена тільки для осьових навантажень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5473545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G:\pidsh\p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643182"/>
            <a:ext cx="4068969" cy="3214710"/>
          </a:xfrm>
          <a:prstGeom prst="rect">
            <a:avLst/>
          </a:prstGeom>
          <a:noFill/>
        </p:spPr>
      </p:pic>
      <p:pic>
        <p:nvPicPr>
          <p:cNvPr id="12291" name="Picture 3" descr="G:\pidsh\p9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4786322"/>
            <a:ext cx="2952750" cy="1952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71504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Правая фигурная скобка 8"/>
          <p:cNvSpPr/>
          <p:nvPr/>
        </p:nvSpPr>
        <p:spPr>
          <a:xfrm rot="5400000">
            <a:off x="3857620" y="857232"/>
            <a:ext cx="357190" cy="17859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428860" y="1928802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Конструктивні особливості</a:t>
            </a:r>
            <a:endParaRPr lang="ru-RU" dirty="0"/>
          </a:p>
        </p:txBody>
      </p:sp>
      <p:pic>
        <p:nvPicPr>
          <p:cNvPr id="13314" name="Picture 2" descr="G:\pidsh\kv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285992"/>
            <a:ext cx="3714776" cy="2805722"/>
          </a:xfrm>
          <a:prstGeom prst="rect">
            <a:avLst/>
          </a:prstGeom>
          <a:noFill/>
        </p:spPr>
      </p:pic>
      <p:pic>
        <p:nvPicPr>
          <p:cNvPr id="13315" name="Picture 3" descr="G:\pidsh\kv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4000504"/>
            <a:ext cx="2671746" cy="2685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err="1" smtClean="0">
                <a:solidFill>
                  <a:schemeClr val="tx1"/>
                </a:solidFill>
              </a:rPr>
              <a:t>Марковання</a:t>
            </a:r>
            <a:r>
              <a:rPr lang="uk-UA" sz="5000" dirty="0" smtClean="0">
                <a:solidFill>
                  <a:schemeClr val="tx1"/>
                </a:solidFill>
              </a:rPr>
              <a:t>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285984" y="121442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428992" y="164305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Серія за шириною</a:t>
            </a:r>
            <a:endParaRPr lang="ru-RU" dirty="0"/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2901777" y="1384447"/>
            <a:ext cx="357190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357422" y="2143116"/>
            <a:ext cx="6357982" cy="2500330"/>
          </a:xfrm>
          <a:prstGeom prst="rect">
            <a:avLst/>
          </a:prstGeom>
        </p:spPr>
        <p:txBody>
          <a:bodyPr vert="horz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Серія за шириною: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0,1 – нормальна,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– широка,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3, 4, 5, 6  – особливо широка,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baseline="0" dirty="0" smtClean="0"/>
              <a:t>7, 8 – особливо вузька,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9 – вузька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" descr="G:\pidsh\SeriaZaSh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4357694"/>
            <a:ext cx="6691370" cy="23085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908720"/>
            <a:ext cx="6807700" cy="41038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Приклад розшифровування вальниці 3182124: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634838"/>
              </p:ext>
            </p:extLst>
          </p:nvPr>
        </p:nvGraphicFramePr>
        <p:xfrm>
          <a:off x="2267744" y="164154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Правая фигурная скобка 8"/>
          <p:cNvSpPr/>
          <p:nvPr/>
        </p:nvSpPr>
        <p:spPr>
          <a:xfrm rot="5400000">
            <a:off x="7213510" y="1442572"/>
            <a:ext cx="574896" cy="17145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359305" y="2587276"/>
            <a:ext cx="514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Діаметр внутрішнього кільця 24· 5 = 120 мм.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613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908720"/>
            <a:ext cx="6807700" cy="41038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Приклад розшифровування вальниці 3182124: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806672"/>
              </p:ext>
            </p:extLst>
          </p:nvPr>
        </p:nvGraphicFramePr>
        <p:xfrm>
          <a:off x="2267744" y="164154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843808" y="2587276"/>
            <a:ext cx="514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Діаметр внутрішнього кільця 24· 5 = 120 мм.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6084168" y="2012380"/>
            <a:ext cx="288032" cy="1200596"/>
          </a:xfrm>
          <a:prstGeom prst="downArrow">
            <a:avLst>
              <a:gd name="adj1" fmla="val 50000"/>
              <a:gd name="adj2" fmla="val 537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860032" y="321466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Серія особливо легка.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29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908720"/>
            <a:ext cx="6807700" cy="41038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Приклад розшифровування вальниці 3182124: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981844"/>
              </p:ext>
            </p:extLst>
          </p:nvPr>
        </p:nvGraphicFramePr>
        <p:xfrm>
          <a:off x="2267744" y="164154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555776" y="2572866"/>
            <a:ext cx="514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Діаметр внутрішнього кільця 24· 5 = 120 мм.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83768" y="314096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Серія особливо легка.</a:t>
            </a:r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5220072" y="2012380"/>
            <a:ext cx="288032" cy="1920676"/>
          </a:xfrm>
          <a:prstGeom prst="downArrow">
            <a:avLst>
              <a:gd name="adj1" fmla="val 50000"/>
              <a:gd name="adj2" fmla="val 537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915815" y="3933548"/>
            <a:ext cx="4943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2 р</a:t>
            </a:r>
            <a:r>
              <a:rPr lang="ru-RU" dirty="0" err="1" smtClean="0"/>
              <a:t>адіальна</a:t>
            </a:r>
            <a:r>
              <a:rPr lang="ru-RU" dirty="0" smtClean="0"/>
              <a:t> </a:t>
            </a:r>
            <a:r>
              <a:rPr lang="ru-RU" dirty="0"/>
              <a:t>з короткими </a:t>
            </a:r>
            <a:r>
              <a:rPr lang="ru-RU" dirty="0" err="1"/>
              <a:t>циліндричними</a:t>
            </a:r>
            <a:r>
              <a:rPr lang="ru-RU" dirty="0"/>
              <a:t> </a:t>
            </a:r>
            <a:r>
              <a:rPr lang="ru-RU" dirty="0" smtClean="0"/>
              <a:t>роликами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742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908720"/>
            <a:ext cx="6807700" cy="41038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Приклад розшифровування вальниці 3182124: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401907"/>
              </p:ext>
            </p:extLst>
          </p:nvPr>
        </p:nvGraphicFramePr>
        <p:xfrm>
          <a:off x="2267744" y="164154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395421" y="2630143"/>
            <a:ext cx="514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Діаметр внутрішнього кільця 24· 5 = 120 мм.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287501" y="314096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Серія особливо легка.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240443" y="3625073"/>
            <a:ext cx="6710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Тип 2 р</a:t>
            </a:r>
            <a:r>
              <a:rPr lang="ru-RU" dirty="0" err="1" smtClean="0"/>
              <a:t>адіальна</a:t>
            </a:r>
            <a:r>
              <a:rPr lang="ru-RU" dirty="0" smtClean="0"/>
              <a:t> </a:t>
            </a:r>
            <a:r>
              <a:rPr lang="ru-RU" dirty="0"/>
              <a:t>з короткими </a:t>
            </a:r>
            <a:r>
              <a:rPr lang="ru-RU" dirty="0" err="1"/>
              <a:t>циліндричними</a:t>
            </a:r>
            <a:r>
              <a:rPr lang="ru-RU" dirty="0"/>
              <a:t> </a:t>
            </a:r>
            <a:r>
              <a:rPr lang="ru-RU" dirty="0" smtClean="0"/>
              <a:t>роликами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17" name="Правая фигурная скобка 16"/>
          <p:cNvSpPr/>
          <p:nvPr/>
        </p:nvSpPr>
        <p:spPr>
          <a:xfrm rot="5400000">
            <a:off x="3715328" y="1442572"/>
            <a:ext cx="574896" cy="17145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3858760" y="2612678"/>
            <a:ext cx="288032" cy="2400498"/>
          </a:xfrm>
          <a:prstGeom prst="downArrow">
            <a:avLst>
              <a:gd name="adj1" fmla="val 50000"/>
              <a:gd name="adj2" fmla="val 537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2395421" y="512111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Конструктивні особливості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008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908720"/>
            <a:ext cx="6807700" cy="41038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Приклад розшифровування вальниці 3182124: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753184"/>
              </p:ext>
            </p:extLst>
          </p:nvPr>
        </p:nvGraphicFramePr>
        <p:xfrm>
          <a:off x="2267744" y="164154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476287" y="5733256"/>
            <a:ext cx="4383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Серія за шириною особливо широка </a:t>
            </a:r>
            <a:endParaRPr lang="ru-RU" dirty="0"/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948441" y="3691724"/>
            <a:ext cx="4090206" cy="731520"/>
          </a:xfrm>
          <a:prstGeom prst="bentUpArrow">
            <a:avLst>
              <a:gd name="adj1" fmla="val 16071"/>
              <a:gd name="adj2" fmla="val 25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330618" y="2587276"/>
            <a:ext cx="514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Діаметр внутрішнього кільця 24· 5 = 120 мм.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285014" y="3135965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Серія особливо легка.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312160" y="3610382"/>
            <a:ext cx="6711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Тип 2 р</a:t>
            </a:r>
            <a:r>
              <a:rPr lang="ru-RU" dirty="0" err="1" smtClean="0"/>
              <a:t>адіальна</a:t>
            </a:r>
            <a:r>
              <a:rPr lang="ru-RU" dirty="0" smtClean="0"/>
              <a:t> </a:t>
            </a:r>
            <a:r>
              <a:rPr lang="ru-RU" dirty="0"/>
              <a:t>з короткими </a:t>
            </a:r>
            <a:r>
              <a:rPr lang="ru-RU" dirty="0" err="1"/>
              <a:t>циліндричними</a:t>
            </a:r>
            <a:r>
              <a:rPr lang="ru-RU" dirty="0"/>
              <a:t> </a:t>
            </a:r>
            <a:r>
              <a:rPr lang="ru-RU" dirty="0" smtClean="0"/>
              <a:t>роликами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285014" y="4094970"/>
            <a:ext cx="3727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Має конструктивні особливості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830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908720"/>
            <a:ext cx="6807700" cy="41038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Приклад розшифровування вальниці 3182124: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345220"/>
              </p:ext>
            </p:extLst>
          </p:nvPr>
        </p:nvGraphicFramePr>
        <p:xfrm>
          <a:off x="2267744" y="1641542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12160" y="4625415"/>
            <a:ext cx="4383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Серія за шириною особливо широка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330618" y="2587276"/>
            <a:ext cx="514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Діаметр внутрішнього кільця 24· 5 = 120 мм.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285014" y="3135965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Серія особливо легка.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312160" y="3610382"/>
            <a:ext cx="6711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Тип 2 р</a:t>
            </a:r>
            <a:r>
              <a:rPr lang="ru-RU" dirty="0" err="1" smtClean="0"/>
              <a:t>адіальна</a:t>
            </a:r>
            <a:r>
              <a:rPr lang="ru-RU" dirty="0" smtClean="0"/>
              <a:t> </a:t>
            </a:r>
            <a:r>
              <a:rPr lang="ru-RU" dirty="0"/>
              <a:t>з короткими </a:t>
            </a:r>
            <a:r>
              <a:rPr lang="ru-RU" dirty="0" err="1"/>
              <a:t>циліндричними</a:t>
            </a:r>
            <a:r>
              <a:rPr lang="ru-RU" dirty="0"/>
              <a:t> </a:t>
            </a:r>
            <a:r>
              <a:rPr lang="ru-RU" dirty="0" smtClean="0"/>
              <a:t>роликами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285014" y="4094970"/>
            <a:ext cx="3727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Має конструктивні особливості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845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Матеріали: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071670" y="1214422"/>
            <a:ext cx="6715172" cy="1357322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Кільця та тіла кочення: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Виготовляють з підшипникових, та інших легованих сталей (ШХ15, 18ХГТ)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uk-UA" sz="5000" dirty="0" smtClean="0"/>
              <a:t>Матеріали кілець та тіл кочення регламентуються ДСТУ ГОСТ 520:2014.</a:t>
            </a:r>
            <a:endParaRPr kumimoji="0" lang="uk-UA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G:\pidsh\kul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571744"/>
            <a:ext cx="3462058" cy="2643206"/>
          </a:xfrm>
          <a:prstGeom prst="rect">
            <a:avLst/>
          </a:prstGeom>
          <a:noFill/>
        </p:spPr>
      </p:pic>
      <p:pic>
        <p:nvPicPr>
          <p:cNvPr id="1027" name="Picture 3" descr="G:\pidsh\material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4357694"/>
            <a:ext cx="3168625" cy="23764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714356"/>
            <a:ext cx="3000396" cy="50006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Матеріали: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071670" y="1214422"/>
            <a:ext cx="6357982" cy="928694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Сепаратори: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Виготовляють з сталей звичайної якості, бронзи, латуні, фторопласту, пластмас</a:t>
            </a:r>
            <a:r>
              <a:rPr lang="uk-UA" sz="5000" baseline="0" dirty="0" smtClean="0"/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G:\pidsh\separat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285992"/>
            <a:ext cx="3000396" cy="2290736"/>
          </a:xfrm>
          <a:prstGeom prst="rect">
            <a:avLst/>
          </a:prstGeom>
          <a:noFill/>
        </p:spPr>
      </p:pic>
      <p:pic>
        <p:nvPicPr>
          <p:cNvPr id="2051" name="Picture 3" descr="G:\pidsh\separator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857496"/>
            <a:ext cx="3417118" cy="2733694"/>
          </a:xfrm>
          <a:prstGeom prst="rect">
            <a:avLst/>
          </a:prstGeom>
          <a:noFill/>
        </p:spPr>
      </p:pic>
      <p:pic>
        <p:nvPicPr>
          <p:cNvPr id="2052" name="Picture 4" descr="G:\pidsh\separator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5286" y="4714884"/>
            <a:ext cx="2664616" cy="19931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Види пошкоджень деталей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6929486" cy="2357454"/>
          </a:xfrm>
          <a:prstGeom prst="rect">
            <a:avLst/>
          </a:prstGeom>
        </p:spPr>
        <p:txBody>
          <a:bodyPr vert="horz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Схоплювання.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Виникає при появі </a:t>
            </a:r>
            <a:r>
              <a:rPr kumimoji="0" lang="uk-UA" sz="5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адгезійних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зв'язків </a:t>
            </a:r>
            <a:r>
              <a:rPr lang="uk-UA" sz="5000" dirty="0" smtClean="0"/>
              <a:t>між кільцями та тілами кочення</a:t>
            </a:r>
            <a:r>
              <a:rPr lang="uk-UA" sz="5000" baseline="0" dirty="0" smtClean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Передумови: великі навантаження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 місцях контакту кілець та тіл кочення, відсутність оливної плівки в місцях контакту, мала швидкість обертання кілець.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6" name="Picture 4" descr="G:\pidsh\ruin-shop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3500438"/>
            <a:ext cx="3643338" cy="31332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Види пошкоджень деталей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6929486" cy="2000264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Зношення бігової доріжки при коливальному навантаженні.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Виникає на зовнішніх та внутрішніх кільцях вальниць при періодичному коливальному русі в обмеженому секторі під дією радіальних сил</a:t>
            </a:r>
            <a:r>
              <a:rPr lang="uk-UA" sz="5000" baseline="0" dirty="0" smtClean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Передумови: змінні коливальні навантаження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G:\pidsh\ruin-0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928934"/>
            <a:ext cx="4286280" cy="3657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Види пошкоджень деталей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6929486" cy="2000264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Провертання кілець.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Послаблена посадка вальниці 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часто призводить до провертання кілець в місці монтажу</a:t>
            </a:r>
            <a:r>
              <a:rPr lang="uk-UA" sz="5000" baseline="0" dirty="0" smtClean="0"/>
              <a:t>. Провертання супроводжується підвищенням температури, виникненням шуму і вібрації.</a:t>
            </a:r>
            <a:r>
              <a:rPr lang="uk-UA" sz="5000" dirty="0" smtClean="0"/>
              <a:t> Призводе до зношення корпусних деталей.</a:t>
            </a:r>
            <a:endParaRPr lang="uk-UA" sz="5000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Передумови: помилки монтажу та експлуатації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G:\pidsh\ruin-0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143248"/>
            <a:ext cx="4118191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Види пошкоджень деталей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6929486" cy="1571636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Нерівномірність розподілення навантаження.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Нерівномірне розподілення навантаження по довжині ролика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призводить до нерівномірного зношення роликів і доріжок кілець</a:t>
            </a:r>
            <a:r>
              <a:rPr lang="uk-UA" sz="5000" dirty="0" smtClean="0"/>
              <a:t>.</a:t>
            </a:r>
            <a:endParaRPr lang="uk-UA" sz="5000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Передумови: перекіс вальниці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G:\pidsh\ruin-0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286124"/>
            <a:ext cx="3143272" cy="2745124"/>
          </a:xfrm>
          <a:prstGeom prst="rect">
            <a:avLst/>
          </a:prstGeom>
          <a:noFill/>
        </p:spPr>
      </p:pic>
      <p:pic>
        <p:nvPicPr>
          <p:cNvPr id="3075" name="Picture 3" descr="G:\pidsh\ruin-0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286124"/>
            <a:ext cx="3428992" cy="2743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Види пошкоджень деталей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714612" y="1714488"/>
            <a:ext cx="2714644" cy="1214446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Тріщини впоперек кілець виникають під дією ударів або помилок монтажу</a:t>
            </a:r>
            <a:r>
              <a:rPr lang="uk-UA" sz="5000" dirty="0" smtClean="0"/>
              <a:t>.</a:t>
            </a: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000364" y="6000768"/>
            <a:ext cx="5214974" cy="714380"/>
          </a:xfrm>
          <a:prstGeom prst="rect">
            <a:avLst/>
          </a:prstGeom>
        </p:spPr>
        <p:txBody>
          <a:bodyPr vert="horz">
            <a:normAutofit fontScale="4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Передумови: </a:t>
            </a:r>
            <a:r>
              <a:rPr lang="uk-UA" sz="5000" dirty="0" smtClean="0"/>
              <a:t>радіальні та осьові динамічні навантаження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 descr="G:\pidsh\ruin-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1" y="1357298"/>
            <a:ext cx="3019879" cy="2214578"/>
          </a:xfrm>
          <a:prstGeom prst="rect">
            <a:avLst/>
          </a:prstGeom>
          <a:noFill/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6072198" y="4214818"/>
            <a:ext cx="2428892" cy="928694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Відколи – результат осьових динамічних сил</a:t>
            </a:r>
            <a:r>
              <a:rPr lang="uk-UA" sz="5000" dirty="0" smtClean="0"/>
              <a:t>.</a:t>
            </a:r>
            <a:endParaRPr lang="uk-UA" sz="5000" baseline="0" dirty="0" smtClean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" descr="G:\pidsh\ruin-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3357562"/>
            <a:ext cx="3286148" cy="2508426"/>
          </a:xfrm>
          <a:prstGeom prst="rect">
            <a:avLst/>
          </a:prstGeom>
          <a:noFill/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2643174" y="1000108"/>
            <a:ext cx="5357850" cy="357190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Поперечні тріщини та відколи кілець.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Види пошкоджень деталей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6929486" cy="1571636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/>
              <a:t>Поздовжні тріщини кілець.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Виникає внаслідок відсутності теплових зазорів між деталями вальниці</a:t>
            </a:r>
            <a:r>
              <a:rPr lang="uk-UA" sz="5000" dirty="0" smtClean="0"/>
              <a:t>. При подальшій експлуатації без теплових зазорів можливе руйнування кілець.</a:t>
            </a:r>
            <a:endParaRPr lang="uk-UA" sz="5000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Передумови: перегрівання,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неправильний монтаж.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G:\pidsh\ruin-1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643182"/>
            <a:ext cx="3929090" cy="4023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Види пошкоджень деталей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7000924" cy="1071570"/>
          </a:xfrm>
          <a:prstGeom prst="rect">
            <a:avLst/>
          </a:prstGeom>
        </p:spPr>
        <p:txBody>
          <a:bodyPr vert="horz">
            <a:normAutofit fontScale="325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/>
              <a:t>Пошкодження сепаратора.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 пошкодженні сепаратора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можливі пошкодження інших деталей в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наслідок вібрації,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зношення, заклинювання і перекосів.</a:t>
            </a:r>
            <a:endParaRPr lang="uk-UA" sz="5000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Передумови: проблеми мащення і деформація зовнішніх кілець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1" name="Picture 3" descr="G:\pidsh\ruin-sep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3429000"/>
            <a:ext cx="4838701" cy="2908300"/>
          </a:xfrm>
          <a:prstGeom prst="rect">
            <a:avLst/>
          </a:prstGeom>
          <a:noFill/>
        </p:spPr>
      </p:pic>
      <p:pic>
        <p:nvPicPr>
          <p:cNvPr id="2052" name="Picture 4" descr="G:\pidsh\ruin-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2500305"/>
            <a:ext cx="2428892" cy="1724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Підбирання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071546"/>
            <a:ext cx="7000924" cy="1857388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>
                <a:solidFill>
                  <a:prstClr val="black"/>
                </a:solidFill>
              </a:rPr>
              <a:t>При частоті обертання до 1 об/хв</a:t>
            </a:r>
            <a:r>
              <a:rPr lang="uk-UA" sz="5000" b="1" dirty="0" smtClean="0"/>
              <a:t>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Підбирання виконується згідно з</a:t>
            </a: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еквівалентним навантаженням на вальницю та порівняння зі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стандартним</a:t>
            </a:r>
            <a:r>
              <a:rPr kumimoji="0" lang="en-US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статичним значенням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lvl="0"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sz="5000" dirty="0" smtClean="0"/>
              <a:t>F</a:t>
            </a:r>
            <a:r>
              <a:rPr lang="en-US" sz="5000" baseline="-25000" dirty="0" smtClean="0"/>
              <a:t>e</a:t>
            </a: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≤ C</a:t>
            </a:r>
            <a:r>
              <a:rPr kumimoji="0" lang="en-US" sz="50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</a:t>
            </a:r>
            <a:endParaRPr kumimoji="0" lang="uk-UA" sz="5000" b="0" i="0" u="none" strike="noStrike" kern="1200" cap="none" spc="0" normalizeH="0" baseline="-250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sz="5000" dirty="0" smtClean="0"/>
              <a:t>F</a:t>
            </a:r>
            <a:r>
              <a:rPr lang="en-US" sz="5000" baseline="-25000" dirty="0" smtClean="0"/>
              <a:t>e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еквівалентне навантаження на вальницю, визначається з урахуванням 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радіального та осьового навантажень, кільця, що обертається, характеру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dirty="0" smtClean="0"/>
              <a:t>       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навантажень та температурного режиму;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sz="5000" dirty="0" smtClean="0"/>
              <a:t>C</a:t>
            </a:r>
            <a:r>
              <a:rPr lang="en-US" sz="5000" baseline="-25000" dirty="0" smtClean="0"/>
              <a:t>0</a:t>
            </a:r>
            <a:r>
              <a:rPr lang="uk-UA" sz="5000" dirty="0" smtClean="0"/>
              <a:t> – стандартне значення статичного навантаження.</a:t>
            </a:r>
            <a:endParaRPr kumimoji="0" lang="uk-UA" sz="50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G:\pidsh\tabl-C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928934"/>
            <a:ext cx="6076367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Підбирання вальниць.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000108"/>
            <a:ext cx="7000924" cy="2500330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>
                <a:solidFill>
                  <a:prstClr val="black"/>
                </a:solidFill>
              </a:rPr>
              <a:t>При частоті обертання більше 1 об/хв</a:t>
            </a:r>
            <a:r>
              <a:rPr lang="uk-UA" sz="5000" b="1" dirty="0" smtClean="0"/>
              <a:t>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Розрахунок полягає у визначенні довговічності вальниці, яка залежить від еквівалентного навантаження на вальницю та 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стандартного</a:t>
            </a:r>
            <a:r>
              <a:rPr kumimoji="0" lang="en-US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значення </a:t>
            </a:r>
            <a:r>
              <a:rPr lang="uk-UA" sz="5000" dirty="0" smtClean="0"/>
              <a:t>динамічного навантаження.</a:t>
            </a:r>
            <a:endParaRPr kumimoji="0" lang="uk-UA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dirty="0" smtClean="0"/>
              <a:t> </a:t>
            </a:r>
            <a:r>
              <a:rPr lang="en-US" sz="5000" dirty="0" smtClean="0"/>
              <a:t>L </a:t>
            </a:r>
            <a:r>
              <a:rPr lang="uk-UA" sz="5000" dirty="0" smtClean="0"/>
              <a:t>=</a:t>
            </a:r>
            <a:r>
              <a:rPr lang="en-US" sz="5000" dirty="0" smtClean="0"/>
              <a:t> (F</a:t>
            </a:r>
            <a:r>
              <a:rPr lang="en-US" sz="5000" baseline="-25000" dirty="0" smtClean="0"/>
              <a:t>e</a:t>
            </a: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/C)</a:t>
            </a:r>
            <a:r>
              <a:rPr kumimoji="0" lang="en-US" sz="5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</a:t>
            </a:r>
            <a:endParaRPr kumimoji="0" lang="uk-UA" sz="5000" b="0" i="0" u="none" strike="noStrike" kern="1200" cap="none" spc="0" normalizeH="0" baseline="300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sz="5000" dirty="0" smtClean="0"/>
              <a:t>L</a:t>
            </a:r>
            <a:r>
              <a:rPr lang="uk-UA" sz="5000" dirty="0" smtClean="0"/>
              <a:t> – довговічність; </a:t>
            </a:r>
            <a:endParaRPr lang="en-US" sz="5000" dirty="0" smtClean="0"/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sz="5000" dirty="0" smtClean="0"/>
              <a:t>F</a:t>
            </a:r>
            <a:r>
              <a:rPr lang="en-US" sz="5000" baseline="-25000" dirty="0" smtClean="0"/>
              <a:t>e</a:t>
            </a:r>
            <a:r>
              <a:rPr lang="uk-UA" sz="5000" dirty="0" smtClean="0"/>
              <a:t> – еквівалентне навантаження на вальницю, визначається з урахуванням 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dirty="0" smtClean="0"/>
              <a:t>        радіального та осьового навантажень, кільця, що обертається, характеру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dirty="0" smtClean="0"/>
              <a:t>        навантажень та температурного режиму;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sz="5000" dirty="0" smtClean="0"/>
              <a:t>C</a:t>
            </a:r>
            <a:r>
              <a:rPr lang="uk-UA" sz="5000" dirty="0" smtClean="0"/>
              <a:t> – стандартне значення динамічного навантаження;</a:t>
            </a: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dirty="0" smtClean="0"/>
              <a:t>Р – покажчик степені, залежить від типу вальниці.</a:t>
            </a:r>
            <a:endParaRPr kumimoji="0" lang="uk-UA" sz="50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G:\pidsh\tabl-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3429000"/>
            <a:ext cx="5572163" cy="3278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Мащення і защільнювання.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7000924" cy="2286016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/>
              <a:t>Мащення.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Для мащення вальниць кочення використовуються: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Олива – розбризкуванням,</a:t>
            </a: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uk-UA" sz="5000" dirty="0" smtClean="0"/>
              <a:t>– зануренням,</a:t>
            </a: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dirty="0" smtClean="0"/>
              <a:t>	– оливним туманом,</a:t>
            </a: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Консистентні змазки.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3" name="Picture 5" descr="G:\pidsh\mashenn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000372"/>
            <a:ext cx="3360444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Мащення і защільнювання.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7000924" cy="1571636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>
                <a:solidFill>
                  <a:prstClr val="black"/>
                </a:solidFill>
              </a:rPr>
              <a:t>Защільнювання</a:t>
            </a:r>
            <a:r>
              <a:rPr lang="uk-UA" sz="5000" b="1" dirty="0" smtClean="0"/>
              <a:t>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Безконтактні щілинні </a:t>
            </a:r>
            <a:r>
              <a:rPr lang="uk-UA" sz="5000" dirty="0" smtClean="0"/>
              <a:t>защільнювання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Переваги: відсутність тертя.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Недоліки: не можуть повністю виключити витік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мастильного матеріалу.</a:t>
            </a:r>
            <a:endParaRPr kumimoji="0" lang="uk-UA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G:\pidsh\ush-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928934"/>
            <a:ext cx="2733668" cy="2538406"/>
          </a:xfrm>
          <a:prstGeom prst="rect">
            <a:avLst/>
          </a:prstGeom>
          <a:noFill/>
        </p:spPr>
      </p:pic>
      <p:pic>
        <p:nvPicPr>
          <p:cNvPr id="3075" name="Picture 3" descr="G:\pidsh\ush-0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4214818"/>
            <a:ext cx="2836165" cy="2440002"/>
          </a:xfrm>
          <a:prstGeom prst="rect">
            <a:avLst/>
          </a:prstGeom>
          <a:noFill/>
        </p:spPr>
      </p:pic>
      <p:pic>
        <p:nvPicPr>
          <p:cNvPr id="3076" name="Picture 4" descr="G:\pidsh\ush-0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2571744"/>
            <a:ext cx="2369782" cy="15446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Мащення і защільнювання.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7000924" cy="1643074"/>
          </a:xfrm>
          <a:prstGeom prst="rect">
            <a:avLst/>
          </a:prstGeom>
        </p:spPr>
        <p:txBody>
          <a:bodyPr vert="horz">
            <a:normAutofit fontScale="475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>
                <a:solidFill>
                  <a:prstClr val="black"/>
                </a:solidFill>
              </a:rPr>
              <a:t>Защільнювання</a:t>
            </a:r>
            <a:r>
              <a:rPr lang="uk-UA" sz="5000" b="1" dirty="0" smtClean="0"/>
              <a:t>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Лабіринтні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uk-UA" sz="5000" dirty="0" smtClean="0"/>
              <a:t>защільнювання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Переваги: відсутність тертя.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Недоліки: складність виготовлення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uk-UA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 descr="G:\pidsh\ush-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43170" y="2643182"/>
            <a:ext cx="3100830" cy="1920868"/>
          </a:xfrm>
          <a:prstGeom prst="rect">
            <a:avLst/>
          </a:prstGeom>
          <a:noFill/>
        </p:spPr>
      </p:pic>
      <p:pic>
        <p:nvPicPr>
          <p:cNvPr id="4101" name="Picture 5" descr="G:\pidsh\ush-1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000372"/>
            <a:ext cx="3637385" cy="3357586"/>
          </a:xfrm>
          <a:prstGeom prst="rect">
            <a:avLst/>
          </a:prstGeom>
          <a:noFill/>
        </p:spPr>
      </p:pic>
      <p:pic>
        <p:nvPicPr>
          <p:cNvPr id="4103" name="Picture 7" descr="G:\pidsh\ush-12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4572008"/>
            <a:ext cx="2672709" cy="21399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Мащення і защільнювання.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7000924" cy="1643074"/>
          </a:xfrm>
          <a:prstGeom prst="rect">
            <a:avLst/>
          </a:prstGeom>
        </p:spPr>
        <p:txBody>
          <a:bodyPr vert="horz">
            <a:normAutofit fontScale="475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>
                <a:solidFill>
                  <a:prstClr val="black"/>
                </a:solidFill>
              </a:rPr>
              <a:t>Защільнювання</a:t>
            </a:r>
            <a:r>
              <a:rPr lang="uk-UA" sz="5000" b="1" dirty="0" smtClean="0"/>
              <a:t>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Відцентрові </a:t>
            </a:r>
            <a:r>
              <a:rPr lang="uk-UA" sz="5000" dirty="0" smtClean="0"/>
              <a:t>защільнювання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Переваги: відсутність тертя.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Недоліки: складність виготовлення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uk-UA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2" name="Picture 2" descr="G:\pidsh\ush-2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500438"/>
            <a:ext cx="3511873" cy="2214554"/>
          </a:xfrm>
          <a:prstGeom prst="rect">
            <a:avLst/>
          </a:prstGeom>
          <a:noFill/>
        </p:spPr>
      </p:pic>
      <p:pic>
        <p:nvPicPr>
          <p:cNvPr id="5123" name="Picture 3" descr="G:\pidsh\ush-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4857760"/>
            <a:ext cx="2143140" cy="1862662"/>
          </a:xfrm>
          <a:prstGeom prst="rect">
            <a:avLst/>
          </a:prstGeom>
          <a:noFill/>
        </p:spPr>
      </p:pic>
      <p:pic>
        <p:nvPicPr>
          <p:cNvPr id="5124" name="Picture 4" descr="G:\pidsh\ush-2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2643182"/>
            <a:ext cx="2456368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Мащення і защільнювання.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7000924" cy="1643074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>
                <a:solidFill>
                  <a:prstClr val="black"/>
                </a:solidFill>
              </a:rPr>
              <a:t>Защільнювання</a:t>
            </a:r>
            <a:r>
              <a:rPr lang="uk-UA" sz="5000" b="1" dirty="0" smtClean="0"/>
              <a:t>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Контактні </a:t>
            </a:r>
            <a:r>
              <a:rPr lang="uk-UA" sz="5000" dirty="0" smtClean="0"/>
              <a:t>защільнювання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Переваги: висока якість затримування мастильного матеріалу.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Недоліки: наявність тертя з валом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uk-UA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6" name="Picture 2" descr="G:\pidsh\ush-3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143248"/>
            <a:ext cx="2889262" cy="2986544"/>
          </a:xfrm>
          <a:prstGeom prst="rect">
            <a:avLst/>
          </a:prstGeom>
          <a:noFill/>
        </p:spPr>
      </p:pic>
      <p:pic>
        <p:nvPicPr>
          <p:cNvPr id="3074" name="Picture 2" descr="G:\pidsh\ush-v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214686"/>
            <a:ext cx="3336124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642918"/>
            <a:ext cx="6215106" cy="35719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Мащення і защільнювання.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1857356" y="1142984"/>
            <a:ext cx="7000924" cy="1643074"/>
          </a:xfrm>
          <a:prstGeom prst="rect">
            <a:avLst/>
          </a:prstGeom>
        </p:spPr>
        <p:txBody>
          <a:bodyPr vert="horz">
            <a:normAutofit fontScale="40000" lnSpcReduction="20000"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uk-UA" sz="5000" b="1" dirty="0" smtClean="0">
                <a:solidFill>
                  <a:prstClr val="black"/>
                </a:solidFill>
              </a:rPr>
              <a:t>Защільнювання</a:t>
            </a:r>
            <a:r>
              <a:rPr lang="uk-UA" sz="5000" b="1" dirty="0" smtClean="0"/>
              <a:t>.</a:t>
            </a:r>
            <a:endParaRPr kumimoji="0" lang="ru-RU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Манжетні </a:t>
            </a:r>
            <a:r>
              <a:rPr lang="uk-UA" sz="5000" dirty="0" smtClean="0"/>
              <a:t>защільнювання</a:t>
            </a: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uk-UA" sz="5000" dirty="0" smtClean="0"/>
              <a:t>Переваги: висока якість затримування мастильного матеріалу.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uk-UA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Недоліки: наявність тертя з валом</a:t>
            </a:r>
            <a:r>
              <a:rPr kumimoji="0" lang="uk-UA" sz="5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uk-UA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uk-UA" sz="5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5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0" name="Picture 2" descr="G:\pidsh\ush-4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3214686"/>
            <a:ext cx="3438810" cy="3000396"/>
          </a:xfrm>
          <a:prstGeom prst="rect">
            <a:avLst/>
          </a:prstGeom>
          <a:noFill/>
        </p:spPr>
      </p:pic>
      <p:pic>
        <p:nvPicPr>
          <p:cNvPr id="7171" name="Picture 3" descr="G:\pidsh\ush-4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03179" y="3214686"/>
            <a:ext cx="3440821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34694" y="980728"/>
            <a:ext cx="6215106" cy="792088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uk-UA" sz="5000" dirty="0" smtClean="0">
                <a:solidFill>
                  <a:schemeClr val="tx1"/>
                </a:solidFill>
              </a:rPr>
              <a:t>Домашнє завдання.</a:t>
            </a:r>
            <a:endParaRPr lang="ru-RU" sz="5000" dirty="0" smtClean="0">
              <a:solidFill>
                <a:schemeClr val="tx1"/>
              </a:solidFill>
            </a:endParaRPr>
          </a:p>
          <a:p>
            <a:pPr algn="ctr"/>
            <a:endParaRPr lang="uk-UA" sz="5000" dirty="0" smtClean="0">
              <a:solidFill>
                <a:schemeClr val="tx1"/>
              </a:solidFill>
            </a:endParaRPr>
          </a:p>
          <a:p>
            <a:endParaRPr lang="ru-RU" sz="5000" b="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275842" y="2132856"/>
            <a:ext cx="6172200" cy="1944216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US" sz="9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  <a:r>
              <a:rPr kumimoji="0" lang="en-US" sz="9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9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Конспект: Класи точності </a:t>
            </a:r>
            <a:r>
              <a:rPr kumimoji="0" lang="uk-UA" sz="960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вальниць</a:t>
            </a:r>
            <a:r>
              <a:rPr kumimoji="0" lang="uk-UA" sz="9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uk-UA" sz="9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Куклін</a:t>
            </a:r>
            <a:r>
              <a:rPr kumimoji="0" lang="uk-UA" sz="9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Н. Г., </a:t>
            </a:r>
            <a:r>
              <a:rPr kumimoji="0" lang="uk-UA" sz="9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Кукліна</a:t>
            </a:r>
            <a:r>
              <a:rPr kumimoji="0" lang="uk-UA" sz="9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Г. С. </a:t>
            </a:r>
            <a:r>
              <a:rPr kumimoji="0" lang="uk-UA" sz="9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Детали</a:t>
            </a:r>
            <a:r>
              <a:rPr kumimoji="0" lang="uk-UA" sz="9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машин, с. 321…346.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en-US" sz="9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sz="9600" dirty="0" smtClean="0"/>
              <a:t>2. </a:t>
            </a:r>
            <a:r>
              <a:rPr lang="uk-UA" sz="9600" dirty="0" smtClean="0"/>
              <a:t>Підбір підшипників у розрахунковій частині курсового проекту.</a:t>
            </a:r>
            <a:endParaRPr kumimoji="0" lang="ru-RU" sz="9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478845" y="188640"/>
            <a:ext cx="5786478" cy="642942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Вальниці кочення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690</TotalTime>
  <Words>1942</Words>
  <Application>Microsoft Office PowerPoint</Application>
  <PresentationFormat>Экран (4:3)</PresentationFormat>
  <Paragraphs>551</Paragraphs>
  <Slides>44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Эркер</vt:lpstr>
      <vt:lpstr>Презентация PowerPoint</vt:lpstr>
      <vt:lpstr>Презентация PowerPoint</vt:lpstr>
      <vt:lpstr>Презентация PowerPoint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  <vt:lpstr>Вальниці кочення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Ya</dc:creator>
  <cp:lastModifiedBy>Центр-вселеной</cp:lastModifiedBy>
  <cp:revision>110</cp:revision>
  <dcterms:created xsi:type="dcterms:W3CDTF">2017-01-23T22:22:23Z</dcterms:created>
  <dcterms:modified xsi:type="dcterms:W3CDTF">2017-02-23T13:23:27Z</dcterms:modified>
</cp:coreProperties>
</file>