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1" r:id="rId14"/>
    <p:sldId id="272" r:id="rId15"/>
    <p:sldId id="274" r:id="rId16"/>
    <p:sldId id="276" r:id="rId17"/>
    <p:sldId id="278" r:id="rId18"/>
    <p:sldId id="279" r:id="rId19"/>
    <p:sldId id="280" r:id="rId20"/>
    <p:sldId id="281" r:id="rId21"/>
    <p:sldId id="282" r:id="rId2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FF00"/>
    <a:srgbClr val="0000FF"/>
    <a:srgbClr val="FF9900"/>
    <a:srgbClr val="35E428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60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B3C981-AC93-4BEC-BF56-80B6777952C0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375EA6BA-EAB5-4B16-991F-6D96EC63F59A}">
      <dgm:prSet phldrT="[Текст]" custT="1"/>
      <dgm:spPr>
        <a:solidFill>
          <a:srgbClr val="FFFF00"/>
        </a:solidFill>
        <a:ln>
          <a:solidFill>
            <a:srgbClr val="008000"/>
          </a:solidFill>
        </a:ln>
        <a:effectLst>
          <a:innerShdw blurRad="63500" dist="50800" dir="189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uk-UA" sz="2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ФУНКЦІЇ</a:t>
          </a:r>
          <a:r>
            <a:rPr lang="uk-UA" sz="2200" dirty="0" smtClean="0"/>
            <a:t> </a:t>
          </a:r>
          <a:r>
            <a:rPr lang="uk-UA" sz="2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КРОВІ</a:t>
          </a:r>
          <a:endParaRPr lang="uk-UA" sz="22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BB185547-3C50-44D8-A218-8B08A10AFDE4}" type="parTrans" cxnId="{9B469616-38C6-4769-BBF5-1C0A3E237FA9}">
      <dgm:prSet/>
      <dgm:spPr/>
      <dgm:t>
        <a:bodyPr/>
        <a:lstStyle/>
        <a:p>
          <a:endParaRPr lang="uk-UA"/>
        </a:p>
      </dgm:t>
    </dgm:pt>
    <dgm:pt modelId="{8FDC0282-61D0-41CF-BBB1-1ADB9A490567}" type="sibTrans" cxnId="{9B469616-38C6-4769-BBF5-1C0A3E237FA9}">
      <dgm:prSet/>
      <dgm:spPr/>
      <dgm:t>
        <a:bodyPr/>
        <a:lstStyle/>
        <a:p>
          <a:endParaRPr lang="uk-UA"/>
        </a:p>
      </dgm:t>
    </dgm:pt>
    <dgm:pt modelId="{183B6473-1699-43D2-95D4-BB7957A4342A}">
      <dgm:prSet phldrT="[Текст]" custT="1"/>
      <dgm:spPr>
        <a:solidFill>
          <a:srgbClr val="FFFF00"/>
        </a:solidFill>
        <a:ln>
          <a:solidFill>
            <a:srgbClr val="008000"/>
          </a:solidFill>
        </a:ln>
        <a:scene3d>
          <a:camera prst="perspectiveHeroicExtremeLeftFacing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uk-UA" sz="2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ТРАНС-</a:t>
          </a:r>
        </a:p>
        <a:p>
          <a:r>
            <a:rPr lang="uk-UA" sz="2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ПОРТНА</a:t>
          </a:r>
          <a:endParaRPr lang="uk-UA" sz="2000" b="1" cap="none" spc="0" dirty="0">
            <a:ln w="18000">
              <a:solidFill>
                <a:schemeClr val="accent2">
                  <a:satMod val="140000"/>
                </a:schemeClr>
              </a:solidFill>
              <a:prstDash val="solid"/>
              <a:miter lim="800000"/>
            </a:ln>
            <a:solidFill>
              <a:srgbClr val="FF0000"/>
            </a:solidFill>
            <a:effectLst>
              <a:outerShdw blurRad="25500" dist="23000" dir="7020000" algn="tl">
                <a:srgbClr val="000000">
                  <a:alpha val="50000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FEE6691-8AC5-41FA-8954-6AA9421C9991}" type="parTrans" cxnId="{741064A7-010F-43EC-8096-2954418EC06D}">
      <dgm:prSet/>
      <dgm:spPr>
        <a:solidFill>
          <a:srgbClr val="0000CC"/>
        </a:solidFill>
      </dgm:spPr>
      <dgm:t>
        <a:bodyPr/>
        <a:lstStyle/>
        <a:p>
          <a:endParaRPr lang="uk-UA"/>
        </a:p>
      </dgm:t>
    </dgm:pt>
    <dgm:pt modelId="{CB63D7E1-340E-4A46-B17A-0A0AA121BCCA}" type="sibTrans" cxnId="{741064A7-010F-43EC-8096-2954418EC06D}">
      <dgm:prSet/>
      <dgm:spPr/>
      <dgm:t>
        <a:bodyPr/>
        <a:lstStyle/>
        <a:p>
          <a:endParaRPr lang="uk-UA"/>
        </a:p>
      </dgm:t>
    </dgm:pt>
    <dgm:pt modelId="{2DF572CC-9BA3-4D4D-B7C7-DFCE13C6479E}">
      <dgm:prSet phldrT="[Текст]" custT="1"/>
      <dgm:spPr>
        <a:solidFill>
          <a:srgbClr val="FFFF00"/>
        </a:solidFill>
        <a:ln>
          <a:solidFill>
            <a:srgbClr val="008000"/>
          </a:solidFill>
        </a:ln>
        <a:scene3d>
          <a:camera prst="isometricOffAxis2Lef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uk-UA" sz="18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ТЕРМО-</a:t>
          </a:r>
        </a:p>
        <a:p>
          <a:r>
            <a:rPr lang="uk-UA" sz="18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РЕГУЛЮЮЧА</a:t>
          </a:r>
          <a:endParaRPr lang="uk-UA" sz="1800" dirty="0">
            <a:solidFill>
              <a:srgbClr val="FF0000"/>
            </a:solidFill>
            <a:latin typeface="Arial" pitchFamily="34" charset="0"/>
            <a:cs typeface="Arial" pitchFamily="34" charset="0"/>
          </a:endParaRPr>
        </a:p>
      </dgm:t>
    </dgm:pt>
    <dgm:pt modelId="{9D020258-4AAA-4B84-9156-17D66E30370C}" type="parTrans" cxnId="{95EDD404-4687-48D3-A4DA-BD22491E9CCE}">
      <dgm:prSet/>
      <dgm:spPr>
        <a:solidFill>
          <a:srgbClr val="0000CC"/>
        </a:solidFill>
      </dgm:spPr>
      <dgm:t>
        <a:bodyPr/>
        <a:lstStyle/>
        <a:p>
          <a:endParaRPr lang="uk-UA"/>
        </a:p>
      </dgm:t>
    </dgm:pt>
    <dgm:pt modelId="{0FCC7F5B-A7F8-4AC0-BEDC-B91A5B5AD1A6}" type="sibTrans" cxnId="{95EDD404-4687-48D3-A4DA-BD22491E9CCE}">
      <dgm:prSet/>
      <dgm:spPr/>
      <dgm:t>
        <a:bodyPr/>
        <a:lstStyle/>
        <a:p>
          <a:endParaRPr lang="uk-UA"/>
        </a:p>
      </dgm:t>
    </dgm:pt>
    <dgm:pt modelId="{F4C2D711-F4C7-437D-AF53-7346DEDC7BA5}">
      <dgm:prSet phldrT="[Текст]" custT="1"/>
      <dgm:spPr>
        <a:solidFill>
          <a:srgbClr val="FFFF00"/>
        </a:solidFill>
        <a:ln>
          <a:solidFill>
            <a:srgbClr val="008000"/>
          </a:solidFill>
        </a:ln>
        <a:scene3d>
          <a:camera prst="perspectiveContrastingLeftFacing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uk-UA" sz="2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ЗАХИСНА</a:t>
          </a:r>
          <a:endParaRPr lang="uk-UA" sz="2000" b="1" cap="none" spc="0" dirty="0">
            <a:ln w="18000">
              <a:solidFill>
                <a:schemeClr val="accent2">
                  <a:satMod val="140000"/>
                </a:schemeClr>
              </a:solidFill>
              <a:prstDash val="solid"/>
              <a:miter lim="800000"/>
            </a:ln>
            <a:solidFill>
              <a:srgbClr val="FF0000"/>
            </a:solidFill>
            <a:effectLst>
              <a:outerShdw blurRad="25500" dist="23000" dir="7020000" algn="tl">
                <a:srgbClr val="000000">
                  <a:alpha val="50000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9BF13536-5AB6-4617-BE01-9DF48AFFAAB4}" type="parTrans" cxnId="{16BA55A3-3712-4696-B2E6-C3C493D60937}">
      <dgm:prSet/>
      <dgm:spPr>
        <a:solidFill>
          <a:srgbClr val="0000CC"/>
        </a:solidFill>
      </dgm:spPr>
      <dgm:t>
        <a:bodyPr/>
        <a:lstStyle/>
        <a:p>
          <a:endParaRPr lang="uk-UA"/>
        </a:p>
      </dgm:t>
    </dgm:pt>
    <dgm:pt modelId="{5A66B3C2-96BF-4241-8148-5F98EEAB94A6}" type="sibTrans" cxnId="{16BA55A3-3712-4696-B2E6-C3C493D60937}">
      <dgm:prSet/>
      <dgm:spPr/>
      <dgm:t>
        <a:bodyPr/>
        <a:lstStyle/>
        <a:p>
          <a:endParaRPr lang="uk-UA"/>
        </a:p>
      </dgm:t>
    </dgm:pt>
    <dgm:pt modelId="{FE9F1DC4-3D1D-492F-9B93-A7001F0227FB}">
      <dgm:prSet phldrT="[Текст]" custT="1"/>
      <dgm:spPr>
        <a:solidFill>
          <a:srgbClr val="FFFF00"/>
        </a:solidFill>
        <a:ln>
          <a:solidFill>
            <a:srgbClr val="008000"/>
          </a:solidFill>
        </a:ln>
        <a:scene3d>
          <a:camera prst="isometricOffAxis2Lef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uk-UA" sz="20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rPr>
            <a:t>КОРЕЛЯ-ТИВНА</a:t>
          </a:r>
          <a:endParaRPr lang="uk-UA" sz="2000" b="1" cap="none" spc="0" dirty="0">
            <a:ln w="18000">
              <a:solidFill>
                <a:schemeClr val="accent2">
                  <a:satMod val="140000"/>
                </a:schemeClr>
              </a:solidFill>
              <a:prstDash val="solid"/>
              <a:miter lim="800000"/>
            </a:ln>
            <a:solidFill>
              <a:srgbClr val="FF0000"/>
            </a:solidFill>
            <a:effectLst>
              <a:outerShdw blurRad="25500" dist="23000" dir="7020000" algn="tl">
                <a:srgbClr val="000000">
                  <a:alpha val="50000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35074D2-2039-40F2-AFCE-4D36A819417A}" type="parTrans" cxnId="{45B04FCD-5A09-4FF1-9F18-6577FF4D377D}">
      <dgm:prSet/>
      <dgm:spPr>
        <a:solidFill>
          <a:srgbClr val="0000CC"/>
        </a:solidFill>
      </dgm:spPr>
      <dgm:t>
        <a:bodyPr/>
        <a:lstStyle/>
        <a:p>
          <a:endParaRPr lang="uk-UA"/>
        </a:p>
      </dgm:t>
    </dgm:pt>
    <dgm:pt modelId="{83E43245-5296-4651-8F69-92DFFC66896D}" type="sibTrans" cxnId="{45B04FCD-5A09-4FF1-9F18-6577FF4D377D}">
      <dgm:prSet/>
      <dgm:spPr/>
      <dgm:t>
        <a:bodyPr/>
        <a:lstStyle/>
        <a:p>
          <a:endParaRPr lang="uk-UA"/>
        </a:p>
      </dgm:t>
    </dgm:pt>
    <dgm:pt modelId="{2F9FEE3A-80CB-48F2-906E-C27844D1F4E6}" type="pres">
      <dgm:prSet presAssocID="{1BB3C981-AC93-4BEC-BF56-80B6777952C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40F73E2-A301-4EF4-8723-553C707DE781}" type="pres">
      <dgm:prSet presAssocID="{375EA6BA-EAB5-4B16-991F-6D96EC63F59A}" presName="centerShape" presStyleLbl="node0" presStyleIdx="0" presStyleCnt="1" custScaleX="107292" custScaleY="97869"/>
      <dgm:spPr/>
      <dgm:t>
        <a:bodyPr/>
        <a:lstStyle/>
        <a:p>
          <a:endParaRPr lang="uk-UA"/>
        </a:p>
      </dgm:t>
    </dgm:pt>
    <dgm:pt modelId="{B91A36D6-AB2D-48E6-BF54-B2145B5F6838}" type="pres">
      <dgm:prSet presAssocID="{AFEE6691-8AC5-41FA-8954-6AA9421C9991}" presName="parTrans" presStyleLbl="sibTrans2D1" presStyleIdx="0" presStyleCnt="4"/>
      <dgm:spPr/>
      <dgm:t>
        <a:bodyPr/>
        <a:lstStyle/>
        <a:p>
          <a:endParaRPr lang="uk-UA"/>
        </a:p>
      </dgm:t>
    </dgm:pt>
    <dgm:pt modelId="{FCE896C6-8D87-45D0-9001-E0FFB808B816}" type="pres">
      <dgm:prSet presAssocID="{AFEE6691-8AC5-41FA-8954-6AA9421C9991}" presName="connectorText" presStyleLbl="sibTrans2D1" presStyleIdx="0" presStyleCnt="4"/>
      <dgm:spPr/>
      <dgm:t>
        <a:bodyPr/>
        <a:lstStyle/>
        <a:p>
          <a:endParaRPr lang="uk-UA"/>
        </a:p>
      </dgm:t>
    </dgm:pt>
    <dgm:pt modelId="{41CD1F95-88E3-48D0-814E-D1EB3B17CCB3}" type="pres">
      <dgm:prSet presAssocID="{183B6473-1699-43D2-95D4-BB7957A4342A}" presName="node" presStyleLbl="node1" presStyleIdx="0" presStyleCnt="4" custScaleX="112868" custScaleY="98648" custRadScaleRad="90615" custRadScaleInc="-20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20B3749-5061-438B-8C0F-0DFF9931D8C9}" type="pres">
      <dgm:prSet presAssocID="{9D020258-4AAA-4B84-9156-17D66E30370C}" presName="parTrans" presStyleLbl="sibTrans2D1" presStyleIdx="1" presStyleCnt="4"/>
      <dgm:spPr/>
      <dgm:t>
        <a:bodyPr/>
        <a:lstStyle/>
        <a:p>
          <a:endParaRPr lang="uk-UA"/>
        </a:p>
      </dgm:t>
    </dgm:pt>
    <dgm:pt modelId="{8B950DB9-00BC-48E2-95F8-C62ACED498BA}" type="pres">
      <dgm:prSet presAssocID="{9D020258-4AAA-4B84-9156-17D66E30370C}" presName="connectorText" presStyleLbl="sibTrans2D1" presStyleIdx="1" presStyleCnt="4"/>
      <dgm:spPr/>
      <dgm:t>
        <a:bodyPr/>
        <a:lstStyle/>
        <a:p>
          <a:endParaRPr lang="uk-UA"/>
        </a:p>
      </dgm:t>
    </dgm:pt>
    <dgm:pt modelId="{F0CD41B1-8CC2-4C46-87A7-8930417736AA}" type="pres">
      <dgm:prSet presAssocID="{2DF572CC-9BA3-4D4D-B7C7-DFCE13C6479E}" presName="node" presStyleLbl="node1" presStyleIdx="1" presStyleCnt="4" custScaleX="129398" custScaleY="11502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FB2CC30-DEEB-4D75-8A2E-C87555DBAC88}" type="pres">
      <dgm:prSet presAssocID="{9BF13536-5AB6-4617-BE01-9DF48AFFAAB4}" presName="parTrans" presStyleLbl="sibTrans2D1" presStyleIdx="2" presStyleCnt="4"/>
      <dgm:spPr/>
      <dgm:t>
        <a:bodyPr/>
        <a:lstStyle/>
        <a:p>
          <a:endParaRPr lang="uk-UA"/>
        </a:p>
      </dgm:t>
    </dgm:pt>
    <dgm:pt modelId="{C36D479A-3D14-4714-B6B3-11E4A457D085}" type="pres">
      <dgm:prSet presAssocID="{9BF13536-5AB6-4617-BE01-9DF48AFFAAB4}" presName="connectorText" presStyleLbl="sibTrans2D1" presStyleIdx="2" presStyleCnt="4"/>
      <dgm:spPr/>
      <dgm:t>
        <a:bodyPr/>
        <a:lstStyle/>
        <a:p>
          <a:endParaRPr lang="uk-UA"/>
        </a:p>
      </dgm:t>
    </dgm:pt>
    <dgm:pt modelId="{0A3815EB-6EE7-47EF-A66C-EC87A93B8274}" type="pres">
      <dgm:prSet presAssocID="{F4C2D711-F4C7-437D-AF53-7346DEDC7BA5}" presName="node" presStyleLbl="node1" presStyleIdx="2" presStyleCnt="4" custScaleX="125740" custScaleY="105938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0C01BD7-26F1-4F82-91D4-B78B6F009483}" type="pres">
      <dgm:prSet presAssocID="{235074D2-2039-40F2-AFCE-4D36A819417A}" presName="parTrans" presStyleLbl="sibTrans2D1" presStyleIdx="3" presStyleCnt="4" custScaleX="135501"/>
      <dgm:spPr/>
      <dgm:t>
        <a:bodyPr/>
        <a:lstStyle/>
        <a:p>
          <a:endParaRPr lang="uk-UA"/>
        </a:p>
      </dgm:t>
    </dgm:pt>
    <dgm:pt modelId="{1D4F3609-2722-4A75-B905-0DEC406CDC90}" type="pres">
      <dgm:prSet presAssocID="{235074D2-2039-40F2-AFCE-4D36A819417A}" presName="connectorText" presStyleLbl="sibTrans2D1" presStyleIdx="3" presStyleCnt="4"/>
      <dgm:spPr/>
      <dgm:t>
        <a:bodyPr/>
        <a:lstStyle/>
        <a:p>
          <a:endParaRPr lang="uk-UA"/>
        </a:p>
      </dgm:t>
    </dgm:pt>
    <dgm:pt modelId="{F4CEA4D2-7176-472D-B8BF-DE6ABA1E478E}" type="pres">
      <dgm:prSet presAssocID="{FE9F1DC4-3D1D-492F-9B93-A7001F0227FB}" presName="node" presStyleLbl="node1" presStyleIdx="3" presStyleCnt="4" custScaleX="143145" custScaleY="11502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95EDD404-4687-48D3-A4DA-BD22491E9CCE}" srcId="{375EA6BA-EAB5-4B16-991F-6D96EC63F59A}" destId="{2DF572CC-9BA3-4D4D-B7C7-DFCE13C6479E}" srcOrd="1" destOrd="0" parTransId="{9D020258-4AAA-4B84-9156-17D66E30370C}" sibTransId="{0FCC7F5B-A7F8-4AC0-BEDC-B91A5B5AD1A6}"/>
    <dgm:cxn modelId="{B7FBB8BB-044A-4494-8856-418F41DA1C04}" type="presOf" srcId="{9D020258-4AAA-4B84-9156-17D66E30370C}" destId="{620B3749-5061-438B-8C0F-0DFF9931D8C9}" srcOrd="0" destOrd="0" presId="urn:microsoft.com/office/officeart/2005/8/layout/radial5"/>
    <dgm:cxn modelId="{C7E590C9-D355-4193-8D05-6F4569079803}" type="presOf" srcId="{AFEE6691-8AC5-41FA-8954-6AA9421C9991}" destId="{FCE896C6-8D87-45D0-9001-E0FFB808B816}" srcOrd="1" destOrd="0" presId="urn:microsoft.com/office/officeart/2005/8/layout/radial5"/>
    <dgm:cxn modelId="{13BAEBF0-40A6-425A-8824-1CACAD0AC9CA}" type="presOf" srcId="{375EA6BA-EAB5-4B16-991F-6D96EC63F59A}" destId="{A40F73E2-A301-4EF4-8723-553C707DE781}" srcOrd="0" destOrd="0" presId="urn:microsoft.com/office/officeart/2005/8/layout/radial5"/>
    <dgm:cxn modelId="{9B469616-38C6-4769-BBF5-1C0A3E237FA9}" srcId="{1BB3C981-AC93-4BEC-BF56-80B6777952C0}" destId="{375EA6BA-EAB5-4B16-991F-6D96EC63F59A}" srcOrd="0" destOrd="0" parTransId="{BB185547-3C50-44D8-A218-8B08A10AFDE4}" sibTransId="{8FDC0282-61D0-41CF-BBB1-1ADB9A490567}"/>
    <dgm:cxn modelId="{45B04FCD-5A09-4FF1-9F18-6577FF4D377D}" srcId="{375EA6BA-EAB5-4B16-991F-6D96EC63F59A}" destId="{FE9F1DC4-3D1D-492F-9B93-A7001F0227FB}" srcOrd="3" destOrd="0" parTransId="{235074D2-2039-40F2-AFCE-4D36A819417A}" sibTransId="{83E43245-5296-4651-8F69-92DFFC66896D}"/>
    <dgm:cxn modelId="{4E731326-8BA7-46FE-AE01-FB9AA86D6767}" type="presOf" srcId="{235074D2-2039-40F2-AFCE-4D36A819417A}" destId="{1D4F3609-2722-4A75-B905-0DEC406CDC90}" srcOrd="1" destOrd="0" presId="urn:microsoft.com/office/officeart/2005/8/layout/radial5"/>
    <dgm:cxn modelId="{F4EB0644-A5BE-4CFC-A20A-34AF67F50262}" type="presOf" srcId="{9BF13536-5AB6-4617-BE01-9DF48AFFAAB4}" destId="{C36D479A-3D14-4714-B6B3-11E4A457D085}" srcOrd="1" destOrd="0" presId="urn:microsoft.com/office/officeart/2005/8/layout/radial5"/>
    <dgm:cxn modelId="{A465EC45-7D04-475B-8FCC-661D3C12CAAD}" type="presOf" srcId="{2DF572CC-9BA3-4D4D-B7C7-DFCE13C6479E}" destId="{F0CD41B1-8CC2-4C46-87A7-8930417736AA}" srcOrd="0" destOrd="0" presId="urn:microsoft.com/office/officeart/2005/8/layout/radial5"/>
    <dgm:cxn modelId="{3D332914-4D17-46BB-B649-5D7FDE71EEAB}" type="presOf" srcId="{9D020258-4AAA-4B84-9156-17D66E30370C}" destId="{8B950DB9-00BC-48E2-95F8-C62ACED498BA}" srcOrd="1" destOrd="0" presId="urn:microsoft.com/office/officeart/2005/8/layout/radial5"/>
    <dgm:cxn modelId="{856159E3-4A0B-48B2-8C6E-1C2FF1879EE3}" type="presOf" srcId="{9BF13536-5AB6-4617-BE01-9DF48AFFAAB4}" destId="{0FB2CC30-DEEB-4D75-8A2E-C87555DBAC88}" srcOrd="0" destOrd="0" presId="urn:microsoft.com/office/officeart/2005/8/layout/radial5"/>
    <dgm:cxn modelId="{741064A7-010F-43EC-8096-2954418EC06D}" srcId="{375EA6BA-EAB5-4B16-991F-6D96EC63F59A}" destId="{183B6473-1699-43D2-95D4-BB7957A4342A}" srcOrd="0" destOrd="0" parTransId="{AFEE6691-8AC5-41FA-8954-6AA9421C9991}" sibTransId="{CB63D7E1-340E-4A46-B17A-0A0AA121BCCA}"/>
    <dgm:cxn modelId="{CDE1D153-FA17-4395-9156-ECF49D913A77}" type="presOf" srcId="{1BB3C981-AC93-4BEC-BF56-80B6777952C0}" destId="{2F9FEE3A-80CB-48F2-906E-C27844D1F4E6}" srcOrd="0" destOrd="0" presId="urn:microsoft.com/office/officeart/2005/8/layout/radial5"/>
    <dgm:cxn modelId="{86D4D9B9-DD3C-4D2F-BDD3-DFFDD24072D6}" type="presOf" srcId="{FE9F1DC4-3D1D-492F-9B93-A7001F0227FB}" destId="{F4CEA4D2-7176-472D-B8BF-DE6ABA1E478E}" srcOrd="0" destOrd="0" presId="urn:microsoft.com/office/officeart/2005/8/layout/radial5"/>
    <dgm:cxn modelId="{BC39A601-E4AA-4CD8-9199-CD1EF283C4D3}" type="presOf" srcId="{235074D2-2039-40F2-AFCE-4D36A819417A}" destId="{50C01BD7-26F1-4F82-91D4-B78B6F009483}" srcOrd="0" destOrd="0" presId="urn:microsoft.com/office/officeart/2005/8/layout/radial5"/>
    <dgm:cxn modelId="{ABEE19BD-BC62-4D67-9EF2-95E09A692FDA}" type="presOf" srcId="{F4C2D711-F4C7-437D-AF53-7346DEDC7BA5}" destId="{0A3815EB-6EE7-47EF-A66C-EC87A93B8274}" srcOrd="0" destOrd="0" presId="urn:microsoft.com/office/officeart/2005/8/layout/radial5"/>
    <dgm:cxn modelId="{16BA55A3-3712-4696-B2E6-C3C493D60937}" srcId="{375EA6BA-EAB5-4B16-991F-6D96EC63F59A}" destId="{F4C2D711-F4C7-437D-AF53-7346DEDC7BA5}" srcOrd="2" destOrd="0" parTransId="{9BF13536-5AB6-4617-BE01-9DF48AFFAAB4}" sibTransId="{5A66B3C2-96BF-4241-8148-5F98EEAB94A6}"/>
    <dgm:cxn modelId="{832B5EF8-707C-477C-829C-4BC3A7456554}" type="presOf" srcId="{183B6473-1699-43D2-95D4-BB7957A4342A}" destId="{41CD1F95-88E3-48D0-814E-D1EB3B17CCB3}" srcOrd="0" destOrd="0" presId="urn:microsoft.com/office/officeart/2005/8/layout/radial5"/>
    <dgm:cxn modelId="{4C8FBAAB-194F-4AFA-B721-4FF839C0B5F1}" type="presOf" srcId="{AFEE6691-8AC5-41FA-8954-6AA9421C9991}" destId="{B91A36D6-AB2D-48E6-BF54-B2145B5F6838}" srcOrd="0" destOrd="0" presId="urn:microsoft.com/office/officeart/2005/8/layout/radial5"/>
    <dgm:cxn modelId="{2BD7802E-5569-4F0A-98A3-1AE8DCB9A9A2}" type="presParOf" srcId="{2F9FEE3A-80CB-48F2-906E-C27844D1F4E6}" destId="{A40F73E2-A301-4EF4-8723-553C707DE781}" srcOrd="0" destOrd="0" presId="urn:microsoft.com/office/officeart/2005/8/layout/radial5"/>
    <dgm:cxn modelId="{41C242A1-30FB-49B0-8C18-208CB06D1CAE}" type="presParOf" srcId="{2F9FEE3A-80CB-48F2-906E-C27844D1F4E6}" destId="{B91A36D6-AB2D-48E6-BF54-B2145B5F6838}" srcOrd="1" destOrd="0" presId="urn:microsoft.com/office/officeart/2005/8/layout/radial5"/>
    <dgm:cxn modelId="{2590E1DE-179C-4917-98F3-3A4F4707E1CB}" type="presParOf" srcId="{B91A36D6-AB2D-48E6-BF54-B2145B5F6838}" destId="{FCE896C6-8D87-45D0-9001-E0FFB808B816}" srcOrd="0" destOrd="0" presId="urn:microsoft.com/office/officeart/2005/8/layout/radial5"/>
    <dgm:cxn modelId="{BF9B2B33-33A4-48EA-A8CA-3F0AEE16A3DE}" type="presParOf" srcId="{2F9FEE3A-80CB-48F2-906E-C27844D1F4E6}" destId="{41CD1F95-88E3-48D0-814E-D1EB3B17CCB3}" srcOrd="2" destOrd="0" presId="urn:microsoft.com/office/officeart/2005/8/layout/radial5"/>
    <dgm:cxn modelId="{51B0B387-A183-45FC-8B64-0C5437848263}" type="presParOf" srcId="{2F9FEE3A-80CB-48F2-906E-C27844D1F4E6}" destId="{620B3749-5061-438B-8C0F-0DFF9931D8C9}" srcOrd="3" destOrd="0" presId="urn:microsoft.com/office/officeart/2005/8/layout/radial5"/>
    <dgm:cxn modelId="{D6614F7F-EA1C-4676-A3AF-3A5412EA91AB}" type="presParOf" srcId="{620B3749-5061-438B-8C0F-0DFF9931D8C9}" destId="{8B950DB9-00BC-48E2-95F8-C62ACED498BA}" srcOrd="0" destOrd="0" presId="urn:microsoft.com/office/officeart/2005/8/layout/radial5"/>
    <dgm:cxn modelId="{924FF939-C247-4779-A1A4-85E8AAF22693}" type="presParOf" srcId="{2F9FEE3A-80CB-48F2-906E-C27844D1F4E6}" destId="{F0CD41B1-8CC2-4C46-87A7-8930417736AA}" srcOrd="4" destOrd="0" presId="urn:microsoft.com/office/officeart/2005/8/layout/radial5"/>
    <dgm:cxn modelId="{3026EF61-253C-41F0-B342-A106F4ECF31F}" type="presParOf" srcId="{2F9FEE3A-80CB-48F2-906E-C27844D1F4E6}" destId="{0FB2CC30-DEEB-4D75-8A2E-C87555DBAC88}" srcOrd="5" destOrd="0" presId="urn:microsoft.com/office/officeart/2005/8/layout/radial5"/>
    <dgm:cxn modelId="{E6B2436D-631F-453B-9968-FADEB5D66D32}" type="presParOf" srcId="{0FB2CC30-DEEB-4D75-8A2E-C87555DBAC88}" destId="{C36D479A-3D14-4714-B6B3-11E4A457D085}" srcOrd="0" destOrd="0" presId="urn:microsoft.com/office/officeart/2005/8/layout/radial5"/>
    <dgm:cxn modelId="{C3CB54EA-46D9-4325-94D0-6A9489F238BD}" type="presParOf" srcId="{2F9FEE3A-80CB-48F2-906E-C27844D1F4E6}" destId="{0A3815EB-6EE7-47EF-A66C-EC87A93B8274}" srcOrd="6" destOrd="0" presId="urn:microsoft.com/office/officeart/2005/8/layout/radial5"/>
    <dgm:cxn modelId="{7EC770A0-52C8-43EA-BABA-84B8687C8FBE}" type="presParOf" srcId="{2F9FEE3A-80CB-48F2-906E-C27844D1F4E6}" destId="{50C01BD7-26F1-4F82-91D4-B78B6F009483}" srcOrd="7" destOrd="0" presId="urn:microsoft.com/office/officeart/2005/8/layout/radial5"/>
    <dgm:cxn modelId="{2DE025A5-0ADF-4EE6-B1B3-2910780DBF94}" type="presParOf" srcId="{50C01BD7-26F1-4F82-91D4-B78B6F009483}" destId="{1D4F3609-2722-4A75-B905-0DEC406CDC90}" srcOrd="0" destOrd="0" presId="urn:microsoft.com/office/officeart/2005/8/layout/radial5"/>
    <dgm:cxn modelId="{5B091098-4DC4-4C79-A78C-A22C6EB28323}" type="presParOf" srcId="{2F9FEE3A-80CB-48F2-906E-C27844D1F4E6}" destId="{F4CEA4D2-7176-472D-B8BF-DE6ABA1E478E}" srcOrd="8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D09C5-D291-40F5-8197-828D8A23441E}" type="datetimeFigureOut">
              <a:rPr lang="uk-UA" smtClean="0"/>
              <a:pPr/>
              <a:t>06.12.2016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35354-4D7F-425D-9983-37B1D97D7B46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0034" y="1000108"/>
            <a:ext cx="8358246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ФІЗІОЛОГІЯ КРОВІ</a:t>
            </a:r>
            <a:endParaRPr lang="uk-UA" sz="9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67403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42900" indent="-342900" algn="ctr">
              <a:lnSpc>
                <a:spcPct val="150000"/>
              </a:lnSpc>
              <a:buAutoNum type="arabicPeriod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КРОВ</a:t>
            </a:r>
          </a:p>
          <a:p>
            <a:pPr marL="342900" indent="-342900" algn="ctr">
              <a:lnSpc>
                <a:spcPct val="150000"/>
              </a:lnSpc>
              <a:buAutoNum type="arabicPeriod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ФУНКЦІЇ КРОВІ</a:t>
            </a:r>
          </a:p>
          <a:p>
            <a:pPr marL="342900" indent="-342900" algn="ctr">
              <a:lnSpc>
                <a:spcPct val="150000"/>
              </a:lnSpc>
              <a:buAutoNum type="arabicPeriod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ПЛАЗМА</a:t>
            </a:r>
          </a:p>
          <a:p>
            <a:pPr marL="342900" indent="-342900" algn="ctr">
              <a:lnSpc>
                <a:spcPct val="150000"/>
              </a:lnSpc>
              <a:buAutoNum type="arabicPeriod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КРОВЯНІ КЛІТИНИ:</a:t>
            </a:r>
          </a:p>
          <a:p>
            <a:pPr marL="342900" indent="-342900"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ЕРИТРОЦИТИ, ЇХ СКЛАД, ФОРМА І ЗНАЧЕННЯ</a:t>
            </a:r>
          </a:p>
          <a:p>
            <a:pPr marL="342900" indent="-342900"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ЛЕЙКОЦИТИ, ЇХ ВИДИ, ЗНАЧЕННЯ. ФАГОЦИТОЗ</a:t>
            </a:r>
          </a:p>
          <a:p>
            <a:pPr marL="342900" indent="-342900"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uk-UA" sz="3200" b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itchFamily="18" charset="0"/>
              </a:rPr>
              <a:t>ТРОМБОЦИТИ, ЇХ ЗНАЧЕННЯ</a:t>
            </a:r>
            <a:endParaRPr lang="uk-UA" sz="2800" b="1" spc="50" dirty="0">
              <a:ln w="11430"/>
              <a:solidFill>
                <a:srgbClr val="0000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714752"/>
            <a:ext cx="3717996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1214422"/>
            <a:ext cx="4427537" cy="3590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285728"/>
            <a:ext cx="3523369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6610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Волна 4"/>
          <p:cNvSpPr/>
          <p:nvPr/>
        </p:nvSpPr>
        <p:spPr>
          <a:xfrm>
            <a:off x="928662" y="857232"/>
            <a:ext cx="7429552" cy="4286280"/>
          </a:xfrm>
          <a:prstGeom prst="wav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 smtClean="0">
                <a:ln w="18000">
                  <a:solidFill>
                    <a:srgbClr val="0000CC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Транспортна функція</a:t>
            </a:r>
            <a:endParaRPr lang="uk-UA" sz="7200" b="1" dirty="0">
              <a:ln w="18000">
                <a:solidFill>
                  <a:srgbClr val="0000CC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071538" y="3786190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ln w="18000">
                  <a:solidFill>
                    <a:srgbClr val="0000CC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Захисна функція</a:t>
            </a:r>
            <a:endParaRPr lang="uk-UA" sz="4800" b="1" dirty="0">
              <a:ln w="18000">
                <a:solidFill>
                  <a:srgbClr val="0000CC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042" y="1071546"/>
            <a:ext cx="628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 smtClean="0">
                <a:ln w="18000">
                  <a:solidFill>
                    <a:srgbClr val="0000CC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Терморегулююча функція</a:t>
            </a:r>
            <a:endParaRPr lang="uk-UA" sz="4800" b="1" dirty="0">
              <a:ln w="18000">
                <a:solidFill>
                  <a:srgbClr val="0000CC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2" name="Picture 2" descr="https://im3-tub-ua.yandex.net/i?id=e9364deb7905c4c1f548472626266233&amp;n=33&amp;h=215&amp;w=287"/>
          <p:cNvPicPr>
            <a:picLocks noChangeAspect="1" noChangeArrowheads="1"/>
          </p:cNvPicPr>
          <p:nvPr/>
        </p:nvPicPr>
        <p:blipFill>
          <a:blip r:embed="rId3"/>
          <a:srcRect b="2325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571736" y="428604"/>
            <a:ext cx="58579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n w="18000">
                  <a:solidFill>
                    <a:srgbClr val="0000CC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Корелятивна</a:t>
            </a:r>
            <a:r>
              <a:rPr lang="uk-UA" sz="2400" b="1" dirty="0" smtClean="0">
                <a:ln w="18000">
                  <a:solidFill>
                    <a:srgbClr val="0000CC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uk-UA" sz="4000" b="1" dirty="0" smtClean="0">
                <a:ln w="18000">
                  <a:solidFill>
                    <a:srgbClr val="0000CC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man Old Style" pitchFamily="18" charset="0"/>
              </a:rPr>
              <a:t>функція</a:t>
            </a:r>
            <a:endParaRPr lang="uk-UA" sz="2400" b="1" dirty="0">
              <a:ln w="18000">
                <a:solidFill>
                  <a:srgbClr val="0000CC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482" name="Picture 2" descr="https://im2-tub-ua.yandex.net/i?id=59413dec4acf76691af301291380a90e&amp;n=33&amp;h=225&amp;w=2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с одним скругленным углом 4"/>
          <p:cNvSpPr/>
          <p:nvPr/>
        </p:nvSpPr>
        <p:spPr>
          <a:xfrm>
            <a:off x="2357422" y="428604"/>
            <a:ext cx="4286280" cy="1000132"/>
          </a:xfrm>
          <a:prstGeom prst="round1Rect">
            <a:avLst/>
          </a:prstGeom>
          <a:solidFill>
            <a:srgbClr val="35E4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  <a:latin typeface="Bookman Old Style" pitchFamily="18" charset="0"/>
              </a:rPr>
              <a:t>Розрізняють кров</a:t>
            </a:r>
            <a:endParaRPr lang="uk-UA" sz="32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7" name="Двойная стрелка влево/вверх 6"/>
          <p:cNvSpPr/>
          <p:nvPr/>
        </p:nvSpPr>
        <p:spPr>
          <a:xfrm rot="13542428">
            <a:off x="3242609" y="1497028"/>
            <a:ext cx="2444465" cy="2505559"/>
          </a:xfrm>
          <a:prstGeom prst="leftUpArrow">
            <a:avLst/>
          </a:prstGeom>
          <a:solidFill>
            <a:srgbClr val="35E4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3571876"/>
            <a:ext cx="3214710" cy="2214578"/>
          </a:xfrm>
          <a:prstGeom prst="rect">
            <a:avLst/>
          </a:prstGeom>
          <a:solidFill>
            <a:srgbClr val="35E4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>
                <a:solidFill>
                  <a:srgbClr val="0000FF"/>
                </a:solidFill>
                <a:latin typeface="Bookman Old Style" pitchFamily="18" charset="0"/>
              </a:rPr>
              <a:t>Артеріальна </a:t>
            </a:r>
            <a:r>
              <a:rPr lang="uk-UA" sz="2400" b="1" i="1" dirty="0" smtClean="0">
                <a:solidFill>
                  <a:srgbClr val="0000FF"/>
                </a:solidFill>
                <a:latin typeface="Bookman Old Style" pitchFamily="18" charset="0"/>
              </a:rPr>
              <a:t>- яскраво-червоного </a:t>
            </a:r>
            <a:r>
              <a:rPr lang="uk-UA" sz="2400" b="1" i="1" dirty="0">
                <a:solidFill>
                  <a:srgbClr val="0000FF"/>
                </a:solidFill>
                <a:latin typeface="Bookman Old Style" pitchFamily="18" charset="0"/>
              </a:rPr>
              <a:t>кольору, насичена киснем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500694" y="3571876"/>
            <a:ext cx="3214710" cy="2214578"/>
          </a:xfrm>
          <a:prstGeom prst="rect">
            <a:avLst/>
          </a:prstGeom>
          <a:solidFill>
            <a:srgbClr val="35E4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>
                <a:solidFill>
                  <a:srgbClr val="0000CC"/>
                </a:solidFill>
                <a:latin typeface="Bookman Old Style" pitchFamily="18" charset="0"/>
              </a:rPr>
              <a:t>Венозна </a:t>
            </a:r>
            <a:r>
              <a:rPr lang="uk-UA" sz="2400" b="1" i="1" dirty="0" smtClean="0">
                <a:solidFill>
                  <a:srgbClr val="0000CC"/>
                </a:solidFill>
                <a:latin typeface="Bookman Old Style" pitchFamily="18" charset="0"/>
              </a:rPr>
              <a:t> </a:t>
            </a:r>
            <a:r>
              <a:rPr lang="uk-UA" sz="2400" b="1" i="1" dirty="0">
                <a:solidFill>
                  <a:srgbClr val="0000CC"/>
                </a:solidFill>
                <a:latin typeface="Bookman Old Style" pitchFamily="18" charset="0"/>
              </a:rPr>
              <a:t>– темно-вишневого кольору, насичена вуглекислим газом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9458" name="Picture 2" descr="https://im3-tub-ua.yandex.net/i?id=6a1b1ee2b34ce7ce095c1f3a2dbee10f&amp;n=33&amp;h=225&amp;w=1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https://im1-tub-ua.yandex.net/i?id=0316c6982f8dfe6c54d99975d8d374db&amp;n=33&amp;h=215&amp;w=3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714356"/>
            <a:ext cx="3286148" cy="222877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928662" y="357187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00CC"/>
                </a:solidFill>
                <a:latin typeface="Bookman Old Style" pitchFamily="18" charset="0"/>
              </a:rPr>
              <a:t>6-7 % від маси тіла</a:t>
            </a:r>
            <a:endParaRPr lang="uk-UA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868" y="264318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00CC"/>
                </a:solidFill>
                <a:latin typeface="Bookman Old Style" pitchFamily="18" charset="0"/>
              </a:rPr>
              <a:t>7-8 % від маси тіла</a:t>
            </a:r>
            <a:endParaRPr lang="uk-UA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pic>
        <p:nvPicPr>
          <p:cNvPr id="18440" name="Picture 8" descr="https://im0-tub-ua.yandex.net/i?id=cf73678be898b549bbd4b368a7196f91&amp;n=33&amp;h=215&amp;w=3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857628"/>
            <a:ext cx="4076705" cy="269081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000628" y="3857628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00CC"/>
                </a:solidFill>
                <a:latin typeface="Bookman Old Style" pitchFamily="18" charset="0"/>
              </a:rPr>
              <a:t>9-14 % від маси тіла</a:t>
            </a:r>
            <a:endParaRPr lang="uk-UA" b="1" dirty="0">
              <a:solidFill>
                <a:srgbClr val="0000CC"/>
              </a:solidFill>
              <a:latin typeface="Bookman Old Style" pitchFamily="18" charset="0"/>
            </a:endParaRPr>
          </a:p>
        </p:txBody>
      </p:sp>
      <p:pic>
        <p:nvPicPr>
          <p:cNvPr id="18438" name="Picture 6" descr="https://im0-tub-ua.yandex.net/i?id=a5bf6328dba8e0462131ffbb071fa233&amp;n=33&amp;h=215&amp;w=28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929066"/>
            <a:ext cx="3652327" cy="272656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4" y="285728"/>
            <a:ext cx="7643866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Bookman Old Style" pitchFamily="18" charset="0"/>
              </a:rPr>
              <a:t>Кількість </a:t>
            </a:r>
            <a:r>
              <a:rPr lang="uk-UA" sz="2000" b="1" dirty="0">
                <a:latin typeface="Bookman Old Style" pitchFamily="18" charset="0"/>
              </a:rPr>
              <a:t>крові у різних видів тварин неоднакова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m0-tub-ua.yandex.net/i?id=351d1610966219e52ca374fb458a0f94&amp;n=33&amp;h=225&amp;w=3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2051050" y="188913"/>
            <a:ext cx="5184775" cy="1512887"/>
          </a:xfrm>
          <a:prstGeom prst="diamond">
            <a:avLst/>
          </a:prstGeom>
          <a:gradFill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 dirty="0">
                <a:solidFill>
                  <a:srgbClr val="800000"/>
                </a:solidFill>
                <a:latin typeface="Arial" pitchFamily="34" charset="0"/>
              </a:rPr>
              <a:t>ОСНОВНІ </a:t>
            </a:r>
          </a:p>
          <a:p>
            <a:pPr algn="ctr"/>
            <a:r>
              <a:rPr lang="uk-UA" sz="2400" b="1" dirty="0">
                <a:solidFill>
                  <a:srgbClr val="800000"/>
                </a:solidFill>
                <a:latin typeface="Arial" pitchFamily="34" charset="0"/>
              </a:rPr>
              <a:t>БІЛКИ </a:t>
            </a:r>
          </a:p>
          <a:p>
            <a:pPr algn="ctr"/>
            <a:r>
              <a:rPr lang="uk-UA" sz="2400" b="1" dirty="0">
                <a:solidFill>
                  <a:srgbClr val="800000"/>
                </a:solidFill>
                <a:latin typeface="Arial" pitchFamily="34" charset="0"/>
              </a:rPr>
              <a:t>ПЛАЗМИ  </a:t>
            </a:r>
            <a:endParaRPr lang="ru-RU" sz="2400" b="1" dirty="0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611188" y="981075"/>
            <a:ext cx="2951162" cy="100806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l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 dirty="0">
                <a:latin typeface="Arial" pitchFamily="34" charset="0"/>
              </a:rPr>
              <a:t>АЛЬБУМІНИ</a:t>
            </a:r>
            <a:endParaRPr lang="ru-RU" sz="2400" b="1" dirty="0">
              <a:latin typeface="Arial" pitchFamily="34" charset="0"/>
            </a:endParaRP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2916238" y="1700213"/>
            <a:ext cx="3455987" cy="935037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E6DCAC"/>
              </a:gs>
              <a:gs pos="23000">
                <a:srgbClr val="C7AC4C"/>
              </a:gs>
              <a:gs pos="55000">
                <a:srgbClr val="E6D78A"/>
              </a:gs>
              <a:gs pos="70000">
                <a:srgbClr val="C7AC4C"/>
              </a:gs>
              <a:gs pos="88000">
                <a:srgbClr val="E6D78A"/>
              </a:gs>
              <a:gs pos="100000">
                <a:srgbClr val="E6DCAC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 dirty="0">
              <a:latin typeface="Arial" pitchFamily="34" charset="0"/>
            </a:endParaRPr>
          </a:p>
          <a:p>
            <a:pPr algn="ctr"/>
            <a:r>
              <a:rPr lang="uk-UA" sz="2400" b="1" dirty="0">
                <a:latin typeface="Arial" pitchFamily="34" charset="0"/>
              </a:rPr>
              <a:t>ГЛОБУЛІНИ</a:t>
            </a:r>
            <a:endParaRPr lang="ru-RU" sz="2400" b="1" dirty="0">
              <a:latin typeface="Arial" pitchFamily="34" charset="0"/>
            </a:endParaRPr>
          </a:p>
          <a:p>
            <a:pPr algn="ctr"/>
            <a:endParaRPr lang="ru-RU" sz="2400" b="1" dirty="0">
              <a:latin typeface="Arial" pitchFamily="34" charset="0"/>
            </a:endParaRP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5580063" y="981075"/>
            <a:ext cx="3240087" cy="1079500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rect">
              <a:fillToRect t="100000" r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 dirty="0">
                <a:latin typeface="Arial" pitchFamily="34" charset="0"/>
              </a:rPr>
              <a:t>ФІБРИНОГЕН</a:t>
            </a:r>
            <a:endParaRPr lang="ru-RU" sz="2400" b="1" dirty="0">
              <a:latin typeface="Arial" pitchFamily="34" charset="0"/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>
            <a:off x="0" y="3068638"/>
            <a:ext cx="9144000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66FF66"/>
              </a:gs>
              <a:gs pos="100000">
                <a:srgbClr val="CCFFCC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 dirty="0">
                <a:solidFill>
                  <a:srgbClr val="800000"/>
                </a:solidFill>
                <a:latin typeface="Arial" pitchFamily="34" charset="0"/>
              </a:rPr>
              <a:t>АЛЬБУМІНИ-ВОДОРОЗЧИННІ БІЛКИ</a:t>
            </a:r>
            <a:endParaRPr lang="ru-RU" sz="2400" b="1" dirty="0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0" y="4292600"/>
            <a:ext cx="9144000" cy="576263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 dirty="0">
                <a:solidFill>
                  <a:srgbClr val="800000"/>
                </a:solidFill>
                <a:latin typeface="Arial" pitchFamily="34" charset="0"/>
              </a:rPr>
              <a:t>ГЛОБУЛІНИ –РОЗЧИНЯЮТЬСЯ В СОЛЬОВИХ РОЗЧИНАХ</a:t>
            </a:r>
            <a:endParaRPr lang="ru-RU" sz="2400" b="1" dirty="0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0" y="5300663"/>
            <a:ext cx="9144000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accent1"/>
              </a:gs>
              <a:gs pos="100000">
                <a:srgbClr val="CCFF99"/>
              </a:gs>
            </a:gsLst>
            <a:path path="rect">
              <a:fillToRect l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 dirty="0">
                <a:latin typeface="Arial" pitchFamily="34" charset="0"/>
              </a:rPr>
              <a:t>ФІБРИНОГЕН-БІЛОК, ЩО БЕРЕ УЧАСТЬ У ЗСІДАННІ КРОВІ</a:t>
            </a:r>
            <a:endParaRPr lang="ru-RU" sz="2400" b="1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10" grpId="0" animBg="1"/>
      <p:bldP spid="10" grpId="1" animBg="1"/>
      <p:bldP spid="11" grpId="0" animBg="1"/>
      <p:bldP spid="12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im3-tub-ua.yandex.net/i?id=e08ee2f823ab70b99971f6a48245264f&amp;n=33&amp;h=225&amp;w=1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Oval 12"/>
          <p:cNvSpPr>
            <a:spLocks noChangeArrowheads="1"/>
          </p:cNvSpPr>
          <p:nvPr/>
        </p:nvSpPr>
        <p:spPr bwMode="auto">
          <a:xfrm>
            <a:off x="2268538" y="260350"/>
            <a:ext cx="4895850" cy="2016125"/>
          </a:xfrm>
          <a:prstGeom prst="ellipse">
            <a:avLst/>
          </a:prstGeom>
          <a:gradFill rotWithShape="1">
            <a:gsLst>
              <a:gs pos="0">
                <a:srgbClr val="99FF66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rgbClr val="800000"/>
            </a:solidFill>
            <a:prstDash val="lgDash"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uk-UA" sz="3600" b="1" dirty="0">
              <a:solidFill>
                <a:srgbClr val="FF0000"/>
              </a:solidFill>
              <a:latin typeface="Arial" pitchFamily="34" charset="0"/>
            </a:endParaRPr>
          </a:p>
          <a:p>
            <a:pPr algn="ctr"/>
            <a:r>
              <a:rPr lang="uk-UA" sz="3600" b="1" dirty="0">
                <a:solidFill>
                  <a:srgbClr val="FF0000"/>
                </a:solidFill>
                <a:latin typeface="Arial" pitchFamily="34" charset="0"/>
              </a:rPr>
              <a:t>ПЛАЗМА</a:t>
            </a:r>
            <a:endParaRPr lang="ru-RU" sz="3600" b="1" dirty="0">
              <a:solidFill>
                <a:srgbClr val="FF0000"/>
              </a:solidFill>
              <a:latin typeface="Arial" pitchFamily="34" charset="0"/>
            </a:endParaRPr>
          </a:p>
          <a:p>
            <a:pPr algn="ctr"/>
            <a:endParaRPr lang="ru-RU" sz="3600" b="1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H="1">
            <a:off x="1763713" y="2060575"/>
            <a:ext cx="1079500" cy="720725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3492500" y="2420938"/>
            <a:ext cx="0" cy="935037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5364163" y="2420938"/>
            <a:ext cx="71437" cy="936625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6588125" y="1989138"/>
            <a:ext cx="936625" cy="719137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179388" y="2924175"/>
            <a:ext cx="2160587" cy="1584325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66FF66"/>
              </a:gs>
              <a:gs pos="100000">
                <a:schemeClr val="bg1"/>
              </a:gs>
            </a:gsLst>
            <a:path path="rect">
              <a:fillToRect l="100000" b="100000"/>
            </a:path>
          </a:gradFill>
          <a:ln w="50800" cap="rnd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800" b="1" dirty="0">
                <a:solidFill>
                  <a:srgbClr val="000099"/>
                </a:solidFill>
                <a:latin typeface="Arial" pitchFamily="34" charset="0"/>
              </a:rPr>
              <a:t>ВОДА</a:t>
            </a:r>
          </a:p>
          <a:p>
            <a:pPr algn="ctr"/>
            <a:r>
              <a:rPr lang="uk-UA" sz="2800" b="1" dirty="0">
                <a:solidFill>
                  <a:srgbClr val="000099"/>
                </a:solidFill>
                <a:latin typeface="Arial" pitchFamily="34" charset="0"/>
              </a:rPr>
              <a:t>(90-92 %)</a:t>
            </a:r>
            <a:endParaRPr lang="ru-RU" sz="2800" b="1" dirty="0">
              <a:solidFill>
                <a:srgbClr val="000099"/>
              </a:solidFill>
              <a:latin typeface="Arial" pitchFamily="34" charset="0"/>
            </a:endParaRPr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2411413" y="3500438"/>
            <a:ext cx="2087562" cy="1657350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chemeClr val="bg1"/>
              </a:gs>
              <a:gs pos="100000">
                <a:srgbClr val="99FF66"/>
              </a:gs>
            </a:gsLst>
            <a:path path="shape">
              <a:fillToRect l="50000" t="50000" r="50000" b="50000"/>
            </a:path>
          </a:gradFill>
          <a:ln w="50800" cap="rnd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800" b="1">
                <a:solidFill>
                  <a:srgbClr val="9900FF"/>
                </a:solidFill>
                <a:latin typeface="Arial" pitchFamily="34" charset="0"/>
              </a:rPr>
              <a:t>СУХІ </a:t>
            </a:r>
          </a:p>
          <a:p>
            <a:pPr algn="ctr"/>
            <a:r>
              <a:rPr lang="uk-UA" sz="2800" b="1">
                <a:solidFill>
                  <a:srgbClr val="9900FF"/>
                </a:solidFill>
                <a:latin typeface="Arial" pitchFamily="34" charset="0"/>
              </a:rPr>
              <a:t>РЕЧОВИНИ</a:t>
            </a:r>
          </a:p>
          <a:p>
            <a:pPr algn="ctr"/>
            <a:r>
              <a:rPr lang="uk-UA" sz="2800" b="1">
                <a:solidFill>
                  <a:srgbClr val="9900FF"/>
                </a:solidFill>
                <a:latin typeface="Arial" pitchFamily="34" charset="0"/>
              </a:rPr>
              <a:t>(8-10%)</a:t>
            </a:r>
            <a:endParaRPr lang="ru-RU" sz="2800" b="1">
              <a:solidFill>
                <a:srgbClr val="9900FF"/>
              </a:solidFill>
              <a:latin typeface="Arial" pitchFamily="34" charset="0"/>
            </a:endParaRPr>
          </a:p>
        </p:txBody>
      </p:sp>
      <p:sp>
        <p:nvSpPr>
          <p:cNvPr id="12" name="AutoShape 17"/>
          <p:cNvSpPr>
            <a:spLocks noChangeArrowheads="1"/>
          </p:cNvSpPr>
          <p:nvPr/>
        </p:nvSpPr>
        <p:spPr bwMode="auto">
          <a:xfrm>
            <a:off x="4643438" y="3500438"/>
            <a:ext cx="2016125" cy="1657350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lin ang="2700000" scaled="1"/>
          </a:gradFill>
          <a:ln w="50800" cap="rnd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 sz="2800" b="1">
              <a:latin typeface="Arial" pitchFamily="34" charset="0"/>
            </a:endParaRPr>
          </a:p>
          <a:p>
            <a:pPr algn="ctr"/>
            <a:r>
              <a:rPr lang="uk-UA" sz="2800" b="1">
                <a:solidFill>
                  <a:srgbClr val="006600"/>
                </a:solidFill>
                <a:latin typeface="Arial" pitchFamily="34" charset="0"/>
              </a:rPr>
              <a:t>БІЛКИ</a:t>
            </a:r>
          </a:p>
          <a:p>
            <a:pPr algn="ctr"/>
            <a:r>
              <a:rPr lang="uk-UA" sz="2800" b="1">
                <a:solidFill>
                  <a:srgbClr val="006600"/>
                </a:solidFill>
                <a:latin typeface="Arial" pitchFamily="34" charset="0"/>
              </a:rPr>
              <a:t>(6-8%)</a:t>
            </a:r>
          </a:p>
          <a:p>
            <a:pPr algn="ctr"/>
            <a:endParaRPr lang="ru-RU" sz="2800" b="1">
              <a:solidFill>
                <a:srgbClr val="006600"/>
              </a:solidFill>
              <a:latin typeface="Arial" pitchFamily="34" charset="0"/>
            </a:endParaRPr>
          </a:p>
        </p:txBody>
      </p:sp>
      <p:sp>
        <p:nvSpPr>
          <p:cNvPr id="13" name="AutoShape 18"/>
          <p:cNvSpPr>
            <a:spLocks noChangeArrowheads="1"/>
          </p:cNvSpPr>
          <p:nvPr/>
        </p:nvSpPr>
        <p:spPr bwMode="auto">
          <a:xfrm>
            <a:off x="6732588" y="2781300"/>
            <a:ext cx="2232025" cy="1657350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99FF66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50800" cap="rnd">
            <a:solidFill>
              <a:srgbClr val="FF0000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800">
                <a:latin typeface="Arial" pitchFamily="34" charset="0"/>
              </a:rPr>
              <a:t>МІНЕРАЛЬНІ</a:t>
            </a:r>
          </a:p>
          <a:p>
            <a:pPr algn="ctr"/>
            <a:r>
              <a:rPr lang="uk-UA" sz="2800">
                <a:latin typeface="Arial" pitchFamily="34" charset="0"/>
              </a:rPr>
              <a:t> РЕЧОВИНИ</a:t>
            </a:r>
            <a:endParaRPr lang="ru-RU" sz="2800">
              <a:latin typeface="Arial" pitchFamily="34" charset="0"/>
            </a:endParaRPr>
          </a:p>
        </p:txBody>
      </p:sp>
      <p:pic>
        <p:nvPicPr>
          <p:cNvPr id="14" name="Picture 2" descr="https://im2-tub-ua.yandex.net/i?id=8878f41091580787685874947b788b3e&amp;n=33&amp;h=215&amp;w=287"/>
          <p:cNvPicPr>
            <a:picLocks noChangeAspect="1" noChangeArrowheads="1"/>
          </p:cNvPicPr>
          <p:nvPr/>
        </p:nvPicPr>
        <p:blipFill>
          <a:blip r:embed="rId3"/>
          <a:srcRect l="2613" t="10465" r="63414" b="58139"/>
          <a:stretch>
            <a:fillRect/>
          </a:stretch>
        </p:blipFill>
        <p:spPr bwMode="auto">
          <a:xfrm>
            <a:off x="285720" y="285728"/>
            <a:ext cx="1785950" cy="1236427"/>
          </a:xfrm>
          <a:prstGeom prst="rect">
            <a:avLst/>
          </a:prstGeom>
          <a:noFill/>
        </p:spPr>
      </p:pic>
      <p:pic>
        <p:nvPicPr>
          <p:cNvPr id="23554" name="Picture 2" descr="https://im1-tub-ua.yandex.net/i?id=ee7319faf93f8602fb566e6b7f0c5256&amp;n=33&amp;h=215&amp;w=1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4500570"/>
            <a:ext cx="1362075" cy="2047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m3-tub-ua.yandex.net/i?id=1d92a5f99a5d302ba0e4d49af6955932&amp;n=33&amp;h=225&amp;w=3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AutoShape 5"/>
          <p:cNvSpPr>
            <a:spLocks/>
          </p:cNvSpPr>
          <p:nvPr/>
        </p:nvSpPr>
        <p:spPr bwMode="auto">
          <a:xfrm>
            <a:off x="6732588" y="2708275"/>
            <a:ext cx="2232025" cy="865188"/>
          </a:xfrm>
          <a:prstGeom prst="borderCallout2">
            <a:avLst>
              <a:gd name="adj1" fmla="val 13213"/>
              <a:gd name="adj2" fmla="val -3412"/>
              <a:gd name="adj3" fmla="val 13213"/>
              <a:gd name="adj4" fmla="val -11310"/>
              <a:gd name="adj5" fmla="val -78347"/>
              <a:gd name="adj6" fmla="val -19560"/>
            </a:avLst>
          </a:prstGeom>
          <a:gradFill rotWithShape="1">
            <a:gsLst>
              <a:gs pos="0">
                <a:schemeClr val="bg1"/>
              </a:gs>
              <a:gs pos="100000">
                <a:srgbClr val="FFCC00"/>
              </a:gs>
            </a:gsLst>
            <a:lin ang="18900000" scaled="1"/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>
                <a:latin typeface="Arial" pitchFamily="34" charset="0"/>
              </a:rPr>
              <a:t>ОБУМОВЛЮЮТЬ ОСМОТИЧНИЙ ТИСК</a:t>
            </a:r>
            <a:endParaRPr lang="ru-RU">
              <a:latin typeface="Arial" pitchFamily="34" charset="0"/>
            </a:endParaRPr>
          </a:p>
        </p:txBody>
      </p:sp>
      <p:sp>
        <p:nvSpPr>
          <p:cNvPr id="8199" name="AutoShape 7"/>
          <p:cNvSpPr>
            <a:spLocks/>
          </p:cNvSpPr>
          <p:nvPr/>
        </p:nvSpPr>
        <p:spPr bwMode="auto">
          <a:xfrm>
            <a:off x="6732588" y="3789363"/>
            <a:ext cx="1943100" cy="609600"/>
          </a:xfrm>
          <a:prstGeom prst="borderCallout2">
            <a:avLst>
              <a:gd name="adj1" fmla="val 18750"/>
              <a:gd name="adj2" fmla="val -3921"/>
              <a:gd name="adj3" fmla="val 18750"/>
              <a:gd name="adj4" fmla="val -29329"/>
              <a:gd name="adj5" fmla="val -300259"/>
              <a:gd name="adj6" fmla="val -55801"/>
            </a:avLst>
          </a:prstGeom>
          <a:gradFill rotWithShape="1">
            <a:gsLst>
              <a:gs pos="0">
                <a:srgbClr val="FFCC00"/>
              </a:gs>
              <a:gs pos="100000">
                <a:srgbClr val="CCFF99"/>
              </a:gs>
            </a:gsLst>
            <a:lin ang="18900000" scaled="1"/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>
                <a:latin typeface="Arial" pitchFamily="34" charset="0"/>
              </a:rPr>
              <a:t>ПЛАСТИЧНИЙ МАТЕРІАЛ</a:t>
            </a:r>
            <a:endParaRPr lang="ru-RU">
              <a:latin typeface="Arial" pitchFamily="34" charset="0"/>
            </a:endParaRPr>
          </a:p>
        </p:txBody>
      </p:sp>
      <p:sp>
        <p:nvSpPr>
          <p:cNvPr id="8200" name="AutoShape 8"/>
          <p:cNvSpPr>
            <a:spLocks/>
          </p:cNvSpPr>
          <p:nvPr/>
        </p:nvSpPr>
        <p:spPr bwMode="auto">
          <a:xfrm>
            <a:off x="250825" y="2708275"/>
            <a:ext cx="2233613" cy="682625"/>
          </a:xfrm>
          <a:prstGeom prst="borderCallout2">
            <a:avLst>
              <a:gd name="adj1" fmla="val 16745"/>
              <a:gd name="adj2" fmla="val 103412"/>
              <a:gd name="adj3" fmla="val 16745"/>
              <a:gd name="adj4" fmla="val 109667"/>
              <a:gd name="adj5" fmla="val -89069"/>
              <a:gd name="adj6" fmla="val 116065"/>
            </a:avLst>
          </a:prstGeom>
          <a:gradFill rotWithShape="1">
            <a:gsLst>
              <a:gs pos="0">
                <a:schemeClr val="accent1"/>
              </a:gs>
              <a:gs pos="100000">
                <a:srgbClr val="CCFF99"/>
              </a:gs>
            </a:gsLst>
            <a:lin ang="2700000" scaled="1"/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000">
                <a:latin typeface="Arial" pitchFamily="34" charset="0"/>
              </a:rPr>
              <a:t>ПІДТРИМУЮТЬ р</a:t>
            </a:r>
            <a:r>
              <a:rPr lang="en-US" sz="2000">
                <a:latin typeface="Arial" pitchFamily="34" charset="0"/>
              </a:rPr>
              <a:t>H </a:t>
            </a:r>
            <a:r>
              <a:rPr lang="uk-UA" sz="2000">
                <a:latin typeface="Arial" pitchFamily="34" charset="0"/>
              </a:rPr>
              <a:t>КРОВІ</a:t>
            </a:r>
            <a:endParaRPr lang="ru-RU" sz="2000">
              <a:latin typeface="Arial" pitchFamily="34" charset="0"/>
            </a:endParaRPr>
          </a:p>
        </p:txBody>
      </p:sp>
      <p:sp>
        <p:nvSpPr>
          <p:cNvPr id="8205" name="laptop"/>
          <p:cNvSpPr>
            <a:spLocks noEditPoints="1" noChangeArrowheads="1"/>
          </p:cNvSpPr>
          <p:nvPr/>
        </p:nvSpPr>
        <p:spPr bwMode="auto">
          <a:xfrm>
            <a:off x="1403350" y="333375"/>
            <a:ext cx="6335713" cy="18002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0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gradFill rotWithShape="1">
            <a:gsLst>
              <a:gs pos="0">
                <a:srgbClr val="FFFF99"/>
              </a:gs>
              <a:gs pos="100000">
                <a:srgbClr val="CCFF99"/>
              </a:gs>
            </a:gsLst>
            <a:path path="rect">
              <a:fillToRect l="50000" t="50000" r="50000" b="50000"/>
            </a:path>
          </a:gra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3200" b="1">
                <a:solidFill>
                  <a:srgbClr val="800000"/>
                </a:solidFill>
                <a:latin typeface="Arial" pitchFamily="34" charset="0"/>
              </a:rPr>
              <a:t>ЗНАЧЕННЯ БІЛКІВ</a:t>
            </a:r>
            <a:endParaRPr lang="ru-RU" sz="32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8206" name="AutoShape 14"/>
          <p:cNvSpPr>
            <a:spLocks/>
          </p:cNvSpPr>
          <p:nvPr/>
        </p:nvSpPr>
        <p:spPr bwMode="auto">
          <a:xfrm>
            <a:off x="107950" y="3573463"/>
            <a:ext cx="2808288" cy="719137"/>
          </a:xfrm>
          <a:prstGeom prst="borderCallout2">
            <a:avLst>
              <a:gd name="adj1" fmla="val 15894"/>
              <a:gd name="adj2" fmla="val 102713"/>
              <a:gd name="adj3" fmla="val 15894"/>
              <a:gd name="adj4" fmla="val 110176"/>
              <a:gd name="adj5" fmla="val -194481"/>
              <a:gd name="adj6" fmla="val 117921"/>
            </a:avLst>
          </a:prstGeom>
          <a:gradFill rotWithShape="1">
            <a:gsLst>
              <a:gs pos="0">
                <a:schemeClr val="bg1"/>
              </a:gs>
              <a:gs pos="100000">
                <a:srgbClr val="66FF66"/>
              </a:gs>
            </a:gsLst>
            <a:lin ang="18900000" scaled="1"/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000">
                <a:latin typeface="Arial" pitchFamily="34" charset="0"/>
              </a:rPr>
              <a:t>БЕРУТЬ УЧАСТЬ У ЗСІДАННЯ КРОВІ</a:t>
            </a:r>
            <a:endParaRPr lang="ru-RU" sz="2000">
              <a:latin typeface="Arial" pitchFamily="34" charset="0"/>
            </a:endParaRPr>
          </a:p>
        </p:txBody>
      </p:sp>
      <p:sp>
        <p:nvSpPr>
          <p:cNvPr id="8207" name="AutoShape 15"/>
          <p:cNvSpPr>
            <a:spLocks/>
          </p:cNvSpPr>
          <p:nvPr/>
        </p:nvSpPr>
        <p:spPr bwMode="auto">
          <a:xfrm>
            <a:off x="827088" y="4365625"/>
            <a:ext cx="2354262" cy="647700"/>
          </a:xfrm>
          <a:prstGeom prst="borderCallout2">
            <a:avLst>
              <a:gd name="adj1" fmla="val 17648"/>
              <a:gd name="adj2" fmla="val 103236"/>
              <a:gd name="adj3" fmla="val 17648"/>
              <a:gd name="adj4" fmla="val 112204"/>
              <a:gd name="adj5" fmla="val -337991"/>
              <a:gd name="adj6" fmla="val 121644"/>
            </a:avLst>
          </a:prstGeom>
          <a:gradFill rotWithShape="1">
            <a:gsLst>
              <a:gs pos="0">
                <a:srgbClr val="CC99FF"/>
              </a:gs>
              <a:gs pos="100000">
                <a:srgbClr val="CCFF99"/>
              </a:gs>
            </a:gsLst>
            <a:lin ang="18900000" scaled="1"/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000">
                <a:latin typeface="Arial" pitchFamily="34" charset="0"/>
              </a:rPr>
              <a:t>УТВОРЕННЯ ІМУННИХ ТІЛ</a:t>
            </a:r>
            <a:endParaRPr lang="ru-RU" sz="2000">
              <a:latin typeface="Arial" pitchFamily="34" charset="0"/>
            </a:endParaRPr>
          </a:p>
        </p:txBody>
      </p:sp>
      <p:sp>
        <p:nvSpPr>
          <p:cNvPr id="8208" name="AutoShape 16"/>
          <p:cNvSpPr>
            <a:spLocks/>
          </p:cNvSpPr>
          <p:nvPr/>
        </p:nvSpPr>
        <p:spPr bwMode="auto">
          <a:xfrm>
            <a:off x="250825" y="5373688"/>
            <a:ext cx="3290888" cy="936625"/>
          </a:xfrm>
          <a:prstGeom prst="borderCallout2">
            <a:avLst>
              <a:gd name="adj1" fmla="val 12204"/>
              <a:gd name="adj2" fmla="val 102315"/>
              <a:gd name="adj3" fmla="val 12204"/>
              <a:gd name="adj4" fmla="val 109843"/>
              <a:gd name="adj5" fmla="val -341523"/>
              <a:gd name="adj6" fmla="val 117657"/>
            </a:avLst>
          </a:prstGeom>
          <a:gradFill rotWithShape="1">
            <a:gsLst>
              <a:gs pos="0">
                <a:srgbClr val="CCFF99"/>
              </a:gs>
              <a:gs pos="100000">
                <a:schemeClr val="accent2"/>
              </a:gs>
            </a:gsLst>
            <a:lin ang="18900000" scaled="1"/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 sz="2000">
                <a:latin typeface="Arial" pitchFamily="34" charset="0"/>
              </a:rPr>
              <a:t>ТРАНСПОРТУВАННЯ ГОРМОНІВ, МІНЕРАЛЬ-НИХ РЕЧОВИН</a:t>
            </a:r>
            <a:endParaRPr lang="ru-RU" sz="2000">
              <a:latin typeface="Arial" pitchFamily="34" charset="0"/>
            </a:endParaRPr>
          </a:p>
        </p:txBody>
      </p:sp>
      <p:sp>
        <p:nvSpPr>
          <p:cNvPr id="8209" name="AutoShape 17"/>
          <p:cNvSpPr>
            <a:spLocks/>
          </p:cNvSpPr>
          <p:nvPr/>
        </p:nvSpPr>
        <p:spPr bwMode="auto">
          <a:xfrm>
            <a:off x="6516688" y="4581525"/>
            <a:ext cx="2371725" cy="609600"/>
          </a:xfrm>
          <a:prstGeom prst="borderCallout2">
            <a:avLst>
              <a:gd name="adj1" fmla="val 18750"/>
              <a:gd name="adj2" fmla="val -3213"/>
              <a:gd name="adj3" fmla="val 18750"/>
              <a:gd name="adj4" fmla="val -29583"/>
              <a:gd name="adj5" fmla="val -399481"/>
              <a:gd name="adj6" fmla="val -57898"/>
            </a:avLst>
          </a:prstGeom>
          <a:gradFill rotWithShape="1">
            <a:gsLst>
              <a:gs pos="0">
                <a:srgbClr val="FFCC99"/>
              </a:gs>
              <a:gs pos="100000">
                <a:srgbClr val="FFFF66"/>
              </a:gs>
            </a:gsLst>
            <a:path path="rect">
              <a:fillToRect l="100000" b="100000"/>
            </a:path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>
                <a:latin typeface="Arial" pitchFamily="34" charset="0"/>
              </a:rPr>
              <a:t>ЗАБЕЗПЕЧУЮТЬ В`ЯЗКІСТЬ КРОВІ</a:t>
            </a:r>
            <a:endParaRPr lang="ru-RU">
              <a:latin typeface="Arial" pitchFamily="34" charset="0"/>
            </a:endParaRPr>
          </a:p>
        </p:txBody>
      </p:sp>
      <p:sp>
        <p:nvSpPr>
          <p:cNvPr id="8210" name="AutoShape 18"/>
          <p:cNvSpPr>
            <a:spLocks/>
          </p:cNvSpPr>
          <p:nvPr/>
        </p:nvSpPr>
        <p:spPr bwMode="auto">
          <a:xfrm>
            <a:off x="5795963" y="5445125"/>
            <a:ext cx="2592387" cy="935038"/>
          </a:xfrm>
          <a:prstGeom prst="borderCallout2">
            <a:avLst>
              <a:gd name="adj1" fmla="val 12222"/>
              <a:gd name="adj2" fmla="val -2940"/>
              <a:gd name="adj3" fmla="val 12222"/>
              <a:gd name="adj4" fmla="val -19292"/>
              <a:gd name="adj5" fmla="val -349574"/>
              <a:gd name="adj6" fmla="val -36250"/>
            </a:avLst>
          </a:prstGeom>
          <a:gradFill rotWithShape="1">
            <a:gsLst>
              <a:gs pos="0">
                <a:srgbClr val="FFCC00"/>
              </a:gs>
              <a:gs pos="100000">
                <a:srgbClr val="CCFF99"/>
              </a:gs>
            </a:gsLst>
            <a:path path="rect">
              <a:fillToRect t="100000" r="100000"/>
            </a:path>
          </a:gra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uk-UA">
                <a:latin typeface="Arial" pitchFamily="34" charset="0"/>
              </a:rPr>
              <a:t>ПЕРЕШКОДЖАЮТЬ ОСІДАННЮ ЕРИТРОЦИТІВ</a:t>
            </a:r>
            <a:endParaRPr lang="ru-RU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2-tub-ua.yandex.net/i?id=b436369e214e437a7cf0382e25701706&amp;n=33&amp;h=225&amp;w=3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3132138" y="404813"/>
            <a:ext cx="2881312" cy="863600"/>
          </a:xfrm>
          <a:prstGeom prst="flowChartProcess">
            <a:avLst/>
          </a:prstGeom>
          <a:gradFill rotWithShape="1">
            <a:gsLst>
              <a:gs pos="0">
                <a:schemeClr val="bg1"/>
              </a:gs>
              <a:gs pos="100000">
                <a:srgbClr val="00FF00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800" b="1">
                <a:solidFill>
                  <a:srgbClr val="FF0000"/>
                </a:solidFill>
                <a:latin typeface="Arial" pitchFamily="34" charset="0"/>
              </a:rPr>
              <a:t>ПЛАЗМА КРОВІ</a:t>
            </a:r>
            <a:endParaRPr lang="ru-RU" sz="28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971550" y="1628775"/>
            <a:ext cx="1944688" cy="64770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>
                <a:solidFill>
                  <a:srgbClr val="800000"/>
                </a:solidFill>
                <a:latin typeface="Arial" pitchFamily="34" charset="0"/>
              </a:rPr>
              <a:t>ГЛЮКОЗА</a:t>
            </a:r>
            <a:endParaRPr lang="ru-RU" sz="24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1403350" y="2492375"/>
            <a:ext cx="2160588" cy="64770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>
                <a:solidFill>
                  <a:srgbClr val="800000"/>
                </a:solidFill>
                <a:latin typeface="Arial" pitchFamily="34" charset="0"/>
              </a:rPr>
              <a:t>ЛІПІДИ</a:t>
            </a:r>
            <a:endParaRPr lang="ru-RU" sz="24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916238" y="3213100"/>
            <a:ext cx="3313112" cy="64770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>
                <a:solidFill>
                  <a:srgbClr val="800000"/>
                </a:solidFill>
                <a:latin typeface="Arial" pitchFamily="34" charset="0"/>
              </a:rPr>
              <a:t>МАКРО- </a:t>
            </a:r>
          </a:p>
          <a:p>
            <a:pPr algn="ctr"/>
            <a:r>
              <a:rPr lang="uk-UA" sz="2400" b="1">
                <a:solidFill>
                  <a:srgbClr val="800000"/>
                </a:solidFill>
                <a:latin typeface="Arial" pitchFamily="34" charset="0"/>
              </a:rPr>
              <a:t>І МІКРОЕЛЕМЕНТИ</a:t>
            </a:r>
            <a:endParaRPr lang="ru-RU" sz="24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6372225" y="1628775"/>
            <a:ext cx="2160588" cy="720725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>
                <a:solidFill>
                  <a:srgbClr val="800000"/>
                </a:solidFill>
                <a:latin typeface="Arial" pitchFamily="34" charset="0"/>
              </a:rPr>
              <a:t>ФОСФАТИДИ</a:t>
            </a:r>
            <a:endParaRPr lang="ru-RU" sz="24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5651500" y="2420938"/>
            <a:ext cx="2160588" cy="647700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>
                <a:solidFill>
                  <a:srgbClr val="800000"/>
                </a:solidFill>
                <a:latin typeface="Arial" pitchFamily="34" charset="0"/>
              </a:rPr>
              <a:t>ХОЛЕСТЕРИН</a:t>
            </a:r>
            <a:endParaRPr lang="ru-RU" sz="2400" b="1">
              <a:solidFill>
                <a:srgbClr val="800000"/>
              </a:solidFill>
              <a:latin typeface="Arial" pitchFamily="34" charset="0"/>
            </a:endParaRPr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 flipH="1">
            <a:off x="2771775" y="3933825"/>
            <a:ext cx="6477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1" name="Line 15"/>
          <p:cNvSpPr>
            <a:spLocks noChangeShapeType="1"/>
          </p:cNvSpPr>
          <p:nvPr/>
        </p:nvSpPr>
        <p:spPr bwMode="auto">
          <a:xfrm flipH="1">
            <a:off x="2916238" y="4005263"/>
            <a:ext cx="792162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 flipH="1">
            <a:off x="3203575" y="4005263"/>
            <a:ext cx="720725" cy="1008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>
            <a:off x="5148263" y="4005263"/>
            <a:ext cx="792162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>
            <a:off x="5435600" y="3933825"/>
            <a:ext cx="1008063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5" name="Line 19"/>
          <p:cNvSpPr>
            <a:spLocks noChangeShapeType="1"/>
          </p:cNvSpPr>
          <p:nvPr/>
        </p:nvSpPr>
        <p:spPr bwMode="auto">
          <a:xfrm flipH="1">
            <a:off x="4067175" y="4005263"/>
            <a:ext cx="360363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6" name="Line 20"/>
          <p:cNvSpPr>
            <a:spLocks noChangeShapeType="1"/>
          </p:cNvSpPr>
          <p:nvPr/>
        </p:nvSpPr>
        <p:spPr bwMode="auto">
          <a:xfrm>
            <a:off x="4787900" y="4005263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7" name="Line 21"/>
          <p:cNvSpPr>
            <a:spLocks noChangeShapeType="1"/>
          </p:cNvSpPr>
          <p:nvPr/>
        </p:nvSpPr>
        <p:spPr bwMode="auto">
          <a:xfrm>
            <a:off x="5651500" y="3933825"/>
            <a:ext cx="576263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38" name="AutoShape 22"/>
          <p:cNvSpPr>
            <a:spLocks noChangeArrowheads="1"/>
          </p:cNvSpPr>
          <p:nvPr/>
        </p:nvSpPr>
        <p:spPr bwMode="auto">
          <a:xfrm>
            <a:off x="1258888" y="3933825"/>
            <a:ext cx="1368425" cy="43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66FF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latin typeface="Arial" pitchFamily="34" charset="0"/>
              </a:rPr>
              <a:t>НАТРІЙ</a:t>
            </a:r>
            <a:endParaRPr lang="ru-RU" sz="2000" b="1">
              <a:latin typeface="Arial" pitchFamily="34" charset="0"/>
            </a:endParaRPr>
          </a:p>
        </p:txBody>
      </p:sp>
      <p:sp>
        <p:nvSpPr>
          <p:cNvPr id="9239" name="AutoShape 23"/>
          <p:cNvSpPr>
            <a:spLocks noChangeArrowheads="1"/>
          </p:cNvSpPr>
          <p:nvPr/>
        </p:nvSpPr>
        <p:spPr bwMode="auto">
          <a:xfrm>
            <a:off x="1357290" y="4437063"/>
            <a:ext cx="1270023" cy="43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 dirty="0">
                <a:latin typeface="Arial" pitchFamily="34" charset="0"/>
              </a:rPr>
              <a:t>КАЛЬЦІЙ</a:t>
            </a:r>
            <a:endParaRPr lang="ru-RU" sz="2000" b="1" dirty="0">
              <a:latin typeface="Arial" pitchFamily="34" charset="0"/>
            </a:endParaRPr>
          </a:p>
        </p:txBody>
      </p:sp>
      <p:sp>
        <p:nvSpPr>
          <p:cNvPr id="9240" name="AutoShape 24"/>
          <p:cNvSpPr>
            <a:spLocks noChangeArrowheads="1"/>
          </p:cNvSpPr>
          <p:nvPr/>
        </p:nvSpPr>
        <p:spPr bwMode="auto">
          <a:xfrm>
            <a:off x="6516688" y="4581525"/>
            <a:ext cx="2160587" cy="647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uk-UA" sz="2000">
              <a:latin typeface="Arial" pitchFamily="34" charset="0"/>
            </a:endParaRPr>
          </a:p>
          <a:p>
            <a:pPr algn="ctr"/>
            <a:r>
              <a:rPr lang="uk-UA" sz="2000" b="1">
                <a:latin typeface="Arial" pitchFamily="34" charset="0"/>
              </a:rPr>
              <a:t>СОЛІ  СІРЧАНОЇ </a:t>
            </a:r>
          </a:p>
          <a:p>
            <a:pPr algn="ctr"/>
            <a:r>
              <a:rPr lang="uk-UA" sz="2000" b="1">
                <a:latin typeface="Arial" pitchFamily="34" charset="0"/>
              </a:rPr>
              <a:t>КИСЛОТИ</a:t>
            </a:r>
            <a:endParaRPr lang="ru-RU" sz="2000" b="1">
              <a:latin typeface="Arial" pitchFamily="34" charset="0"/>
            </a:endParaRPr>
          </a:p>
          <a:p>
            <a:pPr algn="ctr"/>
            <a:endParaRPr lang="ru-RU" sz="2000" b="1">
              <a:latin typeface="Arial" pitchFamily="34" charset="0"/>
            </a:endParaRPr>
          </a:p>
        </p:txBody>
      </p:sp>
      <p:sp>
        <p:nvSpPr>
          <p:cNvPr id="9241" name="AutoShape 25"/>
          <p:cNvSpPr>
            <a:spLocks noChangeArrowheads="1"/>
          </p:cNvSpPr>
          <p:nvPr/>
        </p:nvSpPr>
        <p:spPr bwMode="auto">
          <a:xfrm>
            <a:off x="6372225" y="3714752"/>
            <a:ext cx="2520950" cy="72231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0000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uk-UA" dirty="0">
              <a:latin typeface="Arial" pitchFamily="34" charset="0"/>
            </a:endParaRPr>
          </a:p>
          <a:p>
            <a:pPr algn="ctr"/>
            <a:r>
              <a:rPr lang="uk-UA" sz="2000" b="1" dirty="0">
                <a:latin typeface="Arial" pitchFamily="34" charset="0"/>
              </a:rPr>
              <a:t>СОЛІ ФОСФАТНОЇ </a:t>
            </a:r>
          </a:p>
          <a:p>
            <a:pPr algn="ctr"/>
            <a:r>
              <a:rPr lang="uk-UA" sz="2000" b="1" dirty="0">
                <a:latin typeface="Arial" pitchFamily="34" charset="0"/>
              </a:rPr>
              <a:t>КИСЛОТИ</a:t>
            </a:r>
            <a:endParaRPr lang="ru-RU" sz="2000" b="1" dirty="0">
              <a:latin typeface="Arial" pitchFamily="34" charset="0"/>
            </a:endParaRPr>
          </a:p>
          <a:p>
            <a:pPr algn="ctr"/>
            <a:endParaRPr lang="ru-RU" sz="2000" b="1" dirty="0">
              <a:latin typeface="Arial" pitchFamily="34" charset="0"/>
            </a:endParaRPr>
          </a:p>
        </p:txBody>
      </p:sp>
      <p:sp>
        <p:nvSpPr>
          <p:cNvPr id="9242" name="AutoShape 26"/>
          <p:cNvSpPr>
            <a:spLocks noChangeArrowheads="1"/>
          </p:cNvSpPr>
          <p:nvPr/>
        </p:nvSpPr>
        <p:spPr bwMode="auto">
          <a:xfrm>
            <a:off x="2051050" y="5013325"/>
            <a:ext cx="1079500" cy="43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latin typeface="Arial" pitchFamily="34" charset="0"/>
              </a:rPr>
              <a:t>МАГНІЙ</a:t>
            </a:r>
            <a:endParaRPr lang="ru-RU" sz="2000" b="1">
              <a:latin typeface="Arial" pitchFamily="34" charset="0"/>
            </a:endParaRPr>
          </a:p>
        </p:txBody>
      </p:sp>
      <p:sp>
        <p:nvSpPr>
          <p:cNvPr id="9243" name="AutoShape 27"/>
          <p:cNvSpPr>
            <a:spLocks noChangeArrowheads="1"/>
          </p:cNvSpPr>
          <p:nvPr/>
        </p:nvSpPr>
        <p:spPr bwMode="auto">
          <a:xfrm>
            <a:off x="3203575" y="5373688"/>
            <a:ext cx="1079500" cy="43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latin typeface="Arial" pitchFamily="34" charset="0"/>
              </a:rPr>
              <a:t>ХЛОР</a:t>
            </a:r>
            <a:endParaRPr lang="ru-RU" sz="2000" b="1">
              <a:latin typeface="Arial" pitchFamily="34" charset="0"/>
            </a:endParaRPr>
          </a:p>
        </p:txBody>
      </p:sp>
      <p:sp>
        <p:nvSpPr>
          <p:cNvPr id="9244" name="AutoShape 28"/>
          <p:cNvSpPr>
            <a:spLocks noChangeArrowheads="1"/>
          </p:cNvSpPr>
          <p:nvPr/>
        </p:nvSpPr>
        <p:spPr bwMode="auto">
          <a:xfrm>
            <a:off x="4356100" y="5516563"/>
            <a:ext cx="1079500" cy="43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0000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latin typeface="Arial" pitchFamily="34" charset="0"/>
              </a:rPr>
              <a:t>ЗАЛІЗО</a:t>
            </a:r>
            <a:endParaRPr lang="ru-RU" sz="2000" b="1">
              <a:latin typeface="Arial" pitchFamily="34" charset="0"/>
            </a:endParaRPr>
          </a:p>
        </p:txBody>
      </p:sp>
      <p:sp>
        <p:nvSpPr>
          <p:cNvPr id="9245" name="AutoShape 29"/>
          <p:cNvSpPr>
            <a:spLocks noChangeArrowheads="1"/>
          </p:cNvSpPr>
          <p:nvPr/>
        </p:nvSpPr>
        <p:spPr bwMode="auto">
          <a:xfrm>
            <a:off x="5580063" y="5300663"/>
            <a:ext cx="1079500" cy="4318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rect">
              <a:fillToRect t="100000" r="10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latin typeface="Arial" pitchFamily="34" charset="0"/>
              </a:rPr>
              <a:t>ЙОД</a:t>
            </a:r>
            <a:endParaRPr lang="ru-RU" sz="2000" b="1">
              <a:latin typeface="Arial" pitchFamily="34" charset="0"/>
            </a:endParaRPr>
          </a:p>
        </p:txBody>
      </p:sp>
      <p:sp>
        <p:nvSpPr>
          <p:cNvPr id="9246" name="Line 30"/>
          <p:cNvSpPr>
            <a:spLocks noChangeShapeType="1"/>
          </p:cNvSpPr>
          <p:nvPr/>
        </p:nvSpPr>
        <p:spPr bwMode="auto">
          <a:xfrm flipH="1">
            <a:off x="2627313" y="1268413"/>
            <a:ext cx="5048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47" name="Line 31"/>
          <p:cNvSpPr>
            <a:spLocks noChangeShapeType="1"/>
          </p:cNvSpPr>
          <p:nvPr/>
        </p:nvSpPr>
        <p:spPr bwMode="auto">
          <a:xfrm flipH="1">
            <a:off x="3203575" y="1268413"/>
            <a:ext cx="431800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48" name="Line 32"/>
          <p:cNvSpPr>
            <a:spLocks noChangeShapeType="1"/>
          </p:cNvSpPr>
          <p:nvPr/>
        </p:nvSpPr>
        <p:spPr bwMode="auto">
          <a:xfrm>
            <a:off x="5364163" y="1268413"/>
            <a:ext cx="647700" cy="1081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49" name="Line 33"/>
          <p:cNvSpPr>
            <a:spLocks noChangeShapeType="1"/>
          </p:cNvSpPr>
          <p:nvPr/>
        </p:nvSpPr>
        <p:spPr bwMode="auto">
          <a:xfrm>
            <a:off x="6011863" y="1268413"/>
            <a:ext cx="3603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9250" name="Line 34"/>
          <p:cNvSpPr>
            <a:spLocks noChangeShapeType="1"/>
          </p:cNvSpPr>
          <p:nvPr/>
        </p:nvSpPr>
        <p:spPr bwMode="auto">
          <a:xfrm>
            <a:off x="4500563" y="1268413"/>
            <a:ext cx="0" cy="19446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314" name="Rectangle 5"/>
          <p:cNvSpPr>
            <a:spLocks noChangeArrowheads="1"/>
          </p:cNvSpPr>
          <p:nvPr/>
        </p:nvSpPr>
        <p:spPr bwMode="auto">
          <a:xfrm>
            <a:off x="179388" y="4365625"/>
            <a:ext cx="8713787" cy="2370138"/>
          </a:xfrm>
          <a:prstGeom prst="rect">
            <a:avLst/>
          </a:prstGeom>
          <a:gradFill rotWithShape="1">
            <a:gsLst>
              <a:gs pos="0">
                <a:srgbClr val="CCFF99"/>
              </a:gs>
              <a:gs pos="100000">
                <a:schemeClr val="accent1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>
                <a:solidFill>
                  <a:srgbClr val="FF0000"/>
                </a:solidFill>
                <a:latin typeface="Arial" pitchFamily="34" charset="0"/>
              </a:rPr>
              <a:t>ЕРИТРОЦИТИ:</a:t>
            </a:r>
          </a:p>
          <a:p>
            <a:pPr>
              <a:buFont typeface="Arial" pitchFamily="34" charset="0"/>
              <a:buChar char="•"/>
            </a:pPr>
            <a:r>
              <a:rPr lang="uk-UA" sz="240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uk-UA" sz="2000">
                <a:solidFill>
                  <a:srgbClr val="000000"/>
                </a:solidFill>
                <a:latin typeface="Arial" pitchFamily="34" charset="0"/>
              </a:rPr>
              <a:t>ЕЛАСТИЧНІ</a:t>
            </a:r>
          </a:p>
          <a:p>
            <a:pPr>
              <a:buFontTx/>
              <a:buChar char="•"/>
            </a:pPr>
            <a:r>
              <a:rPr lang="uk-UA" sz="2000">
                <a:solidFill>
                  <a:srgbClr val="000000"/>
                </a:solidFill>
                <a:latin typeface="Arial" pitchFamily="34" charset="0"/>
              </a:rPr>
              <a:t> ЛЕГКО ЗМІНЮЮТЬ ФОРМУ</a:t>
            </a:r>
          </a:p>
          <a:p>
            <a:pPr>
              <a:buFontTx/>
              <a:buChar char="•"/>
            </a:pPr>
            <a:r>
              <a:rPr lang="uk-UA" sz="2000">
                <a:solidFill>
                  <a:srgbClr val="000000"/>
                </a:solidFill>
                <a:latin typeface="Arial" pitchFamily="34" charset="0"/>
              </a:rPr>
              <a:t> КІЛЬКІСТЬ ВИЗНАЧАЮТЬ ПІД МІКРОСКОПОМ ЗА  </a:t>
            </a:r>
          </a:p>
          <a:p>
            <a:r>
              <a:rPr lang="uk-UA" sz="2000">
                <a:solidFill>
                  <a:srgbClr val="000000"/>
                </a:solidFill>
                <a:latin typeface="Arial" pitchFamily="34" charset="0"/>
              </a:rPr>
              <a:t>  ДОПОМОГОЮ КАМЕРИ </a:t>
            </a:r>
            <a:r>
              <a:rPr lang="uk-UA" sz="2000">
                <a:solidFill>
                  <a:srgbClr val="FF0000"/>
                </a:solidFill>
                <a:latin typeface="Arial" pitchFamily="34" charset="0"/>
              </a:rPr>
              <a:t>ГОРЯЄВА</a:t>
            </a:r>
          </a:p>
          <a:p>
            <a:pPr>
              <a:buFontTx/>
              <a:buChar char="•"/>
            </a:pPr>
            <a:r>
              <a:rPr lang="uk-UA" sz="2000">
                <a:solidFill>
                  <a:srgbClr val="000000"/>
                </a:solidFill>
                <a:latin typeface="Arial" pitchFamily="34" charset="0"/>
              </a:rPr>
              <a:t> У КРОВІ РІЗНИХ ТВАРИН – НЕОДНАКОВА КІЛЬКІСТЬ ЕРИТРОЦИТІВ.</a:t>
            </a:r>
            <a:endParaRPr lang="ru-RU" sz="20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3315" name="Rectangle 7"/>
          <p:cNvSpPr>
            <a:spLocks noChangeArrowheads="1"/>
          </p:cNvSpPr>
          <p:nvPr/>
        </p:nvSpPr>
        <p:spPr bwMode="auto">
          <a:xfrm>
            <a:off x="179388" y="1628775"/>
            <a:ext cx="8712200" cy="1152525"/>
          </a:xfrm>
          <a:prstGeom prst="rect">
            <a:avLst/>
          </a:prstGeom>
          <a:gradFill rotWithShape="1">
            <a:gsLst>
              <a:gs pos="0">
                <a:srgbClr val="FFFF66"/>
              </a:gs>
              <a:gs pos="100000">
                <a:srgbClr val="808000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uk-UA">
              <a:solidFill>
                <a:srgbClr val="000000"/>
              </a:solidFill>
            </a:endParaRPr>
          </a:p>
          <a:p>
            <a:r>
              <a:rPr lang="uk-UA" sz="2400">
                <a:solidFill>
                  <a:srgbClr val="FF0000"/>
                </a:solidFill>
              </a:rPr>
              <a:t>      </a:t>
            </a:r>
            <a:r>
              <a:rPr lang="uk-UA" sz="2400" b="1">
                <a:solidFill>
                  <a:srgbClr val="FF0000"/>
                </a:solidFill>
              </a:rPr>
              <a:t>ЕРИТРОЦИТИ –</a:t>
            </a:r>
            <a:r>
              <a:rPr lang="uk-UA" sz="2400">
                <a:solidFill>
                  <a:srgbClr val="000000"/>
                </a:solidFill>
              </a:rPr>
              <a:t> ЧЕРВОНІ КРОВ`ЯНІ ТІЛЬЦЯ БЕЗ </a:t>
            </a:r>
          </a:p>
          <a:p>
            <a:r>
              <a:rPr lang="uk-UA" sz="2400">
                <a:solidFill>
                  <a:srgbClr val="000000"/>
                </a:solidFill>
              </a:rPr>
              <a:t>ЯДРА,МАЮТЬ ФОРМУ ВГНУТИХ ДИСКІВ  і МІСТЯТЬ </a:t>
            </a:r>
          </a:p>
          <a:p>
            <a:r>
              <a:rPr lang="uk-UA" sz="2400">
                <a:solidFill>
                  <a:srgbClr val="000000"/>
                </a:solidFill>
              </a:rPr>
              <a:t>БІЛОК (ГЕМОГЛОБІН)</a:t>
            </a:r>
            <a:br>
              <a:rPr lang="uk-UA" sz="2400">
                <a:solidFill>
                  <a:srgbClr val="000000"/>
                </a:solidFill>
              </a:rPr>
            </a:br>
            <a:endParaRPr lang="ru-RU" sz="2400">
              <a:solidFill>
                <a:srgbClr val="000000"/>
              </a:solidFill>
            </a:endParaRPr>
          </a:p>
        </p:txBody>
      </p:sp>
      <p:sp>
        <p:nvSpPr>
          <p:cNvPr id="13316" name="Rectangle 8"/>
          <p:cNvSpPr>
            <a:spLocks noChangeArrowheads="1"/>
          </p:cNvSpPr>
          <p:nvPr/>
        </p:nvSpPr>
        <p:spPr bwMode="auto">
          <a:xfrm>
            <a:off x="179388" y="2924175"/>
            <a:ext cx="8713787" cy="13112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100000" b="10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>
                <a:solidFill>
                  <a:srgbClr val="000000"/>
                </a:solidFill>
              </a:rPr>
              <a:t>ЗОВНІ – ВКРИТІ БІЛКОВО-ЖИРОВОЮ ОБОЛОНКОЮ</a:t>
            </a:r>
          </a:p>
          <a:p>
            <a:r>
              <a:rPr lang="uk-UA" sz="2000">
                <a:solidFill>
                  <a:srgbClr val="000000"/>
                </a:solidFill>
              </a:rPr>
              <a:t>СЕРЕДИНА– СІТЧАСТА БУДОВА</a:t>
            </a:r>
          </a:p>
          <a:p>
            <a:r>
              <a:rPr lang="uk-UA" sz="2000">
                <a:solidFill>
                  <a:srgbClr val="000000"/>
                </a:solidFill>
              </a:rPr>
              <a:t>                – КОМІРКИ ЕРИТРОЦИТІВ ЗАПОВНЕНІ  </a:t>
            </a:r>
          </a:p>
          <a:p>
            <a:r>
              <a:rPr lang="uk-UA" sz="2000">
                <a:solidFill>
                  <a:srgbClr val="000000"/>
                </a:solidFill>
              </a:rPr>
              <a:t>                ЧЕРВОНИМ ПІГМЕНТОМ –ГЕМОГЛОБІНОМ</a:t>
            </a:r>
            <a:endParaRPr lang="uk-UA" sz="200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m3-tub-ua.yandex.net/i?id=b842c467ef1ecc46f4dada28115e4fcf&amp;n=33&amp;h=225&amp;w=3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21803" cy="6858000"/>
          </a:xfrm>
          <a:prstGeom prst="rect">
            <a:avLst/>
          </a:prstGeom>
          <a:noFill/>
        </p:spPr>
      </p:pic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179388" y="188913"/>
            <a:ext cx="8785225" cy="4572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99CC00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 smtClean="0">
                <a:solidFill>
                  <a:srgbClr val="990000"/>
                </a:solidFill>
              </a:rPr>
              <a:t>ЛЕЙКОЦИТИ</a:t>
            </a:r>
            <a:r>
              <a:rPr lang="uk-UA" sz="2400" b="1" dirty="0">
                <a:solidFill>
                  <a:srgbClr val="990000"/>
                </a:solidFill>
              </a:rPr>
              <a:t>, ЇХ ВИДИ,ЗНАЧЕННЯ.ФАГОЦИТОЗ</a:t>
            </a:r>
          </a:p>
        </p:txBody>
      </p:sp>
      <p:pic>
        <p:nvPicPr>
          <p:cNvPr id="1843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73238"/>
            <a:ext cx="1908175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5150" y="3357563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5375" y="4149725"/>
            <a:ext cx="185737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8625" y="3284538"/>
            <a:ext cx="1990725" cy="172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15200" y="1773238"/>
            <a:ext cx="182880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Rectangle 13"/>
          <p:cNvSpPr>
            <a:spLocks noChangeArrowheads="1"/>
          </p:cNvSpPr>
          <p:nvPr/>
        </p:nvSpPr>
        <p:spPr bwMode="auto">
          <a:xfrm>
            <a:off x="2987675" y="981075"/>
            <a:ext cx="3455988" cy="576263"/>
          </a:xfrm>
          <a:prstGeom prst="rect">
            <a:avLst/>
          </a:prstGeom>
          <a:gradFill rotWithShape="1">
            <a:gsLst>
              <a:gs pos="0">
                <a:srgbClr val="FF9999"/>
              </a:gs>
              <a:gs pos="100000">
                <a:srgbClr val="66FF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b="1"/>
              <a:t>ЛЕЙКОЦИТИ</a:t>
            </a:r>
            <a:endParaRPr lang="ru-RU" sz="2400" b="1"/>
          </a:p>
        </p:txBody>
      </p:sp>
      <p:sp>
        <p:nvSpPr>
          <p:cNvPr id="18443" name="AutoShape 14"/>
          <p:cNvSpPr>
            <a:spLocks noChangeArrowheads="1"/>
          </p:cNvSpPr>
          <p:nvPr/>
        </p:nvSpPr>
        <p:spPr bwMode="auto">
          <a:xfrm>
            <a:off x="179388" y="3500438"/>
            <a:ext cx="1439862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b="1"/>
              <a:t>Моноцити</a:t>
            </a:r>
            <a:endParaRPr lang="ru-RU" b="1"/>
          </a:p>
        </p:txBody>
      </p:sp>
      <p:sp>
        <p:nvSpPr>
          <p:cNvPr id="18444" name="AutoShape 15"/>
          <p:cNvSpPr>
            <a:spLocks noChangeArrowheads="1"/>
          </p:cNvSpPr>
          <p:nvPr/>
        </p:nvSpPr>
        <p:spPr bwMode="auto">
          <a:xfrm>
            <a:off x="1908175" y="4941888"/>
            <a:ext cx="1511300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b="1"/>
              <a:t>Лімфоцити</a:t>
            </a:r>
            <a:endParaRPr lang="ru-RU" b="1"/>
          </a:p>
        </p:txBody>
      </p:sp>
      <p:sp>
        <p:nvSpPr>
          <p:cNvPr id="18445" name="AutoShape 16"/>
          <p:cNvSpPr>
            <a:spLocks noChangeArrowheads="1"/>
          </p:cNvSpPr>
          <p:nvPr/>
        </p:nvSpPr>
        <p:spPr bwMode="auto">
          <a:xfrm>
            <a:off x="3779838" y="5876925"/>
            <a:ext cx="1584325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b="1" dirty="0" err="1"/>
              <a:t>Нейтрофіли</a:t>
            </a:r>
            <a:endParaRPr lang="ru-RU" b="1" dirty="0"/>
          </a:p>
        </p:txBody>
      </p:sp>
      <p:sp>
        <p:nvSpPr>
          <p:cNvPr id="18446" name="AutoShape 17"/>
          <p:cNvSpPr>
            <a:spLocks noChangeArrowheads="1"/>
          </p:cNvSpPr>
          <p:nvPr/>
        </p:nvSpPr>
        <p:spPr bwMode="auto">
          <a:xfrm>
            <a:off x="5724525" y="5013325"/>
            <a:ext cx="1584325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b="1"/>
              <a:t>Еозинофіли</a:t>
            </a:r>
            <a:endParaRPr lang="ru-RU" b="1"/>
          </a:p>
        </p:txBody>
      </p:sp>
      <p:sp>
        <p:nvSpPr>
          <p:cNvPr id="18447" name="AutoShape 18"/>
          <p:cNvSpPr>
            <a:spLocks noChangeArrowheads="1"/>
          </p:cNvSpPr>
          <p:nvPr/>
        </p:nvSpPr>
        <p:spPr bwMode="auto">
          <a:xfrm>
            <a:off x="7596188" y="3644900"/>
            <a:ext cx="1368425" cy="431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b="1"/>
              <a:t>Базофіли</a:t>
            </a:r>
            <a:endParaRPr lang="ru-RU" b="1"/>
          </a:p>
        </p:txBody>
      </p:sp>
      <p:sp>
        <p:nvSpPr>
          <p:cNvPr id="18448" name="Line 19"/>
          <p:cNvSpPr>
            <a:spLocks noChangeShapeType="1"/>
          </p:cNvSpPr>
          <p:nvPr/>
        </p:nvSpPr>
        <p:spPr bwMode="auto">
          <a:xfrm flipH="1">
            <a:off x="2700338" y="1557338"/>
            <a:ext cx="20161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8449" name="Line 20"/>
          <p:cNvSpPr>
            <a:spLocks noChangeShapeType="1"/>
          </p:cNvSpPr>
          <p:nvPr/>
        </p:nvSpPr>
        <p:spPr bwMode="auto">
          <a:xfrm flipH="1">
            <a:off x="4716463" y="1557338"/>
            <a:ext cx="0" cy="2592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  <p:sp>
        <p:nvSpPr>
          <p:cNvPr id="18450" name="Line 21"/>
          <p:cNvSpPr>
            <a:spLocks noChangeShapeType="1"/>
          </p:cNvSpPr>
          <p:nvPr/>
        </p:nvSpPr>
        <p:spPr bwMode="auto">
          <a:xfrm>
            <a:off x="4716463" y="1557338"/>
            <a:ext cx="1655762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58" name="AutoShape 43"/>
          <p:cNvSpPr>
            <a:spLocks noChangeArrowheads="1"/>
          </p:cNvSpPr>
          <p:nvPr/>
        </p:nvSpPr>
        <p:spPr bwMode="auto">
          <a:xfrm>
            <a:off x="2051050" y="333375"/>
            <a:ext cx="5905500" cy="1225550"/>
          </a:xfrm>
          <a:prstGeom prst="octagon">
            <a:avLst>
              <a:gd name="adj" fmla="val 29287"/>
            </a:avLst>
          </a:prstGeom>
          <a:gradFill rotWithShape="1">
            <a:gsLst>
              <a:gs pos="0">
                <a:srgbClr val="00FF00"/>
              </a:gs>
              <a:gs pos="100000">
                <a:schemeClr val="bg1"/>
              </a:gs>
            </a:gsLst>
            <a:lin ang="18900000" scaled="1"/>
          </a:gra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/>
          </a:p>
          <a:p>
            <a:pPr algn="ctr"/>
            <a:endParaRPr lang="uk-UA" sz="2000" b="1"/>
          </a:p>
          <a:p>
            <a:pPr algn="ctr"/>
            <a:r>
              <a:rPr lang="uk-UA" sz="2400" b="1">
                <a:solidFill>
                  <a:srgbClr val="990000"/>
                </a:solidFill>
              </a:rPr>
              <a:t>ЛЕЙКОЦИТИ-БІЛІ</a:t>
            </a:r>
            <a:r>
              <a:rPr lang="uk-UA" sz="2400" b="1">
                <a:solidFill>
                  <a:srgbClr val="990000"/>
                </a:solidFill>
                <a:latin typeface="Arial" pitchFamily="34" charset="0"/>
              </a:rPr>
              <a:t> </a:t>
            </a:r>
            <a:r>
              <a:rPr lang="uk-UA" sz="2400" b="1">
                <a:solidFill>
                  <a:srgbClr val="990000"/>
                </a:solidFill>
              </a:rPr>
              <a:t>КРОВ`ЯНІ</a:t>
            </a:r>
            <a:endParaRPr lang="uk-UA" sz="2400" b="1">
              <a:solidFill>
                <a:srgbClr val="990000"/>
              </a:solidFill>
              <a:latin typeface="Arial" pitchFamily="34" charset="0"/>
            </a:endParaRPr>
          </a:p>
          <a:p>
            <a:pPr algn="ctr"/>
            <a:r>
              <a:rPr lang="uk-UA" sz="2400" b="1">
                <a:solidFill>
                  <a:srgbClr val="990000"/>
                </a:solidFill>
              </a:rPr>
              <a:t> ТІЛЬЦЯ, ЯКІ МАЮТЬ ЯДРО</a:t>
            </a:r>
            <a:endParaRPr lang="ru-RU" sz="2400" b="1">
              <a:solidFill>
                <a:srgbClr val="990000"/>
              </a:solidFill>
            </a:endParaRPr>
          </a:p>
          <a:p>
            <a:pPr algn="ctr"/>
            <a:endParaRPr lang="ru-RU" sz="2400" b="1"/>
          </a:p>
          <a:p>
            <a:pPr algn="ctr"/>
            <a:endParaRPr lang="ru-RU" sz="2000" b="1"/>
          </a:p>
        </p:txBody>
      </p:sp>
      <p:sp>
        <p:nvSpPr>
          <p:cNvPr id="19459" name="Line 44"/>
          <p:cNvSpPr>
            <a:spLocks noChangeShapeType="1"/>
          </p:cNvSpPr>
          <p:nvPr/>
        </p:nvSpPr>
        <p:spPr bwMode="auto">
          <a:xfrm flipH="1">
            <a:off x="2916238" y="1557338"/>
            <a:ext cx="6477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9460" name="Line 45"/>
          <p:cNvSpPr>
            <a:spLocks noChangeShapeType="1"/>
          </p:cNvSpPr>
          <p:nvPr/>
        </p:nvSpPr>
        <p:spPr bwMode="auto">
          <a:xfrm>
            <a:off x="6084888" y="1557338"/>
            <a:ext cx="64770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9461" name="AutoShape 46"/>
          <p:cNvSpPr>
            <a:spLocks noChangeArrowheads="1"/>
          </p:cNvSpPr>
          <p:nvPr/>
        </p:nvSpPr>
        <p:spPr bwMode="auto">
          <a:xfrm>
            <a:off x="1835150" y="2133600"/>
            <a:ext cx="2305050" cy="863600"/>
          </a:xfrm>
          <a:prstGeom prst="flowChartPreparation">
            <a:avLst/>
          </a:prstGeom>
          <a:gradFill rotWithShape="1">
            <a:gsLst>
              <a:gs pos="0">
                <a:srgbClr val="99CC00"/>
              </a:gs>
              <a:gs pos="100000">
                <a:schemeClr val="bg1"/>
              </a:gs>
            </a:gsLst>
            <a:path path="rect">
              <a:fillToRect l="100000" b="100000"/>
            </a:path>
          </a:gra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solidFill>
                  <a:srgbClr val="0000FF"/>
                </a:solidFill>
              </a:rPr>
              <a:t>ЗЕРНИСТІ</a:t>
            </a:r>
            <a:endParaRPr lang="ru-RU" sz="2000" b="1">
              <a:solidFill>
                <a:srgbClr val="0000FF"/>
              </a:solidFill>
            </a:endParaRPr>
          </a:p>
        </p:txBody>
      </p:sp>
      <p:sp>
        <p:nvSpPr>
          <p:cNvPr id="19462" name="AutoShape 47"/>
          <p:cNvSpPr>
            <a:spLocks noChangeArrowheads="1"/>
          </p:cNvSpPr>
          <p:nvPr/>
        </p:nvSpPr>
        <p:spPr bwMode="auto">
          <a:xfrm>
            <a:off x="5867400" y="2133600"/>
            <a:ext cx="2449513" cy="863600"/>
          </a:xfrm>
          <a:prstGeom prst="flowChartPreparation">
            <a:avLst/>
          </a:prstGeom>
          <a:gradFill rotWithShape="1">
            <a:gsLst>
              <a:gs pos="0">
                <a:srgbClr val="99CC00"/>
              </a:gs>
              <a:gs pos="100000">
                <a:schemeClr val="bg1"/>
              </a:gs>
            </a:gsLst>
            <a:path path="rect">
              <a:fillToRect r="100000" b="100000"/>
            </a:path>
          </a:gra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solidFill>
                  <a:srgbClr val="0000FF"/>
                </a:solidFill>
              </a:rPr>
              <a:t>НЕЗЕРНИСТІ</a:t>
            </a:r>
            <a:endParaRPr lang="ru-RU" sz="2000" b="1">
              <a:solidFill>
                <a:srgbClr val="0000FF"/>
              </a:solidFill>
            </a:endParaRPr>
          </a:p>
        </p:txBody>
      </p:sp>
      <p:sp>
        <p:nvSpPr>
          <p:cNvPr id="19463" name="Line 48"/>
          <p:cNvSpPr>
            <a:spLocks noChangeShapeType="1"/>
          </p:cNvSpPr>
          <p:nvPr/>
        </p:nvSpPr>
        <p:spPr bwMode="auto">
          <a:xfrm flipH="1">
            <a:off x="1763713" y="2997200"/>
            <a:ext cx="5048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9464" name="Line 49"/>
          <p:cNvSpPr>
            <a:spLocks noChangeShapeType="1"/>
          </p:cNvSpPr>
          <p:nvPr/>
        </p:nvSpPr>
        <p:spPr bwMode="auto">
          <a:xfrm>
            <a:off x="3059113" y="3141663"/>
            <a:ext cx="0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9465" name="Line 50"/>
          <p:cNvSpPr>
            <a:spLocks noChangeShapeType="1"/>
          </p:cNvSpPr>
          <p:nvPr/>
        </p:nvSpPr>
        <p:spPr bwMode="auto">
          <a:xfrm>
            <a:off x="3708400" y="2997200"/>
            <a:ext cx="4318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9466" name="AutoShape 51"/>
          <p:cNvSpPr>
            <a:spLocks noChangeArrowheads="1"/>
          </p:cNvSpPr>
          <p:nvPr/>
        </p:nvSpPr>
        <p:spPr bwMode="auto">
          <a:xfrm>
            <a:off x="539750" y="3429000"/>
            <a:ext cx="1874838" cy="863600"/>
          </a:xfrm>
          <a:prstGeom prst="flowChartPreparation">
            <a:avLst/>
          </a:prstGeom>
          <a:gradFill rotWithShape="1">
            <a:gsLst>
              <a:gs pos="0">
                <a:srgbClr val="00CCFF"/>
              </a:gs>
              <a:gs pos="100000">
                <a:schemeClr val="bg1"/>
              </a:gs>
            </a:gsLst>
            <a:path path="rect">
              <a:fillToRect l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solidFill>
                  <a:srgbClr val="0000FF"/>
                </a:solidFill>
              </a:rPr>
              <a:t>БАЗОФІЛИ</a:t>
            </a:r>
            <a:endParaRPr lang="ru-RU" sz="2000" b="1">
              <a:solidFill>
                <a:srgbClr val="0000FF"/>
              </a:solidFill>
            </a:endParaRPr>
          </a:p>
        </p:txBody>
      </p:sp>
      <p:sp>
        <p:nvSpPr>
          <p:cNvPr id="19467" name="AutoShape 52"/>
          <p:cNvSpPr>
            <a:spLocks noChangeArrowheads="1"/>
          </p:cNvSpPr>
          <p:nvPr/>
        </p:nvSpPr>
        <p:spPr bwMode="auto">
          <a:xfrm>
            <a:off x="1979613" y="4437063"/>
            <a:ext cx="2232025" cy="936625"/>
          </a:xfrm>
          <a:prstGeom prst="flowChartPreparation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solidFill>
                  <a:srgbClr val="0000FF"/>
                </a:solidFill>
              </a:rPr>
              <a:t>НЕЙТРОФІЛИ</a:t>
            </a:r>
            <a:endParaRPr lang="ru-RU" sz="2000" b="1">
              <a:solidFill>
                <a:srgbClr val="0000FF"/>
              </a:solidFill>
            </a:endParaRPr>
          </a:p>
        </p:txBody>
      </p:sp>
      <p:sp>
        <p:nvSpPr>
          <p:cNvPr id="19468" name="AutoShape 53"/>
          <p:cNvSpPr>
            <a:spLocks noChangeArrowheads="1"/>
          </p:cNvSpPr>
          <p:nvPr/>
        </p:nvSpPr>
        <p:spPr bwMode="auto">
          <a:xfrm>
            <a:off x="3348038" y="3357563"/>
            <a:ext cx="2303462" cy="863600"/>
          </a:xfrm>
          <a:prstGeom prst="flowChartPreparation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100000" b="10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>
                <a:solidFill>
                  <a:srgbClr val="0000FF"/>
                </a:solidFill>
              </a:rPr>
              <a:t>ЕОЗИНОФІЛИ</a:t>
            </a:r>
            <a:endParaRPr lang="ru-RU" sz="2000" b="1">
              <a:solidFill>
                <a:srgbClr val="0000FF"/>
              </a:solidFill>
            </a:endParaRPr>
          </a:p>
        </p:txBody>
      </p:sp>
      <p:sp>
        <p:nvSpPr>
          <p:cNvPr id="19469" name="AutoShape 54"/>
          <p:cNvSpPr>
            <a:spLocks noChangeArrowheads="1"/>
          </p:cNvSpPr>
          <p:nvPr/>
        </p:nvSpPr>
        <p:spPr bwMode="auto">
          <a:xfrm>
            <a:off x="6948488" y="4652963"/>
            <a:ext cx="2016125" cy="792162"/>
          </a:xfrm>
          <a:prstGeom prst="flowChartPreparation">
            <a:avLst/>
          </a:prstGeom>
          <a:gradFill rotWithShape="1">
            <a:gsLst>
              <a:gs pos="0">
                <a:srgbClr val="CC99FF"/>
              </a:gs>
              <a:gs pos="100000">
                <a:schemeClr val="bg1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/>
              <a:t>ЛІМФОЦИТИ</a:t>
            </a:r>
            <a:endParaRPr lang="ru-RU" sz="2000" b="1"/>
          </a:p>
        </p:txBody>
      </p:sp>
      <p:sp>
        <p:nvSpPr>
          <p:cNvPr id="19470" name="AutoShape 55"/>
          <p:cNvSpPr>
            <a:spLocks noChangeArrowheads="1"/>
          </p:cNvSpPr>
          <p:nvPr/>
        </p:nvSpPr>
        <p:spPr bwMode="auto">
          <a:xfrm>
            <a:off x="5724525" y="3716338"/>
            <a:ext cx="2016125" cy="792162"/>
          </a:xfrm>
          <a:prstGeom prst="flowChartPreparation">
            <a:avLst/>
          </a:prstGeom>
          <a:gradFill rotWithShape="1">
            <a:gsLst>
              <a:gs pos="0">
                <a:schemeClr val="bg1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b="1"/>
              <a:t>МОНОЦИТИ</a:t>
            </a:r>
            <a:endParaRPr lang="ru-RU" sz="2000" b="1"/>
          </a:p>
        </p:txBody>
      </p:sp>
      <p:sp>
        <p:nvSpPr>
          <p:cNvPr id="19471" name="Line 56"/>
          <p:cNvSpPr>
            <a:spLocks noChangeShapeType="1"/>
          </p:cNvSpPr>
          <p:nvPr/>
        </p:nvSpPr>
        <p:spPr bwMode="auto">
          <a:xfrm flipH="1">
            <a:off x="6300788" y="3068638"/>
            <a:ext cx="28575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  <p:sp>
        <p:nvSpPr>
          <p:cNvPr id="19472" name="Line 57"/>
          <p:cNvSpPr>
            <a:spLocks noChangeShapeType="1"/>
          </p:cNvSpPr>
          <p:nvPr/>
        </p:nvSpPr>
        <p:spPr bwMode="auto">
          <a:xfrm>
            <a:off x="7596188" y="3068638"/>
            <a:ext cx="431800" cy="1512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m1-tub-ua.yandex.net/i?id=64db81a6d3e65a3cca32b7116d21c749&amp;n=33&amp;h=225&amp;w=2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88913"/>
            <a:ext cx="8640763" cy="823912"/>
          </a:xfrm>
          <a:solidFill>
            <a:srgbClr val="CCFF99"/>
          </a:solidFill>
        </p:spPr>
        <p:txBody>
          <a:bodyPr/>
          <a:lstStyle/>
          <a:p>
            <a:pPr eaLnBrk="1" hangingPunct="1"/>
            <a:r>
              <a:rPr lang="uk-UA" sz="2200" b="1" dirty="0" smtClean="0">
                <a:solidFill>
                  <a:srgbClr val="990000"/>
                </a:solidFill>
              </a:rPr>
              <a:t>ЛЕЙКОЦИТАРНА ФОРМУЛА</a:t>
            </a:r>
            <a:r>
              <a:rPr lang="uk-UA" sz="2200" b="1" dirty="0" smtClean="0"/>
              <a:t> </a:t>
            </a:r>
            <a:r>
              <a:rPr lang="uk-UA" sz="2200" dirty="0" smtClean="0">
                <a:solidFill>
                  <a:srgbClr val="000099"/>
                </a:solidFill>
              </a:rPr>
              <a:t>– ПРОЦЕНТНЕ СПІВВІДНО-ШЕННЯ РІЗНИХ ФОРМ ЛЕЙКОЦИТІВ</a:t>
            </a:r>
            <a:endParaRPr lang="ru-RU" sz="2200" dirty="0" smtClean="0">
              <a:solidFill>
                <a:srgbClr val="000099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724400"/>
            <a:ext cx="8497887" cy="360363"/>
          </a:xfrm>
          <a:solidFill>
            <a:srgbClr val="66FF99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uk-UA" sz="2000" b="1" dirty="0" smtClean="0"/>
              <a:t>ТРИВАЛІСТЬ ЖИТТЯ ЛЕЙКОЦИТІВ КІЛЬКА ГОДИН-ДНІВ</a:t>
            </a:r>
            <a:endParaRPr lang="ru-RU" sz="2000" b="1" dirty="0" smtClean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95288" y="1268413"/>
            <a:ext cx="8497887" cy="111283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uk-UA" sz="2200" dirty="0">
                <a:solidFill>
                  <a:srgbClr val="002060"/>
                </a:solidFill>
                <a:latin typeface="Arial" pitchFamily="34" charset="0"/>
              </a:rPr>
              <a:t>КІЛЬКІСТЬ ЛЕЙКОЦИТІВ В КРОВІ ЗНАЧНО МЕНША, НІЖ ЕРИТРОЦИТІВ І ЗАЛЕЖИТЬ ВІД ФІЗІОЛОГІЧНОГО СТАНУ ТВАРИНИ</a:t>
            </a:r>
            <a:endParaRPr lang="ru-RU" sz="2200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2492375"/>
            <a:ext cx="8569325" cy="720725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uk-UA" sz="2200" dirty="0">
                <a:solidFill>
                  <a:srgbClr val="002060"/>
                </a:solidFill>
                <a:latin typeface="Arial" pitchFamily="34" charset="0"/>
              </a:rPr>
              <a:t>НА ОДИН ЛЕЙКОЦИТ ПРИПАДАЄ В СЕРЕДНЬОМУ  600-1000 ЕРИТРОЦИТІВ</a:t>
            </a:r>
            <a:endParaRPr lang="ru-RU" sz="2200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395288" y="3357563"/>
            <a:ext cx="8569325" cy="504825"/>
          </a:xfrm>
          <a:prstGeom prst="rect">
            <a:avLst/>
          </a:prstGeom>
          <a:solidFill>
            <a:srgbClr val="99FF99"/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uk-UA" sz="2200" b="1" dirty="0">
                <a:solidFill>
                  <a:srgbClr val="002060"/>
                </a:solidFill>
                <a:latin typeface="Arial" pitchFamily="34" charset="0"/>
              </a:rPr>
              <a:t>ЛЕЙКОЦИТОЗ</a:t>
            </a:r>
            <a:r>
              <a:rPr lang="uk-UA" sz="2200" dirty="0">
                <a:solidFill>
                  <a:srgbClr val="002060"/>
                </a:solidFill>
                <a:latin typeface="Arial" pitchFamily="34" charset="0"/>
              </a:rPr>
              <a:t> - ЗБІЛЬШЕННЯ КІЛЬКОСТІ ЛЕЙКОЦИТІВ</a:t>
            </a:r>
            <a:endParaRPr lang="ru-RU" sz="2200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395288" y="4076700"/>
            <a:ext cx="8569325" cy="431800"/>
          </a:xfrm>
          <a:prstGeom prst="rect">
            <a:avLst/>
          </a:prstGeom>
          <a:solidFill>
            <a:srgbClr val="FF9999"/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uk-UA" sz="2200" b="1" dirty="0">
                <a:solidFill>
                  <a:srgbClr val="002060"/>
                </a:solidFill>
                <a:latin typeface="Arial" pitchFamily="34" charset="0"/>
              </a:rPr>
              <a:t>ЛЕЙКОПЕНІЯ</a:t>
            </a:r>
            <a:r>
              <a:rPr lang="uk-UA" sz="2200" dirty="0">
                <a:solidFill>
                  <a:srgbClr val="002060"/>
                </a:solidFill>
                <a:latin typeface="Arial" pitchFamily="34" charset="0"/>
              </a:rPr>
              <a:t> – ЗМЕНШЕННЯ КІЛЬКОСТІ ЛЕЙКОЦИТІВ</a:t>
            </a:r>
            <a:endParaRPr lang="ru-RU" sz="2200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395288" y="5229225"/>
            <a:ext cx="8497887" cy="719138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uk-UA" sz="2200" dirty="0">
                <a:solidFill>
                  <a:srgbClr val="990000"/>
                </a:solidFill>
                <a:latin typeface="Arial" pitchFamily="34" charset="0"/>
              </a:rPr>
              <a:t/>
            </a:r>
            <a:br>
              <a:rPr lang="uk-UA" sz="2200" dirty="0">
                <a:solidFill>
                  <a:srgbClr val="990000"/>
                </a:solidFill>
                <a:latin typeface="Arial" pitchFamily="34" charset="0"/>
              </a:rPr>
            </a:br>
            <a:r>
              <a:rPr lang="uk-UA" sz="2200" dirty="0">
                <a:solidFill>
                  <a:srgbClr val="002060"/>
                </a:solidFill>
                <a:latin typeface="Arial" pitchFamily="34" charset="0"/>
              </a:rPr>
              <a:t>ЗЕРНИСТІ ЛЕЙКОЦИТИ Й МОНОЦИТИ УТВОРЮЮТЬСЯ І ДОЗРІВАЮТЬ У ЧЕРВОНОМУ КІСТКОВОМУ МОЗКУ</a:t>
            </a:r>
            <a:endParaRPr lang="ru-RU" sz="2200" dirty="0">
              <a:solidFill>
                <a:srgbClr val="002060"/>
              </a:solidFill>
              <a:latin typeface="Arial" pitchFamily="34" charset="0"/>
            </a:endParaRP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395288" y="6138863"/>
            <a:ext cx="8570912" cy="45878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uk-UA" sz="2200" dirty="0">
                <a:solidFill>
                  <a:srgbClr val="990000"/>
                </a:solidFill>
                <a:latin typeface="Arial" pitchFamily="34" charset="0"/>
              </a:rPr>
              <a:t/>
            </a:r>
            <a:br>
              <a:rPr lang="uk-UA" sz="2200" dirty="0">
                <a:solidFill>
                  <a:srgbClr val="990000"/>
                </a:solidFill>
                <a:latin typeface="Arial" pitchFamily="34" charset="0"/>
              </a:rPr>
            </a:br>
            <a:r>
              <a:rPr lang="uk-UA" sz="2200" b="1" dirty="0">
                <a:solidFill>
                  <a:srgbClr val="002060"/>
                </a:solidFill>
                <a:latin typeface="Arial" pitchFamily="34" charset="0"/>
              </a:rPr>
              <a:t>ЛІМФОЦИТИ</a:t>
            </a:r>
            <a:r>
              <a:rPr lang="uk-UA" sz="2200" dirty="0">
                <a:solidFill>
                  <a:srgbClr val="002060"/>
                </a:solidFill>
                <a:latin typeface="Arial" pitchFamily="34" charset="0"/>
              </a:rPr>
              <a:t>-В ЛІМФАТИЧНИХ ВУЗЛАХ, СЕЛЕЗІНЦІ, ТИМУСІ</a:t>
            </a:r>
            <a:endParaRPr lang="ru-RU" sz="2200" dirty="0">
              <a:solidFill>
                <a:srgbClr val="00206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0-tub-ua.yandex.net/i?id=4c4efa75a82dfbf3a736d69c7693f8dc&amp;n=33&amp;h=225&amp;w=3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1214415" y="188913"/>
            <a:ext cx="7000924" cy="480131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uk-UA" sz="2800" dirty="0" smtClean="0">
                <a:latin typeface="Bookman Old Style" pitchFamily="18" charset="0"/>
              </a:rPr>
              <a:t>ТРОМБОЦИТИ </a:t>
            </a:r>
            <a:r>
              <a:rPr lang="uk-UA" sz="2800" dirty="0">
                <a:latin typeface="Bookman Old Style" pitchFamily="18" charset="0"/>
              </a:rPr>
              <a:t>ТА ЇХ ЗНАЧЕННЯ</a:t>
            </a:r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3"/>
          <a:srcRect r="7266" b="9531"/>
          <a:stretch>
            <a:fillRect/>
          </a:stretch>
        </p:blipFill>
        <p:spPr bwMode="auto">
          <a:xfrm>
            <a:off x="755650" y="855663"/>
            <a:ext cx="7451725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2-tub-ua.yandex.net/i?id=48ea360e767c4b72d7041344d35fc85c&amp;n=33&amp;h=225&amp;w=2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8" name="AutoShape 6"/>
          <p:cNvSpPr>
            <a:spLocks noChangeArrowheads="1"/>
          </p:cNvSpPr>
          <p:nvPr/>
        </p:nvSpPr>
        <p:spPr bwMode="auto">
          <a:xfrm>
            <a:off x="2051050" y="188913"/>
            <a:ext cx="5257800" cy="2447925"/>
          </a:xfrm>
          <a:prstGeom prst="irregularSeal2">
            <a:avLst/>
          </a:prstGeom>
          <a:gradFill rotWithShape="1">
            <a:gsLst>
              <a:gs pos="0">
                <a:srgbClr val="FF6600"/>
              </a:gs>
              <a:gs pos="100000">
                <a:srgbClr val="66FF99"/>
              </a:gs>
            </a:gsLst>
            <a:lin ang="18900000" scaled="1"/>
          </a:gra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b="1">
                <a:solidFill>
                  <a:srgbClr val="990000"/>
                </a:solidFill>
              </a:rPr>
              <a:t>ТРОМБОЦИТИ</a:t>
            </a:r>
          </a:p>
          <a:p>
            <a:pPr algn="ctr"/>
            <a:r>
              <a:rPr lang="uk-UA" b="1">
                <a:solidFill>
                  <a:srgbClr val="990000"/>
                </a:solidFill>
              </a:rPr>
              <a:t>(КРОВ`ЯНІ ПЛАСТИНКИ)</a:t>
            </a:r>
            <a:endParaRPr lang="ru-RU" b="1">
              <a:solidFill>
                <a:srgbClr val="990000"/>
              </a:solidFill>
            </a:endParaRPr>
          </a:p>
        </p:txBody>
      </p:sp>
      <p:sp>
        <p:nvSpPr>
          <p:cNvPr id="24579" name="AutoShape 7"/>
          <p:cNvSpPr>
            <a:spLocks noChangeArrowheads="1"/>
          </p:cNvSpPr>
          <p:nvPr/>
        </p:nvSpPr>
        <p:spPr bwMode="auto">
          <a:xfrm rot="917646">
            <a:off x="6108700" y="1765300"/>
            <a:ext cx="2987675" cy="1584325"/>
          </a:xfrm>
          <a:prstGeom prst="irregularSeal1">
            <a:avLst/>
          </a:prstGeom>
          <a:gradFill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r="100000" b="100000"/>
            </a:path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ВЕРЕТЕНОПОДІБНІ</a:t>
            </a:r>
            <a:endParaRPr lang="ru-RU"/>
          </a:p>
        </p:txBody>
      </p:sp>
      <p:sp>
        <p:nvSpPr>
          <p:cNvPr id="24580" name="AutoShape 9"/>
          <p:cNvSpPr>
            <a:spLocks noChangeArrowheads="1"/>
          </p:cNvSpPr>
          <p:nvPr/>
        </p:nvSpPr>
        <p:spPr bwMode="auto">
          <a:xfrm>
            <a:off x="4067175" y="3068638"/>
            <a:ext cx="3097213" cy="1655762"/>
          </a:xfrm>
          <a:prstGeom prst="irregularSeal1">
            <a:avLst/>
          </a:prstGeom>
          <a:gradFill rotWithShape="1">
            <a:gsLst>
              <a:gs pos="0">
                <a:srgbClr val="339966"/>
              </a:gs>
              <a:gs pos="100000">
                <a:schemeClr val="bg1"/>
              </a:gs>
            </a:gsLst>
            <a:path path="rect">
              <a:fillToRect l="100000" b="100000"/>
            </a:path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БЕЗ ЯДРА</a:t>
            </a:r>
            <a:endParaRPr lang="ru-RU"/>
          </a:p>
        </p:txBody>
      </p:sp>
      <p:sp>
        <p:nvSpPr>
          <p:cNvPr id="24581" name="AutoShape 10"/>
          <p:cNvSpPr>
            <a:spLocks noChangeArrowheads="1"/>
          </p:cNvSpPr>
          <p:nvPr/>
        </p:nvSpPr>
        <p:spPr bwMode="auto">
          <a:xfrm rot="-301410">
            <a:off x="827088" y="2997200"/>
            <a:ext cx="3384550" cy="1511300"/>
          </a:xfrm>
          <a:prstGeom prst="irregularSeal1">
            <a:avLst/>
          </a:prstGeom>
          <a:gradFill rotWithShape="1">
            <a:gsLst>
              <a:gs pos="0">
                <a:srgbClr val="FFFF00"/>
              </a:gs>
              <a:gs pos="100000">
                <a:srgbClr val="66FF99"/>
              </a:gs>
            </a:gsLst>
            <a:path path="rect">
              <a:fillToRect l="100000" b="100000"/>
            </a:path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ОВАЛЬНІ</a:t>
            </a:r>
            <a:endParaRPr lang="ru-RU"/>
          </a:p>
        </p:txBody>
      </p:sp>
      <p:sp>
        <p:nvSpPr>
          <p:cNvPr id="24582" name="AutoShape 11"/>
          <p:cNvSpPr>
            <a:spLocks noChangeArrowheads="1"/>
          </p:cNvSpPr>
          <p:nvPr/>
        </p:nvSpPr>
        <p:spPr bwMode="auto">
          <a:xfrm>
            <a:off x="107950" y="2060575"/>
            <a:ext cx="2881313" cy="1295400"/>
          </a:xfrm>
          <a:prstGeom prst="irregularSeal1">
            <a:avLst/>
          </a:pr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rect">
              <a:fillToRect l="100000" b="100000"/>
            </a:path>
          </a:gra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МАЛЕНЬКІ </a:t>
            </a:r>
          </a:p>
          <a:p>
            <a:pPr algn="ctr"/>
            <a:r>
              <a:rPr lang="uk-UA"/>
              <a:t>ТІЛЬЦЯ</a:t>
            </a:r>
            <a:endParaRPr lang="ru-RU"/>
          </a:p>
        </p:txBody>
      </p:sp>
      <p:sp>
        <p:nvSpPr>
          <p:cNvPr id="24583" name="AutoShape 12"/>
          <p:cNvSpPr>
            <a:spLocks noChangeArrowheads="1"/>
          </p:cNvSpPr>
          <p:nvPr/>
        </p:nvSpPr>
        <p:spPr bwMode="auto">
          <a:xfrm>
            <a:off x="323850" y="5300663"/>
            <a:ext cx="8640763" cy="5016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УТВОРЮЮТЬСЯ ТРОМБОЦИТИ В ЧЕРВОНОМУ КІСТКОВОМУ МОЗКУ</a:t>
            </a:r>
            <a:endParaRPr lang="ru-RU"/>
          </a:p>
        </p:txBody>
      </p:sp>
      <p:sp>
        <p:nvSpPr>
          <p:cNvPr id="24584" name="AutoShape 13"/>
          <p:cNvSpPr>
            <a:spLocks noChangeArrowheads="1"/>
          </p:cNvSpPr>
          <p:nvPr/>
        </p:nvSpPr>
        <p:spPr bwMode="auto">
          <a:xfrm>
            <a:off x="323850" y="5949950"/>
            <a:ext cx="8640763" cy="6207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66FF99"/>
              </a:gs>
              <a:gs pos="100000">
                <a:schemeClr val="accent1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З ТРОМБІВ ВИХОДЯТЬ РЕЧОВИНИ , ЯКІ БЕРУТЬ  УЧАСТЬ  У ЗСІДАННІ </a:t>
            </a:r>
          </a:p>
          <a:p>
            <a:pPr algn="ctr"/>
            <a:r>
              <a:rPr lang="uk-UA"/>
              <a:t>КРОВІ Й УТВОРЕННІ ТРОМБУ (ЗГУСТКА) 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 t="1913" b="3745"/>
          <a:stretch>
            <a:fillRect/>
          </a:stretch>
        </p:blipFill>
        <p:spPr>
          <a:xfrm>
            <a:off x="0" y="836613"/>
            <a:ext cx="9144000" cy="5472112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1197</TotalTime>
  <Words>347</Words>
  <Application>Microsoft Office PowerPoint</Application>
  <PresentationFormat>Экран (4:3)</PresentationFormat>
  <Paragraphs>127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ЛЕЙКОЦИТАРНА ФОРМУЛА – ПРОЦЕНТНЕ СПІВВІДНО-ШЕННЯ РІЗНИХ ФОРМ ЛЕЙКОЦИТІВ</vt:lpstr>
      <vt:lpstr>Слайд 19</vt:lpstr>
      <vt:lpstr>Слайд 20</vt:lpstr>
      <vt:lpstr>Слайд 21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67</cp:revision>
  <dcterms:created xsi:type="dcterms:W3CDTF">2016-11-10T18:52:49Z</dcterms:created>
  <dcterms:modified xsi:type="dcterms:W3CDTF">2016-12-07T21:18:43Z</dcterms:modified>
</cp:coreProperties>
</file>