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6" r:id="rId4"/>
    <p:sldId id="259" r:id="rId5"/>
    <p:sldId id="258" r:id="rId6"/>
    <p:sldId id="260" r:id="rId7"/>
    <p:sldId id="269" r:id="rId8"/>
    <p:sldId id="276" r:id="rId9"/>
    <p:sldId id="270" r:id="rId10"/>
    <p:sldId id="271" r:id="rId11"/>
    <p:sldId id="272" r:id="rId12"/>
    <p:sldId id="273" r:id="rId13"/>
    <p:sldId id="288" r:id="rId14"/>
    <p:sldId id="289" r:id="rId15"/>
    <p:sldId id="278" r:id="rId16"/>
    <p:sldId id="277" r:id="rId17"/>
    <p:sldId id="261" r:id="rId18"/>
    <p:sldId id="262" r:id="rId19"/>
    <p:sldId id="282" r:id="rId20"/>
    <p:sldId id="263" r:id="rId21"/>
    <p:sldId id="287" r:id="rId22"/>
    <p:sldId id="280" r:id="rId23"/>
    <p:sldId id="281" r:id="rId24"/>
    <p:sldId id="283" r:id="rId25"/>
    <p:sldId id="264" r:id="rId26"/>
    <p:sldId id="284" r:id="rId27"/>
    <p:sldId id="285" r:id="rId28"/>
    <p:sldId id="29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9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B8C874-6CAB-4826-A397-8DA545B8EA22}" type="doc">
      <dgm:prSet loTypeId="urn:microsoft.com/office/officeart/2005/8/layout/matrix3" loCatId="matrix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A4E498B-8066-46BD-AF57-7DA772678F5F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tx1"/>
              </a:solidFill>
            </a:rPr>
            <a:t>Відкрите</a:t>
          </a:r>
          <a:endParaRPr lang="ru-RU" sz="2000" dirty="0">
            <a:solidFill>
              <a:schemeClr val="tx1"/>
            </a:solidFill>
          </a:endParaRPr>
        </a:p>
      </dgm:t>
    </dgm:pt>
    <dgm:pt modelId="{30383883-7D19-47FA-AFCE-B4C238E494D7}" type="parTrans" cxnId="{8A8E8108-B585-47B1-93C1-A85512DA5817}">
      <dgm:prSet/>
      <dgm:spPr/>
      <dgm:t>
        <a:bodyPr/>
        <a:lstStyle/>
        <a:p>
          <a:endParaRPr lang="ru-RU"/>
        </a:p>
      </dgm:t>
    </dgm:pt>
    <dgm:pt modelId="{A98CB999-DCBD-4E8D-B3AD-E8CE10E1C54A}" type="sibTrans" cxnId="{8A8E8108-B585-47B1-93C1-A85512DA5817}">
      <dgm:prSet/>
      <dgm:spPr/>
      <dgm:t>
        <a:bodyPr/>
        <a:lstStyle/>
        <a:p>
          <a:endParaRPr lang="ru-RU"/>
        </a:p>
      </dgm:t>
    </dgm:pt>
    <dgm:pt modelId="{B810A841-6BAC-4074-AEF8-BE8F6C3438CA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tx1"/>
              </a:solidFill>
            </a:rPr>
            <a:t>заняття</a:t>
          </a:r>
          <a:endParaRPr lang="ru-RU" sz="2000" dirty="0">
            <a:solidFill>
              <a:schemeClr val="tx1"/>
            </a:solidFill>
          </a:endParaRPr>
        </a:p>
      </dgm:t>
    </dgm:pt>
    <dgm:pt modelId="{3C81407C-3269-4E64-861A-A1DD4E397EBE}" type="parTrans" cxnId="{8286FA72-5CA9-42B2-97F9-DEE4E836D88F}">
      <dgm:prSet/>
      <dgm:spPr/>
      <dgm:t>
        <a:bodyPr/>
        <a:lstStyle/>
        <a:p>
          <a:endParaRPr lang="ru-RU"/>
        </a:p>
      </dgm:t>
    </dgm:pt>
    <dgm:pt modelId="{389E0367-8164-4AF8-B5B8-20514A90290A}" type="sibTrans" cxnId="{8286FA72-5CA9-42B2-97F9-DEE4E836D88F}">
      <dgm:prSet/>
      <dgm:spPr/>
      <dgm:t>
        <a:bodyPr/>
        <a:lstStyle/>
        <a:p>
          <a:endParaRPr lang="ru-RU"/>
        </a:p>
      </dgm:t>
    </dgm:pt>
    <dgm:pt modelId="{9F5A8314-F460-4D20-A943-5FF8F4203BF5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</a:rPr>
            <a:t>творчої  групи</a:t>
          </a:r>
          <a:endParaRPr lang="ru-RU" sz="1600" dirty="0">
            <a:solidFill>
              <a:schemeClr val="tx1"/>
            </a:solidFill>
          </a:endParaRPr>
        </a:p>
      </dgm:t>
    </dgm:pt>
    <dgm:pt modelId="{B339D30C-9797-4201-8586-52E0C0E925B9}" type="parTrans" cxnId="{F9AAA862-B38B-4C88-B25D-F83EA59324BC}">
      <dgm:prSet/>
      <dgm:spPr/>
      <dgm:t>
        <a:bodyPr/>
        <a:lstStyle/>
        <a:p>
          <a:endParaRPr lang="ru-RU"/>
        </a:p>
      </dgm:t>
    </dgm:pt>
    <dgm:pt modelId="{4CC3026F-E83A-44F3-ABFC-89942994BC72}" type="sibTrans" cxnId="{F9AAA862-B38B-4C88-B25D-F83EA59324BC}">
      <dgm:prSet/>
      <dgm:spPr/>
      <dgm:t>
        <a:bodyPr/>
        <a:lstStyle/>
        <a:p>
          <a:endParaRPr lang="ru-RU"/>
        </a:p>
      </dgm:t>
    </dgm:pt>
    <dgm:pt modelId="{9BC33ACC-56D6-4F43-9BF6-420C4100CF85}">
      <dgm:prSet phldrT="[Текст]" custT="1"/>
      <dgm:spPr/>
      <dgm:t>
        <a:bodyPr/>
        <a:lstStyle/>
        <a:p>
          <a:r>
            <a:rPr lang="uk-UA" sz="2000" dirty="0" err="1" smtClean="0">
              <a:solidFill>
                <a:schemeClr val="tx1"/>
              </a:solidFill>
            </a:rPr>
            <a:t>“Матриця”</a:t>
          </a:r>
          <a:endParaRPr lang="ru-RU" sz="2000" dirty="0">
            <a:solidFill>
              <a:schemeClr val="tx1"/>
            </a:solidFill>
          </a:endParaRPr>
        </a:p>
      </dgm:t>
    </dgm:pt>
    <dgm:pt modelId="{57A0B3D5-0EE9-40DA-903E-225E6C2A428F}" type="parTrans" cxnId="{E62EC80C-EFB4-448E-B52B-5F74F7F03AFD}">
      <dgm:prSet/>
      <dgm:spPr/>
      <dgm:t>
        <a:bodyPr/>
        <a:lstStyle/>
        <a:p>
          <a:endParaRPr lang="ru-RU"/>
        </a:p>
      </dgm:t>
    </dgm:pt>
    <dgm:pt modelId="{7BB8ED1F-69C2-4726-A152-934C3029DB83}" type="sibTrans" cxnId="{E62EC80C-EFB4-448E-B52B-5F74F7F03AFD}">
      <dgm:prSet/>
      <dgm:spPr/>
      <dgm:t>
        <a:bodyPr/>
        <a:lstStyle/>
        <a:p>
          <a:endParaRPr lang="ru-RU"/>
        </a:p>
      </dgm:t>
    </dgm:pt>
    <dgm:pt modelId="{FFE6D4B5-85B8-4486-A783-F6B3C4680240}" type="pres">
      <dgm:prSet presAssocID="{06B8C874-6CAB-4826-A397-8DA545B8EA2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38FB3F-0405-4E23-BA83-A3D02BC15B3B}" type="pres">
      <dgm:prSet presAssocID="{06B8C874-6CAB-4826-A397-8DA545B8EA22}" presName="diamond" presStyleLbl="bgShp" presStyleIdx="0" presStyleCnt="1"/>
      <dgm:spPr/>
    </dgm:pt>
    <dgm:pt modelId="{8217B398-639C-43C1-8B8D-493A86C92659}" type="pres">
      <dgm:prSet presAssocID="{06B8C874-6CAB-4826-A397-8DA545B8EA22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F98CF-D7E0-4A71-B588-0141F81150EE}" type="pres">
      <dgm:prSet presAssocID="{06B8C874-6CAB-4826-A397-8DA545B8EA22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A8A48-8930-4295-B2DB-3A1BDC6011A6}" type="pres">
      <dgm:prSet presAssocID="{06B8C874-6CAB-4826-A397-8DA545B8EA2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55B59-259A-4B5C-9175-FCB8878E44A5}" type="pres">
      <dgm:prSet presAssocID="{06B8C874-6CAB-4826-A397-8DA545B8EA22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AAA862-B38B-4C88-B25D-F83EA59324BC}" srcId="{06B8C874-6CAB-4826-A397-8DA545B8EA22}" destId="{9F5A8314-F460-4D20-A943-5FF8F4203BF5}" srcOrd="2" destOrd="0" parTransId="{B339D30C-9797-4201-8586-52E0C0E925B9}" sibTransId="{4CC3026F-E83A-44F3-ABFC-89942994BC72}"/>
    <dgm:cxn modelId="{C9AD747A-7F8B-4358-8CA5-E6848A48D6F3}" type="presOf" srcId="{06B8C874-6CAB-4826-A397-8DA545B8EA22}" destId="{FFE6D4B5-85B8-4486-A783-F6B3C4680240}" srcOrd="0" destOrd="0" presId="urn:microsoft.com/office/officeart/2005/8/layout/matrix3"/>
    <dgm:cxn modelId="{8D368E64-82A9-4842-870B-307E0A11DF42}" type="presOf" srcId="{9BC33ACC-56D6-4F43-9BF6-420C4100CF85}" destId="{9C655B59-259A-4B5C-9175-FCB8878E44A5}" srcOrd="0" destOrd="0" presId="urn:microsoft.com/office/officeart/2005/8/layout/matrix3"/>
    <dgm:cxn modelId="{F496B277-5992-47F1-A4FA-7B30D2C0982B}" type="presOf" srcId="{EA4E498B-8066-46BD-AF57-7DA772678F5F}" destId="{8217B398-639C-43C1-8B8D-493A86C92659}" srcOrd="0" destOrd="0" presId="urn:microsoft.com/office/officeart/2005/8/layout/matrix3"/>
    <dgm:cxn modelId="{51DEA62C-5114-457A-BE42-A2AF78E577CB}" type="presOf" srcId="{B810A841-6BAC-4074-AEF8-BE8F6C3438CA}" destId="{323F98CF-D7E0-4A71-B588-0141F81150EE}" srcOrd="0" destOrd="0" presId="urn:microsoft.com/office/officeart/2005/8/layout/matrix3"/>
    <dgm:cxn modelId="{E62EC80C-EFB4-448E-B52B-5F74F7F03AFD}" srcId="{06B8C874-6CAB-4826-A397-8DA545B8EA22}" destId="{9BC33ACC-56D6-4F43-9BF6-420C4100CF85}" srcOrd="3" destOrd="0" parTransId="{57A0B3D5-0EE9-40DA-903E-225E6C2A428F}" sibTransId="{7BB8ED1F-69C2-4726-A152-934C3029DB83}"/>
    <dgm:cxn modelId="{8286FA72-5CA9-42B2-97F9-DEE4E836D88F}" srcId="{06B8C874-6CAB-4826-A397-8DA545B8EA22}" destId="{B810A841-6BAC-4074-AEF8-BE8F6C3438CA}" srcOrd="1" destOrd="0" parTransId="{3C81407C-3269-4E64-861A-A1DD4E397EBE}" sibTransId="{389E0367-8164-4AF8-B5B8-20514A90290A}"/>
    <dgm:cxn modelId="{C4AFF5D3-4F1E-422A-97FF-9385DADF2D71}" type="presOf" srcId="{9F5A8314-F460-4D20-A943-5FF8F4203BF5}" destId="{ABAA8A48-8930-4295-B2DB-3A1BDC6011A6}" srcOrd="0" destOrd="0" presId="urn:microsoft.com/office/officeart/2005/8/layout/matrix3"/>
    <dgm:cxn modelId="{8A8E8108-B585-47B1-93C1-A85512DA5817}" srcId="{06B8C874-6CAB-4826-A397-8DA545B8EA22}" destId="{EA4E498B-8066-46BD-AF57-7DA772678F5F}" srcOrd="0" destOrd="0" parTransId="{30383883-7D19-47FA-AFCE-B4C238E494D7}" sibTransId="{A98CB999-DCBD-4E8D-B3AD-E8CE10E1C54A}"/>
    <dgm:cxn modelId="{7632592D-B40C-4A01-92E3-8C10401E5841}" type="presParOf" srcId="{FFE6D4B5-85B8-4486-A783-F6B3C4680240}" destId="{7738FB3F-0405-4E23-BA83-A3D02BC15B3B}" srcOrd="0" destOrd="0" presId="urn:microsoft.com/office/officeart/2005/8/layout/matrix3"/>
    <dgm:cxn modelId="{C5B6F4C4-C4B8-4305-984C-4CB2F0A3AD9C}" type="presParOf" srcId="{FFE6D4B5-85B8-4486-A783-F6B3C4680240}" destId="{8217B398-639C-43C1-8B8D-493A86C92659}" srcOrd="1" destOrd="0" presId="urn:microsoft.com/office/officeart/2005/8/layout/matrix3"/>
    <dgm:cxn modelId="{902FE27F-0B5D-4D0A-9AF6-F51A8A78A597}" type="presParOf" srcId="{FFE6D4B5-85B8-4486-A783-F6B3C4680240}" destId="{323F98CF-D7E0-4A71-B588-0141F81150EE}" srcOrd="2" destOrd="0" presId="urn:microsoft.com/office/officeart/2005/8/layout/matrix3"/>
    <dgm:cxn modelId="{899AB8C3-9DD8-4D57-B99B-ADA8E03BBC67}" type="presParOf" srcId="{FFE6D4B5-85B8-4486-A783-F6B3C4680240}" destId="{ABAA8A48-8930-4295-B2DB-3A1BDC6011A6}" srcOrd="3" destOrd="0" presId="urn:microsoft.com/office/officeart/2005/8/layout/matrix3"/>
    <dgm:cxn modelId="{F6CC5A9E-C08A-4374-937D-2ED932654B17}" type="presParOf" srcId="{FFE6D4B5-85B8-4486-A783-F6B3C4680240}" destId="{9C655B59-259A-4B5C-9175-FCB8878E44A5}" srcOrd="4" destOrd="0" presId="urn:microsoft.com/office/officeart/2005/8/layout/matrix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38FB3F-0405-4E23-BA83-A3D02BC15B3B}">
      <dsp:nvSpPr>
        <dsp:cNvPr id="0" name=""/>
        <dsp:cNvSpPr/>
      </dsp:nvSpPr>
      <dsp:spPr>
        <a:xfrm>
          <a:off x="607504" y="0"/>
          <a:ext cx="4005063" cy="4005063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17B398-639C-43C1-8B8D-493A86C92659}">
      <dsp:nvSpPr>
        <dsp:cNvPr id="0" name=""/>
        <dsp:cNvSpPr/>
      </dsp:nvSpPr>
      <dsp:spPr>
        <a:xfrm>
          <a:off x="987985" y="380481"/>
          <a:ext cx="1561974" cy="15619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Відкрите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987985" y="380481"/>
        <a:ext cx="1561974" cy="1561974"/>
      </dsp:txXfrm>
    </dsp:sp>
    <dsp:sp modelId="{323F98CF-D7E0-4A71-B588-0141F81150EE}">
      <dsp:nvSpPr>
        <dsp:cNvPr id="0" name=""/>
        <dsp:cNvSpPr/>
      </dsp:nvSpPr>
      <dsp:spPr>
        <a:xfrm>
          <a:off x="2670111" y="380481"/>
          <a:ext cx="1561974" cy="1561974"/>
        </a:xfrm>
        <a:prstGeom prst="roundRect">
          <a:avLst/>
        </a:prstGeom>
        <a:solidFill>
          <a:schemeClr val="accent2">
            <a:hueOff val="-5402520"/>
            <a:satOff val="11111"/>
            <a:lumOff val="-85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</a:rPr>
            <a:t>заняття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670111" y="380481"/>
        <a:ext cx="1561974" cy="1561974"/>
      </dsp:txXfrm>
    </dsp:sp>
    <dsp:sp modelId="{ABAA8A48-8930-4295-B2DB-3A1BDC6011A6}">
      <dsp:nvSpPr>
        <dsp:cNvPr id="0" name=""/>
        <dsp:cNvSpPr/>
      </dsp:nvSpPr>
      <dsp:spPr>
        <a:xfrm>
          <a:off x="987985" y="2062607"/>
          <a:ext cx="1561974" cy="1561974"/>
        </a:xfrm>
        <a:prstGeom prst="roundRect">
          <a:avLst/>
        </a:prstGeom>
        <a:solidFill>
          <a:schemeClr val="accent2">
            <a:hueOff val="-10805041"/>
            <a:satOff val="22223"/>
            <a:lumOff val="-169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</a:rPr>
            <a:t>факультативу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987985" y="2062607"/>
        <a:ext cx="1561974" cy="1561974"/>
      </dsp:txXfrm>
    </dsp:sp>
    <dsp:sp modelId="{9C655B59-259A-4B5C-9175-FCB8878E44A5}">
      <dsp:nvSpPr>
        <dsp:cNvPr id="0" name=""/>
        <dsp:cNvSpPr/>
      </dsp:nvSpPr>
      <dsp:spPr>
        <a:xfrm>
          <a:off x="2670111" y="2062607"/>
          <a:ext cx="1561974" cy="1561974"/>
        </a:xfrm>
        <a:prstGeom prst="roundRect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err="1" smtClean="0">
              <a:solidFill>
                <a:schemeClr val="tx1"/>
              </a:solidFill>
            </a:rPr>
            <a:t>“Матриця”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670111" y="2062607"/>
        <a:ext cx="1561974" cy="1561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D4CEF-2326-42D4-BA6B-6C25D605A0E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CA111-6FEB-4C08-9587-DE5241746B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7%D0%BE%D0%B1%D1%80%D0%B0%D0%B6%D0%B5%D0%BD%D0%B8%D0%B5:Recycle001.sv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1;&#1080;&#1089;&#1090;%20&#1052;&#1105;&#1073;&#1080;&#1091;&#1089;&#1072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001000" cy="2664296"/>
          </a:xfrm>
        </p:spPr>
        <p:txBody>
          <a:bodyPr>
            <a:noAutofit/>
          </a:bodyPr>
          <a:lstStyle/>
          <a:p>
            <a:r>
              <a:rPr lang="uk-UA" sz="6000" b="1" i="1" dirty="0" smtClean="0">
                <a:solidFill>
                  <a:srgbClr val="15096D"/>
                </a:solidFill>
                <a:latin typeface="Georgia" pitchFamily="18" charset="0"/>
              </a:rPr>
              <a:t>Стрічка </a:t>
            </a:r>
            <a:r>
              <a:rPr lang="uk-UA" sz="6000" b="1" i="1" dirty="0" err="1" smtClean="0">
                <a:solidFill>
                  <a:srgbClr val="15096D"/>
                </a:solidFill>
                <a:latin typeface="Georgia" pitchFamily="18" charset="0"/>
              </a:rPr>
              <a:t>Мьобіуса</a:t>
            </a:r>
            <a:r>
              <a:rPr lang="uk-UA" sz="6000" b="1" i="1" dirty="0" smtClean="0">
                <a:solidFill>
                  <a:srgbClr val="15096D"/>
                </a:solidFill>
                <a:latin typeface="Georgia" pitchFamily="18" charset="0"/>
              </a:rPr>
              <a:t> </a:t>
            </a:r>
            <a:r>
              <a:rPr lang="uk-UA" sz="6000" i="1" dirty="0" smtClean="0">
                <a:solidFill>
                  <a:srgbClr val="15096D"/>
                </a:solidFill>
                <a:latin typeface="Georgia" pitchFamily="18" charset="0"/>
              </a:rPr>
              <a:t>– нескінченна загадка сучасності</a:t>
            </a:r>
            <a:endParaRPr lang="ru-RU" sz="6000" i="1" dirty="0">
              <a:solidFill>
                <a:srgbClr val="15096D"/>
              </a:solidFill>
              <a:latin typeface="Georgia" pitchFamily="18" charset="0"/>
            </a:endParaRPr>
          </a:p>
        </p:txBody>
      </p:sp>
      <p:pic>
        <p:nvPicPr>
          <p:cNvPr id="11266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3" cstate="print"/>
          <a:srcRect l="-1515" t="5100" r="1515" b="-3147"/>
          <a:stretch>
            <a:fillRect/>
          </a:stretch>
        </p:blipFill>
        <p:spPr bwMode="auto">
          <a:xfrm>
            <a:off x="0" y="3761656"/>
            <a:ext cx="4752528" cy="3096344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3923928" y="2852936"/>
          <a:ext cx="5220072" cy="4005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70485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Отримали стрічку перекручену два рази -  </a:t>
            </a:r>
            <a:r>
              <a:rPr lang="uk-UA" sz="2400" b="1" i="1" dirty="0" err="1">
                <a:solidFill>
                  <a:srgbClr val="7030A0"/>
                </a:solidFill>
                <a:latin typeface="Georgia" pitchFamily="18" charset="0"/>
              </a:rPr>
              <a:t>“</a:t>
            </a:r>
            <a:r>
              <a:rPr lang="uk-UA" sz="2400" b="1" i="1" dirty="0" err="1" smtClean="0">
                <a:solidFill>
                  <a:srgbClr val="7030A0"/>
                </a:solidFill>
                <a:latin typeface="Georgia" pitchFamily="18" charset="0"/>
              </a:rPr>
              <a:t>афганська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uk-UA" sz="2400" b="1" i="1" dirty="0" err="1" smtClean="0">
                <a:solidFill>
                  <a:srgbClr val="7030A0"/>
                </a:solidFill>
                <a:latin typeface="Georgia" pitchFamily="18" charset="0"/>
              </a:rPr>
              <a:t>стрічка”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.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l="16876" t="41953" r="55453" b="31469"/>
          <a:stretch>
            <a:fillRect/>
          </a:stretch>
        </p:blipFill>
        <p:spPr bwMode="auto">
          <a:xfrm>
            <a:off x="3563888" y="3573016"/>
            <a:ext cx="5328592" cy="28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70485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Розріжемо стрічку Мьобіуса відступивши на третину від краю.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 l="15215" t="50813" r="53239" b="19657"/>
          <a:stretch>
            <a:fillRect/>
          </a:stretch>
        </p:blipFill>
        <p:spPr bwMode="auto">
          <a:xfrm>
            <a:off x="3707904" y="3645024"/>
            <a:ext cx="506216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70485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Отримали стрічку Мьобіуса і </a:t>
            </a:r>
            <a:r>
              <a:rPr lang="uk-UA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“афганську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uk-UA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стрічку”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, з’єднані між собою.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 l="17430" t="40969" r="54899" b="25563"/>
          <a:stretch>
            <a:fillRect/>
          </a:stretch>
        </p:blipFill>
        <p:spPr bwMode="auto">
          <a:xfrm>
            <a:off x="4283968" y="3501008"/>
            <a:ext cx="4320480" cy="293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70485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Візьмемо стрічку і перегнемо її вздовж.</a:t>
            </a:r>
          </a:p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Перекрутимо один із кінців на 360° і склеїмо, наклавши кінці.</a:t>
            </a:r>
          </a:p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Розріжемо подвійний пласт посередині.</a:t>
            </a: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5976" y="3501008"/>
            <a:ext cx="4038600" cy="2620962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70485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Отримаємо три кільця з’єднаних попарно.</a:t>
            </a: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7" name="Picture 6" descr="IMG_037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7752" y="3571876"/>
            <a:ext cx="3797300" cy="262096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Вітрова електростанція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556792"/>
            <a:ext cx="7704856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Микола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Лукін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– 16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років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спроектував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переносну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вітрову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електростанцію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на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основі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стрічки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Мебіуса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. </a:t>
            </a:r>
          </a:p>
          <a:p>
            <a:pPr lvl="0">
              <a:spcBef>
                <a:spcPct val="0"/>
              </a:spcBef>
            </a:pP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Конструкція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висотою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70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сантиметрів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при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пориві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вітру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6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метрів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за секунду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виробляє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напругу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12 вольт.</a:t>
            </a: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3672914" cy="27424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332656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в науці і техніці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7" name="cc-m-textwithimage-image-6041807680" descr="http://u.jimdo.com/www48/o/sbc38276fbbf05a8f/img/ie2a21198d327b8c8/1333086222/std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33699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cc-m-textwithimage-image-6041808480" descr="http://u.jimdo.com/www48/o/sbc38276fbbf05a8f/img/ia2f6d13d912f7692/1333086373/std/imag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492896"/>
            <a:ext cx="3422154" cy="140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cc-m-textwithimage-image-6041812480" descr="http://u.jimdo.com/www48/o/sbc38276fbbf05a8f/img/i69388827ec108efb/1333087324/std/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340767"/>
            <a:ext cx="3337781" cy="195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cc-m-textwithimage-image-6041816980" descr="http://u.jimdo.com/www48/o/sbc38276fbbf05a8f/img/i8a9b8f596130a3c0/1333087473/std/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1632" y="2924944"/>
            <a:ext cx="3312368" cy="18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Рисунок 8" descr="&amp;ZHcy;&amp;icy;&amp;dcy;&amp;kcy;&amp;icy;&amp;iecy; &amp;kcy;&amp;rcy;&amp;icy;&amp;scy;&amp;tcy;&amp;acy;&amp;lcy;&amp;lcy;&amp;y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697760"/>
            <a:ext cx="42340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2" name="Picture 2" descr="http://wereallmadinhere.files.wordpress.com/2012/06/563px-blue_trefoil_kno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3717032"/>
            <a:ext cx="210623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cc-m-textwithimage-image-6041809480" descr="http://u.jimdo.com/www48/o/sbc38276fbbf05a8f/img/i3da2b3111a601d67/1333086551/std/imag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501008"/>
            <a:ext cx="3240360" cy="147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332656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в генетиці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3888432" cy="29163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finingo.ru/wp-content/uploads/2013/10/dn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077072"/>
            <a:ext cx="3600400" cy="232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53" name="Рисунок 1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060848"/>
            <a:ext cx="4005262" cy="199231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 архітектурі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Содержимое 4" descr="most-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8064896" cy="343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46848" y="4913784"/>
            <a:ext cx="5797152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Міст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в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стилі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стрічки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Мьобіуса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— чудо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китайської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архітектури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5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3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4077072"/>
            <a:ext cx="40324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Проект </a:t>
            </a: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бібліотеки</a:t>
            </a:r>
            <a:r>
              <a:rPr lang="ru-RU" sz="1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в </a:t>
            </a: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Казахстані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635896" y="4941168"/>
            <a:ext cx="280831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Пам’ятник</a:t>
            </a:r>
            <a:r>
              <a:rPr lang="ru-RU" sz="1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 у </a:t>
            </a: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Москві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156176" y="5661248"/>
            <a:ext cx="280831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Пам’ятник</a:t>
            </a:r>
            <a:r>
              <a:rPr lang="ru-RU" sz="1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 у </a:t>
            </a:r>
            <a:r>
              <a:rPr lang="ru-RU" sz="1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Шанхаї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 l="20197" t="30141" r="65414" b="33438"/>
          <a:stretch>
            <a:fillRect/>
          </a:stretch>
        </p:blipFill>
        <p:spPr bwMode="auto">
          <a:xfrm>
            <a:off x="5868144" y="1628800"/>
            <a:ext cx="308661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 l="37825" t="35235" r="43912" b="37203"/>
          <a:stretch>
            <a:fillRect/>
          </a:stretch>
        </p:blipFill>
        <p:spPr bwMode="auto">
          <a:xfrm>
            <a:off x="3707904" y="2924944"/>
            <a:ext cx="23762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9941" name="Picture 5" descr="http://projets-architecte-urbanisme.fr/images-archi/bibliotheque-nationale-kazakhstan-cour-interie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72816"/>
            <a:ext cx="3476774" cy="23252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 архітектурі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1403648" y="2708920"/>
            <a:ext cx="6768752" cy="440994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48680"/>
            <a:ext cx="8280920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5096D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Мета: </a:t>
            </a:r>
            <a:r>
              <a:rPr lang="ru-RU" sz="2400" i="1" noProof="0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п</a:t>
            </a:r>
            <a:r>
              <a:rPr lang="ru-RU" sz="2400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оказати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,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що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в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математиці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багато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захоплюючого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і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цікавого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,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знайти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підтвердження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застосування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Мьобіуса</a:t>
            </a:r>
            <a:r>
              <a:rPr lang="ru-RU" sz="2400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сучасному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світі</a:t>
            </a:r>
            <a:r>
              <a:rPr lang="ru-RU" sz="2400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.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img11.nnm.me/5/5/0/e/4/54e7256c54e8a8b9ce7a185926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696744" cy="428984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 архітектурі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5157192"/>
            <a:ext cx="709228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Дизайн благополуччя </a:t>
            </a:r>
            <a:r>
              <a:rPr lang="en-US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Moebius</a:t>
            </a:r>
            <a:r>
              <a:rPr lang="en-US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 House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18864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 промисловості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5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12" name="Picture 5">
            <a:hlinkClick r:id="rId3"/>
          </p:cNvPr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79526">
            <a:off x="746054" y="2081954"/>
            <a:ext cx="2971375" cy="204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861048"/>
            <a:ext cx="518457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16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Міжнародний символ повторного використання</a:t>
            </a:r>
            <a:endParaRPr kumimoji="0" lang="ru-RU" sz="16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14" name="Picture 7" descr="The Power Architec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7050" y="1787525"/>
            <a:ext cx="23876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716016" y="4509120"/>
            <a:ext cx="518457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16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Логотип </a:t>
            </a:r>
            <a:r>
              <a:rPr lang="en-US" sz="16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The Power Architecture </a:t>
            </a:r>
            <a:endParaRPr kumimoji="0" lang="ru-RU" sz="16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в моді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3926210" cy="270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4818" name="Picture 2" descr="http://www.g-mark.org/media/award/2010/10T01049/10T01049_01_880x660.jpg?w=880&amp;h=660&amp;m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2068" y="1484784"/>
            <a:ext cx="3421932" cy="218537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4820" name="Picture 4" descr="http://lamidge.net/wp-content/uploads/2015/10/Home-decor-trends-2015.jpg"/>
          <p:cNvPicPr>
            <a:picLocks noChangeAspect="1" noChangeArrowheads="1"/>
          </p:cNvPicPr>
          <p:nvPr/>
        </p:nvPicPr>
        <p:blipFill>
          <a:blip r:embed="rId5" cstate="print"/>
          <a:srcRect l="30240" t="14237" r="4556" b="30238"/>
          <a:stretch>
            <a:fillRect/>
          </a:stretch>
        </p:blipFill>
        <p:spPr bwMode="auto">
          <a:xfrm>
            <a:off x="5543600" y="3501008"/>
            <a:ext cx="3600400" cy="203500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4821" name="Рисунок 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5445224"/>
            <a:ext cx="2273300" cy="15843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Рисунок 6" descr="pendantInfinityMobius"/>
          <p:cNvPicPr>
            <a:picLocks noChangeAspect="1" noChangeArrowheads="1"/>
          </p:cNvPicPr>
          <p:nvPr/>
        </p:nvPicPr>
        <p:blipFill>
          <a:blip r:embed="rId7" cstate="print"/>
          <a:srcRect t="6097" b="4471"/>
          <a:stretch>
            <a:fillRect/>
          </a:stretch>
        </p:blipFill>
        <p:spPr bwMode="auto">
          <a:xfrm>
            <a:off x="3851920" y="1484784"/>
            <a:ext cx="2413471" cy="215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Объект 5"/>
          <p:cNvPicPr>
            <a:picLocks noChangeArrowheads="1"/>
          </p:cNvPicPr>
          <p:nvPr/>
        </p:nvPicPr>
        <p:blipFill>
          <a:blip r:embed="rId8" cstate="print"/>
          <a:srcRect l="20535" t="-125" r="12761" b="16730"/>
          <a:stretch>
            <a:fillRect/>
          </a:stretch>
        </p:blipFill>
        <p:spPr>
          <a:xfrm>
            <a:off x="3419872" y="2928938"/>
            <a:ext cx="1643062" cy="392906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6" descr="2009-09-14-14-19-03-gkrqoddg"/>
          <p:cNvPicPr>
            <a:picLocks noChangeAspect="1" noChangeArrowheads="1"/>
          </p:cNvPicPr>
          <p:nvPr/>
        </p:nvPicPr>
        <p:blipFill>
          <a:blip r:embed="rId9" cstate="print"/>
          <a:srcRect l="3703" r="5556"/>
          <a:stretch>
            <a:fillRect/>
          </a:stretch>
        </p:blipFill>
        <p:spPr bwMode="auto">
          <a:xfrm>
            <a:off x="251520" y="4005064"/>
            <a:ext cx="322685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Обручка </a:t>
            </a:r>
            <a:r>
              <a:rPr lang="uk-UA" sz="4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“Мьобіуса”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907704" y="1484784"/>
            <a:ext cx="6552728" cy="3456384"/>
          </a:xfrm>
          <a:prstGeom prst="roundRect">
            <a:avLst>
              <a:gd name="adj" fmla="val 43453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6756" t="-14831" r="-16501" b="-20953"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3968" y="4797152"/>
            <a:ext cx="39604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err="1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Обручка</a:t>
            </a:r>
            <a:r>
              <a:rPr lang="ru-RU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 Соломона</a:t>
            </a: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Використання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 літературі та кіно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38914" name="Picture 2" descr="http://literatura.by/covers/lenta-mebiusa-seriya-tvoy-detekti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628800"/>
            <a:ext cx="2265040" cy="36127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8916" name="Picture 4" descr="http://www.biblus.ru/pics/6/5/0/10017328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348880"/>
            <a:ext cx="2769096" cy="48320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8918" name="Picture 6" descr="http://www.kino-teatr.org/movie/poster/958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1700808"/>
            <a:ext cx="2448272" cy="367240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noProof="0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Топологічні фокуси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484784"/>
            <a:ext cx="709228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Як зав’язати вузол на шарфі не випускаючи його з рук?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20482" name="Picture 2" descr="http://www.infoniac.ru/upload/medialibrary/ea5/ea53078aea9322c5ae6f76a0e0e6f5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924944"/>
            <a:ext cx="4896544" cy="326436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noProof="0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Топологічні фокуси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484784"/>
            <a:ext cx="709228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noProof="0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Як вивернути жилет не знімаючи його?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7170" name="Picture 2" descr="http://image.otto.ru/asset/mmo/formatz/8691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831306"/>
            <a:ext cx="3020020" cy="402669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797152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0"/>
            <a:ext cx="8820472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41986" name="Picture 2" descr="http://3.bp.blogspot.com/_GFhTL_IQFTU/TOAfpAYsJ_I/AAAAAAAAANE/hf7THgbu9Sg/s1600/mob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980728"/>
            <a:ext cx="5088565" cy="381642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990" name="Picture 6" descr="http://i.absurdopedia.net/thumb/d/dc/Myob-04.jpg/959px-Myob-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3419872" cy="320947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4" descr="http://cs2.prosto-foto.ru/storage/1d/69/6e/a7/da/f9/37/95/449a-570dc9-c3e175.jpg"/>
          <p:cNvPicPr>
            <a:picLocks noChangeAspect="1" noChangeArrowheads="1"/>
          </p:cNvPicPr>
          <p:nvPr/>
        </p:nvPicPr>
        <p:blipFill>
          <a:blip r:embed="rId5" cstate="print"/>
          <a:srcRect l="14405" t="14175"/>
          <a:stretch>
            <a:fillRect/>
          </a:stretch>
        </p:blipFill>
        <p:spPr bwMode="auto">
          <a:xfrm>
            <a:off x="5759624" y="4541623"/>
            <a:ext cx="3384376" cy="231637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1403648" y="2708920"/>
            <a:ext cx="6768752" cy="440994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48680"/>
            <a:ext cx="8280920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5096D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Зміни себе</a:t>
            </a:r>
            <a:r>
              <a:rPr kumimoji="0" lang="uk-UA" sz="6000" b="1" i="1" u="none" strike="noStrike" kern="1200" cap="none" spc="0" normalizeH="0" noProof="0" dirty="0" smtClean="0">
                <a:ln>
                  <a:noFill/>
                </a:ln>
                <a:solidFill>
                  <a:srgbClr val="15096D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 – і ти зміниш увесь світ</a:t>
            </a:r>
            <a:endParaRPr kumimoji="0" lang="ru-RU" sz="6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1403648" y="2708920"/>
            <a:ext cx="6768752" cy="440994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48680"/>
            <a:ext cx="828092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«В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житті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немає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нічого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більш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прекрасного,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ніж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вивчати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і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викладати</a:t>
            </a:r>
            <a:r>
              <a:rPr lang="ru-RU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математику».</a:t>
            </a: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132856"/>
            <a:ext cx="1871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b="1" i="1" dirty="0" smtClean="0">
                <a:solidFill>
                  <a:srgbClr val="15096D"/>
                </a:solidFill>
                <a:latin typeface="Georgia" pitchFamily="18" charset="0"/>
              </a:rPr>
              <a:t> С.Д. Пуассон</a:t>
            </a:r>
            <a:endParaRPr lang="ru-RU" i="1" dirty="0" smtClean="0">
              <a:solidFill>
                <a:srgbClr val="15096D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47664" y="764704"/>
            <a:ext cx="7200800" cy="489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buFont typeface="Arial" pitchFamily="34" charset="0"/>
              <a:buChar char="•"/>
            </a:pP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Стрічка М</a:t>
            </a:r>
            <a:r>
              <a:rPr lang="uk-UA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ьо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біуса є поверхнею лише з однією стороною і лише однією границею</a:t>
            </a:r>
            <a:endParaRPr lang="uk-UA" sz="24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endParaRPr lang="uk-UA" sz="24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vi-VN" sz="2400" b="1" i="1" dirty="0">
                <a:solidFill>
                  <a:srgbClr val="15096D"/>
                </a:solidFill>
                <a:latin typeface="Georgia" pitchFamily="18" charset="0"/>
              </a:rPr>
              <a:t>Стрічка М</a:t>
            </a:r>
            <a:r>
              <a:rPr lang="uk-UA" sz="2400" b="1" i="1" dirty="0" err="1">
                <a:solidFill>
                  <a:srgbClr val="15096D"/>
                </a:solidFill>
                <a:latin typeface="Georgia" pitchFamily="18" charset="0"/>
              </a:rPr>
              <a:t>ьо</a:t>
            </a:r>
            <a:r>
              <a:rPr lang="vi-VN" sz="2400" b="1" i="1" dirty="0">
                <a:solidFill>
                  <a:srgbClr val="15096D"/>
                </a:solidFill>
                <a:latin typeface="Georgia" pitchFamily="18" charset="0"/>
              </a:rPr>
              <a:t>біуса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має математичну властивість</a:t>
            </a:r>
            <a:r>
              <a:rPr lang="uk-UA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неорієнтованості. </a:t>
            </a:r>
            <a:endParaRPr lang="uk-UA" sz="24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endParaRPr lang="uk-UA" sz="24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</a:rPr>
              <a:t>Стрічка</a:t>
            </a:r>
            <a:r>
              <a:rPr lang="vi-VN" sz="2400" b="1" i="1" dirty="0">
                <a:solidFill>
                  <a:srgbClr val="15096D"/>
                </a:solidFill>
                <a:latin typeface="Georgia" pitchFamily="18" charset="0"/>
              </a:rPr>
              <a:t> М</a:t>
            </a:r>
            <a:r>
              <a:rPr lang="uk-UA" sz="2400" b="1" i="1" dirty="0" err="1">
                <a:solidFill>
                  <a:srgbClr val="15096D"/>
                </a:solidFill>
                <a:latin typeface="Georgia" pitchFamily="18" charset="0"/>
              </a:rPr>
              <a:t>ьо</a:t>
            </a:r>
            <a:r>
              <a:rPr lang="vi-VN" sz="2400" b="1" i="1" dirty="0">
                <a:solidFill>
                  <a:srgbClr val="15096D"/>
                </a:solidFill>
                <a:latin typeface="Georgia" pitchFamily="18" charset="0"/>
              </a:rPr>
              <a:t>біуса 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була незалежно відкрита німецькими математиками</a:t>
            </a:r>
            <a:r>
              <a:rPr lang="uk-UA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 М</a:t>
            </a:r>
            <a:r>
              <a:rPr lang="uk-UA" sz="24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ьоб</a:t>
            </a:r>
            <a:r>
              <a:rPr lang="vi-VN" sz="24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іусом і Лістінгом в 1858 році.</a:t>
            </a:r>
            <a:endParaRPr lang="ru-RU" sz="2400" b="1" i="1" dirty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4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Август </a:t>
            </a:r>
            <a:r>
              <a:rPr lang="uk-UA" sz="4000" b="1" i="1" dirty="0" err="1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Фердинанд</a:t>
            </a:r>
            <a:r>
              <a:rPr lang="uk-UA" sz="4000" b="1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uk-UA" sz="4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Мьобіус</a:t>
            </a: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uk-UA" sz="4000" b="1" i="1" dirty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1790-1868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1844824"/>
            <a:ext cx="3456384" cy="4536504"/>
          </a:xfrm>
          <a:prstGeom prst="roundRect">
            <a:avLst>
              <a:gd name="adj" fmla="val 22091"/>
            </a:avLst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3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2204864"/>
            <a:ext cx="4896544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Німецький математик, народився в </a:t>
            </a:r>
            <a:r>
              <a:rPr lang="uk-UA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Шульпорті</a:t>
            </a:r>
            <a:endParaRPr lang="uk-UA" sz="20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endParaRPr lang="uk-UA" sz="2000" b="1" i="1" dirty="0" smtClean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Встановив існування односторонніх поверхонь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endParaRPr lang="uk-UA" sz="2000" b="1" i="1" dirty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Іменем</a:t>
            </a:r>
            <a:r>
              <a:rPr lang="ru-RU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Мьобіуса названо кратер на </a:t>
            </a:r>
            <a:r>
              <a:rPr lang="ru-RU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зворотній</a:t>
            </a:r>
            <a:r>
              <a:rPr lang="ru-RU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стороні</a:t>
            </a:r>
            <a:r>
              <a:rPr lang="ru-RU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</a:t>
            </a:r>
            <a:r>
              <a:rPr lang="ru-RU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Місяця</a:t>
            </a:r>
            <a:r>
              <a:rPr lang="ru-RU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 та </a:t>
            </a:r>
            <a:r>
              <a:rPr lang="ru-RU" sz="2000" b="1" i="1" dirty="0" err="1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астероїд</a:t>
            </a:r>
            <a:r>
              <a:rPr lang="ru-RU" sz="2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.</a:t>
            </a:r>
          </a:p>
          <a:p>
            <a:pPr lvl="0">
              <a:spcBef>
                <a:spcPct val="0"/>
              </a:spcBef>
              <a:buFont typeface="Arial" pitchFamily="34" charset="0"/>
              <a:buChar char="•"/>
            </a:pPr>
            <a:endParaRPr lang="ru-RU" sz="2000" b="1" i="1" dirty="0">
              <a:solidFill>
                <a:srgbClr val="15096D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3212976"/>
            <a:ext cx="72008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ru-RU" sz="2400" b="1" i="1" dirty="0">
              <a:solidFill>
                <a:srgbClr val="7030A0"/>
              </a:solidFill>
              <a:latin typeface="Georgia" pitchFamily="18" charset="0"/>
            </a:endParaRPr>
          </a:p>
          <a:p>
            <a:pPr>
              <a:spcBef>
                <a:spcPct val="0"/>
              </a:spcBef>
            </a:pPr>
            <a:endParaRPr lang="uk-UA" sz="2400" b="1" i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spcBef>
                <a:spcPct val="0"/>
              </a:spcBef>
            </a:pPr>
            <a:endParaRPr lang="ru-RU" sz="2400" b="1" i="1" dirty="0">
              <a:solidFill>
                <a:srgbClr val="7030A0"/>
              </a:solidFill>
              <a:latin typeface="Georgia" pitchFamily="18" charset="0"/>
            </a:endParaRPr>
          </a:p>
          <a:p>
            <a:pPr lvl="0">
              <a:spcBef>
                <a:spcPct val="0"/>
              </a:spcBef>
            </a:pPr>
            <a:endParaRPr lang="uk-UA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98884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buFont typeface="Arial" pitchFamily="34" charset="0"/>
              <a:buChar char="•"/>
            </a:pPr>
            <a:r>
              <a:rPr lang="uk-UA" sz="2400" b="1" i="1" dirty="0">
                <a:solidFill>
                  <a:srgbClr val="7030A0"/>
                </a:solidFill>
                <a:latin typeface="Georgia" pitchFamily="18" charset="0"/>
              </a:rPr>
              <a:t>Склеїмо кінці стрічки, повернувши один із кінців на 180 °.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l="32392" t="18329" r="18926" b="27532"/>
          <a:stretch>
            <a:fillRect/>
          </a:stretch>
        </p:blipFill>
        <p:spPr bwMode="auto">
          <a:xfrm>
            <a:off x="3563888" y="2492896"/>
            <a:ext cx="5580112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2008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Зафарбуємо одну сторону стрічки, не відриваючи руки. 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 l="31818" t="32110" r="50343" b="43281"/>
          <a:stretch>
            <a:fillRect/>
          </a:stretch>
        </p:blipFill>
        <p:spPr bwMode="auto">
          <a:xfrm>
            <a:off x="4355976" y="3140968"/>
            <a:ext cx="4320480" cy="335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2008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Отримали стрічку зафарбовану з двох сторін.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 l="31265" t="55734" r="51579" b="19657"/>
          <a:stretch>
            <a:fillRect/>
          </a:stretch>
        </p:blipFill>
        <p:spPr bwMode="auto">
          <a:xfrm>
            <a:off x="4211960" y="2924944"/>
            <a:ext cx="4320480" cy="34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548680"/>
            <a:ext cx="828092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Дослідження </a:t>
            </a:r>
          </a:p>
          <a:p>
            <a:pPr lvl="0" algn="ctr">
              <a:spcBef>
                <a:spcPct val="0"/>
              </a:spcBef>
            </a:pPr>
            <a:r>
              <a:rPr lang="uk-UA" sz="4000" b="1" i="1" dirty="0" smtClean="0">
                <a:solidFill>
                  <a:srgbClr val="15096D"/>
                </a:solidFill>
                <a:latin typeface="Georgia" pitchFamily="18" charset="0"/>
                <a:ea typeface="+mj-ea"/>
                <a:cs typeface="+mj-cs"/>
              </a:rPr>
              <a:t>стрічки Мьобіуса</a:t>
            </a:r>
            <a:endParaRPr kumimoji="0" lang="ru-RU" sz="40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3" name="Picture 2" descr="http://image.zn.ua/media/images/614xX/Mar2015/110954.jpg"/>
          <p:cNvPicPr>
            <a:picLocks noChangeAspect="1" noChangeArrowheads="1"/>
          </p:cNvPicPr>
          <p:nvPr/>
        </p:nvPicPr>
        <p:blipFill>
          <a:blip r:embed="rId2" cstate="print"/>
          <a:srcRect l="-1515" t="5100" r="1515" b="-3147"/>
          <a:stretch>
            <a:fillRect/>
          </a:stretch>
        </p:blipFill>
        <p:spPr bwMode="auto">
          <a:xfrm>
            <a:off x="0" y="4869160"/>
            <a:ext cx="3707904" cy="241575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961456"/>
            <a:ext cx="7200800" cy="2547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844824"/>
            <a:ext cx="72008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  <a:ea typeface="+mj-ea"/>
                <a:cs typeface="+mj-cs"/>
              </a:rPr>
              <a:t>Розріжемо стрічку Мьобіуса вздовж посередині.</a:t>
            </a:r>
            <a:endParaRPr lang="ru-RU" sz="2400" b="1" i="1" dirty="0" smtClean="0">
              <a:solidFill>
                <a:srgbClr val="7030A0"/>
              </a:solidFill>
              <a:latin typeface="Georgia" pitchFamily="18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rgbClr val="15096D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 l="57830" t="17344" r="17266" b="6250"/>
          <a:stretch>
            <a:fillRect/>
          </a:stretch>
        </p:blipFill>
        <p:spPr bwMode="auto">
          <a:xfrm rot="5400000">
            <a:off x="4729200" y="1894520"/>
            <a:ext cx="324036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358</Words>
  <Application>Microsoft Office PowerPoint</Application>
  <PresentationFormat>Экран (4:3)</PresentationFormat>
  <Paragraphs>90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Стрічка Мьобіуса – нескінченна загадка сучасності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User</cp:lastModifiedBy>
  <cp:revision>79</cp:revision>
  <dcterms:created xsi:type="dcterms:W3CDTF">2016-02-22T14:19:13Z</dcterms:created>
  <dcterms:modified xsi:type="dcterms:W3CDTF">2017-03-01T15:49:50Z</dcterms:modified>
</cp:coreProperties>
</file>