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308" r:id="rId9"/>
    <p:sldId id="263" r:id="rId10"/>
    <p:sldId id="264" r:id="rId11"/>
    <p:sldId id="265" r:id="rId12"/>
    <p:sldId id="266" r:id="rId13"/>
    <p:sldId id="272" r:id="rId14"/>
    <p:sldId id="268" r:id="rId15"/>
    <p:sldId id="269" r:id="rId16"/>
    <p:sldId id="270" r:id="rId17"/>
    <p:sldId id="271" r:id="rId18"/>
    <p:sldId id="278" r:id="rId19"/>
    <p:sldId id="279" r:id="rId20"/>
    <p:sldId id="315" r:id="rId21"/>
    <p:sldId id="317" r:id="rId22"/>
    <p:sldId id="318" r:id="rId23"/>
    <p:sldId id="320" r:id="rId24"/>
    <p:sldId id="319" r:id="rId25"/>
    <p:sldId id="280" r:id="rId26"/>
    <p:sldId id="283" r:id="rId27"/>
    <p:sldId id="297" r:id="rId28"/>
    <p:sldId id="284" r:id="rId29"/>
    <p:sldId id="286" r:id="rId30"/>
    <p:sldId id="287" r:id="rId31"/>
    <p:sldId id="288" r:id="rId32"/>
    <p:sldId id="311" r:id="rId33"/>
    <p:sldId id="289" r:id="rId34"/>
    <p:sldId id="321" r:id="rId35"/>
    <p:sldId id="292" r:id="rId36"/>
    <p:sldId id="294" r:id="rId37"/>
    <p:sldId id="290" r:id="rId38"/>
    <p:sldId id="323" r:id="rId39"/>
    <p:sldId id="324" r:id="rId40"/>
    <p:sldId id="325" r:id="rId41"/>
    <p:sldId id="326" r:id="rId42"/>
    <p:sldId id="327" r:id="rId43"/>
    <p:sldId id="298" r:id="rId44"/>
    <p:sldId id="299" r:id="rId45"/>
    <p:sldId id="301" r:id="rId46"/>
    <p:sldId id="302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0DD7F"/>
    <a:srgbClr val="A5A7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00" autoAdjust="0"/>
    <p:restoredTop sz="94660"/>
  </p:normalViewPr>
  <p:slideViewPr>
    <p:cSldViewPr>
      <p:cViewPr>
        <p:scale>
          <a:sx n="62" d="100"/>
          <a:sy n="62" d="100"/>
        </p:scale>
        <p:origin x="-1056" y="-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90B91-E22B-45E5-8B5F-5EBEA9AEB798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C0272-FB32-4E98-89EA-0B4BDA50FE9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0337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90B91-E22B-45E5-8B5F-5EBEA9AEB798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C0272-FB32-4E98-89EA-0B4BDA50FE9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77873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90B91-E22B-45E5-8B5F-5EBEA9AEB798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C0272-FB32-4E98-89EA-0B4BDA50FE9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569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90B91-E22B-45E5-8B5F-5EBEA9AEB798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C0272-FB32-4E98-89EA-0B4BDA50FE9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25967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90B91-E22B-45E5-8B5F-5EBEA9AEB798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C0272-FB32-4E98-89EA-0B4BDA50FE9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34373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90B91-E22B-45E5-8B5F-5EBEA9AEB798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C0272-FB32-4E98-89EA-0B4BDA50FE9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5086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90B91-E22B-45E5-8B5F-5EBEA9AEB798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C0272-FB32-4E98-89EA-0B4BDA50FE9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58454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90B91-E22B-45E5-8B5F-5EBEA9AEB798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C0272-FB32-4E98-89EA-0B4BDA50FE9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9596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90B91-E22B-45E5-8B5F-5EBEA9AEB798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C0272-FB32-4E98-89EA-0B4BDA50FE9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759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90B91-E22B-45E5-8B5F-5EBEA9AEB798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C0272-FB32-4E98-89EA-0B4BDA50FE9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68227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90B91-E22B-45E5-8B5F-5EBEA9AEB798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C0272-FB32-4E98-89EA-0B4BDA50FE9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1752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B90B91-E22B-45E5-8B5F-5EBEA9AEB798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2C0272-FB32-4E98-89EA-0B4BDA50FE9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5765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uk-UA" sz="7200" b="1" dirty="0" smtClean="0">
                <a:effectLst/>
                <a:latin typeface="Times New Roman"/>
                <a:ea typeface="Times New Roman"/>
                <a:cs typeface="Times New Roman"/>
              </a:rPr>
              <a:t/>
            </a:r>
            <a:br>
              <a:rPr lang="uk-UA" sz="7200" b="1" dirty="0" smtClean="0">
                <a:effectLst/>
                <a:latin typeface="Times New Roman"/>
                <a:ea typeface="Times New Roman"/>
                <a:cs typeface="Times New Roman"/>
              </a:rPr>
            </a:br>
            <a:r>
              <a:rPr lang="uk-UA" sz="7200" b="1" dirty="0" smtClean="0">
                <a:effectLst/>
                <a:latin typeface="Times New Roman"/>
                <a:ea typeface="Times New Roman"/>
                <a:cs typeface="Times New Roman"/>
              </a:rPr>
              <a:t>КОНТРОЛЬ </a:t>
            </a:r>
            <a:r>
              <a:rPr lang="uk-UA" sz="7200" b="1" dirty="0" smtClean="0">
                <a:effectLst/>
                <a:latin typeface="Times New Roman"/>
                <a:ea typeface="Times New Roman"/>
                <a:cs typeface="Times New Roman"/>
              </a:rPr>
              <a:t>ТИСКУ</a:t>
            </a:r>
            <a:r>
              <a:rPr lang="ru-RU" sz="7200" dirty="0">
                <a:ea typeface="Calibri"/>
                <a:cs typeface="Times New Roman"/>
              </a:rPr>
              <a:t/>
            </a:r>
            <a:br>
              <a:rPr lang="ru-RU" sz="7200" dirty="0">
                <a:ea typeface="Calibri"/>
                <a:cs typeface="Times New Roman"/>
              </a:rPr>
            </a:b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61402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2096" y="-99392"/>
            <a:ext cx="9144000" cy="883226"/>
          </a:xfrm>
        </p:spPr>
        <p:txBody>
          <a:bodyPr>
            <a:noAutofit/>
          </a:bodyPr>
          <a:lstStyle/>
          <a:p>
            <a:r>
              <a:rPr lang="uk-UA" sz="2800" b="1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Класифікація приладів </a:t>
            </a:r>
            <a:r>
              <a:rPr lang="uk-UA" sz="2800" b="1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за </a:t>
            </a:r>
            <a:r>
              <a:rPr lang="uk-UA" sz="2800" b="1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видом </a:t>
            </a:r>
            <a:r>
              <a:rPr lang="uk-UA" sz="2800" b="1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тиску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20688"/>
            <a:ext cx="9144000" cy="6237312"/>
          </a:xfrm>
          <a:solidFill>
            <a:srgbClr val="B0DD7F"/>
          </a:solidFill>
        </p:spPr>
        <p:txBody>
          <a:bodyPr>
            <a:noAutofit/>
          </a:bodyPr>
          <a:lstStyle/>
          <a:p>
            <a:pPr marL="342900" lvl="0" indent="-342900" algn="just">
              <a:spcAft>
                <a:spcPts val="0"/>
              </a:spcAft>
              <a:buFont typeface="Symbol"/>
              <a:buChar char=""/>
            </a:pPr>
            <a:r>
              <a:rPr lang="uk-UA" sz="2800" b="1" dirty="0">
                <a:solidFill>
                  <a:srgbClr val="FF0000"/>
                </a:solidFill>
                <a:latin typeface="Times New Roman"/>
                <a:ea typeface="Times New Roman"/>
              </a:rPr>
              <a:t>манометри </a:t>
            </a:r>
            <a:r>
              <a:rPr lang="uk-UA" sz="2800" dirty="0">
                <a:latin typeface="Times New Roman"/>
                <a:ea typeface="Times New Roman"/>
              </a:rPr>
              <a:t>- для вимірювання надлишкового тиску;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Symbol"/>
              <a:buChar char=""/>
            </a:pPr>
            <a:r>
              <a:rPr lang="uk-UA" sz="2800" b="1" dirty="0">
                <a:solidFill>
                  <a:srgbClr val="FF0000"/>
                </a:solidFill>
                <a:latin typeface="Times New Roman"/>
                <a:ea typeface="Times New Roman"/>
              </a:rPr>
              <a:t>вакуумметри</a:t>
            </a:r>
            <a:r>
              <a:rPr lang="uk-UA" sz="2800" dirty="0">
                <a:latin typeface="Times New Roman"/>
                <a:ea typeface="Times New Roman"/>
              </a:rPr>
              <a:t> - для вимірювання вакууму </a:t>
            </a:r>
            <a:r>
              <a:rPr lang="uk-UA" sz="2800" dirty="0" smtClean="0">
                <a:latin typeface="Times New Roman"/>
                <a:ea typeface="Times New Roman"/>
              </a:rPr>
              <a:t>					(</a:t>
            </a:r>
            <a:r>
              <a:rPr lang="uk-UA" sz="2800" dirty="0">
                <a:latin typeface="Times New Roman"/>
                <a:ea typeface="Times New Roman"/>
              </a:rPr>
              <a:t>розрідження);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Symbol"/>
              <a:buChar char=""/>
            </a:pPr>
            <a:r>
              <a:rPr lang="uk-UA" sz="28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мановакуумметри</a:t>
            </a:r>
            <a:r>
              <a:rPr lang="uk-UA" sz="2800" dirty="0">
                <a:latin typeface="Times New Roman"/>
                <a:ea typeface="Times New Roman"/>
              </a:rPr>
              <a:t> - для вимірювання надлишкового </a:t>
            </a:r>
            <a:r>
              <a:rPr lang="uk-UA" sz="2800" dirty="0" smtClean="0">
                <a:latin typeface="Times New Roman"/>
                <a:ea typeface="Times New Roman"/>
              </a:rPr>
              <a:t>			тиску </a:t>
            </a:r>
            <a:r>
              <a:rPr lang="uk-UA" sz="2800" dirty="0">
                <a:latin typeface="Times New Roman"/>
                <a:ea typeface="Times New Roman"/>
              </a:rPr>
              <a:t>і вакууму;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Symbol"/>
              <a:buChar char=""/>
            </a:pPr>
            <a:r>
              <a:rPr lang="uk-UA" sz="28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напороміри</a:t>
            </a:r>
            <a:r>
              <a:rPr lang="uk-UA" sz="28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uk-UA" sz="2800" b="1" dirty="0">
                <a:latin typeface="Times New Roman"/>
                <a:ea typeface="Times New Roman"/>
              </a:rPr>
              <a:t>-</a:t>
            </a:r>
            <a:r>
              <a:rPr lang="uk-UA" sz="2800" dirty="0">
                <a:latin typeface="Times New Roman"/>
                <a:ea typeface="Times New Roman"/>
              </a:rPr>
              <a:t> для вимірювання невеликих надлишкових </a:t>
            </a:r>
            <a:r>
              <a:rPr lang="uk-UA" sz="2800" dirty="0" smtClean="0">
                <a:latin typeface="Times New Roman"/>
                <a:ea typeface="Times New Roman"/>
              </a:rPr>
              <a:t>			тисків </a:t>
            </a:r>
            <a:r>
              <a:rPr lang="uk-UA" sz="2800" dirty="0">
                <a:latin typeface="Times New Roman"/>
                <a:ea typeface="Times New Roman"/>
              </a:rPr>
              <a:t>(не більше 3,94 </a:t>
            </a:r>
            <a:r>
              <a:rPr lang="uk-UA" sz="2800" dirty="0" smtClean="0">
                <a:latin typeface="Times New Roman"/>
                <a:ea typeface="Times New Roman"/>
              </a:rPr>
              <a:t>∙10</a:t>
            </a:r>
            <a:r>
              <a:rPr lang="uk-UA" sz="2800" dirty="0">
                <a:latin typeface="Calibri"/>
                <a:ea typeface="Times New Roman"/>
              </a:rPr>
              <a:t>⁴</a:t>
            </a:r>
            <a:r>
              <a:rPr lang="uk-UA" sz="2800" dirty="0">
                <a:latin typeface="Times New Roman"/>
                <a:ea typeface="Times New Roman"/>
              </a:rPr>
              <a:t> Па);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Symbol"/>
              <a:buChar char=""/>
            </a:pPr>
            <a:r>
              <a:rPr lang="uk-UA" sz="2800" b="1" dirty="0">
                <a:solidFill>
                  <a:srgbClr val="FF0000"/>
                </a:solidFill>
                <a:latin typeface="Times New Roman"/>
                <a:ea typeface="Times New Roman"/>
              </a:rPr>
              <a:t>тягоміри </a:t>
            </a:r>
            <a:r>
              <a:rPr lang="uk-UA" sz="2800" dirty="0">
                <a:latin typeface="Times New Roman"/>
                <a:ea typeface="Times New Roman"/>
              </a:rPr>
              <a:t>- для вимірювання невеликих розріджень (не </a:t>
            </a:r>
            <a:r>
              <a:rPr lang="uk-UA" sz="2800" dirty="0" smtClean="0">
                <a:latin typeface="Times New Roman"/>
                <a:ea typeface="Times New Roman"/>
              </a:rPr>
              <a:t>			більше </a:t>
            </a:r>
            <a:r>
              <a:rPr lang="uk-UA" sz="2800" dirty="0" smtClean="0">
                <a:latin typeface="Times New Roman"/>
                <a:ea typeface="Times New Roman"/>
              </a:rPr>
              <a:t>3,94 ∙</a:t>
            </a:r>
            <a:r>
              <a:rPr lang="uk-UA" sz="2800" dirty="0">
                <a:latin typeface="Times New Roman"/>
                <a:ea typeface="Times New Roman"/>
              </a:rPr>
              <a:t>10</a:t>
            </a:r>
            <a:r>
              <a:rPr lang="uk-UA" sz="2800" dirty="0">
                <a:latin typeface="Calibri"/>
                <a:ea typeface="Times New Roman"/>
              </a:rPr>
              <a:t>⁴</a:t>
            </a:r>
            <a:r>
              <a:rPr lang="uk-UA" sz="2800" dirty="0">
                <a:latin typeface="Times New Roman"/>
                <a:ea typeface="Times New Roman"/>
              </a:rPr>
              <a:t> Па);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Symbol"/>
              <a:buChar char=""/>
            </a:pPr>
            <a:r>
              <a:rPr lang="uk-UA" sz="28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тягонапороміри</a:t>
            </a:r>
            <a:r>
              <a:rPr lang="uk-UA" sz="2800" dirty="0">
                <a:latin typeface="Times New Roman"/>
                <a:ea typeface="Times New Roman"/>
              </a:rPr>
              <a:t> - для вимірювання і тяги, і напору;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Symbol"/>
              <a:buChar char=""/>
            </a:pPr>
            <a:r>
              <a:rPr lang="uk-UA" sz="2800" b="1" dirty="0">
                <a:solidFill>
                  <a:srgbClr val="FF0000"/>
                </a:solidFill>
                <a:latin typeface="Times New Roman"/>
                <a:ea typeface="Times New Roman"/>
              </a:rPr>
              <a:t>диференціальні манометри </a:t>
            </a:r>
            <a:r>
              <a:rPr lang="uk-UA" sz="2800" dirty="0">
                <a:latin typeface="Times New Roman"/>
                <a:ea typeface="Times New Roman"/>
              </a:rPr>
              <a:t>- для вимірювання різниці </a:t>
            </a:r>
            <a:r>
              <a:rPr lang="uk-UA" sz="2800" dirty="0" smtClean="0">
                <a:latin typeface="Times New Roman"/>
                <a:ea typeface="Times New Roman"/>
              </a:rPr>
              <a:t>			двох </a:t>
            </a:r>
            <a:r>
              <a:rPr lang="uk-UA" sz="2800" dirty="0">
                <a:latin typeface="Times New Roman"/>
                <a:ea typeface="Times New Roman"/>
              </a:rPr>
              <a:t>тисків;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Symbol"/>
              <a:buChar char=""/>
            </a:pPr>
            <a:r>
              <a:rPr lang="uk-UA" sz="2800" b="1" dirty="0">
                <a:solidFill>
                  <a:srgbClr val="FF0000"/>
                </a:solidFill>
                <a:latin typeface="Times New Roman"/>
                <a:ea typeface="Times New Roman"/>
              </a:rPr>
              <a:t>барометри</a:t>
            </a:r>
            <a:r>
              <a:rPr lang="uk-UA" sz="2800" dirty="0">
                <a:latin typeface="Times New Roman"/>
                <a:ea typeface="Times New Roman"/>
              </a:rPr>
              <a:t> - для вимірювання атмосферного </a:t>
            </a:r>
            <a:r>
              <a:rPr lang="uk-UA" sz="2800" dirty="0" smtClean="0">
                <a:latin typeface="Times New Roman"/>
                <a:ea typeface="Times New Roman"/>
              </a:rPr>
              <a:t>тиску</a:t>
            </a:r>
            <a:r>
              <a:rPr lang="uk-UA" sz="2800" dirty="0">
                <a:latin typeface="Times New Roman"/>
                <a:ea typeface="Times New Roman"/>
              </a:rPr>
              <a:t>.</a:t>
            </a:r>
            <a:endParaRPr lang="ru-RU" sz="2800" dirty="0">
              <a:latin typeface="Times New Roman"/>
              <a:ea typeface="Times New Roman"/>
            </a:endParaRP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661161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632847" cy="18002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uk-UA" b="1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Класифікація приладів для контролю тиску </a:t>
            </a:r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uk-UA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за принципом </a:t>
            </a:r>
            <a:r>
              <a:rPr lang="uk-UA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дії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420888"/>
            <a:ext cx="7620000" cy="4065315"/>
          </a:xfrm>
          <a:solidFill>
            <a:srgbClr val="B0DD7F"/>
          </a:solidFill>
        </p:spPr>
        <p:txBody>
          <a:bodyPr/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/>
              <a:buChar char=""/>
            </a:pPr>
            <a:r>
              <a:rPr lang="uk-UA" sz="3600" dirty="0">
                <a:latin typeface="Times New Roman"/>
                <a:ea typeface="Times New Roman"/>
              </a:rPr>
              <a:t>рідинні, </a:t>
            </a:r>
            <a:endParaRPr lang="ru-RU" sz="3600" dirty="0">
              <a:latin typeface="Times New Roman"/>
              <a:ea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/>
              <a:buChar char=""/>
            </a:pPr>
            <a:r>
              <a:rPr lang="uk-UA" sz="3600" dirty="0">
                <a:latin typeface="Times New Roman"/>
                <a:ea typeface="Times New Roman"/>
              </a:rPr>
              <a:t>деформаційні, </a:t>
            </a:r>
            <a:endParaRPr lang="ru-RU" sz="3600" dirty="0">
              <a:latin typeface="Times New Roman"/>
              <a:ea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/>
              <a:buChar char=""/>
            </a:pPr>
            <a:r>
              <a:rPr lang="uk-UA" sz="3600" dirty="0" err="1">
                <a:latin typeface="Times New Roman"/>
                <a:ea typeface="Times New Roman"/>
              </a:rPr>
              <a:t>вантажопоршневі</a:t>
            </a:r>
            <a:r>
              <a:rPr lang="uk-UA" sz="3600" dirty="0">
                <a:latin typeface="Times New Roman"/>
                <a:ea typeface="Times New Roman"/>
              </a:rPr>
              <a:t>, </a:t>
            </a:r>
            <a:endParaRPr lang="ru-RU" sz="3600" dirty="0">
              <a:latin typeface="Times New Roman"/>
              <a:ea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/>
              <a:buChar char=""/>
            </a:pPr>
            <a:r>
              <a:rPr lang="uk-UA" sz="3600" dirty="0">
                <a:latin typeface="Times New Roman"/>
                <a:ea typeface="Times New Roman"/>
              </a:rPr>
              <a:t>електричні.</a:t>
            </a:r>
            <a:endParaRPr lang="ru-RU" sz="36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4724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808748" cy="73921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Дайте назву приладам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gray">
          <a:xfrm>
            <a:off x="251520" y="1124744"/>
            <a:ext cx="8892480" cy="5733256"/>
          </a:xfrm>
        </p:spPr>
        <p:txBody>
          <a:bodyPr>
            <a:noAutofit/>
          </a:bodyPr>
          <a:lstStyle/>
          <a:p>
            <a:pPr algn="just">
              <a:buClr>
                <a:srgbClr val="AA2B1E"/>
              </a:buClr>
              <a:buFont typeface="Symbol"/>
              <a:buChar char=""/>
            </a:pPr>
            <a:r>
              <a:rPr lang="uk-UA" sz="28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барометри</a:t>
            </a:r>
            <a:r>
              <a:rPr lang="uk-UA" sz="2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uk-UA" sz="2800" b="1" dirty="0">
                <a:solidFill>
                  <a:prstClr val="black"/>
                </a:solidFill>
                <a:latin typeface="Times New Roman"/>
                <a:ea typeface="Times New Roman"/>
              </a:rPr>
              <a:t>-</a:t>
            </a:r>
            <a:r>
              <a:rPr lang="uk-UA" sz="2800" dirty="0">
                <a:solidFill>
                  <a:prstClr val="black"/>
                </a:solidFill>
                <a:latin typeface="Times New Roman"/>
                <a:ea typeface="Times New Roman"/>
              </a:rPr>
              <a:t> для </a:t>
            </a:r>
            <a:r>
              <a:rPr lang="uk-UA" sz="2800" dirty="0">
                <a:solidFill>
                  <a:prstClr val="black"/>
                </a:solidFill>
                <a:latin typeface="Times New Roman"/>
                <a:ea typeface="Times New Roman"/>
              </a:rPr>
              <a:t>вимірювання атмосферного </a:t>
            </a:r>
            <a:r>
              <a:rPr lang="uk-UA" sz="2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тиску</a:t>
            </a:r>
            <a:endParaRPr lang="ru-RU" sz="28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algn="just">
              <a:buClr>
                <a:srgbClr val="AA2B1E"/>
              </a:buClr>
              <a:buFont typeface="Symbol"/>
              <a:buChar char=""/>
            </a:pPr>
            <a:r>
              <a:rPr lang="uk-UA" sz="2800" b="1" dirty="0">
                <a:solidFill>
                  <a:srgbClr val="FF0000"/>
                </a:solidFill>
                <a:latin typeface="Times New Roman"/>
                <a:ea typeface="Times New Roman"/>
              </a:rPr>
              <a:t>манометри </a:t>
            </a:r>
            <a:r>
              <a:rPr lang="uk-UA" sz="2800" b="1" dirty="0">
                <a:solidFill>
                  <a:prstClr val="black"/>
                </a:solidFill>
                <a:latin typeface="Times New Roman"/>
                <a:ea typeface="Times New Roman"/>
              </a:rPr>
              <a:t>-</a:t>
            </a:r>
            <a:r>
              <a:rPr lang="uk-UA" sz="2800" dirty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uk-UA" sz="2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	для </a:t>
            </a:r>
            <a:r>
              <a:rPr lang="uk-UA" sz="2800" dirty="0">
                <a:solidFill>
                  <a:prstClr val="black"/>
                </a:solidFill>
                <a:latin typeface="Times New Roman"/>
                <a:ea typeface="Times New Roman"/>
              </a:rPr>
              <a:t>вимірювання надлишкового </a:t>
            </a:r>
            <a:r>
              <a:rPr lang="uk-UA" sz="2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тиску</a:t>
            </a:r>
            <a:endParaRPr lang="ru-RU" sz="2800" dirty="0"/>
          </a:p>
          <a:p>
            <a:pPr algn="just">
              <a:buClr>
                <a:srgbClr val="AA2B1E"/>
              </a:buClr>
              <a:buFont typeface="Symbol"/>
              <a:buChar char=""/>
            </a:pPr>
            <a:r>
              <a:rPr lang="uk-UA" sz="28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тягонапороміри</a:t>
            </a:r>
            <a:r>
              <a:rPr lang="uk-UA" sz="2800" dirty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uk-UA" sz="2800" b="1" dirty="0">
                <a:solidFill>
                  <a:prstClr val="black"/>
                </a:solidFill>
                <a:latin typeface="Times New Roman"/>
                <a:ea typeface="Times New Roman"/>
              </a:rPr>
              <a:t>-</a:t>
            </a:r>
            <a:r>
              <a:rPr lang="uk-UA" sz="2800" dirty="0">
                <a:solidFill>
                  <a:prstClr val="black"/>
                </a:solidFill>
                <a:latin typeface="Times New Roman"/>
                <a:ea typeface="Times New Roman"/>
              </a:rPr>
              <a:t> для </a:t>
            </a:r>
            <a:r>
              <a:rPr lang="uk-UA" sz="2800" dirty="0">
                <a:solidFill>
                  <a:prstClr val="black"/>
                </a:solidFill>
                <a:latin typeface="Times New Roman"/>
                <a:ea typeface="Times New Roman"/>
              </a:rPr>
              <a:t>вимірювання і тяги, і </a:t>
            </a:r>
            <a:r>
              <a:rPr lang="uk-UA" sz="2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напору</a:t>
            </a:r>
            <a:endParaRPr lang="ru-RU" sz="28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lvl="0" algn="just">
              <a:buClr>
                <a:srgbClr val="AA2B1E"/>
              </a:buClr>
              <a:buFont typeface="Symbol"/>
              <a:buChar char=""/>
            </a:pPr>
            <a:r>
              <a:rPr lang="uk-UA" sz="2800" b="1" dirty="0">
                <a:solidFill>
                  <a:srgbClr val="FF0000"/>
                </a:solidFill>
                <a:latin typeface="Times New Roman"/>
                <a:ea typeface="Times New Roman"/>
              </a:rPr>
              <a:t>в</a:t>
            </a:r>
            <a:r>
              <a:rPr lang="uk-UA" sz="28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акуумметри </a:t>
            </a:r>
            <a:r>
              <a:rPr lang="uk-UA" sz="2800" b="1" dirty="0">
                <a:solidFill>
                  <a:prstClr val="black"/>
                </a:solidFill>
                <a:latin typeface="Times New Roman"/>
                <a:ea typeface="Times New Roman"/>
              </a:rPr>
              <a:t>-</a:t>
            </a:r>
            <a:r>
              <a:rPr lang="uk-UA" sz="2800" dirty="0">
                <a:solidFill>
                  <a:prstClr val="black"/>
                </a:solidFill>
                <a:latin typeface="Times New Roman"/>
                <a:ea typeface="Times New Roman"/>
              </a:rPr>
              <a:t> для </a:t>
            </a:r>
            <a:r>
              <a:rPr lang="uk-UA" sz="2800" dirty="0">
                <a:solidFill>
                  <a:prstClr val="black"/>
                </a:solidFill>
                <a:latin typeface="Times New Roman"/>
                <a:ea typeface="Times New Roman"/>
              </a:rPr>
              <a:t>вимірювання вакууму </a:t>
            </a:r>
            <a:r>
              <a:rPr lang="uk-UA" sz="2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						(</a:t>
            </a:r>
            <a:r>
              <a:rPr lang="uk-UA" sz="2800" dirty="0">
                <a:solidFill>
                  <a:prstClr val="black"/>
                </a:solidFill>
                <a:latin typeface="Times New Roman"/>
                <a:ea typeface="Times New Roman"/>
              </a:rPr>
              <a:t>розрідження</a:t>
            </a:r>
            <a:r>
              <a:rPr lang="uk-UA" sz="2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)</a:t>
            </a:r>
            <a:endParaRPr lang="ru-RU" sz="2800" dirty="0" smtClean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lvl="0" algn="just">
              <a:buClr>
                <a:srgbClr val="AA2B1E"/>
              </a:buClr>
              <a:buFont typeface="Symbol"/>
              <a:buChar char=""/>
            </a:pPr>
            <a:r>
              <a:rPr lang="uk-UA" sz="2800" b="1" dirty="0" err="1" smtClean="0">
                <a:solidFill>
                  <a:srgbClr val="FF0000"/>
                </a:solidFill>
                <a:latin typeface="Times New Roman"/>
                <a:ea typeface="Times New Roman"/>
              </a:rPr>
              <a:t>мановакуумметри</a:t>
            </a:r>
            <a:r>
              <a:rPr lang="uk-UA" sz="2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uk-UA" sz="2800" b="1" dirty="0">
                <a:solidFill>
                  <a:prstClr val="black"/>
                </a:solidFill>
                <a:latin typeface="Times New Roman"/>
                <a:ea typeface="Times New Roman"/>
              </a:rPr>
              <a:t>-</a:t>
            </a:r>
            <a:r>
              <a:rPr lang="uk-UA" sz="2800" dirty="0">
                <a:solidFill>
                  <a:prstClr val="black"/>
                </a:solidFill>
                <a:latin typeface="Times New Roman"/>
                <a:ea typeface="Times New Roman"/>
              </a:rPr>
              <a:t> для </a:t>
            </a:r>
            <a:r>
              <a:rPr lang="uk-UA" sz="2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вимірювання надлишкового </a:t>
            </a:r>
            <a:r>
              <a:rPr lang="uk-UA" sz="2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				тиску і вакууму</a:t>
            </a:r>
            <a:endParaRPr lang="ru-RU" sz="2800" dirty="0" smtClean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342900" lvl="0" indent="-342900" algn="just">
              <a:buClr>
                <a:srgbClr val="AA2B1E"/>
              </a:buClr>
              <a:buFont typeface="Symbol"/>
              <a:buChar char=""/>
            </a:pPr>
            <a:r>
              <a:rPr lang="uk-UA" sz="2800" b="1" dirty="0" err="1" smtClean="0">
                <a:solidFill>
                  <a:srgbClr val="FF0000"/>
                </a:solidFill>
                <a:latin typeface="Times New Roman"/>
                <a:ea typeface="Times New Roman"/>
              </a:rPr>
              <a:t>напороміри</a:t>
            </a:r>
            <a:r>
              <a:rPr lang="uk-UA" sz="28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uk-UA" sz="2800" b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-</a:t>
            </a:r>
            <a:r>
              <a:rPr lang="uk-UA" sz="2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 для вимірювання невеликих </a:t>
            </a:r>
            <a:r>
              <a:rPr lang="uk-UA" sz="2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					надлишкових тисків </a:t>
            </a:r>
            <a:endParaRPr lang="uk-UA" sz="2800" dirty="0" smtClean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lvl="0" algn="just">
              <a:buClr>
                <a:srgbClr val="AA2B1E"/>
              </a:buClr>
              <a:buFont typeface="Symbol"/>
              <a:buChar char=""/>
            </a:pPr>
            <a:r>
              <a:rPr lang="uk-UA" sz="28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тягоміри </a:t>
            </a:r>
            <a:r>
              <a:rPr lang="uk-UA" sz="2800" b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-</a:t>
            </a:r>
            <a:r>
              <a:rPr lang="uk-UA" sz="2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uk-UA" sz="2800" dirty="0">
                <a:solidFill>
                  <a:prstClr val="black"/>
                </a:solidFill>
                <a:latin typeface="Times New Roman"/>
                <a:ea typeface="Times New Roman"/>
              </a:rPr>
              <a:t>для </a:t>
            </a:r>
            <a:r>
              <a:rPr lang="uk-UA" sz="2800" dirty="0">
                <a:solidFill>
                  <a:prstClr val="black"/>
                </a:solidFill>
                <a:latin typeface="Times New Roman"/>
                <a:ea typeface="Times New Roman"/>
              </a:rPr>
              <a:t>вимірювання невеликих </a:t>
            </a:r>
            <a:r>
              <a:rPr lang="uk-UA" sz="2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розріджень</a:t>
            </a:r>
            <a:endParaRPr lang="uk-UA" sz="2800" dirty="0" smtClean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lvl="0" algn="just">
              <a:buClr>
                <a:srgbClr val="AA2B1E"/>
              </a:buClr>
              <a:buFont typeface="Symbol"/>
              <a:buChar char=""/>
            </a:pPr>
            <a:r>
              <a:rPr lang="uk-UA" sz="2800" b="1" dirty="0">
                <a:solidFill>
                  <a:srgbClr val="FF0000"/>
                </a:solidFill>
                <a:latin typeface="Times New Roman"/>
                <a:ea typeface="Times New Roman"/>
              </a:rPr>
              <a:t>д</a:t>
            </a:r>
            <a:r>
              <a:rPr lang="uk-UA" sz="28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ифманометри</a:t>
            </a:r>
            <a:r>
              <a:rPr lang="uk-UA" sz="2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uk-UA" sz="2800" b="1" dirty="0">
                <a:solidFill>
                  <a:prstClr val="black"/>
                </a:solidFill>
                <a:latin typeface="Times New Roman"/>
                <a:ea typeface="Times New Roman"/>
              </a:rPr>
              <a:t>-</a:t>
            </a:r>
            <a:r>
              <a:rPr lang="uk-UA" sz="2800" dirty="0">
                <a:solidFill>
                  <a:prstClr val="black"/>
                </a:solidFill>
                <a:latin typeface="Times New Roman"/>
                <a:ea typeface="Times New Roman"/>
              </a:rPr>
              <a:t> для </a:t>
            </a:r>
            <a:r>
              <a:rPr lang="uk-UA" sz="2800" dirty="0">
                <a:solidFill>
                  <a:prstClr val="black"/>
                </a:solidFill>
                <a:latin typeface="Times New Roman"/>
                <a:ea typeface="Times New Roman"/>
              </a:rPr>
              <a:t>вимірювання різниці двох </a:t>
            </a:r>
            <a:r>
              <a:rPr lang="uk-UA" sz="2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тисків</a:t>
            </a:r>
            <a:endParaRPr lang="ru-RU" sz="28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342900" indent="-342900"/>
            <a:endParaRPr lang="ru-RU" sz="24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1520" y="1260024"/>
            <a:ext cx="2277098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97642" y="2291332"/>
            <a:ext cx="2664296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95536" y="1795696"/>
            <a:ext cx="2292591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63322" y="6164632"/>
            <a:ext cx="2464222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90761" y="2822812"/>
            <a:ext cx="2160240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27887" y="4653136"/>
            <a:ext cx="2160240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07504" y="5617720"/>
            <a:ext cx="2160240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602" y="3717032"/>
            <a:ext cx="2916635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2454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3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424936" cy="1085896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РІДИННІ ТА РІДИННО-МЕХАНІЧНІ ПРИЛАДИ ДЛЯ КОНТРОЛЮ ТИСКУ</a:t>
            </a:r>
            <a:r>
              <a:rPr lang="uk-UA" sz="3200" b="1" u="sng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37208" y="1251264"/>
            <a:ext cx="5055944" cy="3603812"/>
          </a:xfrm>
          <a:solidFill>
            <a:srgbClr val="B0DD7F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U-</a:t>
            </a:r>
            <a:r>
              <a:rPr lang="uk-UA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подібний манометр</a:t>
            </a:r>
          </a:p>
          <a:p>
            <a:pPr marL="0" indent="0"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₁ - р₂ = h ρ g </a:t>
            </a:r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якості робочої рідини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застосовуються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: вода, спирт, ртуть і мінеральні мастила невеликої в'язкості.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36768"/>
            <a:ext cx="2952328" cy="5621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581400" y="4941168"/>
            <a:ext cx="5023048" cy="107721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</a:pPr>
            <a:r>
              <a:rPr lang="uk-UA" sz="3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Похибка відліку показань не перевищує ±2 мм </a:t>
            </a:r>
          </a:p>
        </p:txBody>
      </p:sp>
    </p:spTree>
    <p:extLst>
      <p:ext uri="{BB962C8B-B14F-4D97-AF65-F5344CB8AC3E}">
        <p14:creationId xmlns:p14="http://schemas.microsoft.com/office/powerpoint/2010/main" val="405873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6093296"/>
            <a:ext cx="6552728" cy="504056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700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Основна похибка показань  ± </a:t>
            </a:r>
            <a:r>
              <a:rPr lang="uk-UA" sz="2700" b="1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1,5%</a:t>
            </a:r>
            <a:r>
              <a:rPr lang="uk-UA" sz="2700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latin typeface="Times New Roman" pitchFamily="18" charset="0"/>
                <a:cs typeface="Times New Roman" pitchFamily="18" charset="0"/>
              </a:rPr>
            </a:br>
            <a:endParaRPr lang="ru-RU" sz="27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556238"/>
            <a:ext cx="7056783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sz="3600" b="1" cap="all" spc="-60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Чашковий манометр</a:t>
            </a:r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202569"/>
            <a:ext cx="4615011" cy="4822272"/>
          </a:xfrm>
          <a:prstGeom prst="rect">
            <a:avLst/>
          </a:prstGeom>
          <a:solidFill>
            <a:srgbClr val="B0DD7F"/>
          </a:solidFill>
          <a:ln>
            <a:noFill/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3375314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147248" cy="13716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Мікроманометр з похилою трубкою 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12775"/>
            <a:ext cx="7776864" cy="5231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6451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7571184" cy="683994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Мікроманометр ММН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690" y="2204864"/>
            <a:ext cx="7506895" cy="3965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0493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3104" y="0"/>
            <a:ext cx="4677112" cy="2204864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rgbClr val="FF0000"/>
                </a:solidFill>
                <a:latin typeface="Times New Roman"/>
                <a:ea typeface="Calibri"/>
              </a:rPr>
              <a:t>Поплавковий </a:t>
            </a:r>
            <a:r>
              <a:rPr lang="uk-UA" b="1" dirty="0">
                <a:solidFill>
                  <a:srgbClr val="FF0000"/>
                </a:solidFill>
                <a:latin typeface="Times New Roman"/>
                <a:ea typeface="Calibri"/>
              </a:rPr>
              <a:t>диференціальний манометр 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4048" y="0"/>
            <a:ext cx="4144144" cy="6858000"/>
          </a:xfrm>
          <a:prstGeom prst="rect">
            <a:avLst/>
          </a:prstGeom>
          <a:solidFill>
            <a:srgbClr val="B0DD7F"/>
          </a:solidFill>
        </p:spPr>
      </p:pic>
      <p:sp>
        <p:nvSpPr>
          <p:cNvPr id="5" name="Прямоугольник 4"/>
          <p:cNvSpPr/>
          <p:nvPr/>
        </p:nvSpPr>
        <p:spPr>
          <a:xfrm>
            <a:off x="193696" y="2420888"/>
            <a:ext cx="4450312" cy="3539430"/>
          </a:xfrm>
          <a:prstGeom prst="rect">
            <a:avLst/>
          </a:prstGeom>
          <a:solidFill>
            <a:srgbClr val="B0DD7F"/>
          </a:solidFill>
        </p:spPr>
        <p:txBody>
          <a:bodyPr wrap="square">
            <a:spAutoFit/>
          </a:bodyPr>
          <a:lstStyle/>
          <a:p>
            <a:pPr marL="625475" indent="-625475">
              <a:spcAft>
                <a:spcPts val="0"/>
              </a:spcAft>
            </a:pPr>
            <a:r>
              <a:rPr lang="uk-UA" sz="3200" dirty="0">
                <a:latin typeface="Times New Roman"/>
                <a:ea typeface="Calibri"/>
                <a:cs typeface="Times New Roman"/>
              </a:rPr>
              <a:t>1 </a:t>
            </a:r>
            <a:r>
              <a:rPr lang="uk-UA" sz="3200" dirty="0">
                <a:latin typeface="Times New Roman"/>
                <a:ea typeface="Calibri"/>
                <a:cs typeface="Times New Roman"/>
              </a:rPr>
              <a:t>– </a:t>
            </a:r>
            <a:r>
              <a:rPr lang="uk-UA" sz="3200" dirty="0">
                <a:latin typeface="Times New Roman"/>
                <a:ea typeface="Calibri"/>
                <a:cs typeface="Times New Roman"/>
              </a:rPr>
              <a:t>поплавкова </a:t>
            </a:r>
            <a:r>
              <a:rPr lang="uk-UA" sz="3200" dirty="0">
                <a:latin typeface="Times New Roman"/>
                <a:ea typeface="Calibri"/>
                <a:cs typeface="Times New Roman"/>
              </a:rPr>
              <a:t> </a:t>
            </a:r>
            <a:r>
              <a:rPr lang="uk-UA" sz="3200" dirty="0" smtClean="0">
                <a:latin typeface="Times New Roman"/>
                <a:ea typeface="Calibri"/>
                <a:cs typeface="Times New Roman"/>
              </a:rPr>
              <a:t>    </a:t>
            </a:r>
            <a:r>
              <a:rPr lang="uk-UA" sz="3200" dirty="0" smtClean="0">
                <a:latin typeface="Times New Roman"/>
                <a:ea typeface="Calibri"/>
                <a:cs typeface="Times New Roman"/>
              </a:rPr>
              <a:t>посудина</a:t>
            </a:r>
            <a:r>
              <a:rPr lang="uk-UA" sz="3200" dirty="0">
                <a:latin typeface="Times New Roman"/>
                <a:ea typeface="Calibri"/>
                <a:cs typeface="Times New Roman"/>
              </a:rPr>
              <a:t>; </a:t>
            </a:r>
            <a:endParaRPr lang="uk-UA" sz="3200" dirty="0" smtClean="0">
              <a:latin typeface="Times New Roman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uk-UA" sz="3200" dirty="0" smtClean="0">
                <a:latin typeface="Times New Roman"/>
                <a:ea typeface="Calibri"/>
                <a:cs typeface="Times New Roman"/>
              </a:rPr>
              <a:t>2 </a:t>
            </a:r>
            <a:r>
              <a:rPr lang="uk-UA" sz="3200" dirty="0">
                <a:latin typeface="Times New Roman"/>
                <a:ea typeface="Calibri"/>
                <a:cs typeface="Times New Roman"/>
              </a:rPr>
              <a:t>– поплавок; </a:t>
            </a:r>
            <a:endParaRPr lang="uk-UA" sz="3200" dirty="0" smtClean="0">
              <a:latin typeface="Times New Roman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uk-UA" sz="3200" dirty="0" smtClean="0">
                <a:latin typeface="Times New Roman"/>
                <a:ea typeface="Calibri"/>
                <a:cs typeface="Times New Roman"/>
              </a:rPr>
              <a:t>3 </a:t>
            </a:r>
            <a:r>
              <a:rPr lang="uk-UA" sz="3200" dirty="0">
                <a:latin typeface="Times New Roman"/>
                <a:ea typeface="Calibri"/>
                <a:cs typeface="Times New Roman"/>
              </a:rPr>
              <a:t>– шкала; </a:t>
            </a:r>
            <a:endParaRPr lang="uk-UA" sz="3200" dirty="0" smtClean="0">
              <a:latin typeface="Times New Roman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uk-UA" sz="3200" dirty="0" smtClean="0">
                <a:latin typeface="Times New Roman"/>
                <a:ea typeface="Calibri"/>
                <a:cs typeface="Times New Roman"/>
              </a:rPr>
              <a:t>4 </a:t>
            </a:r>
            <a:r>
              <a:rPr lang="uk-UA" sz="3200" dirty="0" smtClean="0">
                <a:latin typeface="Times New Roman"/>
                <a:ea typeface="Calibri"/>
                <a:cs typeface="Times New Roman"/>
              </a:rPr>
              <a:t>– стрілка</a:t>
            </a:r>
            <a:r>
              <a:rPr lang="uk-UA" sz="3200" dirty="0">
                <a:latin typeface="Times New Roman"/>
                <a:ea typeface="Calibri"/>
                <a:cs typeface="Times New Roman"/>
              </a:rPr>
              <a:t>; </a:t>
            </a:r>
            <a:endParaRPr lang="uk-UA" sz="3200" dirty="0" smtClean="0">
              <a:latin typeface="Times New Roman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uk-UA" sz="3200" dirty="0">
                <a:latin typeface="Times New Roman"/>
                <a:ea typeface="Calibri"/>
                <a:cs typeface="Times New Roman"/>
              </a:rPr>
              <a:t>5 –  </a:t>
            </a:r>
            <a:r>
              <a:rPr lang="uk-UA" sz="3200" dirty="0" smtClean="0">
                <a:latin typeface="Times New Roman"/>
                <a:ea typeface="Calibri"/>
                <a:cs typeface="Times New Roman"/>
              </a:rPr>
              <a:t>сальник</a:t>
            </a:r>
            <a:r>
              <a:rPr lang="uk-UA" sz="3200" dirty="0">
                <a:latin typeface="Times New Roman"/>
                <a:ea typeface="Calibri"/>
                <a:cs typeface="Times New Roman"/>
              </a:rPr>
              <a:t>; </a:t>
            </a:r>
            <a:endParaRPr lang="uk-UA" sz="3200" dirty="0" smtClean="0">
              <a:latin typeface="Times New Roman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uk-UA" sz="3200" dirty="0" smtClean="0">
                <a:latin typeface="Times New Roman"/>
                <a:ea typeface="Calibri"/>
                <a:cs typeface="Times New Roman"/>
              </a:rPr>
              <a:t>6 </a:t>
            </a:r>
            <a:r>
              <a:rPr lang="uk-UA" sz="3200" dirty="0">
                <a:latin typeface="Times New Roman"/>
                <a:ea typeface="Calibri"/>
                <a:cs typeface="Times New Roman"/>
              </a:rPr>
              <a:t>– змінна </a:t>
            </a:r>
            <a:r>
              <a:rPr lang="uk-UA" sz="3200" dirty="0" smtClean="0">
                <a:latin typeface="Times New Roman"/>
                <a:ea typeface="Calibri"/>
                <a:cs typeface="Times New Roman"/>
              </a:rPr>
              <a:t>посудина </a:t>
            </a:r>
            <a:endParaRPr lang="uk-UA" sz="3200" dirty="0">
              <a:latin typeface="Times New Roman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2724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70952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Пружинний манометр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400" y="1358280"/>
            <a:ext cx="4801648" cy="5009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64088" y="908720"/>
            <a:ext cx="3779912" cy="5304016"/>
          </a:xfrm>
          <a:prstGeom prst="rect">
            <a:avLst/>
          </a:prstGeom>
          <a:solidFill>
            <a:srgbClr val="B0DD7F"/>
          </a:solidFill>
        </p:spPr>
        <p:txBody>
          <a:bodyPr wrap="square">
            <a:spAutoFit/>
          </a:bodyPr>
          <a:lstStyle/>
          <a:p>
            <a:pPr marR="228600" indent="92075" algn="just">
              <a:spcBef>
                <a:spcPts val="290"/>
              </a:spcBef>
              <a:spcAft>
                <a:spcPts val="1000"/>
              </a:spcAft>
            </a:pPr>
            <a:r>
              <a:rPr lang="uk-UA" sz="2800" spc="-5" dirty="0" smtClean="0">
                <a:effectLst/>
                <a:latin typeface="Times New Roman"/>
                <a:ea typeface="Calibri"/>
                <a:cs typeface="Times New Roman"/>
              </a:rPr>
              <a:t>1 – </a:t>
            </a:r>
            <a:r>
              <a:rPr lang="uk-UA" sz="2800" spc="-5" dirty="0" smtClean="0">
                <a:effectLst/>
                <a:latin typeface="Times New Roman"/>
                <a:ea typeface="Calibri"/>
                <a:cs typeface="Times New Roman"/>
              </a:rPr>
              <a:t>пружина; </a:t>
            </a:r>
            <a:endParaRPr lang="uk-UA" sz="2800" spc="-5" dirty="0" smtClean="0">
              <a:effectLst/>
              <a:latin typeface="Times New Roman"/>
              <a:ea typeface="Calibri"/>
              <a:cs typeface="Times New Roman"/>
            </a:endParaRPr>
          </a:p>
          <a:p>
            <a:pPr marR="228600" indent="92075" algn="just">
              <a:spcBef>
                <a:spcPts val="290"/>
              </a:spcBef>
              <a:spcAft>
                <a:spcPts val="1000"/>
              </a:spcAft>
            </a:pPr>
            <a:r>
              <a:rPr lang="uk-UA" sz="2800" spc="-5" dirty="0" smtClean="0">
                <a:effectLst/>
                <a:latin typeface="Times New Roman"/>
                <a:ea typeface="Calibri"/>
                <a:cs typeface="Times New Roman"/>
              </a:rPr>
              <a:t>2 – штуцер; </a:t>
            </a:r>
          </a:p>
          <a:p>
            <a:pPr marR="228600" indent="92075" algn="just">
              <a:spcBef>
                <a:spcPts val="290"/>
              </a:spcBef>
              <a:spcAft>
                <a:spcPts val="1000"/>
              </a:spcAft>
            </a:pPr>
            <a:r>
              <a:rPr lang="uk-UA" sz="2800" spc="-5" dirty="0" smtClean="0">
                <a:effectLst/>
                <a:latin typeface="Times New Roman"/>
                <a:ea typeface="Calibri"/>
                <a:cs typeface="Times New Roman"/>
              </a:rPr>
              <a:t>3 – зубчастий сектор; </a:t>
            </a:r>
          </a:p>
          <a:p>
            <a:pPr marR="228600" indent="92075" algn="just">
              <a:spcBef>
                <a:spcPts val="290"/>
              </a:spcBef>
              <a:spcAft>
                <a:spcPts val="1000"/>
              </a:spcAft>
            </a:pPr>
            <a:r>
              <a:rPr lang="uk-UA" sz="2800" spc="-5" dirty="0" smtClean="0">
                <a:effectLst/>
                <a:latin typeface="Times New Roman"/>
                <a:ea typeface="Calibri"/>
                <a:cs typeface="Times New Roman"/>
              </a:rPr>
              <a:t>4 – тяга; </a:t>
            </a:r>
          </a:p>
          <a:p>
            <a:pPr marR="228600" indent="92075" algn="just">
              <a:spcBef>
                <a:spcPts val="290"/>
              </a:spcBef>
              <a:spcAft>
                <a:spcPts val="1000"/>
              </a:spcAft>
            </a:pPr>
            <a:r>
              <a:rPr lang="uk-UA" sz="2800" spc="-5" dirty="0" smtClean="0">
                <a:effectLst/>
                <a:latin typeface="Times New Roman"/>
                <a:ea typeface="Calibri"/>
                <a:cs typeface="Times New Roman"/>
              </a:rPr>
              <a:t>5 – заглушка; </a:t>
            </a:r>
          </a:p>
          <a:p>
            <a:pPr marR="228600" indent="92075" algn="just">
              <a:spcBef>
                <a:spcPts val="290"/>
              </a:spcBef>
              <a:spcAft>
                <a:spcPts val="1000"/>
              </a:spcAft>
            </a:pPr>
            <a:r>
              <a:rPr lang="uk-UA" sz="2800" spc="-5" dirty="0" smtClean="0">
                <a:effectLst/>
                <a:latin typeface="Times New Roman"/>
                <a:ea typeface="Calibri"/>
                <a:cs typeface="Times New Roman"/>
              </a:rPr>
              <a:t>6 – шестерня; </a:t>
            </a:r>
          </a:p>
          <a:p>
            <a:pPr marR="228600" indent="92075" algn="just">
              <a:spcBef>
                <a:spcPts val="290"/>
              </a:spcBef>
              <a:spcAft>
                <a:spcPts val="1000"/>
              </a:spcAft>
            </a:pPr>
            <a:r>
              <a:rPr lang="uk-UA" sz="2800" spc="-5" dirty="0" smtClean="0">
                <a:effectLst/>
                <a:latin typeface="Times New Roman"/>
                <a:ea typeface="Calibri"/>
                <a:cs typeface="Times New Roman"/>
              </a:rPr>
              <a:t>7 – стрілка; </a:t>
            </a:r>
          </a:p>
          <a:p>
            <a:pPr marR="228600" indent="92075" algn="just">
              <a:spcBef>
                <a:spcPts val="290"/>
              </a:spcBef>
              <a:spcAft>
                <a:spcPts val="1000"/>
              </a:spcAft>
            </a:pPr>
            <a:r>
              <a:rPr lang="uk-UA" sz="2800" spc="-5" dirty="0" smtClean="0">
                <a:effectLst/>
                <a:latin typeface="Times New Roman"/>
                <a:ea typeface="Calibri"/>
                <a:cs typeface="Times New Roman"/>
              </a:rPr>
              <a:t>8 - шкала; </a:t>
            </a:r>
          </a:p>
          <a:p>
            <a:pPr marR="228600" indent="92075" algn="just">
              <a:spcBef>
                <a:spcPts val="290"/>
              </a:spcBef>
              <a:spcAft>
                <a:spcPts val="1000"/>
              </a:spcAft>
            </a:pPr>
            <a:r>
              <a:rPr lang="uk-UA" sz="2800" spc="-5" dirty="0" smtClean="0">
                <a:effectLst/>
                <a:latin typeface="Times New Roman"/>
                <a:ea typeface="Calibri"/>
                <a:cs typeface="Times New Roman"/>
              </a:rPr>
              <a:t>9 – волосок</a:t>
            </a:r>
            <a:r>
              <a:rPr lang="uk-UA" sz="2400" spc="-5" dirty="0" smtClean="0">
                <a:effectLst/>
                <a:latin typeface="Times New Roman"/>
                <a:ea typeface="Calibri"/>
                <a:cs typeface="Times New Roman"/>
              </a:rPr>
              <a:t>.</a:t>
            </a:r>
            <a:endParaRPr lang="ru-RU" sz="2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65848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632" y="1307212"/>
            <a:ext cx="3463362" cy="4179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1306" y="692697"/>
            <a:ext cx="5499009" cy="4454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552" y="5628580"/>
            <a:ext cx="8064896" cy="107721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</a:pPr>
            <a:r>
              <a:rPr lang="uk-UA" sz="3200" spc="-5" dirty="0">
                <a:solidFill>
                  <a:srgbClr val="000000"/>
                </a:solidFill>
                <a:latin typeface="Times New Roman"/>
                <a:ea typeface="Calibri"/>
              </a:rPr>
              <a:t>Класи </a:t>
            </a:r>
            <a:r>
              <a:rPr lang="uk-UA" sz="3200" spc="-5" dirty="0" smtClean="0">
                <a:solidFill>
                  <a:srgbClr val="000000"/>
                </a:solidFill>
                <a:latin typeface="Times New Roman"/>
                <a:ea typeface="Calibri"/>
              </a:rPr>
              <a:t>точності  0,6</a:t>
            </a:r>
            <a:r>
              <a:rPr lang="uk-UA" sz="3200" spc="-5" dirty="0">
                <a:solidFill>
                  <a:srgbClr val="000000"/>
                </a:solidFill>
                <a:latin typeface="Times New Roman"/>
                <a:ea typeface="Calibri"/>
              </a:rPr>
              <a:t>; 1; 1,5; 2,5; 4.</a:t>
            </a:r>
          </a:p>
          <a:p>
            <a:pPr lvl="0">
              <a:spcBef>
                <a:spcPct val="0"/>
              </a:spcBef>
            </a:pPr>
            <a:r>
              <a:rPr lang="uk-UA" sz="3200" spc="-5" dirty="0">
                <a:solidFill>
                  <a:srgbClr val="000000"/>
                </a:solidFill>
                <a:latin typeface="Times New Roman"/>
              </a:rPr>
              <a:t>Межі вимірювання </a:t>
            </a:r>
            <a:r>
              <a:rPr lang="uk-UA" sz="3200" spc="-5" dirty="0" smtClean="0">
                <a:solidFill>
                  <a:srgbClr val="000000"/>
                </a:solidFill>
                <a:latin typeface="Times New Roman"/>
              </a:rPr>
              <a:t>0,16 </a:t>
            </a:r>
            <a:r>
              <a:rPr lang="uk-UA" sz="3200" spc="-5" dirty="0">
                <a:solidFill>
                  <a:srgbClr val="000000"/>
                </a:solidFill>
                <a:latin typeface="Times New Roman"/>
              </a:rPr>
              <a:t>– 2500 </a:t>
            </a:r>
            <a:r>
              <a:rPr lang="uk-UA" sz="3200" spc="-5" dirty="0" err="1" smtClean="0">
                <a:solidFill>
                  <a:srgbClr val="000000"/>
                </a:solidFill>
                <a:latin typeface="Times New Roman"/>
              </a:rPr>
              <a:t>МПа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1" y="114252"/>
            <a:ext cx="89403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МАНОМЕТРИ З ПРУЖИНОЮ БУРДОНА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756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0"/>
            <a:ext cx="6965245" cy="523185"/>
          </a:xfrm>
        </p:spPr>
        <p:txBody>
          <a:bodyPr>
            <a:normAutofit fontScale="90000"/>
          </a:bodyPr>
          <a:lstStyle/>
          <a:p>
            <a:r>
              <a:rPr lang="uk-UA" b="1" dirty="0">
                <a:latin typeface="Times New Roman"/>
                <a:ea typeface="Calibri"/>
                <a:cs typeface="Times New Roman"/>
              </a:rPr>
              <a:t>План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476672"/>
            <a:ext cx="7776864" cy="612068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70000" lnSpcReduction="20000"/>
          </a:bodyPr>
          <a:lstStyle/>
          <a:p>
            <a:pPr marL="342900" lvl="0" indent="-342900" algn="just">
              <a:lnSpc>
                <a:spcPct val="13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dirty="0" smtClean="0">
                <a:latin typeface="Times New Roman"/>
                <a:ea typeface="Times New Roman"/>
              </a:rPr>
              <a:t>Поняття</a:t>
            </a:r>
            <a:r>
              <a:rPr lang="uk-UA" dirty="0">
                <a:latin typeface="Times New Roman"/>
                <a:ea typeface="Times New Roman"/>
              </a:rPr>
              <a:t>, одиниці вимірювання і види тиску. </a:t>
            </a:r>
            <a:r>
              <a:rPr lang="uk-UA" dirty="0" smtClean="0">
                <a:latin typeface="Times New Roman"/>
                <a:ea typeface="Times New Roman"/>
              </a:rPr>
              <a:t>Класифікація </a:t>
            </a:r>
            <a:r>
              <a:rPr lang="uk-UA" dirty="0">
                <a:latin typeface="Times New Roman"/>
                <a:ea typeface="Times New Roman"/>
              </a:rPr>
              <a:t>приладів для контролю тиску за призначенням, видом тиску і принципом дії. </a:t>
            </a:r>
            <a:endParaRPr lang="ru-RU" sz="2000" dirty="0">
              <a:latin typeface="Times New Roman"/>
              <a:ea typeface="Times New Roman"/>
            </a:endParaRPr>
          </a:p>
          <a:p>
            <a:pPr marL="342900" lvl="0" indent="-342900" algn="just">
              <a:lnSpc>
                <a:spcPct val="13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dirty="0">
                <a:latin typeface="Times New Roman"/>
                <a:ea typeface="Times New Roman"/>
              </a:rPr>
              <a:t>Рідинні та рідинно-механічні прилади для контролю тиску. Галузь застосування приладів і особливості експлуатації. </a:t>
            </a:r>
            <a:endParaRPr lang="ru-RU" sz="2000" dirty="0">
              <a:latin typeface="Times New Roman"/>
              <a:ea typeface="Times New Roman"/>
            </a:endParaRPr>
          </a:p>
          <a:p>
            <a:pPr marL="342900" lvl="0" indent="-342900" algn="just">
              <a:lnSpc>
                <a:spcPct val="13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dirty="0">
                <a:latin typeface="Times New Roman"/>
                <a:ea typeface="Times New Roman"/>
              </a:rPr>
              <a:t>Призначення, будова і особливості застосування мембранних, пружинних, </a:t>
            </a:r>
            <a:r>
              <a:rPr lang="uk-UA" dirty="0" err="1">
                <a:latin typeface="Times New Roman"/>
                <a:ea typeface="Times New Roman"/>
              </a:rPr>
              <a:t>сильфонних</a:t>
            </a:r>
            <a:r>
              <a:rPr lang="uk-UA" dirty="0">
                <a:latin typeface="Times New Roman"/>
                <a:ea typeface="Times New Roman"/>
              </a:rPr>
              <a:t> і </a:t>
            </a:r>
            <a:r>
              <a:rPr lang="uk-UA" dirty="0" err="1">
                <a:latin typeface="Times New Roman"/>
                <a:ea typeface="Times New Roman"/>
              </a:rPr>
              <a:t>тензоперетворювальних</a:t>
            </a:r>
            <a:r>
              <a:rPr lang="uk-UA" dirty="0">
                <a:latin typeface="Times New Roman"/>
                <a:ea typeface="Times New Roman"/>
              </a:rPr>
              <a:t> приладів та перетворювачів тиску. </a:t>
            </a:r>
            <a:endParaRPr lang="ru-RU" sz="2000" dirty="0">
              <a:latin typeface="Times New Roman"/>
              <a:ea typeface="Times New Roman"/>
            </a:endParaRPr>
          </a:p>
          <a:p>
            <a:pPr marL="342900" lvl="0" indent="-342900" algn="just">
              <a:lnSpc>
                <a:spcPct val="13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dirty="0" smtClean="0">
                <a:latin typeface="Times New Roman"/>
                <a:ea typeface="Times New Roman"/>
                <a:cs typeface="Times New Roman"/>
              </a:rPr>
              <a:t>Умовні    </a:t>
            </a:r>
            <a:r>
              <a:rPr lang="uk-UA" dirty="0">
                <a:latin typeface="Times New Roman"/>
                <a:ea typeface="Times New Roman"/>
                <a:cs typeface="Times New Roman"/>
              </a:rPr>
              <a:t>позначення     та    зображення   приладів   контролю   тиску  за ДСТУ Б А.2.4-16 2008</a:t>
            </a:r>
            <a:endParaRPr lang="ru-RU" dirty="0"/>
          </a:p>
          <a:p>
            <a:pPr marL="342900" lvl="0" indent="-342900" algn="just">
              <a:lnSpc>
                <a:spcPct val="13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dirty="0">
                <a:latin typeface="Times New Roman"/>
                <a:ea typeface="Times New Roman"/>
              </a:rPr>
              <a:t>Вибір діапазону вимірювання приладів для контролю тиску. Особливості установки приладів для контролю тиску.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8201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5600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Схеми мембранних манометрів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764704"/>
            <a:ext cx="8746519" cy="463771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5229200"/>
            <a:ext cx="8964488" cy="2215991"/>
          </a:xfrm>
          <a:prstGeom prst="rect">
            <a:avLst/>
          </a:prstGeom>
          <a:solidFill>
            <a:srgbClr val="B0DD7F"/>
          </a:solidFill>
        </p:spPr>
        <p:txBody>
          <a:bodyPr wrap="square">
            <a:spAutoFit/>
          </a:bodyPr>
          <a:lstStyle/>
          <a:p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1 – мембрана; 2 – корпус; 3 – пристрій для відліку; </a:t>
            </a:r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– шток; 5 – обмотки котушки; 6 – плунжер; </a:t>
            </a:r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– пружина; 8 – трубка з немагнітного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матеріалу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1925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219256" cy="683994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Мембранна коробка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71346"/>
            <a:ext cx="7848872" cy="5886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174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7104" y="545355"/>
            <a:ext cx="4447728" cy="1065689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uk-UA" sz="2800" b="1" spc="-5" dirty="0" smtClean="0">
                <a:solidFill>
                  <a:srgbClr val="FF0000"/>
                </a:solidFill>
                <a:latin typeface="Times New Roman"/>
                <a:ea typeface="Calibri"/>
              </a:rPr>
              <a:t>з </a:t>
            </a:r>
            <a:r>
              <a:rPr lang="uk-UA" sz="2800" b="1" spc="-5" dirty="0">
                <a:solidFill>
                  <a:srgbClr val="FF0000"/>
                </a:solidFill>
                <a:latin typeface="Times New Roman"/>
                <a:ea typeface="Calibri"/>
              </a:rPr>
              <a:t>електричною дистанційною передачею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423" y="260648"/>
            <a:ext cx="4192488" cy="6597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87104" y="1611045"/>
            <a:ext cx="4464496" cy="5262979"/>
          </a:xfrm>
          <a:prstGeom prst="rect">
            <a:avLst/>
          </a:prstGeom>
          <a:solidFill>
            <a:srgbClr val="B0DD7F"/>
          </a:solidFill>
        </p:spPr>
        <p:txBody>
          <a:bodyPr wrap="square">
            <a:spAutoFit/>
          </a:bodyPr>
          <a:lstStyle/>
          <a:p>
            <a:pPr marR="73025" algn="just">
              <a:spcAft>
                <a:spcPts val="0"/>
              </a:spcAft>
            </a:pPr>
            <a:r>
              <a:rPr lang="uk-UA" sz="2800" spc="-5" dirty="0">
                <a:latin typeface="Times New Roman"/>
                <a:ea typeface="Calibri"/>
                <a:cs typeface="Times New Roman"/>
              </a:rPr>
              <a:t>1, 2 </a:t>
            </a:r>
            <a:r>
              <a:rPr lang="uk-UA" sz="2800" spc="-5" dirty="0" smtClean="0">
                <a:latin typeface="Times New Roman"/>
                <a:ea typeface="Calibri"/>
                <a:cs typeface="Times New Roman"/>
              </a:rPr>
              <a:t>— кришки </a:t>
            </a:r>
            <a:r>
              <a:rPr lang="uk-UA" sz="2800" spc="-5" dirty="0">
                <a:latin typeface="Times New Roman"/>
                <a:ea typeface="Calibri"/>
                <a:cs typeface="Times New Roman"/>
              </a:rPr>
              <a:t>корпуса; </a:t>
            </a:r>
            <a:endParaRPr lang="uk-UA" sz="2800" spc="-5" dirty="0" smtClean="0">
              <a:latin typeface="Times New Roman"/>
              <a:ea typeface="Calibri"/>
              <a:cs typeface="Times New Roman"/>
            </a:endParaRPr>
          </a:p>
          <a:p>
            <a:pPr marR="73025" algn="just">
              <a:spcAft>
                <a:spcPts val="0"/>
              </a:spcAft>
            </a:pPr>
            <a:r>
              <a:rPr lang="uk-UA" sz="2800" spc="-5" dirty="0" smtClean="0">
                <a:latin typeface="Times New Roman"/>
                <a:ea typeface="Calibri"/>
                <a:cs typeface="Times New Roman"/>
              </a:rPr>
              <a:t>3 </a:t>
            </a:r>
            <a:r>
              <a:rPr lang="uk-UA" sz="2800" spc="-5" dirty="0">
                <a:latin typeface="Times New Roman"/>
                <a:ea typeface="Calibri"/>
                <a:cs typeface="Times New Roman"/>
              </a:rPr>
              <a:t>— глуха перегородка; </a:t>
            </a:r>
            <a:endParaRPr lang="uk-UA" sz="2800" spc="-5" dirty="0" smtClean="0">
              <a:latin typeface="Times New Roman"/>
              <a:ea typeface="Calibri"/>
              <a:cs typeface="Times New Roman"/>
            </a:endParaRPr>
          </a:p>
          <a:p>
            <a:pPr marR="73025" algn="just">
              <a:spcAft>
                <a:spcPts val="0"/>
              </a:spcAft>
            </a:pPr>
            <a:r>
              <a:rPr lang="uk-UA" sz="2800" spc="-5" dirty="0" smtClean="0">
                <a:latin typeface="Times New Roman"/>
                <a:ea typeface="Calibri"/>
                <a:cs typeface="Times New Roman"/>
              </a:rPr>
              <a:t>4</a:t>
            </a:r>
            <a:r>
              <a:rPr lang="uk-UA" sz="2800" spc="-5" dirty="0">
                <a:latin typeface="Times New Roman"/>
                <a:ea typeface="Calibri"/>
                <a:cs typeface="Times New Roman"/>
              </a:rPr>
              <a:t>, 5  — мембранні коробки; </a:t>
            </a:r>
            <a:endParaRPr lang="uk-UA" sz="2800" spc="-5" dirty="0" smtClean="0">
              <a:latin typeface="Times New Roman"/>
              <a:ea typeface="Calibri"/>
              <a:cs typeface="Times New Roman"/>
            </a:endParaRPr>
          </a:p>
          <a:p>
            <a:pPr marR="73025" algn="just">
              <a:spcAft>
                <a:spcPts val="0"/>
              </a:spcAft>
            </a:pPr>
            <a:r>
              <a:rPr lang="uk-UA" sz="2800" spc="-5" dirty="0" smtClean="0">
                <a:latin typeface="Times New Roman"/>
                <a:ea typeface="Calibri"/>
                <a:cs typeface="Times New Roman"/>
              </a:rPr>
              <a:t>6 </a:t>
            </a:r>
            <a:r>
              <a:rPr lang="uk-UA" sz="2800" spc="-5" dirty="0">
                <a:latin typeface="Times New Roman"/>
                <a:ea typeface="Calibri"/>
                <a:cs typeface="Times New Roman"/>
              </a:rPr>
              <a:t>— ніпель; </a:t>
            </a:r>
            <a:endParaRPr lang="uk-UA" sz="2800" spc="-5" dirty="0" smtClean="0">
              <a:latin typeface="Times New Roman"/>
              <a:ea typeface="Calibri"/>
              <a:cs typeface="Times New Roman"/>
            </a:endParaRPr>
          </a:p>
          <a:p>
            <a:pPr marR="73025" algn="just">
              <a:spcAft>
                <a:spcPts val="0"/>
              </a:spcAft>
            </a:pPr>
            <a:r>
              <a:rPr lang="uk-UA" sz="2800" spc="-5" dirty="0" smtClean="0">
                <a:latin typeface="Times New Roman"/>
                <a:ea typeface="Calibri"/>
                <a:cs typeface="Times New Roman"/>
              </a:rPr>
              <a:t>7 </a:t>
            </a:r>
            <a:r>
              <a:rPr lang="uk-UA" sz="2800" spc="-5" dirty="0">
                <a:latin typeface="Times New Roman"/>
                <a:ea typeface="Calibri"/>
                <a:cs typeface="Times New Roman"/>
              </a:rPr>
              <a:t>— шток; </a:t>
            </a:r>
            <a:endParaRPr lang="uk-UA" sz="2800" spc="-5" dirty="0" smtClean="0">
              <a:latin typeface="Times New Roman"/>
              <a:ea typeface="Calibri"/>
              <a:cs typeface="Times New Roman"/>
            </a:endParaRPr>
          </a:p>
          <a:p>
            <a:pPr marR="73025" algn="just">
              <a:spcAft>
                <a:spcPts val="0"/>
              </a:spcAft>
            </a:pPr>
            <a:r>
              <a:rPr lang="uk-UA" sz="2800" spc="-5" dirty="0" smtClean="0">
                <a:latin typeface="Times New Roman"/>
                <a:ea typeface="Calibri"/>
                <a:cs typeface="Times New Roman"/>
              </a:rPr>
              <a:t>8 </a:t>
            </a:r>
            <a:r>
              <a:rPr lang="uk-UA" sz="2800" spc="-5" dirty="0">
                <a:latin typeface="Times New Roman"/>
                <a:ea typeface="Calibri"/>
                <a:cs typeface="Times New Roman"/>
              </a:rPr>
              <a:t>— плунжер; </a:t>
            </a:r>
            <a:endParaRPr lang="uk-UA" sz="2800" spc="-5" dirty="0" smtClean="0">
              <a:latin typeface="Times New Roman"/>
              <a:ea typeface="Calibri"/>
              <a:cs typeface="Times New Roman"/>
            </a:endParaRPr>
          </a:p>
          <a:p>
            <a:pPr marR="73025" algn="just">
              <a:spcAft>
                <a:spcPts val="0"/>
              </a:spcAft>
            </a:pPr>
            <a:r>
              <a:rPr lang="uk-UA" sz="2800" spc="-5" dirty="0" smtClean="0">
                <a:latin typeface="Times New Roman"/>
                <a:ea typeface="Calibri"/>
                <a:cs typeface="Times New Roman"/>
              </a:rPr>
              <a:t>9 </a:t>
            </a:r>
            <a:r>
              <a:rPr lang="uk-UA" sz="2800" spc="-5" dirty="0">
                <a:latin typeface="Times New Roman"/>
                <a:ea typeface="Calibri"/>
                <a:cs typeface="Times New Roman"/>
              </a:rPr>
              <a:t>— трубка; </a:t>
            </a:r>
            <a:endParaRPr lang="uk-UA" sz="2800" spc="-5" dirty="0" smtClean="0">
              <a:latin typeface="Times New Roman"/>
              <a:ea typeface="Calibri"/>
              <a:cs typeface="Times New Roman"/>
            </a:endParaRPr>
          </a:p>
          <a:p>
            <a:pPr marR="73025" algn="just">
              <a:spcAft>
                <a:spcPts val="0"/>
              </a:spcAft>
            </a:pPr>
            <a:r>
              <a:rPr lang="uk-UA" sz="2800" spc="-5" dirty="0" smtClean="0">
                <a:latin typeface="Times New Roman"/>
                <a:ea typeface="Calibri"/>
                <a:cs typeface="Times New Roman"/>
              </a:rPr>
              <a:t>10 </a:t>
            </a:r>
            <a:r>
              <a:rPr lang="uk-UA" sz="2800" spc="-5" dirty="0">
                <a:latin typeface="Times New Roman"/>
                <a:ea typeface="Calibri"/>
                <a:cs typeface="Times New Roman"/>
              </a:rPr>
              <a:t>— кришка; </a:t>
            </a:r>
            <a:endParaRPr lang="uk-UA" sz="2800" spc="-5" dirty="0" smtClean="0">
              <a:latin typeface="Times New Roman"/>
              <a:ea typeface="Calibri"/>
              <a:cs typeface="Times New Roman"/>
            </a:endParaRPr>
          </a:p>
          <a:p>
            <a:pPr marR="73025" algn="just">
              <a:spcAft>
                <a:spcPts val="0"/>
              </a:spcAft>
            </a:pPr>
            <a:r>
              <a:rPr lang="uk-UA" sz="2800" spc="-5" dirty="0" smtClean="0">
                <a:latin typeface="Times New Roman"/>
                <a:ea typeface="Calibri"/>
                <a:cs typeface="Times New Roman"/>
              </a:rPr>
              <a:t>11—обмотки </a:t>
            </a:r>
            <a:r>
              <a:rPr lang="uk-UA" sz="2800" spc="-5" dirty="0">
                <a:latin typeface="Times New Roman"/>
                <a:ea typeface="Calibri"/>
                <a:cs typeface="Times New Roman"/>
              </a:rPr>
              <a:t>перетворювача; </a:t>
            </a:r>
            <a:endParaRPr lang="uk-UA" sz="2800" spc="-5" dirty="0" smtClean="0">
              <a:latin typeface="Times New Roman"/>
              <a:ea typeface="Calibri"/>
              <a:cs typeface="Times New Roman"/>
            </a:endParaRPr>
          </a:p>
          <a:p>
            <a:pPr marR="73025" algn="just">
              <a:spcAft>
                <a:spcPts val="0"/>
              </a:spcAft>
            </a:pPr>
            <a:r>
              <a:rPr lang="uk-UA" sz="2800" spc="-5" dirty="0" smtClean="0">
                <a:latin typeface="Times New Roman"/>
                <a:ea typeface="Calibri"/>
                <a:cs typeface="Times New Roman"/>
              </a:rPr>
              <a:t>12 </a:t>
            </a:r>
            <a:r>
              <a:rPr lang="uk-UA" sz="2800" spc="-5" dirty="0">
                <a:latin typeface="Times New Roman"/>
                <a:ea typeface="Calibri"/>
                <a:cs typeface="Times New Roman"/>
              </a:rPr>
              <a:t>— </a:t>
            </a:r>
            <a:r>
              <a:rPr lang="uk-UA" sz="2800" spc="-5" dirty="0" err="1">
                <a:latin typeface="Times New Roman"/>
                <a:ea typeface="Calibri"/>
                <a:cs typeface="Times New Roman"/>
              </a:rPr>
              <a:t>колпак</a:t>
            </a:r>
            <a:r>
              <a:rPr lang="uk-UA" sz="2800" spc="-5" dirty="0">
                <a:latin typeface="Times New Roman"/>
                <a:ea typeface="Calibri"/>
                <a:cs typeface="Times New Roman"/>
              </a:rPr>
              <a:t>; </a:t>
            </a:r>
            <a:endParaRPr lang="uk-UA" sz="2800" spc="-5" dirty="0" smtClean="0">
              <a:latin typeface="Times New Roman"/>
              <a:ea typeface="Calibri"/>
              <a:cs typeface="Times New Roman"/>
            </a:endParaRPr>
          </a:p>
          <a:p>
            <a:pPr marR="73025" algn="just">
              <a:spcAft>
                <a:spcPts val="0"/>
              </a:spcAft>
            </a:pPr>
            <a:r>
              <a:rPr lang="uk-UA" sz="2800" spc="-5" dirty="0" smtClean="0">
                <a:latin typeface="Times New Roman"/>
                <a:ea typeface="Calibri"/>
                <a:cs typeface="Times New Roman"/>
              </a:rPr>
              <a:t>13</a:t>
            </a:r>
            <a:r>
              <a:rPr lang="uk-UA" sz="2800" spc="-5" dirty="0">
                <a:latin typeface="Times New Roman"/>
                <a:ea typeface="Calibri"/>
                <a:cs typeface="Times New Roman"/>
              </a:rPr>
              <a:t>, 14 — вентилі.</a:t>
            </a:r>
            <a:endParaRPr lang="ru-RU" sz="28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uk-UA" sz="2800" b="1" cap="all" spc="-5" dirty="0">
                <a:solidFill>
                  <a:srgbClr val="FF0000"/>
                </a:solidFill>
                <a:latin typeface="Times New Roman"/>
                <a:ea typeface="Calibri"/>
                <a:cs typeface="+mj-cs"/>
              </a:rPr>
              <a:t>мембранний дифманометр 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660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63306" y="332656"/>
            <a:ext cx="4559733" cy="13716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Дифманометр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ДМ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3583М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78898" y="5373216"/>
            <a:ext cx="4657598" cy="648072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Клас точності приладу 1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-13712"/>
            <a:ext cx="4255803" cy="6700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491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3752"/>
            <a:ext cx="9144000" cy="138728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Манометр з мембранною коробкою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387192"/>
            <a:ext cx="5061545" cy="5494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2784" y="1387192"/>
            <a:ext cx="5470808" cy="5470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3395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435280" cy="82801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uk-UA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Сильфонні</a:t>
            </a: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манометри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1124414"/>
            <a:ext cx="5400600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1137" y="1988840"/>
            <a:ext cx="4532863" cy="453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6029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4104456" cy="5728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004048" y="700554"/>
            <a:ext cx="4011056" cy="3539430"/>
          </a:xfrm>
          <a:prstGeom prst="rect">
            <a:avLst/>
          </a:prstGeom>
          <a:solidFill>
            <a:srgbClr val="B0DD7F"/>
          </a:solidFill>
        </p:spPr>
        <p:txBody>
          <a:bodyPr wrap="square">
            <a:spAutoFit/>
          </a:bodyPr>
          <a:lstStyle/>
          <a:p>
            <a:r>
              <a:rPr lang="uk-UA" sz="3200" dirty="0" smtClean="0">
                <a:effectLst/>
                <a:latin typeface="Times New Roman"/>
                <a:ea typeface="Calibri"/>
              </a:rPr>
              <a:t>1 – </a:t>
            </a:r>
            <a:r>
              <a:rPr lang="uk-UA" sz="3200" dirty="0" err="1" smtClean="0">
                <a:effectLst/>
                <a:latin typeface="Times New Roman"/>
                <a:ea typeface="Calibri"/>
              </a:rPr>
              <a:t>гармонікова</a:t>
            </a:r>
            <a:r>
              <a:rPr lang="uk-UA" sz="3200" dirty="0" smtClean="0">
                <a:effectLst/>
                <a:latin typeface="Times New Roman"/>
                <a:ea typeface="Calibri"/>
              </a:rPr>
              <a:t> пружина (сильфон); </a:t>
            </a:r>
          </a:p>
          <a:p>
            <a:r>
              <a:rPr lang="uk-UA" sz="3200" dirty="0" smtClean="0">
                <a:effectLst/>
                <a:latin typeface="Times New Roman"/>
                <a:ea typeface="Calibri"/>
              </a:rPr>
              <a:t>2 - корпус; </a:t>
            </a:r>
          </a:p>
          <a:p>
            <a:r>
              <a:rPr lang="uk-UA" sz="3200" dirty="0" smtClean="0">
                <a:effectLst/>
                <a:latin typeface="Times New Roman"/>
                <a:ea typeface="Calibri"/>
              </a:rPr>
              <a:t>3 – штуцер; </a:t>
            </a:r>
          </a:p>
          <a:p>
            <a:r>
              <a:rPr lang="uk-UA" sz="3200" dirty="0" smtClean="0">
                <a:effectLst/>
                <a:latin typeface="Times New Roman"/>
                <a:ea typeface="Calibri"/>
              </a:rPr>
              <a:t>4 – шток; </a:t>
            </a:r>
          </a:p>
          <a:p>
            <a:r>
              <a:rPr lang="uk-UA" sz="3200" dirty="0" smtClean="0">
                <a:effectLst/>
                <a:latin typeface="Times New Roman"/>
                <a:ea typeface="Calibri"/>
              </a:rPr>
              <a:t>5 – стрілка; </a:t>
            </a:r>
          </a:p>
          <a:p>
            <a:r>
              <a:rPr lang="uk-UA" sz="3200" dirty="0" smtClean="0">
                <a:effectLst/>
                <a:latin typeface="Times New Roman"/>
                <a:ea typeface="Calibri"/>
              </a:rPr>
              <a:t>6 – шкала</a:t>
            </a: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104" y="6208622"/>
            <a:ext cx="8712968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sz="2800" dirty="0" smtClean="0">
                <a:effectLst/>
                <a:latin typeface="Times New Roman"/>
                <a:ea typeface="Calibri"/>
              </a:rPr>
              <a:t>Клас точності </a:t>
            </a:r>
            <a:r>
              <a:rPr lang="uk-UA" sz="2800" dirty="0" err="1" smtClean="0">
                <a:effectLst/>
                <a:latin typeface="Times New Roman"/>
                <a:ea typeface="Calibri"/>
              </a:rPr>
              <a:t>сильфонних</a:t>
            </a:r>
            <a:r>
              <a:rPr lang="uk-UA" sz="2800" dirty="0" smtClean="0">
                <a:effectLst/>
                <a:latin typeface="Times New Roman"/>
                <a:ea typeface="Calibri"/>
              </a:rPr>
              <a:t> манометрів 1; 1,5; 2,5; 4</a:t>
            </a:r>
            <a:endParaRPr lang="ru-RU" sz="28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0" y="9490"/>
            <a:ext cx="9144000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  <a:latin typeface="Times New Roman"/>
                <a:ea typeface="Calibri"/>
              </a:rPr>
              <a:t>СИЛЬФОННІ МАНОМЕТРИ 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4048" y="4146519"/>
            <a:ext cx="4004240" cy="2062103"/>
          </a:xfrm>
          <a:prstGeom prst="rect">
            <a:avLst/>
          </a:prstGeom>
          <a:solidFill>
            <a:srgbClr val="B0DD7F"/>
          </a:solidFill>
        </p:spPr>
        <p:txBody>
          <a:bodyPr wrap="square">
            <a:spAutoFit/>
          </a:bodyPr>
          <a:lstStyle/>
          <a:p>
            <a:pPr lvl="0"/>
            <a:r>
              <a:rPr lang="ru-RU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Сильфони</a:t>
            </a:r>
            <a:r>
              <a:rPr lang="ru-RU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випускаються</a:t>
            </a:r>
            <a:r>
              <a:rPr lang="ru-RU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на тиски в межах </a:t>
            </a:r>
          </a:p>
          <a:p>
            <a:pPr lvl="0"/>
            <a:r>
              <a:rPr lang="ru-RU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10Па до 60МПа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6843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0192" y="476672"/>
            <a:ext cx="2694856" cy="136815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Аміачний манометр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6300192" cy="8711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9614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19256" cy="78481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Деформаційні манометри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931770"/>
            <a:ext cx="5926230" cy="5926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931770"/>
            <a:ext cx="3059832" cy="5078313"/>
          </a:xfrm>
          <a:prstGeom prst="rect">
            <a:avLst/>
          </a:prstGeom>
          <a:solidFill>
            <a:srgbClr val="B0DD7F"/>
          </a:solidFill>
        </p:spPr>
        <p:txBody>
          <a:bodyPr wrap="square">
            <a:spAutoFit/>
          </a:bodyPr>
          <a:lstStyle/>
          <a:p>
            <a:r>
              <a:rPr lang="ru-RU" sz="3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застосовуються</a:t>
            </a:r>
            <a:r>
              <a:rPr lang="ru-RU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вимірювання</a:t>
            </a:r>
            <a:r>
              <a:rPr lang="ru-RU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надлишкового</a:t>
            </a:r>
            <a:r>
              <a:rPr lang="ru-RU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тиску</a:t>
            </a:r>
            <a:r>
              <a:rPr lang="ru-RU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розрідження</a:t>
            </a:r>
            <a:r>
              <a:rPr lang="ru-RU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та перепаду </a:t>
            </a:r>
            <a:r>
              <a:rPr lang="ru-RU" sz="3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тиску</a:t>
            </a:r>
            <a:r>
              <a:rPr lang="ru-RU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100 КПа до +1000 </a:t>
            </a:r>
            <a:r>
              <a:rPr lang="ru-RU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МПа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377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8376" y="188640"/>
            <a:ext cx="9192376" cy="65152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Установка манометра на трубопроводі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712" y="1052736"/>
            <a:ext cx="9069632" cy="5240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7427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txBody>
          <a:bodyPr/>
          <a:lstStyle/>
          <a:p>
            <a:r>
              <a:rPr lang="uk-UA" b="1" dirty="0" smtClean="0">
                <a:latin typeface="Times New Roman"/>
                <a:ea typeface="Times New Roman"/>
              </a:rPr>
              <a:t>ТИСК </a:t>
            </a:r>
            <a:r>
              <a:rPr lang="uk-UA" b="1" dirty="0">
                <a:latin typeface="Times New Roman"/>
                <a:ea typeface="Times New Roman"/>
              </a:rPr>
              <a:t>(Р)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rgbClr val="B0DD7F"/>
          </a:solidFill>
          <a:ln>
            <a:solidFill>
              <a:srgbClr val="92D050"/>
            </a:solidFill>
          </a:ln>
        </p:spPr>
        <p:txBody>
          <a:bodyPr>
            <a:normAutofit/>
          </a:bodyPr>
          <a:lstStyle/>
          <a:p>
            <a:pPr marL="45085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uk-UA" sz="3600" dirty="0" smtClean="0">
                <a:latin typeface="Times New Roman"/>
                <a:ea typeface="Times New Roman"/>
              </a:rPr>
              <a:t>це фізична величина, </a:t>
            </a:r>
            <a:r>
              <a:rPr lang="uk-UA" sz="3600" dirty="0" smtClean="0">
                <a:latin typeface="Times New Roman"/>
                <a:ea typeface="Times New Roman"/>
              </a:rPr>
              <a:t>яка дорівнює </a:t>
            </a:r>
            <a:r>
              <a:rPr lang="uk-UA" sz="3600" dirty="0">
                <a:latin typeface="Times New Roman"/>
                <a:ea typeface="Times New Roman"/>
              </a:rPr>
              <a:t>відношенню сили (</a:t>
            </a:r>
            <a:r>
              <a:rPr lang="uk-UA" sz="3600" dirty="0" err="1">
                <a:latin typeface="Times New Roman"/>
                <a:ea typeface="Times New Roman"/>
              </a:rPr>
              <a:t>dF</a:t>
            </a:r>
            <a:r>
              <a:rPr lang="uk-UA" sz="3600" dirty="0">
                <a:latin typeface="Times New Roman"/>
                <a:ea typeface="Times New Roman"/>
              </a:rPr>
              <a:t>), що діє на елемент поверхні нормально до неї, до площі </a:t>
            </a:r>
            <a:r>
              <a:rPr lang="uk-UA" sz="3600" dirty="0" err="1">
                <a:latin typeface="Times New Roman"/>
                <a:ea typeface="Times New Roman"/>
              </a:rPr>
              <a:t>dS</a:t>
            </a:r>
            <a:r>
              <a:rPr lang="uk-UA" sz="3600" dirty="0">
                <a:latin typeface="Times New Roman"/>
                <a:ea typeface="Times New Roman"/>
              </a:rPr>
              <a:t> цього елемента, тобто</a:t>
            </a:r>
            <a:endParaRPr lang="ru-RU" sz="3600" dirty="0">
              <a:latin typeface="Times New Roman"/>
              <a:ea typeface="Times New Roman"/>
            </a:endParaRPr>
          </a:p>
          <a:p>
            <a:pPr marL="457200"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uk-UA" sz="3600" dirty="0">
                <a:latin typeface="Times New Roman"/>
                <a:ea typeface="Times New Roman"/>
              </a:rPr>
              <a:t>Р = </a:t>
            </a:r>
            <a:r>
              <a:rPr lang="uk-UA" sz="3600" dirty="0" err="1">
                <a:latin typeface="Times New Roman"/>
                <a:ea typeface="Times New Roman"/>
              </a:rPr>
              <a:t>dF</a:t>
            </a:r>
            <a:r>
              <a:rPr lang="uk-UA" sz="3600" dirty="0">
                <a:latin typeface="Times New Roman"/>
                <a:ea typeface="Times New Roman"/>
              </a:rPr>
              <a:t> / </a:t>
            </a:r>
            <a:r>
              <a:rPr lang="uk-UA" sz="3600" dirty="0" err="1">
                <a:latin typeface="Times New Roman"/>
                <a:ea typeface="Times New Roman"/>
              </a:rPr>
              <a:t>dS</a:t>
            </a:r>
            <a:endParaRPr lang="ru-RU" sz="36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6626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52718"/>
            <a:ext cx="8820472" cy="13716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err="1">
                <a:solidFill>
                  <a:srgbClr val="FF0000"/>
                </a:solidFill>
                <a:latin typeface="Times New Roman"/>
                <a:ea typeface="Calibri"/>
              </a:rPr>
              <a:t>Тензометрич</a:t>
            </a:r>
            <a:r>
              <a:rPr lang="uk-UA" b="1" dirty="0">
                <a:solidFill>
                  <a:srgbClr val="FF0000"/>
                </a:solidFill>
                <a:latin typeface="Times New Roman"/>
                <a:ea typeface="Calibri"/>
              </a:rPr>
              <a:t>ні</a:t>
            </a:r>
            <a:r>
              <a:rPr lang="ru-RU" b="1" dirty="0">
                <a:solidFill>
                  <a:srgbClr val="FF0000"/>
                </a:solidFill>
                <a:latin typeface="Times New Roman"/>
                <a:ea typeface="Calibri"/>
              </a:rPr>
              <a:t> п</a:t>
            </a:r>
            <a:r>
              <a:rPr lang="uk-UA" b="1" dirty="0">
                <a:solidFill>
                  <a:srgbClr val="FF0000"/>
                </a:solidFill>
                <a:latin typeface="Times New Roman"/>
                <a:ea typeface="Calibri"/>
              </a:rPr>
              <a:t>е</a:t>
            </a:r>
            <a:r>
              <a:rPr lang="ru-RU" b="1" dirty="0">
                <a:solidFill>
                  <a:srgbClr val="FF0000"/>
                </a:solidFill>
                <a:latin typeface="Times New Roman"/>
                <a:ea typeface="Calibri"/>
              </a:rPr>
              <a:t>ре</a:t>
            </a:r>
            <a:r>
              <a:rPr lang="uk-UA" b="1" dirty="0" err="1">
                <a:solidFill>
                  <a:srgbClr val="FF0000"/>
                </a:solidFill>
                <a:latin typeface="Times New Roman"/>
                <a:ea typeface="Calibri"/>
              </a:rPr>
              <a:t>творювачі</a:t>
            </a:r>
            <a:r>
              <a:rPr lang="uk-UA" b="1" dirty="0">
                <a:solidFill>
                  <a:srgbClr val="FF0000"/>
                </a:solidFill>
                <a:latin typeface="Times New Roman"/>
                <a:ea typeface="Calibri"/>
              </a:rPr>
              <a:t> тиску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38464" y="1484784"/>
            <a:ext cx="4572000" cy="4853636"/>
          </a:xfrm>
          <a:prstGeom prst="rect">
            <a:avLst/>
          </a:prstGeom>
          <a:solidFill>
            <a:srgbClr val="B0DD7F"/>
          </a:solidFill>
        </p:spPr>
        <p:txBody>
          <a:bodyPr wrap="square">
            <a:spAutoFit/>
          </a:bodyPr>
          <a:lstStyle/>
          <a:p>
            <a:pPr marL="452438" indent="-369888">
              <a:lnSpc>
                <a:spcPct val="115000"/>
              </a:lnSpc>
              <a:spcAft>
                <a:spcPts val="600"/>
              </a:spcAft>
            </a:pP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1 – пру</a:t>
            </a:r>
            <a:r>
              <a:rPr lang="uk-UA" sz="3200" dirty="0" err="1" smtClean="0">
                <a:effectLst/>
                <a:latin typeface="Times New Roman"/>
                <a:ea typeface="Calibri"/>
                <a:cs typeface="Times New Roman"/>
              </a:rPr>
              <a:t>жн</a:t>
            </a:r>
            <a:r>
              <a:rPr lang="ru-RU" sz="3200" dirty="0" err="1" smtClean="0">
                <a:effectLst/>
                <a:latin typeface="Times New Roman"/>
                <a:ea typeface="Calibri"/>
                <a:cs typeface="Times New Roman"/>
              </a:rPr>
              <a:t>ий</a:t>
            </a: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uk-UA" sz="3200" dirty="0" smtClean="0">
                <a:effectLst/>
                <a:latin typeface="Times New Roman"/>
                <a:ea typeface="Calibri"/>
                <a:cs typeface="Times New Roman"/>
              </a:rPr>
              <a:t>е</a:t>
            </a:r>
            <a:r>
              <a:rPr lang="ru-RU" sz="3200" dirty="0" err="1" smtClean="0">
                <a:effectLst/>
                <a:latin typeface="Times New Roman"/>
                <a:ea typeface="Calibri"/>
                <a:cs typeface="Times New Roman"/>
              </a:rPr>
              <a:t>лемент</a:t>
            </a: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 п</a:t>
            </a:r>
            <a:r>
              <a:rPr lang="uk-UA" sz="3200" dirty="0" smtClean="0">
                <a:effectLst/>
                <a:latin typeface="Times New Roman"/>
                <a:ea typeface="Calibri"/>
                <a:cs typeface="Times New Roman"/>
              </a:rPr>
              <a:t>е</a:t>
            </a: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ре</a:t>
            </a:r>
            <a:r>
              <a:rPr lang="uk-UA" sz="3200" dirty="0" err="1" smtClean="0">
                <a:effectLst/>
                <a:latin typeface="Times New Roman"/>
                <a:ea typeface="Calibri"/>
                <a:cs typeface="Times New Roman"/>
              </a:rPr>
              <a:t>тв</a:t>
            </a: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ор</a:t>
            </a:r>
            <a:r>
              <a:rPr lang="uk-UA" sz="3200" dirty="0" err="1" smtClean="0">
                <a:effectLst/>
                <a:latin typeface="Times New Roman"/>
                <a:ea typeface="Calibri"/>
                <a:cs typeface="Times New Roman"/>
              </a:rPr>
              <a:t>ювача</a:t>
            </a: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 (</a:t>
            </a:r>
            <a:r>
              <a:rPr lang="ru-RU" sz="3200" dirty="0" err="1" smtClean="0">
                <a:effectLst/>
                <a:latin typeface="Times New Roman"/>
                <a:ea typeface="Calibri"/>
                <a:cs typeface="Times New Roman"/>
              </a:rPr>
              <a:t>сапф</a:t>
            </a:r>
            <a:r>
              <a:rPr lang="uk-UA" sz="3200" dirty="0" smtClean="0">
                <a:effectLst/>
                <a:latin typeface="Times New Roman"/>
                <a:ea typeface="Calibri"/>
                <a:cs typeface="Times New Roman"/>
              </a:rPr>
              <a:t>і</a:t>
            </a:r>
            <a:r>
              <a:rPr lang="ru-RU" sz="3200" dirty="0" err="1" smtClean="0">
                <a:effectLst/>
                <a:latin typeface="Times New Roman"/>
                <a:ea typeface="Calibri"/>
                <a:cs typeface="Times New Roman"/>
              </a:rPr>
              <a:t>рова</a:t>
            </a: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 мембрана); </a:t>
            </a:r>
            <a:endParaRPr lang="ru-RU" sz="3200" dirty="0" smtClean="0">
              <a:effectLst/>
              <a:latin typeface="Calibri"/>
              <a:ea typeface="Calibri"/>
              <a:cs typeface="Times New Roman"/>
            </a:endParaRPr>
          </a:p>
          <a:p>
            <a:pPr marL="452438" indent="-369888">
              <a:lnSpc>
                <a:spcPct val="115000"/>
              </a:lnSpc>
              <a:spcAft>
                <a:spcPts val="600"/>
              </a:spcAft>
            </a:pP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2 – </a:t>
            </a:r>
            <a:r>
              <a:rPr lang="ru-RU" sz="3200" dirty="0" err="1" smtClean="0">
                <a:effectLst/>
                <a:latin typeface="Times New Roman"/>
                <a:ea typeface="Calibri"/>
                <a:cs typeface="Times New Roman"/>
              </a:rPr>
              <a:t>однополосков</a:t>
            </a:r>
            <a:r>
              <a:rPr lang="uk-UA" sz="3200" dirty="0" smtClean="0">
                <a:effectLst/>
                <a:latin typeface="Times New Roman"/>
                <a:ea typeface="Calibri"/>
                <a:cs typeface="Times New Roman"/>
              </a:rPr>
              <a:t>і</a:t>
            </a: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ru-RU" sz="3200" dirty="0" err="1" smtClean="0">
                <a:effectLst/>
                <a:latin typeface="Times New Roman"/>
                <a:ea typeface="Calibri"/>
                <a:cs typeface="Times New Roman"/>
              </a:rPr>
              <a:t>тензорезистор</a:t>
            </a:r>
            <a:r>
              <a:rPr lang="uk-UA" sz="3200" dirty="0" smtClean="0">
                <a:effectLst/>
                <a:latin typeface="Times New Roman"/>
                <a:ea typeface="Calibri"/>
                <a:cs typeface="Times New Roman"/>
              </a:rPr>
              <a:t>и</a:t>
            </a: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; </a:t>
            </a:r>
          </a:p>
          <a:p>
            <a:pPr marL="452438" indent="-369888">
              <a:lnSpc>
                <a:spcPct val="115000"/>
              </a:lnSpc>
              <a:spcAft>
                <a:spcPts val="600"/>
              </a:spcAft>
            </a:pP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3 – за</a:t>
            </a:r>
            <a:r>
              <a:rPr lang="uk-UA" sz="3200" dirty="0" smtClean="0">
                <a:effectLst/>
                <a:latin typeface="Times New Roman"/>
                <a:ea typeface="Calibri"/>
                <a:cs typeface="Times New Roman"/>
              </a:rPr>
              <a:t>х</a:t>
            </a: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и</a:t>
            </a:r>
            <a:r>
              <a:rPr lang="uk-UA" sz="3200" dirty="0" smtClean="0">
                <a:effectLst/>
                <a:latin typeface="Times New Roman"/>
                <a:ea typeface="Calibri"/>
                <a:cs typeface="Times New Roman"/>
              </a:rPr>
              <a:t>с</a:t>
            </a: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не </a:t>
            </a:r>
            <a:r>
              <a:rPr lang="ru-RU" sz="3200" dirty="0" err="1" smtClean="0">
                <a:effectLst/>
                <a:latin typeface="Times New Roman"/>
                <a:ea typeface="Calibri"/>
                <a:cs typeface="Times New Roman"/>
              </a:rPr>
              <a:t>покр</a:t>
            </a:r>
            <a:r>
              <a:rPr lang="uk-UA" sz="3200" dirty="0" smtClean="0">
                <a:effectLst/>
                <a:latin typeface="Times New Roman"/>
                <a:ea typeface="Calibri"/>
                <a:cs typeface="Times New Roman"/>
              </a:rPr>
              <a:t>и</a:t>
            </a: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т</a:t>
            </a:r>
            <a:r>
              <a:rPr lang="uk-UA" sz="3200" dirty="0" err="1" smtClean="0">
                <a:effectLst/>
                <a:latin typeface="Times New Roman"/>
                <a:ea typeface="Calibri"/>
                <a:cs typeface="Times New Roman"/>
              </a:rPr>
              <a:t>тя</a:t>
            </a: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; </a:t>
            </a:r>
            <a:endParaRPr lang="ru-RU" sz="3200" dirty="0" smtClean="0">
              <a:effectLst/>
              <a:latin typeface="Calibri"/>
              <a:ea typeface="Calibri"/>
              <a:cs typeface="Times New Roman"/>
            </a:endParaRPr>
          </a:p>
          <a:p>
            <a:pPr marL="452438" indent="-369888">
              <a:lnSpc>
                <a:spcPct val="115000"/>
              </a:lnSpc>
              <a:spcAft>
                <a:spcPts val="600"/>
              </a:spcAft>
            </a:pP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4 – метал</a:t>
            </a:r>
            <a:r>
              <a:rPr lang="uk-UA" sz="3200" dirty="0" smtClean="0">
                <a:effectLst/>
                <a:latin typeface="Times New Roman"/>
                <a:ea typeface="Calibri"/>
                <a:cs typeface="Times New Roman"/>
              </a:rPr>
              <a:t>і</a:t>
            </a:r>
            <a:r>
              <a:rPr lang="ru-RU" sz="3200" dirty="0" err="1" smtClean="0">
                <a:effectLst/>
                <a:latin typeface="Times New Roman"/>
                <a:ea typeface="Calibri"/>
                <a:cs typeface="Times New Roman"/>
              </a:rPr>
              <a:t>зован</a:t>
            </a:r>
            <a:r>
              <a:rPr lang="uk-UA" sz="3200" dirty="0" smtClean="0">
                <a:effectLst/>
                <a:latin typeface="Times New Roman"/>
                <a:ea typeface="Calibri"/>
                <a:cs typeface="Times New Roman"/>
              </a:rPr>
              <a:t>і</a:t>
            </a: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ru-RU" sz="3200" dirty="0" err="1" smtClean="0">
                <a:effectLst/>
                <a:latin typeface="Times New Roman"/>
                <a:ea typeface="Calibri"/>
                <a:cs typeface="Times New Roman"/>
              </a:rPr>
              <a:t>чут</a:t>
            </a:r>
            <a:r>
              <a:rPr lang="uk-UA" sz="3200" dirty="0" smtClean="0">
                <a:effectLst/>
                <a:latin typeface="Times New Roman"/>
                <a:ea typeface="Calibri"/>
                <a:cs typeface="Times New Roman"/>
              </a:rPr>
              <a:t>л</a:t>
            </a: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и</a:t>
            </a:r>
            <a:r>
              <a:rPr lang="uk-UA" sz="3200" dirty="0" err="1" smtClean="0">
                <a:effectLst/>
                <a:latin typeface="Times New Roman"/>
                <a:ea typeface="Calibri"/>
                <a:cs typeface="Times New Roman"/>
              </a:rPr>
              <a:t>ві</a:t>
            </a: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 дорожки</a:t>
            </a:r>
            <a:endParaRPr lang="ru-RU" sz="32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44" y="2060847"/>
            <a:ext cx="4114800" cy="332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503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09984" y="0"/>
            <a:ext cx="4054504" cy="1052736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Сапфір – 22 ДИ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231" y="780931"/>
            <a:ext cx="4933216" cy="6048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716016" y="1052736"/>
            <a:ext cx="4442440" cy="6647974"/>
          </a:xfrm>
          <a:prstGeom prst="rect">
            <a:avLst/>
          </a:prstGeom>
          <a:solidFill>
            <a:srgbClr val="B0DD7F"/>
          </a:solidFill>
        </p:spPr>
        <p:txBody>
          <a:bodyPr wrap="square">
            <a:spAutoFit/>
          </a:bodyPr>
          <a:lstStyle/>
          <a:p>
            <a:r>
              <a:rPr lang="uk-UA" sz="3000" spc="5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1 </a:t>
            </a:r>
            <a:r>
              <a:rPr lang="uk-UA" sz="3200" b="1" dirty="0">
                <a:solidFill>
                  <a:prstClr val="black"/>
                </a:solidFill>
                <a:latin typeface="Times New Roman"/>
                <a:ea typeface="Times New Roman"/>
              </a:rPr>
              <a:t>-</a:t>
            </a:r>
            <a:r>
              <a:rPr lang="uk-UA" sz="3200" dirty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uk-UA" sz="3000" spc="5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електронний  пристрій</a:t>
            </a:r>
            <a:r>
              <a:rPr lang="uk-UA" sz="3000" i="1" spc="5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;</a:t>
            </a:r>
            <a:r>
              <a:rPr lang="uk-UA" sz="3000" spc="5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 </a:t>
            </a:r>
            <a:endParaRPr lang="uk-UA" sz="3000" spc="5" dirty="0" smtClean="0">
              <a:solidFill>
                <a:srgbClr val="000000"/>
              </a:solidFill>
              <a:effectLst/>
              <a:latin typeface="Times New Roman"/>
              <a:ea typeface="Times New Roman"/>
            </a:endParaRPr>
          </a:p>
          <a:p>
            <a:r>
              <a:rPr lang="uk-UA" sz="3000" spc="5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2 </a:t>
            </a:r>
            <a:r>
              <a:rPr lang="uk-UA" sz="3200" b="1" dirty="0">
                <a:solidFill>
                  <a:prstClr val="black"/>
                </a:solidFill>
                <a:latin typeface="Times New Roman"/>
                <a:ea typeface="Times New Roman"/>
              </a:rPr>
              <a:t>-</a:t>
            </a:r>
            <a:r>
              <a:rPr lang="uk-UA" sz="3200" dirty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uk-UA" sz="3000" spc="5" dirty="0" err="1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гермовивід</a:t>
            </a:r>
            <a:r>
              <a:rPr lang="uk-UA" sz="3000" i="1" spc="5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;  </a:t>
            </a:r>
            <a:endParaRPr lang="uk-UA" sz="3000" i="1" spc="5" dirty="0" smtClean="0">
              <a:solidFill>
                <a:srgbClr val="000000"/>
              </a:solidFill>
              <a:effectLst/>
              <a:latin typeface="Times New Roman"/>
              <a:ea typeface="Times New Roman"/>
            </a:endParaRPr>
          </a:p>
          <a:p>
            <a:r>
              <a:rPr lang="uk-UA" sz="3000" spc="25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3 </a:t>
            </a:r>
            <a:r>
              <a:rPr lang="uk-UA" sz="3200" b="1" dirty="0">
                <a:solidFill>
                  <a:prstClr val="black"/>
                </a:solidFill>
                <a:latin typeface="Times New Roman"/>
                <a:ea typeface="Times New Roman"/>
              </a:rPr>
              <a:t>-</a:t>
            </a:r>
            <a:r>
              <a:rPr lang="uk-UA" sz="3200" dirty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uk-UA" sz="3000" spc="25" dirty="0" err="1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тензоперетворювач</a:t>
            </a:r>
            <a:r>
              <a:rPr lang="uk-UA" sz="3000" spc="4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; </a:t>
            </a:r>
            <a:endParaRPr lang="uk-UA" sz="3000" spc="40" dirty="0" smtClean="0">
              <a:solidFill>
                <a:srgbClr val="000000"/>
              </a:solidFill>
              <a:effectLst/>
              <a:latin typeface="Times New Roman"/>
              <a:ea typeface="Times New Roman"/>
            </a:endParaRPr>
          </a:p>
          <a:p>
            <a:r>
              <a:rPr lang="uk-UA" sz="3000" spc="35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4 </a:t>
            </a:r>
            <a:r>
              <a:rPr lang="uk-UA" sz="3200" b="1" dirty="0">
                <a:solidFill>
                  <a:prstClr val="black"/>
                </a:solidFill>
                <a:latin typeface="Times New Roman"/>
                <a:ea typeface="Times New Roman"/>
              </a:rPr>
              <a:t>-</a:t>
            </a:r>
            <a:r>
              <a:rPr lang="uk-UA" sz="3200" dirty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uk-UA" sz="3000" spc="35" dirty="0" err="1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надмембранна</a:t>
            </a:r>
            <a:r>
              <a:rPr lang="uk-UA" sz="3000" spc="35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 порожнина</a:t>
            </a:r>
            <a:r>
              <a:rPr lang="uk-UA" sz="3000" i="1" spc="35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; </a:t>
            </a:r>
            <a:endParaRPr lang="uk-UA" sz="3000" i="1" spc="35" dirty="0" smtClean="0">
              <a:solidFill>
                <a:srgbClr val="000000"/>
              </a:solidFill>
              <a:effectLst/>
              <a:latin typeface="Times New Roman"/>
              <a:ea typeface="Times New Roman"/>
            </a:endParaRPr>
          </a:p>
          <a:p>
            <a:r>
              <a:rPr lang="uk-UA" sz="3000" spc="2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5 </a:t>
            </a:r>
            <a:r>
              <a:rPr lang="uk-UA" sz="3200" b="1" dirty="0">
                <a:solidFill>
                  <a:prstClr val="black"/>
                </a:solidFill>
                <a:latin typeface="Times New Roman"/>
                <a:ea typeface="Times New Roman"/>
              </a:rPr>
              <a:t>-</a:t>
            </a:r>
            <a:r>
              <a:rPr lang="uk-UA" sz="3200" dirty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uk-UA" sz="3000" spc="2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фланець; </a:t>
            </a:r>
            <a:endParaRPr lang="uk-UA" sz="3000" spc="20" dirty="0" smtClean="0">
              <a:solidFill>
                <a:srgbClr val="000000"/>
              </a:solidFill>
              <a:effectLst/>
              <a:latin typeface="Times New Roman"/>
              <a:ea typeface="Times New Roman"/>
            </a:endParaRPr>
          </a:p>
          <a:p>
            <a:r>
              <a:rPr lang="uk-UA" sz="3000" spc="4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6 </a:t>
            </a:r>
            <a:r>
              <a:rPr lang="uk-UA" sz="3200" b="1" dirty="0">
                <a:solidFill>
                  <a:prstClr val="black"/>
                </a:solidFill>
                <a:latin typeface="Times New Roman"/>
                <a:ea typeface="Times New Roman"/>
              </a:rPr>
              <a:t>-</a:t>
            </a:r>
            <a:r>
              <a:rPr lang="uk-UA" sz="3200" dirty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uk-UA" sz="3000" spc="4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гофрована мембрана; </a:t>
            </a:r>
            <a:endParaRPr lang="uk-UA" sz="3000" spc="40" dirty="0" smtClean="0">
              <a:solidFill>
                <a:srgbClr val="000000"/>
              </a:solidFill>
              <a:effectLst/>
              <a:latin typeface="Times New Roman"/>
              <a:ea typeface="Times New Roman"/>
            </a:endParaRPr>
          </a:p>
          <a:p>
            <a:r>
              <a:rPr lang="uk-UA" sz="3000" spc="5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7 </a:t>
            </a:r>
            <a:r>
              <a:rPr lang="uk-UA" sz="3200" b="1" dirty="0">
                <a:solidFill>
                  <a:prstClr val="black"/>
                </a:solidFill>
                <a:latin typeface="Times New Roman"/>
                <a:ea typeface="Times New Roman"/>
              </a:rPr>
              <a:t>-</a:t>
            </a:r>
            <a:r>
              <a:rPr lang="uk-UA" sz="3200" dirty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uk-UA" sz="3000" spc="5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порожнина; </a:t>
            </a:r>
            <a:endParaRPr lang="uk-UA" sz="3000" spc="50" dirty="0" smtClean="0">
              <a:solidFill>
                <a:srgbClr val="000000"/>
              </a:solidFill>
              <a:effectLst/>
              <a:latin typeface="Times New Roman"/>
              <a:ea typeface="Times New Roman"/>
            </a:endParaRPr>
          </a:p>
          <a:p>
            <a:r>
              <a:rPr lang="uk-UA" sz="3000" spc="35" dirty="0" smtClean="0">
                <a:solidFill>
                  <a:srgbClr val="000000"/>
                </a:solidFill>
                <a:latin typeface="Times New Roman"/>
                <a:ea typeface="Times New Roman"/>
              </a:rPr>
              <a:t>8 </a:t>
            </a:r>
            <a:r>
              <a:rPr lang="uk-UA" sz="3200" b="1" dirty="0">
                <a:solidFill>
                  <a:prstClr val="black"/>
                </a:solidFill>
                <a:latin typeface="Times New Roman"/>
                <a:ea typeface="Times New Roman"/>
              </a:rPr>
              <a:t>-</a:t>
            </a:r>
            <a:r>
              <a:rPr lang="uk-UA" sz="3200" dirty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uk-UA" sz="3000" spc="35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прокладка</a:t>
            </a:r>
            <a:r>
              <a:rPr lang="uk-UA" sz="3000" i="1" spc="35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; </a:t>
            </a:r>
          </a:p>
          <a:p>
            <a:r>
              <a:rPr lang="uk-UA" sz="3000" spc="35" dirty="0" smtClean="0">
                <a:solidFill>
                  <a:srgbClr val="000000"/>
                </a:solidFill>
                <a:latin typeface="Times New Roman"/>
                <a:ea typeface="Times New Roman"/>
              </a:rPr>
              <a:t>9 </a:t>
            </a:r>
            <a:r>
              <a:rPr lang="uk-UA" sz="3200" b="1" dirty="0">
                <a:solidFill>
                  <a:prstClr val="black"/>
                </a:solidFill>
                <a:latin typeface="Times New Roman"/>
                <a:ea typeface="Times New Roman"/>
              </a:rPr>
              <a:t>-</a:t>
            </a:r>
            <a:r>
              <a:rPr lang="uk-UA" sz="3200" dirty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uk-UA" sz="3000" spc="3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основа</a:t>
            </a:r>
            <a:r>
              <a:rPr lang="uk-UA" sz="3000" i="1" spc="35" dirty="0">
                <a:solidFill>
                  <a:srgbClr val="000000"/>
                </a:solidFill>
                <a:latin typeface="Times New Roman"/>
                <a:ea typeface="Times New Roman"/>
              </a:rPr>
              <a:t>;</a:t>
            </a:r>
            <a:endParaRPr lang="uk-UA" sz="3000" i="1" spc="35" dirty="0" smtClean="0">
              <a:solidFill>
                <a:srgbClr val="000000"/>
              </a:solidFill>
              <a:effectLst/>
              <a:latin typeface="Times New Roman"/>
              <a:ea typeface="Times New Roman"/>
            </a:endParaRPr>
          </a:p>
          <a:p>
            <a:r>
              <a:rPr lang="uk-UA" sz="3000" spc="4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10 </a:t>
            </a:r>
            <a:r>
              <a:rPr lang="uk-UA" sz="3200" b="1" dirty="0">
                <a:solidFill>
                  <a:prstClr val="black"/>
                </a:solidFill>
                <a:latin typeface="Times New Roman"/>
                <a:ea typeface="Times New Roman"/>
              </a:rPr>
              <a:t>-</a:t>
            </a:r>
            <a:r>
              <a:rPr lang="uk-UA" sz="3200" dirty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uk-UA" sz="3000" spc="4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порожнина</a:t>
            </a:r>
            <a:endParaRPr lang="uk-UA" sz="3000" i="1" spc="40" dirty="0" smtClean="0">
              <a:solidFill>
                <a:srgbClr val="000000"/>
              </a:solidFill>
              <a:effectLst/>
              <a:latin typeface="Times New Roman"/>
              <a:ea typeface="Times New Roman"/>
            </a:endParaRPr>
          </a:p>
          <a:p>
            <a:r>
              <a:rPr lang="uk-UA" sz="3000" i="1" spc="4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 </a:t>
            </a:r>
            <a:endParaRPr lang="uk-UA" sz="3000" spc="50" dirty="0" smtClean="0">
              <a:solidFill>
                <a:srgbClr val="000000"/>
              </a:solidFill>
              <a:effectLst/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354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704" y="0"/>
            <a:ext cx="9165704" cy="101665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uk-UA" sz="3600" b="1" dirty="0" smtClean="0">
                <a:solidFill>
                  <a:srgbClr val="D1282E"/>
                </a:solidFill>
                <a:latin typeface="Times New Roman" pitchFamily="18" charset="0"/>
                <a:cs typeface="Times New Roman" pitchFamily="18" charset="0"/>
              </a:rPr>
              <a:t>ДАТЧИКИ НАДЛИШКОВОГО ТИСКУ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04634" y="5018936"/>
            <a:ext cx="4039366" cy="1839064"/>
          </a:xfrm>
          <a:solidFill>
            <a:srgbClr val="B0DD7F"/>
          </a:solidFill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uk-UA" sz="3200" b="0" spc="5" dirty="0">
                <a:solidFill>
                  <a:srgbClr val="000000"/>
                </a:solidFill>
                <a:latin typeface="Times New Roman"/>
                <a:ea typeface="Times New Roman"/>
              </a:rPr>
              <a:t>Верхні   межі   вимірювань   </a:t>
            </a:r>
            <a:r>
              <a:rPr lang="uk-UA" sz="3200" b="0" spc="28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від </a:t>
            </a:r>
            <a:r>
              <a:rPr lang="uk-UA" sz="3200" b="0" spc="5" dirty="0">
                <a:solidFill>
                  <a:srgbClr val="000000"/>
                </a:solidFill>
                <a:latin typeface="Times New Roman"/>
                <a:ea typeface="Times New Roman"/>
              </a:rPr>
              <a:t>0,4 до </a:t>
            </a:r>
            <a:r>
              <a:rPr lang="uk-UA" sz="3200" b="0" spc="10" dirty="0">
                <a:solidFill>
                  <a:srgbClr val="000000"/>
                </a:solidFill>
                <a:latin typeface="Times New Roman"/>
                <a:ea typeface="Times New Roman"/>
              </a:rPr>
              <a:t>100 </a:t>
            </a:r>
            <a:r>
              <a:rPr lang="uk-UA" sz="3200" b="0" spc="10" dirty="0" err="1">
                <a:solidFill>
                  <a:srgbClr val="000000"/>
                </a:solidFill>
                <a:latin typeface="Times New Roman"/>
                <a:ea typeface="Times New Roman"/>
              </a:rPr>
              <a:t>МПа</a:t>
            </a:r>
            <a:endParaRPr lang="uk-UA" sz="3200" b="0" spc="1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704" y="908720"/>
            <a:ext cx="5126338" cy="5624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908721"/>
            <a:ext cx="2617488" cy="4032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749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0" y="116632"/>
            <a:ext cx="4712404" cy="504056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С</a:t>
            </a:r>
            <a:r>
              <a:rPr lang="uk-UA" b="1" spc="-30" dirty="0" smtClean="0">
                <a:solidFill>
                  <a:srgbClr val="FF0000"/>
                </a:solidFill>
                <a:latin typeface="Times New Roman"/>
                <a:ea typeface="Times New Roman"/>
              </a:rPr>
              <a:t>АПФІР-22ДД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35" y="620688"/>
            <a:ext cx="5448377" cy="6696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220072" y="887135"/>
            <a:ext cx="3923928" cy="5970865"/>
          </a:xfrm>
          <a:prstGeom prst="rect">
            <a:avLst/>
          </a:prstGeom>
          <a:solidFill>
            <a:srgbClr val="B0DD7F"/>
          </a:solidFill>
        </p:spPr>
        <p:txBody>
          <a:bodyPr wrap="square">
            <a:spAutoFit/>
          </a:bodyPr>
          <a:lstStyle/>
          <a:p>
            <a:r>
              <a:rPr lang="uk-UA" sz="2800" spc="15" dirty="0" smtClean="0">
                <a:solidFill>
                  <a:srgbClr val="000000"/>
                </a:solidFill>
                <a:latin typeface="Times New Roman"/>
                <a:ea typeface="Times New Roman"/>
              </a:rPr>
              <a:t>1 </a:t>
            </a:r>
            <a:r>
              <a:rPr lang="uk-UA" sz="2800" b="1" dirty="0">
                <a:solidFill>
                  <a:prstClr val="black"/>
                </a:solidFill>
                <a:latin typeface="Times New Roman"/>
                <a:ea typeface="Times New Roman"/>
              </a:rPr>
              <a:t>–</a:t>
            </a:r>
            <a:r>
              <a:rPr lang="uk-UA" sz="2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uk-UA" sz="2800" spc="1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електронний </a:t>
            </a:r>
            <a:r>
              <a:rPr lang="uk-UA" sz="2800" spc="1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пристрій;</a:t>
            </a:r>
          </a:p>
          <a:p>
            <a:r>
              <a:rPr lang="uk-UA" sz="2800" spc="15" dirty="0" smtClean="0">
                <a:solidFill>
                  <a:srgbClr val="000000"/>
                </a:solidFill>
                <a:latin typeface="Times New Roman"/>
                <a:ea typeface="Times New Roman"/>
              </a:rPr>
              <a:t>2 </a:t>
            </a:r>
            <a:r>
              <a:rPr lang="uk-UA" sz="2800" b="1" dirty="0">
                <a:solidFill>
                  <a:prstClr val="black"/>
                </a:solidFill>
                <a:latin typeface="Times New Roman"/>
                <a:ea typeface="Times New Roman"/>
              </a:rPr>
              <a:t>–</a:t>
            </a:r>
            <a:r>
              <a:rPr lang="uk-UA" sz="2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uk-UA" sz="2800" spc="15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гермовивід</a:t>
            </a:r>
            <a:r>
              <a:rPr lang="uk-UA" sz="2800" spc="15" dirty="0" smtClean="0">
                <a:solidFill>
                  <a:srgbClr val="000000"/>
                </a:solidFill>
                <a:latin typeface="Times New Roman"/>
                <a:ea typeface="Times New Roman"/>
              </a:rPr>
              <a:t>;</a:t>
            </a:r>
          </a:p>
          <a:p>
            <a:r>
              <a:rPr lang="uk-UA" sz="2800" spc="25" dirty="0" smtClean="0">
                <a:solidFill>
                  <a:srgbClr val="000000"/>
                </a:solidFill>
                <a:latin typeface="Times New Roman"/>
                <a:ea typeface="Times New Roman"/>
              </a:rPr>
              <a:t>3 </a:t>
            </a:r>
            <a:r>
              <a:rPr lang="uk-UA" sz="2800" b="1" dirty="0">
                <a:solidFill>
                  <a:prstClr val="black"/>
                </a:solidFill>
                <a:latin typeface="Times New Roman"/>
                <a:ea typeface="Times New Roman"/>
              </a:rPr>
              <a:t>–</a:t>
            </a:r>
            <a:r>
              <a:rPr lang="uk-UA" sz="2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uk-UA" sz="2800" dirty="0" err="1" smtClean="0">
                <a:solidFill>
                  <a:prstClr val="black"/>
                </a:solidFill>
                <a:latin typeface="Times New Roman"/>
                <a:ea typeface="Times New Roman"/>
              </a:rPr>
              <a:t>т</a:t>
            </a:r>
            <a:r>
              <a:rPr lang="uk-UA" sz="2800" spc="25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ензоперетворювач</a:t>
            </a:r>
            <a:r>
              <a:rPr lang="uk-UA" sz="2800" spc="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; </a:t>
            </a:r>
          </a:p>
          <a:p>
            <a:r>
              <a:rPr lang="uk-UA" sz="2800" spc="5" dirty="0" smtClean="0">
                <a:solidFill>
                  <a:srgbClr val="000000"/>
                </a:solidFill>
                <a:latin typeface="Times New Roman"/>
                <a:ea typeface="Times New Roman"/>
              </a:rPr>
              <a:t>4 </a:t>
            </a:r>
            <a:r>
              <a:rPr lang="uk-UA" sz="2800" b="1" dirty="0">
                <a:solidFill>
                  <a:prstClr val="black"/>
                </a:solidFill>
                <a:latin typeface="Times New Roman"/>
                <a:ea typeface="Times New Roman"/>
              </a:rPr>
              <a:t>–</a:t>
            </a:r>
            <a:r>
              <a:rPr lang="uk-UA" sz="2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uk-UA" sz="2800" spc="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внутрішня </a:t>
            </a:r>
            <a:r>
              <a:rPr lang="uk-UA" sz="2800" spc="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порожнина; </a:t>
            </a:r>
          </a:p>
          <a:p>
            <a:r>
              <a:rPr lang="uk-UA" sz="2800" spc="5" dirty="0" smtClean="0">
                <a:solidFill>
                  <a:srgbClr val="000000"/>
                </a:solidFill>
                <a:latin typeface="Times New Roman"/>
                <a:ea typeface="Times New Roman"/>
              </a:rPr>
              <a:t>6 </a:t>
            </a:r>
            <a:r>
              <a:rPr lang="uk-UA" sz="2800" b="1" dirty="0">
                <a:solidFill>
                  <a:prstClr val="black"/>
                </a:solidFill>
                <a:latin typeface="Times New Roman"/>
                <a:ea typeface="Times New Roman"/>
              </a:rPr>
              <a:t>–</a:t>
            </a:r>
            <a:r>
              <a:rPr lang="uk-UA" sz="2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uk-UA" sz="2800" spc="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мембрани;</a:t>
            </a:r>
            <a:endParaRPr lang="uk-UA" sz="2800" spc="5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r>
              <a:rPr lang="uk-UA" sz="2800" spc="55" dirty="0" smtClean="0">
                <a:solidFill>
                  <a:srgbClr val="000000"/>
                </a:solidFill>
                <a:latin typeface="Times New Roman"/>
                <a:ea typeface="Times New Roman"/>
              </a:rPr>
              <a:t>7 </a:t>
            </a:r>
            <a:r>
              <a:rPr lang="uk-UA" sz="2800" b="1" dirty="0">
                <a:solidFill>
                  <a:prstClr val="black"/>
                </a:solidFill>
                <a:latin typeface="Times New Roman"/>
                <a:ea typeface="Times New Roman"/>
              </a:rPr>
              <a:t>–</a:t>
            </a:r>
            <a:r>
              <a:rPr lang="uk-UA" sz="2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uk-UA" sz="2800" spc="5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камера плюсова; </a:t>
            </a:r>
          </a:p>
          <a:p>
            <a:r>
              <a:rPr lang="uk-UA" sz="2800" spc="5" dirty="0" smtClean="0">
                <a:solidFill>
                  <a:srgbClr val="000000"/>
                </a:solidFill>
                <a:latin typeface="Times New Roman"/>
                <a:ea typeface="Times New Roman"/>
              </a:rPr>
              <a:t>8 </a:t>
            </a:r>
            <a:r>
              <a:rPr lang="uk-UA" sz="2800" b="1" dirty="0">
                <a:solidFill>
                  <a:prstClr val="black"/>
                </a:solidFill>
                <a:latin typeface="Times New Roman"/>
                <a:ea typeface="Times New Roman"/>
              </a:rPr>
              <a:t>–</a:t>
            </a:r>
            <a:r>
              <a:rPr lang="uk-UA" sz="2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uk-UA" sz="2800" spc="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прошарки</a:t>
            </a:r>
            <a:r>
              <a:rPr lang="uk-UA" sz="2800" spc="5" dirty="0" smtClean="0">
                <a:solidFill>
                  <a:srgbClr val="000000"/>
                </a:solidFill>
                <a:latin typeface="Times New Roman"/>
                <a:ea typeface="Times New Roman"/>
              </a:rPr>
              <a:t>; </a:t>
            </a:r>
          </a:p>
          <a:p>
            <a:r>
              <a:rPr lang="uk-UA" sz="2800" spc="5" dirty="0" smtClean="0">
                <a:solidFill>
                  <a:srgbClr val="000000"/>
                </a:solidFill>
                <a:latin typeface="Times New Roman"/>
                <a:ea typeface="Times New Roman"/>
              </a:rPr>
              <a:t>9 </a:t>
            </a:r>
            <a:r>
              <a:rPr lang="uk-UA" sz="2800" b="1" dirty="0">
                <a:solidFill>
                  <a:prstClr val="black"/>
                </a:solidFill>
                <a:latin typeface="Times New Roman"/>
                <a:ea typeface="Times New Roman"/>
              </a:rPr>
              <a:t>–</a:t>
            </a:r>
            <a:r>
              <a:rPr lang="uk-UA" sz="2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uk-UA" sz="2800" spc="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основа</a:t>
            </a:r>
            <a:r>
              <a:rPr lang="uk-UA" sz="2800" spc="5" dirty="0" smtClean="0">
                <a:solidFill>
                  <a:srgbClr val="000000"/>
                </a:solidFill>
                <a:latin typeface="Times New Roman"/>
                <a:ea typeface="Times New Roman"/>
              </a:rPr>
              <a:t>;</a:t>
            </a:r>
          </a:p>
          <a:p>
            <a:r>
              <a:rPr lang="uk-UA" sz="2800" spc="5" dirty="0" smtClean="0">
                <a:solidFill>
                  <a:srgbClr val="000000"/>
                </a:solidFill>
                <a:latin typeface="Times New Roman"/>
                <a:ea typeface="Times New Roman"/>
              </a:rPr>
              <a:t>11 </a:t>
            </a:r>
            <a:r>
              <a:rPr lang="uk-UA" sz="2800" b="1" dirty="0">
                <a:solidFill>
                  <a:prstClr val="black"/>
                </a:solidFill>
                <a:latin typeface="Times New Roman"/>
                <a:ea typeface="Times New Roman"/>
              </a:rPr>
              <a:t>–</a:t>
            </a:r>
            <a:r>
              <a:rPr lang="uk-UA" sz="2800" spc="5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uk-UA" sz="2800" spc="5" dirty="0" smtClean="0">
                <a:solidFill>
                  <a:srgbClr val="000000"/>
                </a:solidFill>
                <a:latin typeface="Times New Roman"/>
                <a:ea typeface="Times New Roman"/>
              </a:rPr>
              <a:t>тяга; </a:t>
            </a:r>
          </a:p>
          <a:p>
            <a:r>
              <a:rPr lang="uk-UA" sz="2800" spc="20" dirty="0" smtClean="0">
                <a:solidFill>
                  <a:srgbClr val="000000"/>
                </a:solidFill>
                <a:latin typeface="Times New Roman"/>
                <a:ea typeface="Times New Roman"/>
              </a:rPr>
              <a:t>12 </a:t>
            </a:r>
            <a:r>
              <a:rPr lang="uk-UA" sz="2800" b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–</a:t>
            </a:r>
            <a:r>
              <a:rPr lang="uk-UA" sz="2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uk-UA" sz="2800" spc="2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шток;</a:t>
            </a:r>
          </a:p>
          <a:p>
            <a:r>
              <a:rPr lang="uk-UA" sz="2800" spc="55" dirty="0" smtClean="0">
                <a:solidFill>
                  <a:srgbClr val="000000"/>
                </a:solidFill>
                <a:latin typeface="Times New Roman"/>
                <a:ea typeface="Times New Roman"/>
              </a:rPr>
              <a:t>13 </a:t>
            </a:r>
            <a:r>
              <a:rPr lang="uk-UA" sz="2800" b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–</a:t>
            </a:r>
            <a:r>
              <a:rPr lang="uk-UA" sz="2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 камера </a:t>
            </a:r>
            <a:r>
              <a:rPr lang="uk-UA" sz="2800" spc="5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мінусова</a:t>
            </a:r>
            <a:endParaRPr lang="uk-UA" sz="2800" spc="2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r>
              <a:rPr lang="uk-UA" spc="2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3407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7715200" cy="815437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ДАТЧИКИ ПЕРЕПАДУ ТИСКУ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8032" y="1752601"/>
            <a:ext cx="3563888" cy="1964432"/>
          </a:xfrm>
          <a:solidFill>
            <a:srgbClr val="B0DD7F"/>
          </a:solidFill>
        </p:spPr>
        <p:txBody>
          <a:bodyPr/>
          <a:lstStyle/>
          <a:p>
            <a:pPr marL="0" lvl="0" indent="0">
              <a:buNone/>
            </a:pPr>
            <a:r>
              <a:rPr lang="uk-UA" sz="3200" spc="10" dirty="0">
                <a:solidFill>
                  <a:srgbClr val="000000"/>
                </a:solidFill>
                <a:latin typeface="Times New Roman"/>
                <a:ea typeface="Times New Roman"/>
              </a:rPr>
              <a:t>Верхні межі вимірювань </a:t>
            </a:r>
            <a:r>
              <a:rPr lang="uk-UA" sz="3200" spc="5" dirty="0">
                <a:solidFill>
                  <a:srgbClr val="000000"/>
                </a:solidFill>
                <a:latin typeface="Times New Roman"/>
                <a:ea typeface="Times New Roman"/>
              </a:rPr>
              <a:t>від </a:t>
            </a:r>
            <a:r>
              <a:rPr lang="uk-UA" sz="3200" spc="10" dirty="0">
                <a:solidFill>
                  <a:srgbClr val="000000"/>
                </a:solidFill>
                <a:latin typeface="Times New Roman"/>
                <a:ea typeface="Times New Roman"/>
              </a:rPr>
              <a:t> 0,25 до </a:t>
            </a:r>
            <a:r>
              <a:rPr lang="uk-UA" sz="3200" spc="40" dirty="0">
                <a:solidFill>
                  <a:srgbClr val="000000"/>
                </a:solidFill>
                <a:latin typeface="Times New Roman"/>
                <a:ea typeface="Times New Roman"/>
              </a:rPr>
              <a:t>16 </a:t>
            </a:r>
            <a:r>
              <a:rPr lang="uk-UA" sz="3200" spc="40" dirty="0" err="1">
                <a:solidFill>
                  <a:srgbClr val="000000"/>
                </a:solidFill>
                <a:latin typeface="Times New Roman"/>
                <a:ea typeface="Times New Roman"/>
              </a:rPr>
              <a:t>МПа</a:t>
            </a:r>
            <a:r>
              <a:rPr lang="uk-UA" sz="3200" spc="40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932069"/>
            <a:ext cx="5094684" cy="5924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288032" y="3717032"/>
            <a:ext cx="3563888" cy="274349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Класи точності  тензометричних датчиків тиску 0,1;  0, 15 ;  0,2;  0,25;  0,5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442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291264" cy="972026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Робочі </a:t>
            </a:r>
            <a:r>
              <a:rPr lang="uk-UA" b="1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умови експлуатації</a:t>
            </a:r>
            <a:r>
              <a:rPr lang="uk-UA" b="1" dirty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: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91264" cy="4857403"/>
          </a:xfrm>
          <a:solidFill>
            <a:srgbClr val="B0DD7F"/>
          </a:solidFill>
        </p:spPr>
        <p:txBody>
          <a:bodyPr/>
          <a:lstStyle/>
          <a:p>
            <a:pPr marL="0" indent="0">
              <a:buNone/>
            </a:pPr>
            <a:r>
              <a:rPr lang="uk-UA" dirty="0">
                <a:latin typeface="Calibri"/>
                <a:ea typeface="Calibri"/>
                <a:cs typeface="Times New Roman"/>
              </a:rPr>
              <a:t> </a:t>
            </a:r>
            <a:r>
              <a:rPr lang="uk-UA" sz="4400" dirty="0">
                <a:latin typeface="Calibri"/>
                <a:ea typeface="Calibri"/>
                <a:cs typeface="Times New Roman"/>
              </a:rPr>
              <a:t> </a:t>
            </a:r>
            <a:r>
              <a:rPr lang="uk-UA" sz="4400" dirty="0" smtClean="0">
                <a:latin typeface="Times New Roman" pitchFamily="18" charset="0"/>
                <a:ea typeface="Calibri"/>
                <a:cs typeface="Times New Roman" pitchFamily="18" charset="0"/>
              </a:rPr>
              <a:t>Для </a:t>
            </a:r>
            <a:r>
              <a:rPr lang="uk-UA" sz="4400" dirty="0" err="1">
                <a:latin typeface="Times New Roman" pitchFamily="18" charset="0"/>
                <a:ea typeface="Calibri"/>
                <a:cs typeface="Times New Roman" pitchFamily="18" charset="0"/>
              </a:rPr>
              <a:t>показуючих</a:t>
            </a:r>
            <a:r>
              <a:rPr lang="uk-UA" sz="4400" dirty="0">
                <a:latin typeface="Times New Roman" pitchFamily="18" charset="0"/>
                <a:ea typeface="Calibri"/>
                <a:cs typeface="Times New Roman" pitchFamily="18" charset="0"/>
              </a:rPr>
              <a:t> манометрів </a:t>
            </a:r>
            <a:endParaRPr lang="uk-UA" sz="44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uk-UA" sz="44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температура </a:t>
            </a:r>
            <a:r>
              <a:rPr lang="uk-UA" sz="4400" dirty="0">
                <a:latin typeface="Times New Roman" pitchFamily="18" charset="0"/>
                <a:ea typeface="Calibri"/>
                <a:cs typeface="Times New Roman" pitchFamily="18" charset="0"/>
              </a:rPr>
              <a:t>навколишнього середовища 5 ÷ 50 °С, </a:t>
            </a:r>
            <a:endParaRPr lang="uk-UA" sz="44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uk-UA" sz="4400" dirty="0" smtClean="0">
                <a:latin typeface="Times New Roman" pitchFamily="18" charset="0"/>
                <a:ea typeface="Calibri"/>
                <a:cs typeface="Times New Roman" pitchFamily="18" charset="0"/>
              </a:rPr>
              <a:t>вологість </a:t>
            </a:r>
            <a:r>
              <a:rPr lang="uk-UA" sz="4400" dirty="0">
                <a:latin typeface="Times New Roman" pitchFamily="18" charset="0"/>
                <a:ea typeface="Calibri"/>
                <a:cs typeface="Times New Roman" pitchFamily="18" charset="0"/>
              </a:rPr>
              <a:t>від 30 до 80%, </a:t>
            </a:r>
            <a:endParaRPr lang="uk-UA" sz="44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uk-UA" sz="4400" dirty="0" smtClean="0">
                <a:latin typeface="Times New Roman" pitchFamily="18" charset="0"/>
                <a:ea typeface="Calibri"/>
                <a:cs typeface="Times New Roman" pitchFamily="18" charset="0"/>
              </a:rPr>
              <a:t>робоче </a:t>
            </a:r>
            <a:r>
              <a:rPr lang="uk-UA" sz="4400" dirty="0">
                <a:latin typeface="Times New Roman" pitchFamily="18" charset="0"/>
                <a:ea typeface="Calibri"/>
                <a:cs typeface="Times New Roman" pitchFamily="18" charset="0"/>
              </a:rPr>
              <a:t>положення приладів вертикальне, штуцером вниз.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2761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507288" cy="13716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Алгоритм</a:t>
            </a:r>
            <a:r>
              <a:rPr lang="uk-UA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вибору приладів </a:t>
            </a:r>
            <a:r>
              <a:rPr lang="uk-UA" b="1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для контролю тиску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556792"/>
            <a:ext cx="9144000" cy="5400600"/>
          </a:xfrm>
          <a:solidFill>
            <a:srgbClr val="B0DD7F"/>
          </a:solidFill>
        </p:spPr>
        <p:txBody>
          <a:bodyPr>
            <a:normAutofit fontScale="55000" lnSpcReduction="20000"/>
          </a:bodyPr>
          <a:lstStyle/>
          <a:p>
            <a:pPr marL="800100" indent="-342900" algn="just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uk-UA" sz="6400" dirty="0" smtClean="0">
                <a:latin typeface="Times New Roman"/>
                <a:ea typeface="Times New Roman"/>
              </a:rPr>
              <a:t>величина тиску;</a:t>
            </a:r>
          </a:p>
          <a:p>
            <a:pPr marL="800100" indent="-342900" algn="just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uk-UA" sz="6400" dirty="0" smtClean="0">
                <a:latin typeface="Times New Roman"/>
                <a:ea typeface="Times New Roman"/>
              </a:rPr>
              <a:t>фізико-механічні </a:t>
            </a:r>
            <a:r>
              <a:rPr lang="uk-UA" sz="6400" dirty="0">
                <a:latin typeface="Times New Roman"/>
                <a:ea typeface="Times New Roman"/>
              </a:rPr>
              <a:t>властивості </a:t>
            </a:r>
            <a:r>
              <a:rPr lang="uk-UA" sz="6400" dirty="0" smtClean="0">
                <a:latin typeface="Times New Roman"/>
                <a:ea typeface="Times New Roman"/>
              </a:rPr>
              <a:t>середовища; </a:t>
            </a:r>
          </a:p>
          <a:p>
            <a:pPr marL="800100" indent="-342900" algn="just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uk-UA" sz="6400" dirty="0" smtClean="0">
                <a:latin typeface="Times New Roman"/>
                <a:ea typeface="Times New Roman"/>
              </a:rPr>
              <a:t>точність вимірювання; </a:t>
            </a:r>
          </a:p>
          <a:p>
            <a:pPr marL="800100" indent="-342900" algn="just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uk-UA" sz="6400" dirty="0" smtClean="0">
                <a:latin typeface="Times New Roman"/>
                <a:ea typeface="Times New Roman"/>
              </a:rPr>
              <a:t>межі </a:t>
            </a:r>
            <a:r>
              <a:rPr lang="uk-UA" sz="6400" dirty="0">
                <a:latin typeface="Times New Roman"/>
                <a:ea typeface="Times New Roman"/>
              </a:rPr>
              <a:t>шкали </a:t>
            </a:r>
            <a:r>
              <a:rPr lang="uk-UA" sz="6400" dirty="0" smtClean="0">
                <a:latin typeface="Times New Roman"/>
                <a:ea typeface="Times New Roman"/>
              </a:rPr>
              <a:t>повинні бути </a:t>
            </a:r>
            <a:r>
              <a:rPr lang="uk-UA" sz="6400" dirty="0" smtClean="0">
                <a:latin typeface="Times New Roman"/>
                <a:ea typeface="Times New Roman"/>
              </a:rPr>
              <a:t>якнайближче </a:t>
            </a:r>
            <a:r>
              <a:rPr lang="uk-UA" sz="6400" dirty="0">
                <a:latin typeface="Times New Roman"/>
                <a:ea typeface="Times New Roman"/>
              </a:rPr>
              <a:t>до вимірюваного тиску, тоді </a:t>
            </a:r>
            <a:r>
              <a:rPr lang="uk-UA" sz="6400" dirty="0" smtClean="0">
                <a:latin typeface="Times New Roman"/>
                <a:ea typeface="Times New Roman"/>
              </a:rPr>
              <a:t>похибка </a:t>
            </a:r>
            <a:r>
              <a:rPr lang="uk-UA" sz="6400" dirty="0">
                <a:latin typeface="Times New Roman"/>
                <a:ea typeface="Times New Roman"/>
              </a:rPr>
              <a:t>буде меншою.</a:t>
            </a:r>
            <a:endParaRPr lang="ru-RU" sz="64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594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lubadocs\LUBA\автоматизация\ВИДЕО, ПРЕЗЕНТАЦИИ, ФОТО\Пролетарий\Фото089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91480"/>
            <a:ext cx="9144000" cy="8784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5552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5791200" cy="83162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Сифонні трубки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1124744"/>
            <a:ext cx="8856984" cy="57332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23807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1939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208912" cy="883226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Міжнародна система </a:t>
            </a:r>
            <a:r>
              <a:rPr lang="uk-UA" b="1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одиниць (СІ)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rgbClr val="B0DD7F"/>
          </a:solidFill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uk-UA" sz="3600" b="0" dirty="0">
                <a:latin typeface="Times New Roman" pitchFamily="18" charset="0"/>
                <a:ea typeface="Calibri"/>
                <a:cs typeface="Times New Roman" pitchFamily="18" charset="0"/>
              </a:rPr>
              <a:t>1 Па = 1 Н / </a:t>
            </a:r>
            <a:r>
              <a:rPr lang="uk-UA" sz="3600" b="0" dirty="0" smtClean="0">
                <a:latin typeface="Times New Roman" pitchFamily="18" charset="0"/>
                <a:ea typeface="Calibri"/>
                <a:cs typeface="Times New Roman" pitchFamily="18" charset="0"/>
              </a:rPr>
              <a:t>м²</a:t>
            </a:r>
          </a:p>
          <a:p>
            <a:pPr>
              <a:lnSpc>
                <a:spcPct val="200000"/>
              </a:lnSpc>
            </a:pPr>
            <a:r>
              <a:rPr lang="uk-UA" sz="3600" b="0" dirty="0" smtClean="0">
                <a:latin typeface="Times New Roman" pitchFamily="18" charset="0"/>
                <a:cs typeface="Times New Roman" pitchFamily="18" charset="0"/>
              </a:rPr>
              <a:t>1кПа=1000 Па</a:t>
            </a:r>
          </a:p>
          <a:p>
            <a:pPr>
              <a:lnSpc>
                <a:spcPct val="200000"/>
              </a:lnSpc>
            </a:pPr>
            <a:r>
              <a:rPr lang="uk-UA" sz="3600" b="0" dirty="0" smtClean="0">
                <a:latin typeface="Times New Roman" pitchFamily="18" charset="0"/>
                <a:cs typeface="Times New Roman" pitchFamily="18" charset="0"/>
              </a:rPr>
              <a:t>1 МПа=1000 000 Па</a:t>
            </a:r>
            <a:endParaRPr lang="ru-RU" sz="3600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2796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-1"/>
            <a:ext cx="6482258" cy="7277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7164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8820472" cy="1368153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457200">
              <a:spcAft>
                <a:spcPts val="0"/>
              </a:spcAft>
            </a:pPr>
            <a:r>
              <a:rPr lang="uk-UA" sz="4000" b="1" dirty="0">
                <a:latin typeface="Times New Roman"/>
                <a:ea typeface="Times New Roman"/>
              </a:rPr>
              <a:t>Розділові пристрої</a:t>
            </a:r>
            <a:r>
              <a:rPr lang="uk-UA" sz="4000" dirty="0">
                <a:latin typeface="Times New Roman"/>
                <a:ea typeface="Times New Roman"/>
              </a:rPr>
              <a:t>: </a:t>
            </a:r>
            <a:r>
              <a:rPr lang="uk-UA" sz="4000" dirty="0" smtClean="0">
                <a:latin typeface="Times New Roman"/>
                <a:ea typeface="Times New Roman"/>
              </a:rPr>
              <a:t/>
            </a:r>
            <a:br>
              <a:rPr lang="uk-UA" sz="4000" dirty="0" smtClean="0">
                <a:latin typeface="Times New Roman"/>
                <a:ea typeface="Times New Roman"/>
              </a:rPr>
            </a:br>
            <a:r>
              <a:rPr lang="uk-UA" sz="3200" cap="none" dirty="0" smtClean="0">
                <a:latin typeface="Times New Roman"/>
                <a:ea typeface="Times New Roman"/>
              </a:rPr>
              <a:t>а - мембранний; б - розділова посудина</a:t>
            </a:r>
            <a:endParaRPr lang="ru-RU" sz="3200" cap="none" dirty="0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75656" y="1607918"/>
            <a:ext cx="5837262" cy="525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8105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147248" cy="90001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4000" b="1" dirty="0" smtClean="0">
                <a:latin typeface="Times New Roman"/>
                <a:ea typeface="Times New Roman"/>
              </a:rPr>
              <a:t>Для </a:t>
            </a:r>
            <a:r>
              <a:rPr lang="uk-UA" sz="4000" b="1" dirty="0" smtClean="0">
                <a:latin typeface="Times New Roman"/>
                <a:ea typeface="Times New Roman"/>
              </a:rPr>
              <a:t>чого застосовують сифонні трубки?</a:t>
            </a:r>
          </a:p>
          <a:p>
            <a:pPr marL="342900" lvl="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uk-UA" sz="4000" b="1" dirty="0">
                <a:latin typeface="Times New Roman"/>
                <a:ea typeface="Times New Roman"/>
              </a:rPr>
              <a:t>Для чого застосовують розділові посудини в імпульсних лініях при вимірюванні тиску? </a:t>
            </a:r>
            <a:endParaRPr lang="ru-RU" sz="4000" b="1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4110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05456"/>
            <a:ext cx="1548556" cy="149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05064"/>
            <a:ext cx="1620564" cy="158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188640"/>
            <a:ext cx="7500990" cy="107721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Позначення приладів на схемах за</a:t>
            </a:r>
          </a:p>
          <a:p>
            <a:pPr algn="ctr"/>
            <a:r>
              <a:rPr lang="uk-UA" sz="32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ДСТУ </a:t>
            </a:r>
            <a:r>
              <a:rPr lang="uk-UA" sz="32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 Б  А.2.4 - 16  2008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39752" y="1392216"/>
            <a:ext cx="6624736" cy="2246769"/>
          </a:xfrm>
          <a:prstGeom prst="rect">
            <a:avLst/>
          </a:prstGeom>
          <a:solidFill>
            <a:srgbClr val="B0DD7F"/>
          </a:solidFill>
        </p:spPr>
        <p:txBody>
          <a:bodyPr wrap="square">
            <a:spAutoFit/>
          </a:bodyPr>
          <a:lstStyle/>
          <a:p>
            <a:r>
              <a:rPr lang="uk-UA" sz="2800" spc="-5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Прилад для вимірювання </a:t>
            </a:r>
            <a:r>
              <a:rPr lang="uk-UA" sz="2800" spc="-5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і показу тиску </a:t>
            </a:r>
            <a:r>
              <a:rPr lang="uk-UA" sz="2800" spc="-5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(розрідження), </a:t>
            </a:r>
            <a:r>
              <a:rPr lang="uk-UA" sz="2800" spc="-5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встановлений </a:t>
            </a:r>
            <a:r>
              <a:rPr lang="uk-UA" sz="2800" spc="-5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за місцем. </a:t>
            </a:r>
          </a:p>
          <a:p>
            <a:r>
              <a:rPr lang="uk-UA" sz="2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Наприклад, </a:t>
            </a:r>
            <a:r>
              <a:rPr lang="uk-UA" sz="2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будь - який </a:t>
            </a:r>
            <a:r>
              <a:rPr lang="uk-UA" sz="2800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показувальний</a:t>
            </a:r>
            <a:r>
              <a:rPr lang="uk-UA" sz="28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манометр</a:t>
            </a:r>
            <a:r>
              <a:rPr lang="uk-UA" sz="2800" dirty="0">
                <a:solidFill>
                  <a:srgbClr val="000000"/>
                </a:solidFill>
                <a:latin typeface="Times New Roman"/>
                <a:ea typeface="Times New Roman"/>
              </a:rPr>
              <a:t>, </a:t>
            </a:r>
            <a:r>
              <a:rPr lang="uk-UA" sz="2800" spc="-1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дифманометр, тягомір, </a:t>
            </a:r>
            <a:r>
              <a:rPr lang="uk-UA" sz="2800" spc="-10" dirty="0" err="1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напоромір</a:t>
            </a:r>
            <a:r>
              <a:rPr lang="uk-UA" sz="2800" spc="-1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uk-UA" sz="2800" spc="-1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тощо.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39752" y="4053056"/>
            <a:ext cx="6480720" cy="1384995"/>
          </a:xfrm>
          <a:prstGeom prst="rect">
            <a:avLst/>
          </a:prstGeom>
          <a:solidFill>
            <a:srgbClr val="B0DD7F"/>
          </a:solidFill>
        </p:spPr>
        <p:txBody>
          <a:bodyPr wrap="square">
            <a:spAutoFit/>
          </a:bodyPr>
          <a:lstStyle/>
          <a:p>
            <a:r>
              <a:rPr lang="uk-UA" sz="2800" spc="-1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Прилад для вимірювання тиску з </a:t>
            </a:r>
            <a:r>
              <a:rPr lang="uk-UA" sz="2800" spc="-1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контактним пристроєм</a:t>
            </a:r>
            <a:r>
              <a:rPr lang="uk-UA" sz="2800" spc="-1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, </a:t>
            </a:r>
            <a:r>
              <a:rPr lang="uk-UA" sz="2800" spc="-1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встановлений </a:t>
            </a:r>
            <a:r>
              <a:rPr lang="uk-UA" sz="2800" spc="-1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за місцем. </a:t>
            </a:r>
            <a:r>
              <a:rPr lang="uk-UA" sz="2800" spc="-1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Наприклад, </a:t>
            </a:r>
            <a:r>
              <a:rPr lang="uk-UA" sz="2800" spc="-1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реле тиску.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498947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78" y="651227"/>
            <a:ext cx="1548556" cy="151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541" y="3933056"/>
            <a:ext cx="1609973" cy="1579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11760" y="403686"/>
            <a:ext cx="6552728" cy="2677656"/>
          </a:xfrm>
          <a:prstGeom prst="rect">
            <a:avLst/>
          </a:prstGeom>
          <a:solidFill>
            <a:srgbClr val="B0DD7F"/>
          </a:solidFill>
        </p:spPr>
        <p:txBody>
          <a:bodyPr wrap="square">
            <a:spAutoFit/>
          </a:bodyPr>
          <a:lstStyle/>
          <a:p>
            <a:r>
              <a:rPr lang="uk-UA" sz="2800" spc="-5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Прилад для вимірювання тиску (розрідження) </a:t>
            </a:r>
            <a:r>
              <a:rPr lang="uk-UA" sz="2800" spc="-20" dirty="0" err="1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безшкальний</a:t>
            </a:r>
            <a:r>
              <a:rPr lang="uk-UA" sz="2800" spc="-2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 з дистанційною передачею показань, </a:t>
            </a:r>
            <a:r>
              <a:rPr lang="uk-UA" sz="2800" spc="-1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встановлений </a:t>
            </a:r>
            <a:r>
              <a:rPr lang="uk-UA" sz="2800" spc="-1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за місцем.</a:t>
            </a:r>
            <a:r>
              <a:rPr lang="uk-UA" sz="2800" dirty="0" smtClean="0">
                <a:effectLst/>
                <a:latin typeface="Times New Roman"/>
                <a:ea typeface="Times New Roman"/>
              </a:rPr>
              <a:t> </a:t>
            </a:r>
            <a:r>
              <a:rPr lang="uk-UA" sz="2800" spc="-5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Наприклад: манометр (дифманометр) </a:t>
            </a:r>
            <a:r>
              <a:rPr lang="uk-UA" sz="2800" spc="-5" dirty="0" err="1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безшкальний</a:t>
            </a:r>
            <a:r>
              <a:rPr lang="uk-UA" sz="2800" spc="-5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 з </a:t>
            </a:r>
            <a:r>
              <a:rPr lang="uk-UA" sz="2800" dirty="0" err="1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пневмо-</a:t>
            </a:r>
            <a:r>
              <a:rPr lang="uk-UA" sz="2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uk-UA" sz="2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або </a:t>
            </a:r>
            <a:r>
              <a:rPr lang="uk-UA" sz="2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електропередачею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411760" y="3573016"/>
            <a:ext cx="6552728" cy="2440668"/>
          </a:xfrm>
          <a:prstGeom prst="rect">
            <a:avLst/>
          </a:prstGeom>
          <a:solidFill>
            <a:srgbClr val="B0DD7F"/>
          </a:solidFill>
        </p:spPr>
        <p:txBody>
          <a:bodyPr wrap="square">
            <a:spAutoFit/>
          </a:bodyPr>
          <a:lstStyle/>
          <a:p>
            <a:pPr marR="29210" algn="just">
              <a:lnSpc>
                <a:spcPct val="115000"/>
              </a:lnSpc>
              <a:spcAft>
                <a:spcPts val="0"/>
              </a:spcAft>
              <a:tabLst>
                <a:tab pos="60960" algn="l"/>
                <a:tab pos="334010" algn="l"/>
              </a:tabLst>
            </a:pPr>
            <a:r>
              <a:rPr lang="uk-UA" sz="2800" spc="-1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Прилад для </a:t>
            </a:r>
            <a:r>
              <a:rPr lang="uk-UA" sz="2800" spc="-1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вимірювання і показу </a:t>
            </a:r>
            <a:r>
              <a:rPr lang="uk-UA" sz="2800" spc="-1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тиску (розрідження</a:t>
            </a:r>
            <a:r>
              <a:rPr lang="uk-UA" sz="2800" spc="-1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) з </a:t>
            </a:r>
            <a:r>
              <a:rPr lang="uk-UA" sz="2800" spc="-1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контактним пристроєм, </a:t>
            </a:r>
            <a:r>
              <a:rPr lang="uk-UA" sz="2800" spc="-1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встановлений </a:t>
            </a:r>
            <a:r>
              <a:rPr lang="uk-UA" sz="2800" spc="-1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за місцем.</a:t>
            </a:r>
            <a:endParaRPr lang="ru-RU" sz="2800" dirty="0" smtClean="0">
              <a:effectLst/>
              <a:latin typeface="Calibri"/>
              <a:ea typeface="Calibri"/>
              <a:cs typeface="Times New Roman"/>
            </a:endParaRPr>
          </a:p>
          <a:p>
            <a:r>
              <a:rPr lang="uk-UA" sz="2800" spc="-1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Наприклад: електроконтактний манометр, вакуумметр тощо.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132284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328" y="1621333"/>
            <a:ext cx="1682750" cy="362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49746" y="803381"/>
            <a:ext cx="6444716" cy="1945148"/>
          </a:xfrm>
          <a:prstGeom prst="rect">
            <a:avLst/>
          </a:prstGeom>
          <a:solidFill>
            <a:srgbClr val="B0DD7F"/>
          </a:solidFill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55"/>
              </a:spcBef>
              <a:spcAft>
                <a:spcPts val="0"/>
              </a:spcAft>
              <a:tabLst>
                <a:tab pos="3761105" algn="l"/>
              </a:tabLst>
            </a:pPr>
            <a:r>
              <a:rPr lang="uk-UA" sz="2800" spc="-15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Прилад для вимірювання </a:t>
            </a:r>
            <a:r>
              <a:rPr lang="uk-UA" sz="2800" spc="-15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і показу перепаду тиску, </a:t>
            </a:r>
            <a:r>
              <a:rPr lang="uk-UA" sz="2800" spc="-1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встановлений </a:t>
            </a:r>
            <a:r>
              <a:rPr lang="uk-UA" sz="2800" spc="-1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за місцем. </a:t>
            </a:r>
            <a:endParaRPr lang="ru-RU" sz="2800" dirty="0" smtClean="0">
              <a:effectLst/>
              <a:latin typeface="Calibri"/>
              <a:ea typeface="Calibri"/>
              <a:cs typeface="Times New Roman"/>
            </a:endParaRPr>
          </a:p>
          <a:p>
            <a:r>
              <a:rPr lang="uk-UA" sz="2800" spc="-5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Наприклад: </a:t>
            </a:r>
            <a:r>
              <a:rPr lang="uk-UA" sz="2800" spc="-5" dirty="0" err="1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показувальний</a:t>
            </a:r>
            <a:r>
              <a:rPr lang="uk-UA" sz="2800" spc="-5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 дифманометр.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073660" y="3435051"/>
            <a:ext cx="6670726" cy="2440668"/>
          </a:xfrm>
          <a:prstGeom prst="rect">
            <a:avLst/>
          </a:prstGeom>
          <a:solidFill>
            <a:srgbClr val="B0DD7F"/>
          </a:solidFill>
        </p:spPr>
        <p:txBody>
          <a:bodyPr wrap="square">
            <a:spAutoFit/>
          </a:bodyPr>
          <a:lstStyle/>
          <a:p>
            <a:pPr marR="29210" algn="just">
              <a:lnSpc>
                <a:spcPct val="115000"/>
              </a:lnSpc>
              <a:spcAft>
                <a:spcPts val="0"/>
              </a:spcAft>
              <a:tabLst>
                <a:tab pos="60960" algn="l"/>
                <a:tab pos="334010" algn="l"/>
              </a:tabLst>
            </a:pPr>
            <a:r>
              <a:rPr lang="uk-UA" sz="2800" spc="-1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Прилад для вимірювання тиску (розрідження), що записує, установлений на щиті.</a:t>
            </a:r>
            <a:endParaRPr lang="ru-RU" sz="2800" dirty="0" smtClean="0">
              <a:effectLst/>
              <a:latin typeface="Calibri"/>
              <a:ea typeface="Calibri"/>
              <a:cs typeface="Times New Roman"/>
            </a:endParaRPr>
          </a:p>
          <a:p>
            <a:r>
              <a:rPr lang="uk-UA" sz="2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Наприклад: </a:t>
            </a:r>
            <a:r>
              <a:rPr lang="uk-UA" sz="2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будь </a:t>
            </a:r>
            <a:r>
              <a:rPr lang="uk-UA" sz="2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– який </a:t>
            </a:r>
            <a:r>
              <a:rPr lang="uk-UA" sz="2800" spc="-1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вторинний прилад для реєстрації тиску.</a:t>
            </a:r>
            <a:endParaRPr lang="ru-RU" sz="28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90910" y="4509120"/>
            <a:ext cx="15121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3706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5568" y="2062962"/>
            <a:ext cx="1547813" cy="151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8243" y="2093125"/>
            <a:ext cx="1547813" cy="1487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551582"/>
            <a:ext cx="89644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uk-UA" sz="3200" spc="-5" dirty="0" smtClean="0">
                <a:solidFill>
                  <a:srgbClr val="000000"/>
                </a:solidFill>
                <a:latin typeface="Times New Roman"/>
                <a:ea typeface="Calibri"/>
              </a:rPr>
              <a:t>Охарактеризуйте призначення приладу за його зображенням відповідно до ДСТУ Б А.2.4-16</a:t>
            </a:r>
            <a:endParaRPr lang="ru-RU" dirty="0">
              <a:solidFill>
                <a:srgbClr val="00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7073" y="2093125"/>
            <a:ext cx="1609725" cy="157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0929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33538" y="188640"/>
            <a:ext cx="9305002" cy="648072"/>
          </a:xfrm>
          <a:solidFill>
            <a:srgbClr val="B0DD7F"/>
          </a:solidFill>
        </p:spPr>
        <p:txBody>
          <a:bodyPr>
            <a:noAutofit/>
          </a:bodyPr>
          <a:lstStyle/>
          <a:p>
            <a:r>
              <a:rPr lang="uk-UA" sz="2800" b="1" dirty="0">
                <a:latin typeface="Times New Roman"/>
                <a:ea typeface="Times New Roman"/>
              </a:rPr>
              <a:t>Позасистемні одиниці вимірювання тиску</a:t>
            </a:r>
            <a:endParaRPr lang="ru-RU" sz="2800" b="1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80556271"/>
              </p:ext>
            </p:extLst>
          </p:nvPr>
        </p:nvGraphicFramePr>
        <p:xfrm>
          <a:off x="107504" y="1816626"/>
          <a:ext cx="8784976" cy="4676840"/>
        </p:xfrm>
        <a:graphic>
          <a:graphicData uri="http://schemas.openxmlformats.org/drawingml/2006/table">
            <a:tbl>
              <a:tblPr firstRow="1" firstCol="1" bandRow="1"/>
              <a:tblGrid>
                <a:gridCol w="4392488"/>
                <a:gridCol w="4392488"/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uk-UA" sz="3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Технічна атмосфера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uk-UA" sz="3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Фізична атмосфера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uk-UA" sz="36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1ат = 1кГс/</a:t>
                      </a:r>
                      <a:r>
                        <a:rPr lang="uk-UA" sz="3600" dirty="0" err="1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см²</a:t>
                      </a:r>
                      <a:r>
                        <a:rPr lang="uk-UA" sz="36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= 735,56мм.рт.ст. = 9,81·10</a:t>
                      </a:r>
                      <a:r>
                        <a:rPr lang="uk-UA" sz="3600" dirty="0">
                          <a:effectLst/>
                          <a:latin typeface="Cambria Math"/>
                          <a:ea typeface="Times New Roman"/>
                          <a:cs typeface="Cambria Math"/>
                        </a:rPr>
                        <a:t>⁴</a:t>
                      </a:r>
                      <a:r>
                        <a:rPr lang="uk-UA" sz="3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Па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uk-UA" sz="36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1атм=1,03</a:t>
                      </a:r>
                      <a:r>
                        <a:rPr lang="uk-UA" sz="3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3600" dirty="0" err="1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кГс</a:t>
                      </a:r>
                      <a:r>
                        <a:rPr lang="uk-UA" sz="36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uk-UA" sz="3600" dirty="0" err="1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см²</a:t>
                      </a:r>
                      <a:r>
                        <a:rPr lang="uk-UA" sz="36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= 760мм.рт.ст.= =</a:t>
                      </a:r>
                      <a:r>
                        <a:rPr lang="uk-UA" sz="3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1,013·10</a:t>
                      </a:r>
                      <a:r>
                        <a:rPr lang="uk-UA" sz="3600" baseline="30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 </a:t>
                      </a:r>
                      <a:r>
                        <a:rPr lang="uk-UA" sz="3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Па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41687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r>
                        <a:rPr lang="uk-UA" sz="3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 бар </a:t>
                      </a:r>
                      <a:r>
                        <a:rPr lang="uk-UA" sz="36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= </a:t>
                      </a:r>
                      <a:r>
                        <a:rPr kumimoji="0" lang="uk-UA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r>
                        <a:rPr kumimoji="0" lang="uk-UA" sz="36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5 </a:t>
                      </a:r>
                      <a:r>
                        <a:rPr kumimoji="0" lang="uk-UA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Па</a:t>
                      </a:r>
                      <a:endParaRPr kumimoji="0" lang="ru-RU" sz="3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AutoShape 2"/>
          <p:cNvSpPr>
            <a:spLocks noChangeShapeType="1"/>
          </p:cNvSpPr>
          <p:nvPr/>
        </p:nvSpPr>
        <p:spPr bwMode="auto">
          <a:xfrm>
            <a:off x="4102823" y="852757"/>
            <a:ext cx="1117250" cy="920059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"/>
          <p:cNvSpPr>
            <a:spLocks noChangeShapeType="1"/>
          </p:cNvSpPr>
          <p:nvPr/>
        </p:nvSpPr>
        <p:spPr bwMode="auto">
          <a:xfrm flipH="1">
            <a:off x="2915815" y="837165"/>
            <a:ext cx="1000398" cy="935651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7367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uk-UA" b="1" dirty="0" smtClean="0">
                <a:latin typeface="Times New Roman"/>
                <a:ea typeface="Times New Roman"/>
                <a:cs typeface="Times New Roman"/>
              </a:rPr>
              <a:t>Види </a:t>
            </a:r>
            <a:r>
              <a:rPr lang="uk-UA" b="1" dirty="0">
                <a:latin typeface="Times New Roman"/>
                <a:ea typeface="Times New Roman"/>
                <a:cs typeface="Times New Roman"/>
              </a:rPr>
              <a:t>тиску</a:t>
            </a:r>
            <a:r>
              <a:rPr lang="uk-UA" dirty="0">
                <a:latin typeface="Times New Roman"/>
                <a:ea typeface="Times New Roman"/>
                <a:cs typeface="Times New Roman"/>
              </a:rPr>
              <a:t>: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rgbClr val="B0DD7F"/>
          </a:solidFill>
        </p:spPr>
        <p:txBody>
          <a:bodyPr>
            <a:normAutofit lnSpcReduction="10000"/>
          </a:bodyPr>
          <a:lstStyle/>
          <a:p>
            <a:pPr marL="457200" indent="-457200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uk-UA" sz="3600" dirty="0" smtClean="0">
                <a:latin typeface="Times New Roman"/>
                <a:ea typeface="Times New Roman"/>
                <a:cs typeface="Times New Roman"/>
              </a:rPr>
              <a:t>абсолютний</a:t>
            </a:r>
            <a:r>
              <a:rPr lang="en-US" sz="3600" dirty="0" smtClean="0">
                <a:latin typeface="Times New Roman"/>
                <a:ea typeface="Times New Roman"/>
                <a:cs typeface="Times New Roman"/>
              </a:rPr>
              <a:t>;</a:t>
            </a:r>
            <a:endParaRPr lang="uk-UA" sz="3600" dirty="0" smtClean="0">
              <a:latin typeface="Times New Roman"/>
              <a:ea typeface="Times New Roman"/>
              <a:cs typeface="Times New Roman"/>
            </a:endParaRPr>
          </a:p>
          <a:p>
            <a:pPr marL="457200" indent="-457200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uk-UA" sz="3600" dirty="0" smtClean="0">
                <a:latin typeface="Times New Roman"/>
                <a:ea typeface="Times New Roman"/>
                <a:cs typeface="Times New Roman"/>
              </a:rPr>
              <a:t>атмосферний (барометричний)</a:t>
            </a:r>
            <a:r>
              <a:rPr lang="en-US" sz="3600" dirty="0" smtClean="0">
                <a:latin typeface="Times New Roman"/>
                <a:ea typeface="Times New Roman"/>
                <a:cs typeface="Times New Roman"/>
              </a:rPr>
              <a:t>;</a:t>
            </a:r>
            <a:r>
              <a:rPr lang="uk-UA" sz="3600" dirty="0" smtClean="0">
                <a:latin typeface="Times New Roman"/>
                <a:ea typeface="Times New Roman"/>
                <a:cs typeface="Times New Roman"/>
              </a:rPr>
              <a:t> </a:t>
            </a:r>
          </a:p>
          <a:p>
            <a:pPr marL="457200" indent="-457200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uk-UA" sz="3600" dirty="0" smtClean="0">
                <a:latin typeface="Times New Roman"/>
                <a:ea typeface="Times New Roman"/>
                <a:cs typeface="Times New Roman"/>
              </a:rPr>
              <a:t>надлишковий</a:t>
            </a:r>
            <a:r>
              <a:rPr lang="en-US" sz="3600" dirty="0" smtClean="0">
                <a:latin typeface="Times New Roman"/>
                <a:ea typeface="Times New Roman"/>
                <a:cs typeface="Times New Roman"/>
              </a:rPr>
              <a:t>;</a:t>
            </a:r>
            <a:r>
              <a:rPr lang="uk-UA" sz="3600" dirty="0" smtClean="0">
                <a:latin typeface="Times New Roman"/>
                <a:ea typeface="Times New Roman"/>
                <a:cs typeface="Times New Roman"/>
              </a:rPr>
              <a:t> </a:t>
            </a:r>
          </a:p>
          <a:p>
            <a:pPr marL="457200" indent="-457200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uk-UA" sz="3600" dirty="0" err="1" smtClean="0">
                <a:latin typeface="Times New Roman"/>
                <a:ea typeface="Times New Roman"/>
                <a:cs typeface="Times New Roman"/>
              </a:rPr>
              <a:t>вакуумметричний</a:t>
            </a:r>
            <a:r>
              <a:rPr lang="en-US" sz="3600" dirty="0" smtClean="0">
                <a:latin typeface="Times New Roman"/>
                <a:ea typeface="Times New Roman"/>
                <a:cs typeface="Times New Roman"/>
              </a:rPr>
              <a:t>;</a:t>
            </a:r>
            <a:endParaRPr lang="uk-UA" sz="3600" dirty="0" smtClean="0">
              <a:latin typeface="Times New Roman"/>
              <a:ea typeface="Times New Roman"/>
              <a:cs typeface="Times New Roman"/>
            </a:endParaRPr>
          </a:p>
          <a:p>
            <a:pPr marL="457200" indent="-457200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uk-UA" sz="3600" dirty="0" smtClean="0">
                <a:latin typeface="Times New Roman"/>
                <a:ea typeface="Times New Roman"/>
                <a:cs typeface="Times New Roman"/>
              </a:rPr>
              <a:t>диференціальний </a:t>
            </a:r>
            <a:endParaRPr lang="ru-RU" sz="36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636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692696"/>
            <a:ext cx="7920880" cy="5544616"/>
          </a:xfrm>
          <a:solidFill>
            <a:srgbClr val="B0DD7F"/>
          </a:solidFill>
          <a:ln>
            <a:solidFill>
              <a:srgbClr val="00B050"/>
            </a:solidFill>
          </a:ln>
        </p:spPr>
        <p:txBody>
          <a:bodyPr>
            <a:noAutofit/>
          </a:bodyPr>
          <a:lstStyle/>
          <a:p>
            <a:pPr indent="45021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uk-UA" sz="3600" b="0" dirty="0">
                <a:latin typeface="Times New Roman"/>
                <a:ea typeface="Times New Roman"/>
                <a:cs typeface="Times New Roman"/>
              </a:rPr>
              <a:t>Надлишковий тиск називають ще </a:t>
            </a:r>
            <a:r>
              <a:rPr lang="uk-UA" sz="3600" b="0" dirty="0" smtClean="0">
                <a:latin typeface="Times New Roman"/>
                <a:ea typeface="Times New Roman"/>
                <a:cs typeface="Times New Roman"/>
              </a:rPr>
              <a:t>манометричним</a:t>
            </a:r>
            <a:endParaRPr lang="ru-RU" sz="3600" b="0" dirty="0">
              <a:latin typeface="Calibri"/>
              <a:ea typeface="Calibri"/>
              <a:cs typeface="Times New Roman"/>
            </a:endParaRPr>
          </a:p>
          <a:p>
            <a:pPr indent="45021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uk-UA" sz="3600" spc="300" dirty="0" err="1" smtClean="0">
                <a:latin typeface="Times New Roman"/>
                <a:ea typeface="Times New Roman"/>
                <a:cs typeface="Times New Roman"/>
              </a:rPr>
              <a:t>Р</a:t>
            </a:r>
            <a:r>
              <a:rPr lang="uk-UA" sz="3600" i="1" spc="300" dirty="0" err="1" smtClean="0">
                <a:latin typeface="Times New Roman"/>
                <a:ea typeface="Times New Roman"/>
                <a:cs typeface="Times New Roman"/>
              </a:rPr>
              <a:t>надл</a:t>
            </a:r>
            <a:r>
              <a:rPr lang="uk-UA" sz="3600" i="1" spc="3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uk-UA" sz="3600" spc="300" dirty="0" smtClean="0">
                <a:latin typeface="Times New Roman"/>
                <a:ea typeface="Times New Roman"/>
                <a:cs typeface="Times New Roman"/>
              </a:rPr>
              <a:t>= </a:t>
            </a:r>
            <a:r>
              <a:rPr lang="uk-UA" sz="3600" spc="300" dirty="0" err="1" smtClean="0">
                <a:latin typeface="Times New Roman"/>
                <a:ea typeface="Times New Roman"/>
                <a:cs typeface="Times New Roman"/>
              </a:rPr>
              <a:t>Р</a:t>
            </a:r>
            <a:r>
              <a:rPr lang="uk-UA" sz="3600" i="1" spc="300" dirty="0" err="1" smtClean="0">
                <a:latin typeface="Times New Roman"/>
                <a:ea typeface="Times New Roman"/>
                <a:cs typeface="Times New Roman"/>
              </a:rPr>
              <a:t>абс</a:t>
            </a:r>
            <a:r>
              <a:rPr lang="uk-UA" sz="3600" spc="3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uk-UA" sz="3600" spc="300" dirty="0" err="1" smtClean="0">
                <a:latin typeface="Times New Roman"/>
                <a:ea typeface="Times New Roman"/>
                <a:cs typeface="Times New Roman"/>
              </a:rPr>
              <a:t>–Р</a:t>
            </a:r>
            <a:r>
              <a:rPr lang="uk-UA" sz="3600" i="1" spc="300" dirty="0" err="1" smtClean="0">
                <a:latin typeface="Times New Roman"/>
                <a:ea typeface="Times New Roman"/>
                <a:cs typeface="Times New Roman"/>
              </a:rPr>
              <a:t>бар</a:t>
            </a:r>
            <a:r>
              <a:rPr lang="uk-UA" sz="3600" i="1" spc="3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uk-UA" sz="3600" spc="300" dirty="0" smtClean="0">
                <a:latin typeface="Times New Roman"/>
                <a:ea typeface="Times New Roman"/>
                <a:cs typeface="Times New Roman"/>
              </a:rPr>
              <a:t> </a:t>
            </a:r>
          </a:p>
          <a:p>
            <a:pPr indent="45021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uk-UA" sz="3600" b="0" dirty="0" smtClean="0">
                <a:latin typeface="Times New Roman"/>
                <a:ea typeface="Times New Roman"/>
                <a:cs typeface="Times New Roman"/>
              </a:rPr>
              <a:t>Якщо </a:t>
            </a:r>
            <a:r>
              <a:rPr lang="uk-UA" sz="3600" b="0" dirty="0">
                <a:latin typeface="Times New Roman"/>
                <a:ea typeface="Times New Roman"/>
                <a:cs typeface="Times New Roman"/>
              </a:rPr>
              <a:t>абсолютний тиск нижче за барометричний, то </a:t>
            </a:r>
            <a:endParaRPr lang="uk-UA" sz="3600" b="0" dirty="0" smtClean="0">
              <a:latin typeface="Times New Roman"/>
              <a:ea typeface="Times New Roman"/>
              <a:cs typeface="Times New Roman"/>
            </a:endParaRPr>
          </a:p>
          <a:p>
            <a:pPr indent="45021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uk-UA" sz="3600" spc="300" dirty="0" err="1" smtClean="0">
                <a:latin typeface="Times New Roman"/>
                <a:ea typeface="Times New Roman"/>
                <a:cs typeface="Times New Roman"/>
              </a:rPr>
              <a:t>Р</a:t>
            </a:r>
            <a:r>
              <a:rPr lang="uk-UA" sz="3600" i="1" spc="300" dirty="0" err="1" smtClean="0">
                <a:latin typeface="Times New Roman"/>
                <a:ea typeface="Times New Roman"/>
                <a:cs typeface="Times New Roman"/>
              </a:rPr>
              <a:t>вак</a:t>
            </a:r>
            <a:r>
              <a:rPr lang="uk-UA" sz="3600" spc="3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uk-UA" sz="3600" spc="300" dirty="0">
                <a:latin typeface="Times New Roman"/>
                <a:ea typeface="Times New Roman"/>
                <a:cs typeface="Times New Roman"/>
              </a:rPr>
              <a:t>= </a:t>
            </a:r>
            <a:r>
              <a:rPr lang="uk-UA" sz="3600" spc="300" dirty="0" err="1">
                <a:latin typeface="Times New Roman"/>
                <a:ea typeface="Times New Roman"/>
                <a:cs typeface="Times New Roman"/>
              </a:rPr>
              <a:t>Р</a:t>
            </a:r>
            <a:r>
              <a:rPr lang="uk-UA" sz="3600" i="1" spc="300" dirty="0" err="1">
                <a:latin typeface="Times New Roman"/>
                <a:ea typeface="Times New Roman"/>
                <a:cs typeface="Times New Roman"/>
              </a:rPr>
              <a:t>бар</a:t>
            </a:r>
            <a:r>
              <a:rPr lang="uk-UA" sz="3600" spc="300" dirty="0">
                <a:latin typeface="Times New Roman"/>
                <a:ea typeface="Times New Roman"/>
                <a:cs typeface="Times New Roman"/>
              </a:rPr>
              <a:t> - </a:t>
            </a:r>
            <a:r>
              <a:rPr lang="uk-UA" sz="3600" spc="300" dirty="0" err="1" smtClean="0">
                <a:latin typeface="Times New Roman"/>
                <a:ea typeface="Times New Roman"/>
                <a:cs typeface="Times New Roman"/>
              </a:rPr>
              <a:t>Р</a:t>
            </a:r>
            <a:r>
              <a:rPr lang="uk-UA" sz="3600" i="1" spc="300" dirty="0" err="1" smtClean="0">
                <a:latin typeface="Times New Roman"/>
                <a:ea typeface="Times New Roman"/>
                <a:cs typeface="Times New Roman"/>
              </a:rPr>
              <a:t>абс</a:t>
            </a:r>
            <a:r>
              <a:rPr lang="uk-UA" sz="3600" spc="300" dirty="0" smtClean="0">
                <a:latin typeface="Times New Roman"/>
                <a:ea typeface="Times New Roman"/>
                <a:cs typeface="Times New Roman"/>
              </a:rPr>
              <a:t> </a:t>
            </a:r>
          </a:p>
          <a:p>
            <a:pPr indent="450215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endParaRPr lang="ru-RU" sz="28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29379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8856984" cy="270892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Класифікація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приладів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для контролю </a:t>
            </a:r>
            <a:r>
              <a:rPr lang="ru-RU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тиску</a:t>
            </a:r>
            <a:r>
              <a:rPr lang="ru-RU" sz="4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проводиться</a:t>
            </a:r>
            <a:r>
              <a:rPr lang="uk-UA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852936"/>
            <a:ext cx="8784976" cy="3797499"/>
          </a:xfrm>
          <a:solidFill>
            <a:srgbClr val="B0DD7F"/>
          </a:solidFill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4800" dirty="0" err="1">
                <a:latin typeface="Times New Roman" pitchFamily="18" charset="0"/>
                <a:cs typeface="Times New Roman" pitchFamily="18" charset="0"/>
              </a:rPr>
              <a:t>призначенням</a:t>
            </a: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за видом </a:t>
            </a:r>
            <a:r>
              <a:rPr lang="ru-RU" sz="4800" dirty="0" err="1">
                <a:latin typeface="Times New Roman" pitchFamily="18" charset="0"/>
                <a:cs typeface="Times New Roman" pitchFamily="18" charset="0"/>
              </a:rPr>
              <a:t>тиску</a:t>
            </a: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ru-RU" sz="4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4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принципом </a:t>
            </a:r>
            <a:r>
              <a:rPr lang="ru-RU" sz="48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дії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015917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661553" cy="2304256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uk-UA" b="1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Класифікація приладів для контролю тиску </a:t>
            </a: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uk-UA" b="1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за призначенням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636912"/>
            <a:ext cx="8820472" cy="3902031"/>
          </a:xfrm>
          <a:solidFill>
            <a:srgbClr val="B0DD7F"/>
          </a:solidFill>
        </p:spPr>
        <p:txBody>
          <a:bodyPr>
            <a:noAutofit/>
          </a:bodyPr>
          <a:lstStyle/>
          <a:p>
            <a:pPr marL="342900" lvl="0" indent="-342900" algn="just">
              <a:spcAft>
                <a:spcPts val="0"/>
              </a:spcAft>
              <a:buFont typeface="Symbol"/>
              <a:buChar char=""/>
            </a:pPr>
            <a:r>
              <a:rPr lang="uk-UA" sz="3600" dirty="0">
                <a:latin typeface="Times New Roman"/>
                <a:ea typeface="Times New Roman"/>
              </a:rPr>
              <a:t>загальнопромислові, </a:t>
            </a:r>
            <a:r>
              <a:rPr lang="uk-UA" sz="3600" dirty="0" smtClean="0">
                <a:latin typeface="Times New Roman"/>
                <a:ea typeface="Times New Roman"/>
              </a:rPr>
              <a:t>або технічні;</a:t>
            </a:r>
            <a:endParaRPr lang="ru-RU" sz="3600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Symbol"/>
              <a:buChar char=""/>
            </a:pPr>
            <a:r>
              <a:rPr lang="uk-UA" sz="3600" dirty="0" smtClean="0">
                <a:latin typeface="Times New Roman"/>
                <a:ea typeface="Times New Roman"/>
              </a:rPr>
              <a:t>лабораторні;</a:t>
            </a:r>
            <a:endParaRPr lang="ru-RU" sz="3600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Font typeface="Symbol"/>
              <a:buChar char=""/>
            </a:pPr>
            <a:r>
              <a:rPr lang="uk-UA" sz="3600" dirty="0">
                <a:latin typeface="Times New Roman"/>
                <a:ea typeface="Times New Roman"/>
              </a:rPr>
              <a:t>спеціальні (застосовуються в екстремальних </a:t>
            </a:r>
            <a:r>
              <a:rPr lang="uk-UA" sz="3600" dirty="0" smtClean="0">
                <a:latin typeface="Times New Roman"/>
                <a:ea typeface="Times New Roman"/>
              </a:rPr>
              <a:t>умовах);</a:t>
            </a:r>
            <a:endParaRPr lang="ru-RU" sz="3600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Symbol"/>
              <a:buChar char=""/>
            </a:pPr>
            <a:r>
              <a:rPr lang="uk-UA" sz="3600" dirty="0">
                <a:latin typeface="Times New Roman"/>
                <a:ea typeface="Times New Roman"/>
              </a:rPr>
              <a:t>зразкові (для </a:t>
            </a:r>
            <a:r>
              <a:rPr lang="uk-UA" sz="3600" dirty="0" smtClean="0">
                <a:latin typeface="Times New Roman"/>
                <a:ea typeface="Times New Roman"/>
              </a:rPr>
              <a:t>повірки);</a:t>
            </a:r>
            <a:endParaRPr lang="ru-RU" sz="3600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Symbol"/>
              <a:buChar char=""/>
            </a:pPr>
            <a:r>
              <a:rPr lang="uk-UA" sz="3600" dirty="0" smtClean="0">
                <a:latin typeface="Times New Roman"/>
                <a:ea typeface="Times New Roman"/>
              </a:rPr>
              <a:t>еталонні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077854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780</TotalTime>
  <Words>1020</Words>
  <Application>Microsoft Office PowerPoint</Application>
  <PresentationFormat>Экран (4:3)</PresentationFormat>
  <Paragraphs>191</Paragraphs>
  <Slides>46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Тема Office</vt:lpstr>
      <vt:lpstr> КОНТРОЛЬ ТИСКУ </vt:lpstr>
      <vt:lpstr>План </vt:lpstr>
      <vt:lpstr>ТИСК (Р)</vt:lpstr>
      <vt:lpstr>Міжнародна система одиниць (СІ)</vt:lpstr>
      <vt:lpstr>Позасистемні одиниці вимірювання тиску</vt:lpstr>
      <vt:lpstr>Види тиску: </vt:lpstr>
      <vt:lpstr>Презентация PowerPoint</vt:lpstr>
      <vt:lpstr> Класифікація приладів  для контролю тиску проводиться </vt:lpstr>
      <vt:lpstr>Класифікація приладів для контролю тиску  за призначенням</vt:lpstr>
      <vt:lpstr>Класифікація приладів за видом тиску </vt:lpstr>
      <vt:lpstr>Класифікація приладів для контролю тиску  за принципом дії</vt:lpstr>
      <vt:lpstr>Дайте назву приладам</vt:lpstr>
      <vt:lpstr>РІДИННІ ТА РІДИННО-МЕХАНІЧНІ ПРИЛАДИ ДЛЯ КОНТРОЛЮ ТИСКУ </vt:lpstr>
      <vt:lpstr>    Основна похибка показань  ± 1,5%     </vt:lpstr>
      <vt:lpstr>Мікроманометр з похилою трубкою </vt:lpstr>
      <vt:lpstr>Мікроманометр ММН</vt:lpstr>
      <vt:lpstr>Поплавковий диференціальний манометр </vt:lpstr>
      <vt:lpstr>Пружинний манометр</vt:lpstr>
      <vt:lpstr>Презентация PowerPoint</vt:lpstr>
      <vt:lpstr>Схеми мембранних манометрів</vt:lpstr>
      <vt:lpstr>Мембранна коробка</vt:lpstr>
      <vt:lpstr>з електричною дистанційною передачею</vt:lpstr>
      <vt:lpstr>Дифманометр ДМ 3583М</vt:lpstr>
      <vt:lpstr>Манометр з мембранною коробкою </vt:lpstr>
      <vt:lpstr>Сильфонні манометри</vt:lpstr>
      <vt:lpstr>Презентация PowerPoint</vt:lpstr>
      <vt:lpstr>Аміачний манометр</vt:lpstr>
      <vt:lpstr>Деформаційні манометри</vt:lpstr>
      <vt:lpstr>Установка манометра на трубопроводі</vt:lpstr>
      <vt:lpstr>Тензометричні перетворювачі тиску</vt:lpstr>
      <vt:lpstr>Сапфір – 22 ДИ</vt:lpstr>
      <vt:lpstr>ДАТЧИКИ НАДЛИШКОВОГО ТИСКУ</vt:lpstr>
      <vt:lpstr>САПФІР-22ДД</vt:lpstr>
      <vt:lpstr>ДАТЧИКИ ПЕРЕПАДУ ТИСКУ</vt:lpstr>
      <vt:lpstr>Робочі умови експлуатації: </vt:lpstr>
      <vt:lpstr>Алгоритм вибору приладів для контролю тиску</vt:lpstr>
      <vt:lpstr>Презентация PowerPoint</vt:lpstr>
      <vt:lpstr>Сифонні трубки</vt:lpstr>
      <vt:lpstr>Презентация PowerPoint</vt:lpstr>
      <vt:lpstr>Презентация PowerPoint</vt:lpstr>
      <vt:lpstr>Розділові пристрої:  а - мембранний; б - розділова посудина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LUBA</dc:creator>
  <cp:lastModifiedBy>LUBA</cp:lastModifiedBy>
  <cp:revision>91</cp:revision>
  <dcterms:created xsi:type="dcterms:W3CDTF">2017-01-09T16:46:39Z</dcterms:created>
  <dcterms:modified xsi:type="dcterms:W3CDTF">2017-01-16T19:59:29Z</dcterms:modified>
</cp:coreProperties>
</file>