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7" r:id="rId2"/>
  </p:sldMasterIdLst>
  <p:notesMasterIdLst>
    <p:notesMasterId r:id="rId54"/>
  </p:notesMasterIdLst>
  <p:handoutMasterIdLst>
    <p:handoutMasterId r:id="rId55"/>
  </p:handoutMasterIdLst>
  <p:sldIdLst>
    <p:sldId id="266" r:id="rId3"/>
    <p:sldId id="311" r:id="rId4"/>
    <p:sldId id="296" r:id="rId5"/>
    <p:sldId id="301" r:id="rId6"/>
    <p:sldId id="304" r:id="rId7"/>
    <p:sldId id="302" r:id="rId8"/>
    <p:sldId id="303" r:id="rId9"/>
    <p:sldId id="305" r:id="rId10"/>
    <p:sldId id="306" r:id="rId11"/>
    <p:sldId id="267" r:id="rId12"/>
    <p:sldId id="268" r:id="rId13"/>
    <p:sldId id="300" r:id="rId14"/>
    <p:sldId id="258" r:id="rId15"/>
    <p:sldId id="277" r:id="rId16"/>
    <p:sldId id="278" r:id="rId17"/>
    <p:sldId id="276" r:id="rId18"/>
    <p:sldId id="279" r:id="rId19"/>
    <p:sldId id="259" r:id="rId20"/>
    <p:sldId id="280" r:id="rId21"/>
    <p:sldId id="297" r:id="rId22"/>
    <p:sldId id="260" r:id="rId23"/>
    <p:sldId id="281" r:id="rId24"/>
    <p:sldId id="287" r:id="rId25"/>
    <p:sldId id="261" r:id="rId26"/>
    <p:sldId id="283" r:id="rId27"/>
    <p:sldId id="285" r:id="rId28"/>
    <p:sldId id="286" r:id="rId29"/>
    <p:sldId id="262" r:id="rId30"/>
    <p:sldId id="282" r:id="rId31"/>
    <p:sldId id="288" r:id="rId32"/>
    <p:sldId id="289" r:id="rId33"/>
    <p:sldId id="290" r:id="rId34"/>
    <p:sldId id="263" r:id="rId35"/>
    <p:sldId id="284" r:id="rId36"/>
    <p:sldId id="291" r:id="rId37"/>
    <p:sldId id="292" r:id="rId38"/>
    <p:sldId id="293" r:id="rId39"/>
    <p:sldId id="294" r:id="rId40"/>
    <p:sldId id="295" r:id="rId41"/>
    <p:sldId id="264" r:id="rId42"/>
    <p:sldId id="298" r:id="rId43"/>
    <p:sldId id="265" r:id="rId44"/>
    <p:sldId id="270" r:id="rId45"/>
    <p:sldId id="271" r:id="rId46"/>
    <p:sldId id="309" r:id="rId47"/>
    <p:sldId id="272" r:id="rId48"/>
    <p:sldId id="273" r:id="rId49"/>
    <p:sldId id="274" r:id="rId50"/>
    <p:sldId id="310" r:id="rId51"/>
    <p:sldId id="275" r:id="rId52"/>
    <p:sldId id="308" r:id="rId5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3525" autoAdjust="0"/>
  </p:normalViewPr>
  <p:slideViewPr>
    <p:cSldViewPr>
      <p:cViewPr>
        <p:scale>
          <a:sx n="87" d="100"/>
          <a:sy n="87" d="100"/>
        </p:scale>
        <p:origin x="-1464" y="-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658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1" d="100"/>
          <a:sy n="81" d="100"/>
        </p:scale>
        <p:origin x="-2088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721B00-6FC2-41C5-8CC8-B9EEA04C504C}" type="datetimeFigureOut">
              <a:rPr lang="en-US" smtClean="0"/>
              <a:pPr/>
              <a:t>4/17/2017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498FED-E309-4234-8533-7FE78C07775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7708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4F934-0B1F-4A2D-B327-660F7F58F120}" type="datetimeFigureOut">
              <a:rPr lang="en-US" smtClean="0"/>
              <a:pPr/>
              <a:t>4/17/2017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4592BD-A84E-44A3-8DF7-E6ED0C1DA7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2088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F1548-A370-498C-A14B-E715C2319CD9}" type="datetimeFigureOut">
              <a:rPr lang="en-US" smtClean="0"/>
              <a:pPr/>
              <a:t>4/17/2017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8F03A-58E1-4ECA-9024-348A9A81A5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9813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F1548-A370-498C-A14B-E715C2319CD9}" type="datetimeFigureOut">
              <a:rPr lang="en-US" smtClean="0"/>
              <a:pPr/>
              <a:t>4/17/2017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8F03A-58E1-4ECA-9024-348A9A81A5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96134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F1548-A370-498C-A14B-E715C2319CD9}" type="datetimeFigureOut">
              <a:rPr lang="en-US" smtClean="0"/>
              <a:pPr/>
              <a:t>4/17/2017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8F03A-58E1-4ECA-9024-348A9A81A5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568039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F1548-A370-498C-A14B-E715C2319CD9}" type="datetimeFigureOut">
              <a:rPr lang="en-US" smtClean="0"/>
              <a:pPr/>
              <a:t>4/17/2017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8F03A-58E1-4ECA-9024-348A9A81A5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101324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F1548-A370-498C-A14B-E715C2319CD9}" type="datetimeFigureOut">
              <a:rPr lang="en-US" smtClean="0"/>
              <a:pPr/>
              <a:t>4/17/2017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8F03A-58E1-4ECA-9024-348A9A81A5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62818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F1548-A370-498C-A14B-E715C2319CD9}" type="datetimeFigureOut">
              <a:rPr lang="en-US" smtClean="0"/>
              <a:pPr/>
              <a:t>4/17/2017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8F03A-58E1-4ECA-9024-348A9A81A5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989518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F1548-A370-498C-A14B-E715C2319CD9}" type="datetimeFigureOut">
              <a:rPr lang="en-US" smtClean="0"/>
              <a:pPr/>
              <a:t>4/17/2017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8F03A-58E1-4ECA-9024-348A9A81A5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969821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F1548-A370-498C-A14B-E715C2319CD9}" type="datetimeFigureOut">
              <a:rPr lang="en-US" smtClean="0"/>
              <a:pPr/>
              <a:t>4/17/2017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8F03A-58E1-4ECA-9024-348A9A81A5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654330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F1548-A370-498C-A14B-E715C2319CD9}" type="datetimeFigureOut">
              <a:rPr lang="en-US" smtClean="0"/>
              <a:pPr/>
              <a:t>4/17/2017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8F03A-58E1-4ECA-9024-348A9A81A5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64794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F1548-A370-498C-A14B-E715C2319CD9}" type="datetimeFigureOut">
              <a:rPr lang="en-US" smtClean="0"/>
              <a:pPr/>
              <a:t>4/17/2017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8F03A-58E1-4ECA-9024-348A9A81A5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623381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F1548-A370-498C-A14B-E715C2319CD9}" type="datetimeFigureOut">
              <a:rPr lang="en-US" smtClean="0"/>
              <a:pPr/>
              <a:t>4/17/2017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8F03A-58E1-4ECA-9024-348A9A81A5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73922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6F1548-A370-498C-A14B-E715C2319CD9}" type="datetimeFigureOut">
              <a:rPr lang="en-US" smtClean="0"/>
              <a:pPr/>
              <a:t>4/17/2017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38F03A-58E1-4ECA-9024-348A9A81A5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955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9" r:id="rId2"/>
    <p:sldLayoutId id="2147483940" r:id="rId3"/>
    <p:sldLayoutId id="2147483941" r:id="rId4"/>
    <p:sldLayoutId id="2147483942" r:id="rId5"/>
    <p:sldLayoutId id="2147483943" r:id="rId6"/>
    <p:sldLayoutId id="2147483944" r:id="rId7"/>
    <p:sldLayoutId id="2147483945" r:id="rId8"/>
    <p:sldLayoutId id="2147483946" r:id="rId9"/>
    <p:sldLayoutId id="2147483947" r:id="rId10"/>
    <p:sldLayoutId id="2147483948" r:id="rId11"/>
  </p:sldLayoutIdLst>
  <p:transition spd="slow">
    <p:fade thruBlk="1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g"/><Relationship Id="rId5" Type="http://schemas.openxmlformats.org/officeDocument/2006/relationships/image" Target="../media/image36.jpg"/><Relationship Id="rId4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g"/><Relationship Id="rId4" Type="http://schemas.openxmlformats.org/officeDocument/2006/relationships/image" Target="../media/image4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jpg"/><Relationship Id="rId4" Type="http://schemas.openxmlformats.org/officeDocument/2006/relationships/image" Target="../media/image50.jp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g"/><Relationship Id="rId3" Type="http://schemas.openxmlformats.org/officeDocument/2006/relationships/image" Target="../media/image55.jpeg"/><Relationship Id="rId7" Type="http://schemas.openxmlformats.org/officeDocument/2006/relationships/image" Target="../media/image59.jp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g"/><Relationship Id="rId5" Type="http://schemas.openxmlformats.org/officeDocument/2006/relationships/image" Target="../media/image57.jpg"/><Relationship Id="rId4" Type="http://schemas.openxmlformats.org/officeDocument/2006/relationships/image" Target="../media/image56.jp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7" Type="http://schemas.openxmlformats.org/officeDocument/2006/relationships/image" Target="../media/image67.jp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g"/><Relationship Id="rId5" Type="http://schemas.openxmlformats.org/officeDocument/2006/relationships/image" Target="../media/image65.jpg"/><Relationship Id="rId4" Type="http://schemas.openxmlformats.org/officeDocument/2006/relationships/image" Target="../media/image64.jp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jpg"/><Relationship Id="rId3" Type="http://schemas.openxmlformats.org/officeDocument/2006/relationships/image" Target="../media/image69.jpeg"/><Relationship Id="rId7" Type="http://schemas.openxmlformats.org/officeDocument/2006/relationships/image" Target="../media/image73.jpeg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jpg"/><Relationship Id="rId5" Type="http://schemas.openxmlformats.org/officeDocument/2006/relationships/image" Target="../media/image71.jpg"/><Relationship Id="rId10" Type="http://schemas.openxmlformats.org/officeDocument/2006/relationships/image" Target="../media/image76.jpeg"/><Relationship Id="rId4" Type="http://schemas.openxmlformats.org/officeDocument/2006/relationships/image" Target="../media/image70.jpeg"/><Relationship Id="rId9" Type="http://schemas.openxmlformats.org/officeDocument/2006/relationships/image" Target="../media/image7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4.jp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g"/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9.jpg"/><Relationship Id="rId4" Type="http://schemas.openxmlformats.org/officeDocument/2006/relationships/image" Target="../media/image88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jpg"/><Relationship Id="rId3" Type="http://schemas.openxmlformats.org/officeDocument/2006/relationships/image" Target="../media/image91.jpg"/><Relationship Id="rId7" Type="http://schemas.openxmlformats.org/officeDocument/2006/relationships/image" Target="../media/image95.jpg"/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jpg"/><Relationship Id="rId11" Type="http://schemas.openxmlformats.org/officeDocument/2006/relationships/image" Target="../media/image99.jpg"/><Relationship Id="rId5" Type="http://schemas.openxmlformats.org/officeDocument/2006/relationships/image" Target="../media/image93.jpg"/><Relationship Id="rId10" Type="http://schemas.openxmlformats.org/officeDocument/2006/relationships/image" Target="../media/image98.jpg"/><Relationship Id="rId4" Type="http://schemas.openxmlformats.org/officeDocument/2006/relationships/image" Target="../media/image92.jpeg"/><Relationship Id="rId9" Type="http://schemas.openxmlformats.org/officeDocument/2006/relationships/image" Target="../media/image97.jp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emf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7423"/>
            <a:ext cx="9144000" cy="724542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668" y="692696"/>
            <a:ext cx="8062664" cy="5976664"/>
          </a:xfrm>
        </p:spPr>
        <p:txBody>
          <a:bodyPr>
            <a:normAutofit/>
          </a:bodyPr>
          <a:lstStyle/>
          <a:p>
            <a:pPr algn="r"/>
            <a:r>
              <a:rPr lang="ru-RU" sz="5400" b="1" dirty="0">
                <a:solidFill>
                  <a:srgbClr val="002060"/>
                </a:solidFill>
              </a:rPr>
              <a:t>У потреб немає вихідних (Р.Бертон). </a:t>
            </a:r>
            <a:r>
              <a:rPr lang="ru-RU" sz="5400" b="1" dirty="0" smtClean="0">
                <a:solidFill>
                  <a:srgbClr val="002060"/>
                </a:solidFill>
              </a:rPr>
              <a:t/>
            </a:r>
            <a:br>
              <a:rPr lang="ru-RU" sz="5400" b="1" dirty="0" smtClean="0">
                <a:solidFill>
                  <a:srgbClr val="002060"/>
                </a:solidFill>
              </a:rPr>
            </a:br>
            <a:r>
              <a:rPr lang="ru-RU" sz="5400" b="1" dirty="0" smtClean="0">
                <a:solidFill>
                  <a:srgbClr val="002060"/>
                </a:solidFill>
              </a:rPr>
              <a:t/>
            </a:r>
            <a:br>
              <a:rPr lang="ru-RU" sz="5400" b="1" dirty="0" smtClean="0">
                <a:solidFill>
                  <a:srgbClr val="002060"/>
                </a:solidFill>
              </a:rPr>
            </a:br>
            <a:r>
              <a:rPr lang="ru-RU" sz="5400" b="1" dirty="0" smtClean="0">
                <a:solidFill>
                  <a:srgbClr val="002060"/>
                </a:solidFill>
              </a:rPr>
              <a:t>Чим </a:t>
            </a:r>
            <a:r>
              <a:rPr lang="ru-RU" sz="5400" b="1" dirty="0">
                <a:solidFill>
                  <a:srgbClr val="002060"/>
                </a:solidFill>
              </a:rPr>
              <a:t>більше нам дано, тим більше ми бажаємо </a:t>
            </a:r>
            <a:r>
              <a:rPr lang="ru-RU" sz="5400" b="1" dirty="0" smtClean="0">
                <a:solidFill>
                  <a:srgbClr val="002060"/>
                </a:solidFill>
              </a:rPr>
              <a:t>(Сенека).</a:t>
            </a:r>
            <a:br>
              <a:rPr lang="ru-RU" sz="5400" b="1" dirty="0" smtClean="0">
                <a:solidFill>
                  <a:srgbClr val="002060"/>
                </a:solidFill>
              </a:rPr>
            </a:br>
            <a:endParaRPr lang="uk-UA" sz="5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7106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175759"/>
            <a:ext cx="5436096" cy="369654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3429000"/>
            <a:ext cx="3707903" cy="3429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4" y="-1"/>
            <a:ext cx="5210318" cy="3175759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0"/>
            <a:ext cx="4211960" cy="3429000"/>
          </a:xfrm>
        </p:spPr>
      </p:pic>
      <p:sp>
        <p:nvSpPr>
          <p:cNvPr id="11" name="TextBox 10"/>
          <p:cNvSpPr txBox="1"/>
          <p:nvPr/>
        </p:nvSpPr>
        <p:spPr>
          <a:xfrm>
            <a:off x="683568" y="2132856"/>
            <a:ext cx="7776864" cy="193899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002060"/>
                </a:solidFill>
              </a:rPr>
              <a:t>Механізм функціонування ринку</a:t>
            </a:r>
            <a:endParaRPr lang="uk-UA" sz="6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586609"/>
      </p:ext>
    </p:extLst>
  </p:cSld>
  <p:clrMapOvr>
    <a:masterClrMapping/>
  </p:clrMapOvr>
  <p:transition spd="slow"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6732240" cy="685799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3784" y="4581128"/>
            <a:ext cx="3980215" cy="227687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60648"/>
            <a:ext cx="6696744" cy="4536504"/>
          </a:xfrm>
        </p:spPr>
        <p:txBody>
          <a:bodyPr>
            <a:normAutofit fontScale="90000"/>
          </a:bodyPr>
          <a:lstStyle/>
          <a:p>
            <a:pPr algn="l"/>
            <a:r>
              <a:rPr lang="uk-UA" dirty="0" smtClean="0">
                <a:solidFill>
                  <a:srgbClr val="C00000"/>
                </a:solidFill>
              </a:rPr>
              <a:t>                 </a:t>
            </a:r>
            <a:r>
              <a:rPr lang="uk-UA" b="1" dirty="0" smtClean="0">
                <a:solidFill>
                  <a:srgbClr val="002060"/>
                </a:solidFill>
              </a:rPr>
              <a:t>План:</a:t>
            </a:r>
            <a:r>
              <a:rPr lang="uk-UA" dirty="0">
                <a:solidFill>
                  <a:srgbClr val="002060"/>
                </a:solidFill>
              </a:rPr>
              <a:t/>
            </a:r>
            <a:br>
              <a:rPr lang="uk-UA" dirty="0">
                <a:solidFill>
                  <a:srgbClr val="002060"/>
                </a:solidFill>
              </a:rPr>
            </a:br>
            <a:r>
              <a:rPr lang="uk-UA" dirty="0" smtClean="0">
                <a:solidFill>
                  <a:srgbClr val="002060"/>
                </a:solidFill>
              </a:rPr>
              <a:t>        1.Ринковий попит та його </a:t>
            </a:r>
            <a:br>
              <a:rPr lang="uk-UA" dirty="0" smtClean="0">
                <a:solidFill>
                  <a:srgbClr val="002060"/>
                </a:solidFill>
              </a:rPr>
            </a:br>
            <a:r>
              <a:rPr lang="uk-UA" dirty="0">
                <a:solidFill>
                  <a:srgbClr val="002060"/>
                </a:solidFill>
              </a:rPr>
              <a:t> </a:t>
            </a:r>
            <a:r>
              <a:rPr lang="uk-UA" dirty="0" smtClean="0">
                <a:solidFill>
                  <a:srgbClr val="002060"/>
                </a:solidFill>
              </a:rPr>
              <a:t>          фактори.</a:t>
            </a:r>
            <a:br>
              <a:rPr lang="uk-UA" dirty="0" smtClean="0">
                <a:solidFill>
                  <a:srgbClr val="002060"/>
                </a:solidFill>
              </a:rPr>
            </a:br>
            <a:r>
              <a:rPr lang="uk-UA" dirty="0" smtClean="0">
                <a:solidFill>
                  <a:srgbClr val="002060"/>
                </a:solidFill>
              </a:rPr>
              <a:t>        2.Ринкова пропозиція </a:t>
            </a:r>
            <a:br>
              <a:rPr lang="uk-UA" dirty="0" smtClean="0">
                <a:solidFill>
                  <a:srgbClr val="002060"/>
                </a:solidFill>
              </a:rPr>
            </a:br>
            <a:r>
              <a:rPr lang="uk-UA" dirty="0" smtClean="0">
                <a:solidFill>
                  <a:srgbClr val="002060"/>
                </a:solidFill>
              </a:rPr>
              <a:t>           та її фактори.</a:t>
            </a:r>
            <a:br>
              <a:rPr lang="uk-UA" dirty="0" smtClean="0">
                <a:solidFill>
                  <a:srgbClr val="002060"/>
                </a:solidFill>
              </a:rPr>
            </a:br>
            <a:r>
              <a:rPr lang="uk-UA" dirty="0" smtClean="0">
                <a:solidFill>
                  <a:srgbClr val="002060"/>
                </a:solidFill>
              </a:rPr>
              <a:t>        3.Ринкова рівновага та </a:t>
            </a:r>
            <a:br>
              <a:rPr lang="uk-UA" dirty="0" smtClean="0">
                <a:solidFill>
                  <a:srgbClr val="002060"/>
                </a:solidFill>
              </a:rPr>
            </a:br>
            <a:r>
              <a:rPr lang="uk-UA" dirty="0">
                <a:solidFill>
                  <a:srgbClr val="002060"/>
                </a:solidFill>
              </a:rPr>
              <a:t> </a:t>
            </a:r>
            <a:r>
              <a:rPr lang="uk-UA" dirty="0" smtClean="0">
                <a:solidFill>
                  <a:srgbClr val="002060"/>
                </a:solidFill>
              </a:rPr>
              <a:t>          рівноважна ціна.</a:t>
            </a:r>
            <a:br>
              <a:rPr lang="uk-UA" dirty="0" smtClean="0">
                <a:solidFill>
                  <a:srgbClr val="002060"/>
                </a:solidFill>
              </a:rPr>
            </a:br>
            <a:endParaRPr lang="uk-UA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628958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1" y="188640"/>
            <a:ext cx="5376597" cy="403244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23" t="3212" r="7143" b="2143"/>
          <a:stretch/>
        </p:blipFill>
        <p:spPr>
          <a:xfrm>
            <a:off x="5534744" y="63894"/>
            <a:ext cx="3576397" cy="6794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716051"/>
      </p:ext>
    </p:extLst>
  </p:cSld>
  <p:clrMapOvr>
    <a:masterClrMapping/>
  </p:clrMapOvr>
  <p:transition spd="slow">
    <p:fade thruBlk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4991"/>
            <a:ext cx="9144000" cy="730546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2564904"/>
            <a:ext cx="6480720" cy="3384376"/>
          </a:xfrm>
        </p:spPr>
        <p:txBody>
          <a:bodyPr>
            <a:normAutofit/>
          </a:bodyPr>
          <a:lstStyle/>
          <a:p>
            <a:pPr marL="857250" indent="-857250" algn="l">
              <a:buFont typeface="Wingdings" pitchFamily="2" charset="2"/>
              <a:buChar char="v"/>
            </a:pPr>
            <a:r>
              <a:rPr lang="uk-UA" sz="6600" dirty="0" smtClean="0">
                <a:solidFill>
                  <a:srgbClr val="7030A0"/>
                </a:solidFill>
              </a:rPr>
              <a:t>кількість та доходи споживачів;</a:t>
            </a:r>
            <a:endParaRPr lang="uk-UA" sz="6600" dirty="0">
              <a:solidFill>
                <a:srgbClr val="7030A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07704" y="116632"/>
            <a:ext cx="698477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b="1" dirty="0" smtClean="0">
                <a:solidFill>
                  <a:schemeClr val="accent6">
                    <a:lumMod val="75000"/>
                  </a:schemeClr>
                </a:solidFill>
              </a:rPr>
              <a:t>Нецінові </a:t>
            </a:r>
            <a:r>
              <a:rPr lang="uk-UA" sz="6600" dirty="0" smtClean="0">
                <a:solidFill>
                  <a:schemeClr val="accent6">
                    <a:lumMod val="75000"/>
                  </a:schemeClr>
                </a:solidFill>
              </a:rPr>
              <a:t>фактори ринкового попиту</a:t>
            </a:r>
            <a:endParaRPr lang="uk-UA" sz="66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963517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0"/>
            <a:ext cx="5868144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85"/>
          <a:stretch/>
        </p:blipFill>
        <p:spPr>
          <a:xfrm>
            <a:off x="-13648" y="0"/>
            <a:ext cx="3289504" cy="6849193"/>
          </a:xfrm>
          <a:prstGeom prst="rect">
            <a:avLst/>
          </a:prstGeom>
        </p:spPr>
      </p:pic>
      <p:sp>
        <p:nvSpPr>
          <p:cNvPr id="7" name="Стрелка вправо с вырезом 6"/>
          <p:cNvSpPr/>
          <p:nvPr/>
        </p:nvSpPr>
        <p:spPr>
          <a:xfrm flipV="1">
            <a:off x="7164289" y="332656"/>
            <a:ext cx="1800200" cy="144016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58252346"/>
      </p:ext>
    </p:extLst>
  </p:cSld>
  <p:clrMapOvr>
    <a:masterClrMapping/>
  </p:clrMapOvr>
  <p:transition spd="slow">
    <p:fade thruBlk="1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3312187"/>
      </p:ext>
    </p:extLst>
  </p:cSld>
  <p:clrMapOvr>
    <a:masterClrMapping/>
  </p:clrMapOvr>
  <p:transition spd="slow">
    <p:fade thruBlk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156175" cy="5589240"/>
          </a:xfrm>
          <a:prstGeom prst="rect">
            <a:avLst/>
          </a:prstGeom>
        </p:spPr>
      </p:pic>
      <p:sp>
        <p:nvSpPr>
          <p:cNvPr id="6" name="Плюс 5"/>
          <p:cNvSpPr/>
          <p:nvPr/>
        </p:nvSpPr>
        <p:spPr>
          <a:xfrm>
            <a:off x="4139952" y="2355726"/>
            <a:ext cx="1296144" cy="1282452"/>
          </a:xfrm>
          <a:prstGeom prst="mathPlus">
            <a:avLst>
              <a:gd name="adj1" fmla="val 1930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650053" y="2364049"/>
            <a:ext cx="4199876" cy="4788025"/>
          </a:xfrm>
        </p:spPr>
      </p:pic>
      <p:sp>
        <p:nvSpPr>
          <p:cNvPr id="12" name="Стрелка вправо с вырезом 11"/>
          <p:cNvSpPr/>
          <p:nvPr/>
        </p:nvSpPr>
        <p:spPr>
          <a:xfrm>
            <a:off x="6372200" y="483518"/>
            <a:ext cx="2376264" cy="1872208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96552172"/>
      </p:ext>
    </p:extLst>
  </p:cSld>
  <p:clrMapOvr>
    <a:masterClrMapping/>
  </p:clrMapOvr>
  <p:transition spd="slow">
    <p:fade thruBlk="1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7142"/>
            <a:ext cx="9220190" cy="6915142"/>
          </a:xfrm>
        </p:spPr>
      </p:pic>
    </p:spTree>
    <p:extLst>
      <p:ext uri="{BB962C8B-B14F-4D97-AF65-F5344CB8AC3E}">
        <p14:creationId xmlns:p14="http://schemas.microsoft.com/office/powerpoint/2010/main" val="2375737470"/>
      </p:ext>
    </p:extLst>
  </p:cSld>
  <p:clrMapOvr>
    <a:masterClrMapping/>
  </p:clrMapOvr>
  <p:transition spd="slow">
    <p:fade thruBlk="1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6192" y="1"/>
            <a:ext cx="9240192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76672"/>
            <a:ext cx="7200800" cy="4248472"/>
          </a:xfrm>
        </p:spPr>
        <p:txBody>
          <a:bodyPr/>
          <a:lstStyle/>
          <a:p>
            <a:pPr algn="l">
              <a:buFont typeface="Wingdings" pitchFamily="2" charset="2"/>
              <a:buChar char="v"/>
            </a:pPr>
            <a:r>
              <a:rPr lang="uk-UA" sz="7200" dirty="0" smtClean="0">
                <a:solidFill>
                  <a:srgbClr val="7030A0"/>
                </a:solidFill>
              </a:rPr>
              <a:t> очікування </a:t>
            </a:r>
            <a:br>
              <a:rPr lang="uk-UA" sz="7200" dirty="0" smtClean="0">
                <a:solidFill>
                  <a:srgbClr val="7030A0"/>
                </a:solidFill>
              </a:rPr>
            </a:br>
            <a:r>
              <a:rPr lang="uk-UA" sz="7200" dirty="0" smtClean="0">
                <a:solidFill>
                  <a:srgbClr val="7030A0"/>
                </a:solidFill>
              </a:rPr>
              <a:t>     споживачів;</a:t>
            </a:r>
            <a:endParaRPr lang="uk-UA" sz="7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76784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" y="0"/>
            <a:ext cx="9175791" cy="6858000"/>
          </a:xfrm>
        </p:spPr>
      </p:pic>
    </p:spTree>
    <p:extLst>
      <p:ext uri="{BB962C8B-B14F-4D97-AF65-F5344CB8AC3E}">
        <p14:creationId xmlns:p14="http://schemas.microsoft.com/office/powerpoint/2010/main" val="4054519665"/>
      </p:ext>
    </p:extLst>
  </p:cSld>
  <p:clrMapOvr>
    <a:masterClrMapping/>
  </p:clrMapOvr>
  <p:transition spd="slow"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uk-UA" dirty="0" smtClean="0"/>
          </a:p>
          <a:p>
            <a:pPr marL="0" indent="0">
              <a:buNone/>
            </a:pPr>
            <a:endParaRPr lang="uk-UA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539552" y="332657"/>
            <a:ext cx="8064896" cy="63309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002060"/>
                </a:solidFill>
              </a:rPr>
              <a:t>КОНТРОЛЬ ЗНАНЬ</a:t>
            </a:r>
            <a:endParaRPr lang="uk-UA" sz="2400" dirty="0" smtClean="0">
              <a:solidFill>
                <a:srgbClr val="002060"/>
              </a:solidFill>
            </a:endParaRPr>
          </a:p>
          <a:p>
            <a:r>
              <a:rPr lang="uk-UA" dirty="0" smtClean="0"/>
              <a:t> 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2000" dirty="0">
                <a:latin typeface="Times New Roman"/>
                <a:ea typeface="Calibri"/>
                <a:cs typeface="Times New Roman"/>
              </a:rPr>
              <a:t>1.Розкрийте зміст поняття «ринок».</a:t>
            </a:r>
            <a:endParaRPr lang="ru-RU" sz="16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2000" dirty="0">
                <a:latin typeface="Times New Roman"/>
                <a:ea typeface="Calibri"/>
                <a:cs typeface="Times New Roman"/>
              </a:rPr>
              <a:t>2.Встановіть часові рамки формування перших ринків?</a:t>
            </a:r>
            <a:endParaRPr lang="ru-RU" sz="16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2000" dirty="0">
                <a:latin typeface="Times New Roman"/>
                <a:ea typeface="Calibri"/>
                <a:cs typeface="Times New Roman"/>
              </a:rPr>
              <a:t>3.Назвіть види ринків.</a:t>
            </a:r>
            <a:endParaRPr lang="ru-RU" sz="16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2000" dirty="0">
                <a:latin typeface="Times New Roman"/>
                <a:ea typeface="Calibri"/>
                <a:cs typeface="Times New Roman"/>
              </a:rPr>
              <a:t>4.За якими основними принципами функціонує сучасний ринок?</a:t>
            </a:r>
            <a:endParaRPr lang="ru-RU" sz="16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2000" dirty="0">
                <a:latin typeface="Times New Roman"/>
                <a:ea typeface="Calibri"/>
                <a:cs typeface="Times New Roman"/>
              </a:rPr>
              <a:t>5.Перерахуйте функції, що їх виконує ринок. Поясніть їх.</a:t>
            </a:r>
            <a:endParaRPr lang="ru-RU" sz="16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2000" dirty="0">
                <a:latin typeface="Times New Roman"/>
                <a:ea typeface="Calibri"/>
                <a:cs typeface="Times New Roman"/>
              </a:rPr>
              <a:t>6.Дайте визначення «структури ринку».</a:t>
            </a:r>
            <a:endParaRPr lang="ru-RU" sz="16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2000" dirty="0">
                <a:latin typeface="Times New Roman"/>
                <a:ea typeface="Calibri"/>
                <a:cs typeface="Times New Roman"/>
              </a:rPr>
              <a:t>7.Що собою являє інфраструктура ринку? Які завдання вона виконує?</a:t>
            </a:r>
            <a:endParaRPr lang="ru-RU" sz="16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2000" dirty="0">
                <a:latin typeface="Times New Roman"/>
                <a:ea typeface="Calibri"/>
                <a:cs typeface="Times New Roman"/>
              </a:rPr>
              <a:t>8.Що таке конкуренція?</a:t>
            </a:r>
            <a:endParaRPr lang="ru-RU" sz="16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2000" dirty="0">
                <a:latin typeface="Times New Roman"/>
                <a:ea typeface="Calibri"/>
                <a:cs typeface="Times New Roman"/>
              </a:rPr>
              <a:t>9.Основне завдання конкуренції?</a:t>
            </a:r>
            <a:endParaRPr lang="ru-RU" sz="16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2000" dirty="0">
                <a:latin typeface="Times New Roman"/>
                <a:ea typeface="Calibri"/>
                <a:cs typeface="Times New Roman"/>
              </a:rPr>
              <a:t>10.Перерахуйте види конкуренції.</a:t>
            </a:r>
            <a:endParaRPr lang="ru-RU" sz="16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2000" dirty="0">
                <a:latin typeface="Times New Roman"/>
                <a:ea typeface="Calibri"/>
                <a:cs typeface="Times New Roman"/>
              </a:rPr>
              <a:t>11.Назвіть негативні (позитивні) риси конкуренції.</a:t>
            </a:r>
            <a:endParaRPr lang="ru-RU" sz="16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2000" dirty="0">
                <a:latin typeface="Times New Roman"/>
                <a:ea typeface="Calibri"/>
                <a:cs typeface="Times New Roman"/>
              </a:rPr>
              <a:t>12.Що таке монополія? Які види монополій ви знаєте?</a:t>
            </a:r>
            <a:endParaRPr lang="ru-RU" sz="16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2000" dirty="0">
                <a:latin typeface="Times New Roman"/>
                <a:ea typeface="Calibri"/>
                <a:cs typeface="Times New Roman"/>
              </a:rPr>
              <a:t>13.Монополія на ринку – позитивне чи негативне явище? Відповідь обгрунтуйте.</a:t>
            </a:r>
            <a:endParaRPr lang="ru-RU" sz="16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2000" dirty="0">
                <a:latin typeface="Times New Roman"/>
                <a:ea typeface="Calibri"/>
                <a:cs typeface="Times New Roman"/>
              </a:rPr>
              <a:t>14.Назвіть найбільших монополістів в Україні</a:t>
            </a:r>
            <a:r>
              <a:rPr lang="uk-UA" sz="2000" dirty="0" smtClean="0">
                <a:latin typeface="Times New Roman"/>
                <a:ea typeface="Calibri"/>
                <a:cs typeface="Times New Roman"/>
              </a:rPr>
              <a:t>.</a:t>
            </a:r>
            <a:endParaRPr lang="en-US" sz="2000" dirty="0" smtClean="0"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6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8748937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5454441" cy="363629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4578" y="908720"/>
            <a:ext cx="2465494" cy="301817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149078"/>
            <a:ext cx="3707905" cy="270892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83" t="11327" r="23755"/>
          <a:stretch/>
        </p:blipFill>
        <p:spPr>
          <a:xfrm>
            <a:off x="3670071" y="4149079"/>
            <a:ext cx="2145432" cy="270209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7325" y="4149078"/>
            <a:ext cx="3386676" cy="2702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03538"/>
      </p:ext>
    </p:extLst>
  </p:cSld>
  <p:clrMapOvr>
    <a:masterClrMapping/>
  </p:clrMapOvr>
  <p:transition spd="slow">
    <p:fade thruBlk="1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5416"/>
            <a:ext cx="9144000" cy="72008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7848872" cy="4725144"/>
          </a:xfrm>
        </p:spPr>
        <p:txBody>
          <a:bodyPr/>
          <a:lstStyle/>
          <a:p>
            <a:pPr algn="l">
              <a:buFont typeface="Wingdings" pitchFamily="2" charset="2"/>
              <a:buChar char="v"/>
            </a:pPr>
            <a:r>
              <a:rPr lang="uk-UA" sz="7200" dirty="0" smtClean="0">
                <a:solidFill>
                  <a:srgbClr val="7030A0"/>
                </a:solidFill>
              </a:rPr>
              <a:t>ціни на     </a:t>
            </a:r>
            <a:br>
              <a:rPr lang="uk-UA" sz="7200" dirty="0" smtClean="0">
                <a:solidFill>
                  <a:srgbClr val="7030A0"/>
                </a:solidFill>
              </a:rPr>
            </a:br>
            <a:r>
              <a:rPr lang="uk-UA" sz="7200" dirty="0" smtClean="0">
                <a:solidFill>
                  <a:srgbClr val="7030A0"/>
                </a:solidFill>
              </a:rPr>
              <a:t>    взаємозамін-</a:t>
            </a:r>
            <a:br>
              <a:rPr lang="uk-UA" sz="7200" dirty="0" smtClean="0">
                <a:solidFill>
                  <a:srgbClr val="7030A0"/>
                </a:solidFill>
              </a:rPr>
            </a:br>
            <a:r>
              <a:rPr lang="uk-UA" sz="7200" dirty="0" smtClean="0">
                <a:solidFill>
                  <a:srgbClr val="7030A0"/>
                </a:solidFill>
              </a:rPr>
              <a:t>    ні товари;</a:t>
            </a:r>
            <a:endParaRPr lang="uk-UA" sz="7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682365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344" y="0"/>
            <a:ext cx="5551597" cy="452596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4149080"/>
            <a:ext cx="4392488" cy="27089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1053" y="764704"/>
            <a:ext cx="3552394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114919"/>
      </p:ext>
    </p:extLst>
  </p:cSld>
  <p:clrMapOvr>
    <a:masterClrMapping/>
  </p:clrMapOvr>
  <p:transition spd="slow">
    <p:fade thruBlk="1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7716" y="0"/>
            <a:ext cx="5716283" cy="364502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4" t="24989" r="7944"/>
          <a:stretch/>
        </p:blipFill>
        <p:spPr>
          <a:xfrm>
            <a:off x="174644" y="3717032"/>
            <a:ext cx="5181600" cy="28627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427716" cy="364502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95" r="6679" b="12103"/>
          <a:stretch/>
        </p:blipFill>
        <p:spPr>
          <a:xfrm rot="10800000">
            <a:off x="5652120" y="3645024"/>
            <a:ext cx="3491880" cy="321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853786"/>
      </p:ext>
    </p:extLst>
  </p:cSld>
  <p:clrMapOvr>
    <a:masterClrMapping/>
  </p:clrMapOvr>
  <p:transition spd="slow">
    <p:fade thruBlk="1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424935" cy="3672408"/>
          </a:xfrm>
        </p:spPr>
        <p:txBody>
          <a:bodyPr>
            <a:normAutofit fontScale="90000"/>
          </a:bodyPr>
          <a:lstStyle/>
          <a:p>
            <a:pPr algn="l">
              <a:buFont typeface="Wingdings" pitchFamily="2" charset="2"/>
              <a:buChar char="v"/>
            </a:pPr>
            <a:r>
              <a:rPr lang="uk-UA" sz="7200" dirty="0" smtClean="0">
                <a:solidFill>
                  <a:srgbClr val="7030A0"/>
                </a:solidFill>
              </a:rPr>
              <a:t> ціни на  </a:t>
            </a:r>
            <a:br>
              <a:rPr lang="uk-UA" sz="7200" dirty="0" smtClean="0">
                <a:solidFill>
                  <a:srgbClr val="7030A0"/>
                </a:solidFill>
              </a:rPr>
            </a:br>
            <a:r>
              <a:rPr lang="uk-UA" sz="7200" dirty="0">
                <a:solidFill>
                  <a:srgbClr val="7030A0"/>
                </a:solidFill>
              </a:rPr>
              <a:t> </a:t>
            </a:r>
            <a:r>
              <a:rPr lang="uk-UA" sz="7200" dirty="0" smtClean="0">
                <a:solidFill>
                  <a:srgbClr val="7030A0"/>
                </a:solidFill>
              </a:rPr>
              <a:t>    взаємодоповнюючі  </a:t>
            </a:r>
            <a:br>
              <a:rPr lang="uk-UA" sz="7200" dirty="0" smtClean="0">
                <a:solidFill>
                  <a:srgbClr val="7030A0"/>
                </a:solidFill>
              </a:rPr>
            </a:br>
            <a:r>
              <a:rPr lang="uk-UA" sz="7200" dirty="0">
                <a:solidFill>
                  <a:srgbClr val="7030A0"/>
                </a:solidFill>
              </a:rPr>
              <a:t> </a:t>
            </a:r>
            <a:r>
              <a:rPr lang="uk-UA" sz="7200" dirty="0" smtClean="0">
                <a:solidFill>
                  <a:srgbClr val="7030A0"/>
                </a:solidFill>
              </a:rPr>
              <a:t>    товари;</a:t>
            </a:r>
            <a:endParaRPr lang="uk-UA" sz="7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43644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844823"/>
            <a:ext cx="6948264" cy="4994491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8" y="0"/>
            <a:ext cx="4772036" cy="4687325"/>
          </a:xfrm>
        </p:spPr>
      </p:pic>
    </p:spTree>
    <p:extLst>
      <p:ext uri="{BB962C8B-B14F-4D97-AF65-F5344CB8AC3E}">
        <p14:creationId xmlns:p14="http://schemas.microsoft.com/office/powerpoint/2010/main" val="2523139662"/>
      </p:ext>
    </p:extLst>
  </p:cSld>
  <p:clrMapOvr>
    <a:masterClrMapping/>
  </p:clrMapOvr>
  <p:transition spd="slow">
    <p:fade thruBlk="1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79655"/>
            <a:ext cx="8496944" cy="6578345"/>
          </a:xfrm>
        </p:spPr>
      </p:pic>
    </p:spTree>
    <p:extLst>
      <p:ext uri="{BB962C8B-B14F-4D97-AF65-F5344CB8AC3E}">
        <p14:creationId xmlns:p14="http://schemas.microsoft.com/office/powerpoint/2010/main" val="3429723371"/>
      </p:ext>
    </p:extLst>
  </p:cSld>
  <p:clrMapOvr>
    <a:masterClrMapping/>
  </p:clrMapOvr>
  <p:transition spd="slow">
    <p:fade thruBlk="1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80" y="4488295"/>
            <a:ext cx="3461906" cy="2376264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1881" y="2862808"/>
            <a:ext cx="5943600" cy="39624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"/>
            <a:ext cx="3923928" cy="297104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26" t="2572" r="13102"/>
          <a:stretch/>
        </p:blipFill>
        <p:spPr>
          <a:xfrm>
            <a:off x="0" y="2"/>
            <a:ext cx="5220072" cy="297104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2132856"/>
            <a:ext cx="1251113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288278"/>
      </p:ext>
    </p:extLst>
  </p:cSld>
  <p:clrMapOvr>
    <a:masterClrMapping/>
  </p:clrMapOvr>
  <p:transition spd="slow">
    <p:fade thruBlk="1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5"/>
            <a:ext cx="9144000" cy="688538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548680"/>
            <a:ext cx="7920880" cy="4104456"/>
          </a:xfrm>
        </p:spPr>
        <p:txBody>
          <a:bodyPr>
            <a:normAutofit/>
          </a:bodyPr>
          <a:lstStyle/>
          <a:p>
            <a:pPr algn="l">
              <a:buFont typeface="Wingdings" pitchFamily="2" charset="2"/>
              <a:buChar char="v"/>
            </a:pPr>
            <a:r>
              <a:rPr lang="uk-UA" sz="7200" dirty="0" smtClean="0">
                <a:solidFill>
                  <a:srgbClr val="7030A0"/>
                </a:solidFill>
              </a:rPr>
              <a:t> кліматичні </a:t>
            </a:r>
            <a:br>
              <a:rPr lang="uk-UA" sz="7200" dirty="0" smtClean="0">
                <a:solidFill>
                  <a:srgbClr val="7030A0"/>
                </a:solidFill>
              </a:rPr>
            </a:br>
            <a:r>
              <a:rPr lang="uk-UA" sz="7200" dirty="0">
                <a:solidFill>
                  <a:srgbClr val="7030A0"/>
                </a:solidFill>
              </a:rPr>
              <a:t> </a:t>
            </a:r>
            <a:r>
              <a:rPr lang="uk-UA" sz="7200" dirty="0" smtClean="0">
                <a:solidFill>
                  <a:srgbClr val="7030A0"/>
                </a:solidFill>
              </a:rPr>
              <a:t>    умови;</a:t>
            </a:r>
            <a:br>
              <a:rPr lang="uk-UA" sz="7200" dirty="0" smtClean="0">
                <a:solidFill>
                  <a:srgbClr val="7030A0"/>
                </a:solidFill>
              </a:rPr>
            </a:br>
            <a:endParaRPr lang="uk-UA" sz="7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7381044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589" y="0"/>
            <a:ext cx="9179589" cy="6858000"/>
          </a:xfrm>
        </p:spPr>
      </p:pic>
    </p:spTree>
    <p:extLst>
      <p:ext uri="{BB962C8B-B14F-4D97-AF65-F5344CB8AC3E}">
        <p14:creationId xmlns:p14="http://schemas.microsoft.com/office/powerpoint/2010/main" val="1920259017"/>
      </p:ext>
    </p:extLst>
  </p:cSld>
  <p:clrMapOvr>
    <a:masterClrMapping/>
  </p:clrMapOvr>
  <p:transition spd="slow"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Опитування</a:t>
            </a:r>
            <a:endParaRPr lang="uk-UA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986961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453264"/>
            <a:ext cx="2357366" cy="23534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82" r="25314" b="-1787"/>
          <a:stretch/>
        </p:blipFill>
        <p:spPr>
          <a:xfrm>
            <a:off x="3707904" y="2380188"/>
            <a:ext cx="1584176" cy="235211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5" t="7750" r="9393" b="5389"/>
          <a:stretch/>
        </p:blipFill>
        <p:spPr>
          <a:xfrm rot="16200000">
            <a:off x="5479521" y="-108233"/>
            <a:ext cx="3556246" cy="3772713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47932"/>
          <a:stretch/>
        </p:blipFill>
        <p:spPr>
          <a:xfrm>
            <a:off x="6785971" y="2708920"/>
            <a:ext cx="2250525" cy="4149080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3573031" cy="238018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7" t="2040" r="2110" b="2884"/>
          <a:stretch/>
        </p:blipFill>
        <p:spPr>
          <a:xfrm>
            <a:off x="-1" y="2442052"/>
            <a:ext cx="3573030" cy="239228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885183"/>
            <a:ext cx="3573028" cy="192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146762"/>
      </p:ext>
    </p:extLst>
  </p:cSld>
  <p:clrMapOvr>
    <a:masterClrMapping/>
  </p:clrMapOvr>
  <p:transition spd="slow">
    <p:fade thruBlk="1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1689" y="0"/>
            <a:ext cx="9337553" cy="6957392"/>
          </a:xfrm>
        </p:spPr>
      </p:pic>
    </p:spTree>
    <p:extLst>
      <p:ext uri="{BB962C8B-B14F-4D97-AF65-F5344CB8AC3E}">
        <p14:creationId xmlns:p14="http://schemas.microsoft.com/office/powerpoint/2010/main" val="1310308923"/>
      </p:ext>
    </p:extLst>
  </p:cSld>
  <p:clrMapOvr>
    <a:masterClrMapping/>
  </p:clrMapOvr>
  <p:transition spd="slow">
    <p:fade thruBlk="1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98143"/>
            <a:ext cx="4624556" cy="305985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4557" y="3798143"/>
            <a:ext cx="4519443" cy="305985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55" t="2558" r="18573" b="50853"/>
          <a:stretch/>
        </p:blipFill>
        <p:spPr>
          <a:xfrm>
            <a:off x="6423475" y="-11630"/>
            <a:ext cx="2705380" cy="2519001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808312" cy="2503110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9" r="2358" b="6266"/>
          <a:stretch/>
        </p:blipFill>
        <p:spPr>
          <a:xfrm>
            <a:off x="2771800" y="1458665"/>
            <a:ext cx="3491880" cy="230613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188640"/>
            <a:ext cx="2627784" cy="1713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121212"/>
      </p:ext>
    </p:extLst>
  </p:cSld>
  <p:clrMapOvr>
    <a:masterClrMapping/>
  </p:clrMapOvr>
  <p:transition spd="slow">
    <p:fade thruBlk="1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853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476672"/>
            <a:ext cx="6902153" cy="3528392"/>
          </a:xfrm>
        </p:spPr>
        <p:txBody>
          <a:bodyPr/>
          <a:lstStyle/>
          <a:p>
            <a:pPr algn="l">
              <a:buFont typeface="Wingdings" pitchFamily="2" charset="2"/>
              <a:buChar char="v"/>
            </a:pPr>
            <a:r>
              <a:rPr lang="uk-UA" dirty="0" smtClean="0">
                <a:solidFill>
                  <a:srgbClr val="7030A0"/>
                </a:solidFill>
              </a:rPr>
              <a:t>  </a:t>
            </a:r>
            <a:r>
              <a:rPr lang="uk-UA" sz="7200" dirty="0" smtClean="0">
                <a:solidFill>
                  <a:srgbClr val="7030A0"/>
                </a:solidFill>
              </a:rPr>
              <a:t>мода і </a:t>
            </a:r>
            <a:br>
              <a:rPr lang="uk-UA" sz="7200" dirty="0" smtClean="0">
                <a:solidFill>
                  <a:srgbClr val="7030A0"/>
                </a:solidFill>
              </a:rPr>
            </a:br>
            <a:r>
              <a:rPr lang="uk-UA" sz="7200" dirty="0" smtClean="0">
                <a:solidFill>
                  <a:srgbClr val="7030A0"/>
                </a:solidFill>
              </a:rPr>
              <a:t>   </a:t>
            </a:r>
            <a:r>
              <a:rPr lang="uk-UA" sz="7200" dirty="0">
                <a:solidFill>
                  <a:srgbClr val="7030A0"/>
                </a:solidFill>
              </a:rPr>
              <a:t> </a:t>
            </a:r>
            <a:r>
              <a:rPr lang="uk-UA" sz="7200" dirty="0" smtClean="0">
                <a:solidFill>
                  <a:srgbClr val="7030A0"/>
                </a:solidFill>
              </a:rPr>
              <a:t>традиції;</a:t>
            </a:r>
            <a:endParaRPr lang="uk-UA" sz="7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5353067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57856"/>
            <a:ext cx="2628900" cy="1743075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3933056"/>
            <a:ext cx="1796686" cy="269503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993" y="2397025"/>
            <a:ext cx="2336073" cy="175205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88209"/>
            <a:ext cx="2655993" cy="398399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158" b="9895"/>
          <a:stretch/>
        </p:blipFill>
        <p:spPr>
          <a:xfrm>
            <a:off x="6278624" y="0"/>
            <a:ext cx="2865376" cy="260675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2102396" cy="18255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3417" y="4149080"/>
            <a:ext cx="2936695" cy="270892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1235" y="2682501"/>
            <a:ext cx="1740174" cy="228022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86" b="7854"/>
          <a:stretch/>
        </p:blipFill>
        <p:spPr>
          <a:xfrm>
            <a:off x="4283968" y="930"/>
            <a:ext cx="1845584" cy="225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74356"/>
      </p:ext>
    </p:extLst>
  </p:cSld>
  <p:clrMapOvr>
    <a:masterClrMapping/>
  </p:clrMapOvr>
  <p:transition spd="slow">
    <p:fade thruBlk="1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202" y="0"/>
            <a:ext cx="5715000" cy="428625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66"/>
          <a:stretch/>
        </p:blipFill>
        <p:spPr>
          <a:xfrm>
            <a:off x="5796136" y="85799"/>
            <a:ext cx="3168352" cy="556357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00"/>
          <a:stretch/>
        </p:blipFill>
        <p:spPr>
          <a:xfrm>
            <a:off x="1750434" y="3140968"/>
            <a:ext cx="2527845" cy="3714395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653"/>
          <a:stretch/>
        </p:blipFill>
        <p:spPr bwMode="auto">
          <a:xfrm>
            <a:off x="4932039" y="3144552"/>
            <a:ext cx="2073895" cy="37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8595081"/>
      </p:ext>
    </p:extLst>
  </p:cSld>
  <p:clrMapOvr>
    <a:masterClrMapping/>
  </p:clrMapOvr>
  <p:transition spd="slow">
    <p:fade thruBlk="1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8" y="0"/>
            <a:ext cx="9136052" cy="6858000"/>
          </a:xfrm>
        </p:spPr>
      </p:pic>
    </p:spTree>
    <p:extLst>
      <p:ext uri="{BB962C8B-B14F-4D97-AF65-F5344CB8AC3E}">
        <p14:creationId xmlns:p14="http://schemas.microsoft.com/office/powerpoint/2010/main" val="2083420711"/>
      </p:ext>
    </p:extLst>
  </p:cSld>
  <p:clrMapOvr>
    <a:masterClrMapping/>
  </p:clrMapOvr>
  <p:transition spd="slow">
    <p:fade thruBlk="1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355976" cy="686949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3068960"/>
            <a:ext cx="4848742" cy="36540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995" y="116632"/>
            <a:ext cx="4320480" cy="2844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645546"/>
      </p:ext>
    </p:extLst>
  </p:cSld>
  <p:clrMapOvr>
    <a:masterClrMapping/>
  </p:clrMapOvr>
  <p:transition spd="slow">
    <p:fade thruBlk="1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  <p:extLst>
      <p:ext uri="{BB962C8B-B14F-4D97-AF65-F5344CB8AC3E}">
        <p14:creationId xmlns:p14="http://schemas.microsoft.com/office/powerpoint/2010/main" val="3506837727"/>
      </p:ext>
    </p:extLst>
  </p:cSld>
  <p:clrMapOvr>
    <a:masterClrMapping/>
  </p:clrMapOvr>
  <p:transition spd="slow">
    <p:fade thruBlk="1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490080"/>
            <a:ext cx="4862314" cy="272289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9610" y="3700129"/>
            <a:ext cx="2880320" cy="305911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3212976"/>
            <a:ext cx="4283968" cy="338437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19" r="3799" b="5624"/>
          <a:stretch/>
        </p:blipFill>
        <p:spPr>
          <a:xfrm rot="20725842">
            <a:off x="621269" y="209941"/>
            <a:ext cx="2153331" cy="3787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988506"/>
      </p:ext>
    </p:extLst>
  </p:cSld>
  <p:clrMapOvr>
    <a:masterClrMapping/>
  </p:clrMapOvr>
  <p:transition spd="slow"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003"/>
            <a:ext cx="9144000" cy="6876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837354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226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404664"/>
            <a:ext cx="6984777" cy="3024336"/>
          </a:xfrm>
        </p:spPr>
        <p:txBody>
          <a:bodyPr/>
          <a:lstStyle/>
          <a:p>
            <a:pPr algn="l">
              <a:buFont typeface="Wingdings" pitchFamily="2" charset="2"/>
              <a:buChar char="v"/>
            </a:pPr>
            <a:r>
              <a:rPr lang="uk-UA" sz="7200" dirty="0" smtClean="0">
                <a:solidFill>
                  <a:srgbClr val="7030A0"/>
                </a:solidFill>
              </a:rPr>
              <a:t> реклама.</a:t>
            </a:r>
            <a:endParaRPr lang="uk-UA" sz="7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1227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82" b="31031"/>
          <a:stretch/>
        </p:blipFill>
        <p:spPr>
          <a:xfrm>
            <a:off x="5652120" y="152805"/>
            <a:ext cx="3491880" cy="151216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43" t="13809" r="6190" b="22380"/>
          <a:stretch/>
        </p:blipFill>
        <p:spPr>
          <a:xfrm>
            <a:off x="2362125" y="1268760"/>
            <a:ext cx="3505201" cy="3024167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40" r="23712"/>
          <a:stretch/>
        </p:blipFill>
        <p:spPr>
          <a:xfrm>
            <a:off x="2655050" y="4428441"/>
            <a:ext cx="1228573" cy="238452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984" y="4521930"/>
            <a:ext cx="3192016" cy="232917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384" y="2676313"/>
            <a:ext cx="1774820" cy="266021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6873" y="2060848"/>
            <a:ext cx="3156790" cy="236759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725" y="3437368"/>
            <a:ext cx="1296144" cy="342063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21" t="8857" r="18214" b="9338"/>
          <a:stretch/>
        </p:blipFill>
        <p:spPr>
          <a:xfrm>
            <a:off x="16835" y="25220"/>
            <a:ext cx="2754965" cy="259470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5" r="8857"/>
          <a:stretch/>
        </p:blipFill>
        <p:spPr>
          <a:xfrm>
            <a:off x="2384910" y="-977"/>
            <a:ext cx="1512168" cy="159020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752431"/>
            <a:ext cx="1634818" cy="1938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46107"/>
      </p:ext>
    </p:extLst>
  </p:cSld>
  <p:clrMapOvr>
    <a:masterClrMapping/>
  </p:clrMapOvr>
  <p:transition spd="slow">
    <p:fade thruBlk="1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916832"/>
            <a:ext cx="8928992" cy="482453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872208"/>
          </a:xfrm>
        </p:spPr>
        <p:txBody>
          <a:bodyPr>
            <a:noAutofit/>
          </a:bodyPr>
          <a:lstStyle/>
          <a:p>
            <a:pPr algn="r"/>
            <a:r>
              <a:rPr lang="ru-RU" sz="2400" b="1" dirty="0">
                <a:solidFill>
                  <a:srgbClr val="00B0F0"/>
                </a:solidFill>
              </a:rPr>
              <a:t>Свобода вибору в конкурентному суспільстві заснована на тому, </a:t>
            </a:r>
            <a:r>
              <a:rPr lang="ru-RU" sz="2400" b="1" dirty="0" smtClean="0">
                <a:solidFill>
                  <a:srgbClr val="00B0F0"/>
                </a:solidFill>
              </a:rPr>
              <a:t>якщо </a:t>
            </a:r>
            <a:r>
              <a:rPr lang="ru-RU" sz="2400" b="1" dirty="0">
                <a:solidFill>
                  <a:srgbClr val="00B0F0"/>
                </a:solidFill>
              </a:rPr>
              <a:t>хтось відмовляється задовольнити наші потреби, ми можемо звернутись до </a:t>
            </a:r>
            <a:r>
              <a:rPr lang="ru-RU" sz="2400" b="1" dirty="0" smtClean="0">
                <a:solidFill>
                  <a:srgbClr val="00B0F0"/>
                </a:solidFill>
              </a:rPr>
              <a:t>іншого </a:t>
            </a:r>
            <a:br>
              <a:rPr lang="ru-RU" sz="2400" b="1" dirty="0" smtClean="0">
                <a:solidFill>
                  <a:srgbClr val="00B0F0"/>
                </a:solidFill>
              </a:rPr>
            </a:br>
            <a:r>
              <a:rPr lang="ru-RU" sz="2400" b="1" dirty="0" smtClean="0">
                <a:solidFill>
                  <a:srgbClr val="00B0F0"/>
                </a:solidFill>
              </a:rPr>
              <a:t>(</a:t>
            </a:r>
            <a:r>
              <a:rPr lang="ru-RU" sz="2400" b="1" dirty="0">
                <a:solidFill>
                  <a:srgbClr val="00B0F0"/>
                </a:solidFill>
              </a:rPr>
              <a:t>Хайек Фридрих Август Фон).</a:t>
            </a:r>
            <a:endParaRPr lang="uk-UA" sz="24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479202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004" y="0"/>
            <a:ext cx="9180004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91264" cy="1440160"/>
          </a:xfrm>
        </p:spPr>
        <p:txBody>
          <a:bodyPr>
            <a:normAutofit fontScale="90000"/>
          </a:bodyPr>
          <a:lstStyle/>
          <a:p>
            <a:r>
              <a:rPr lang="uk-UA" sz="5400" b="1" dirty="0" smtClean="0">
                <a:solidFill>
                  <a:srgbClr val="002060"/>
                </a:solidFill>
              </a:rPr>
              <a:t>Неціновими </a:t>
            </a:r>
            <a:r>
              <a:rPr lang="uk-UA" sz="5400" dirty="0" smtClean="0">
                <a:solidFill>
                  <a:srgbClr val="002060"/>
                </a:solidFill>
              </a:rPr>
              <a:t>факторами ринкової пропозиції є:</a:t>
            </a:r>
            <a:br>
              <a:rPr lang="uk-UA" sz="5400" dirty="0" smtClean="0">
                <a:solidFill>
                  <a:srgbClr val="002060"/>
                </a:solidFill>
              </a:rPr>
            </a:br>
            <a:endParaRPr lang="uk-UA" sz="5400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2060848"/>
            <a:ext cx="8568952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buFont typeface="Wingdings" pitchFamily="2" charset="2"/>
              <a:buChar char="v"/>
            </a:pPr>
            <a:r>
              <a:rPr lang="uk-UA" sz="4800" dirty="0" smtClean="0">
                <a:solidFill>
                  <a:srgbClr val="7030A0"/>
                </a:solidFill>
              </a:rPr>
              <a:t>ціни на виробничі ресурси.</a:t>
            </a:r>
          </a:p>
          <a:p>
            <a:r>
              <a:rPr lang="uk-UA" sz="4000" dirty="0" smtClean="0">
                <a:solidFill>
                  <a:srgbClr val="002060"/>
                </a:solidFill>
              </a:rPr>
              <a:t>Подорожчання ресурсів </a:t>
            </a:r>
          </a:p>
          <a:p>
            <a:endParaRPr lang="uk-UA" sz="4000" dirty="0">
              <a:solidFill>
                <a:srgbClr val="002060"/>
              </a:solidFill>
            </a:endParaRPr>
          </a:p>
          <a:p>
            <a:r>
              <a:rPr lang="uk-UA" sz="4000" dirty="0" smtClean="0">
                <a:solidFill>
                  <a:srgbClr val="002060"/>
                </a:solidFill>
              </a:rPr>
              <a:t>збільшення витрат виробництва</a:t>
            </a:r>
          </a:p>
          <a:p>
            <a:endParaRPr lang="uk-UA" sz="4000" dirty="0">
              <a:solidFill>
                <a:srgbClr val="002060"/>
              </a:solidFill>
            </a:endParaRPr>
          </a:p>
          <a:p>
            <a:r>
              <a:rPr lang="uk-UA" sz="4000" dirty="0" smtClean="0">
                <a:solidFill>
                  <a:srgbClr val="002060"/>
                </a:solidFill>
              </a:rPr>
              <a:t>скорочення пропозиції товару</a:t>
            </a:r>
            <a:endParaRPr lang="uk-UA" sz="4000" dirty="0">
              <a:solidFill>
                <a:srgbClr val="002060"/>
              </a:solidFill>
            </a:endParaRPr>
          </a:p>
        </p:txBody>
      </p:sp>
      <p:sp>
        <p:nvSpPr>
          <p:cNvPr id="3" name="Стрелка вправо 2"/>
          <p:cNvSpPr/>
          <p:nvPr/>
        </p:nvSpPr>
        <p:spPr>
          <a:xfrm rot="5400000">
            <a:off x="3001220" y="3559623"/>
            <a:ext cx="572773" cy="3115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Стрелка вправо 5"/>
          <p:cNvSpPr/>
          <p:nvPr/>
        </p:nvSpPr>
        <p:spPr>
          <a:xfrm rot="5400000">
            <a:off x="3014115" y="4791685"/>
            <a:ext cx="576064" cy="340616"/>
          </a:xfrm>
          <a:prstGeom prst="rightArrow">
            <a:avLst>
              <a:gd name="adj1" fmla="val 43608"/>
              <a:gd name="adj2" fmla="val 4680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81154560"/>
      </p:ext>
    </p:extLst>
  </p:cSld>
  <p:clrMapOvr>
    <a:masterClrMapping/>
  </p:clrMapOvr>
  <p:transition spd="slow">
    <p:fade thruBlk="1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973928"/>
          </a:xfrm>
        </p:spPr>
      </p:pic>
      <p:sp>
        <p:nvSpPr>
          <p:cNvPr id="5" name="TextBox 4"/>
          <p:cNvSpPr txBox="1"/>
          <p:nvPr/>
        </p:nvSpPr>
        <p:spPr>
          <a:xfrm>
            <a:off x="611560" y="692696"/>
            <a:ext cx="7992888" cy="5601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buFont typeface="Wingdings" pitchFamily="2" charset="2"/>
              <a:buChar char="v"/>
            </a:pPr>
            <a:r>
              <a:rPr lang="uk-UA" sz="6600" dirty="0" smtClean="0">
                <a:solidFill>
                  <a:srgbClr val="7030A0"/>
                </a:solidFill>
              </a:rPr>
              <a:t> ціни на споріднені </a:t>
            </a:r>
          </a:p>
          <a:p>
            <a:r>
              <a:rPr lang="uk-UA" sz="6600" dirty="0" smtClean="0">
                <a:solidFill>
                  <a:srgbClr val="7030A0"/>
                </a:solidFill>
              </a:rPr>
              <a:t>     товари.</a:t>
            </a:r>
          </a:p>
          <a:p>
            <a:r>
              <a:rPr lang="uk-UA" sz="4000" dirty="0" smtClean="0">
                <a:solidFill>
                  <a:srgbClr val="002060"/>
                </a:solidFill>
              </a:rPr>
              <a:t>Якщо ціна на свинину зростатиме, то виробник свинних ковбас подумає про перехід на ковбаси із курятини.</a:t>
            </a:r>
          </a:p>
          <a:p>
            <a:endParaRPr lang="uk-UA" sz="66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890479"/>
      </p:ext>
    </p:extLst>
  </p:cSld>
  <p:clrMapOvr>
    <a:masterClrMapping/>
  </p:clrMapOvr>
  <p:transition spd="slow">
    <p:fade thruBlk="1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85384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sz="6600" dirty="0" smtClean="0">
                <a:solidFill>
                  <a:srgbClr val="7030A0"/>
                </a:solidFill>
              </a:rPr>
              <a:t> технологічні зміни.</a:t>
            </a:r>
          </a:p>
          <a:p>
            <a:pPr marL="0" indent="0">
              <a:buNone/>
            </a:pPr>
            <a:r>
              <a:rPr lang="ru-RU" sz="4000" dirty="0">
                <a:solidFill>
                  <a:srgbClr val="002060"/>
                </a:solidFill>
              </a:rPr>
              <a:t>Т</a:t>
            </a:r>
            <a:r>
              <a:rPr lang="ru-RU" sz="4000" dirty="0" smtClean="0">
                <a:solidFill>
                  <a:srgbClr val="002060"/>
                </a:solidFill>
              </a:rPr>
              <a:t>ехнологічний </a:t>
            </a:r>
            <a:r>
              <a:rPr lang="ru-RU" sz="4000" dirty="0">
                <a:solidFill>
                  <a:srgbClr val="002060"/>
                </a:solidFill>
              </a:rPr>
              <a:t>прогресс сприяє скороченню виробничих витрат, а отже, й розширенню виробництва </a:t>
            </a:r>
            <a:r>
              <a:rPr lang="ru-RU" sz="4000" dirty="0" smtClean="0">
                <a:solidFill>
                  <a:srgbClr val="002060"/>
                </a:solidFill>
              </a:rPr>
              <a:t>та </a:t>
            </a:r>
            <a:r>
              <a:rPr lang="ru-RU" sz="4000" dirty="0">
                <a:solidFill>
                  <a:srgbClr val="002060"/>
                </a:solidFill>
              </a:rPr>
              <a:t>пропозиції </a:t>
            </a:r>
            <a:r>
              <a:rPr lang="ru-RU" sz="4000" dirty="0" smtClean="0">
                <a:solidFill>
                  <a:srgbClr val="002060"/>
                </a:solidFill>
              </a:rPr>
              <a:t>товарів</a:t>
            </a:r>
            <a:r>
              <a:rPr lang="ru-RU" sz="4000" dirty="0">
                <a:solidFill>
                  <a:srgbClr val="002060"/>
                </a:solidFill>
              </a:rPr>
              <a:t>.</a:t>
            </a:r>
            <a:endParaRPr lang="uk-UA" sz="4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470035"/>
      </p:ext>
    </p:extLst>
  </p:cSld>
  <p:clrMapOvr>
    <a:masterClrMapping/>
  </p:clrMapOvr>
  <p:transition spd="slow">
    <p:fade thruBlk="1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597"/>
            <a:ext cx="9144000" cy="7000597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260648"/>
            <a:ext cx="8208912" cy="5865515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uk-UA" sz="6600" dirty="0" smtClean="0">
                <a:solidFill>
                  <a:srgbClr val="7030A0"/>
                </a:solidFill>
              </a:rPr>
              <a:t> державна економічна політика.</a:t>
            </a:r>
          </a:p>
          <a:p>
            <a:pPr marL="0" indent="0">
              <a:buNone/>
            </a:pPr>
            <a:r>
              <a:rPr lang="uk-UA" sz="4000" dirty="0">
                <a:solidFill>
                  <a:srgbClr val="002060"/>
                </a:solidFill>
              </a:rPr>
              <a:t>П</a:t>
            </a:r>
            <a:r>
              <a:rPr lang="uk-UA" sz="4000" dirty="0" smtClean="0">
                <a:solidFill>
                  <a:srgbClr val="002060"/>
                </a:solidFill>
              </a:rPr>
              <a:t>осилення податкового </a:t>
            </a:r>
          </a:p>
          <a:p>
            <a:pPr marL="0" indent="0">
              <a:buNone/>
            </a:pPr>
            <a:r>
              <a:rPr lang="uk-UA" sz="4000" dirty="0" smtClean="0">
                <a:solidFill>
                  <a:srgbClr val="002060"/>
                </a:solidFill>
              </a:rPr>
              <a:t>тиску на виробників</a:t>
            </a:r>
          </a:p>
          <a:p>
            <a:pPr marL="0" indent="0">
              <a:buNone/>
            </a:pPr>
            <a:endParaRPr lang="uk-UA" sz="400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uk-UA" sz="4000" dirty="0">
                <a:solidFill>
                  <a:srgbClr val="002060"/>
                </a:solidFill>
              </a:rPr>
              <a:t>с</a:t>
            </a:r>
            <a:r>
              <a:rPr lang="uk-UA" sz="4000" dirty="0" smtClean="0">
                <a:solidFill>
                  <a:srgbClr val="002060"/>
                </a:solidFill>
              </a:rPr>
              <a:t>корочення виробництва.</a:t>
            </a:r>
            <a:endParaRPr lang="uk-UA" sz="4000" dirty="0">
              <a:solidFill>
                <a:srgbClr val="002060"/>
              </a:solidFill>
            </a:endParaRPr>
          </a:p>
        </p:txBody>
      </p:sp>
      <p:sp>
        <p:nvSpPr>
          <p:cNvPr id="2" name="Стрелка вправо 1"/>
          <p:cNvSpPr/>
          <p:nvPr/>
        </p:nvSpPr>
        <p:spPr>
          <a:xfrm rot="5400000">
            <a:off x="2873631" y="4035928"/>
            <a:ext cx="834392" cy="484632"/>
          </a:xfrm>
          <a:prstGeom prst="rightArrow">
            <a:avLst>
              <a:gd name="adj1" fmla="val 48865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00110426"/>
      </p:ext>
    </p:extLst>
  </p:cSld>
  <p:clrMapOvr>
    <a:masterClrMapping/>
  </p:clrMapOvr>
  <p:transition spd="slow">
    <p:fade thruBlk="1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32" y="0"/>
            <a:ext cx="9144000" cy="6970374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620688"/>
            <a:ext cx="8208912" cy="5832647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uk-UA" sz="6600" dirty="0" smtClean="0">
                <a:solidFill>
                  <a:srgbClr val="7030A0"/>
                </a:solidFill>
              </a:rPr>
              <a:t> кількість продавців.</a:t>
            </a:r>
          </a:p>
          <a:p>
            <a:pPr marL="0" indent="0">
              <a:buNone/>
            </a:pPr>
            <a:endParaRPr lang="uk-UA" sz="4000" dirty="0" smtClean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uk-UA" sz="4000" dirty="0" smtClean="0">
                <a:solidFill>
                  <a:srgbClr val="002060"/>
                </a:solidFill>
              </a:rPr>
              <a:t>Збільшення числа продавців</a:t>
            </a:r>
          </a:p>
          <a:p>
            <a:pPr marL="0" indent="0">
              <a:buNone/>
            </a:pPr>
            <a:endParaRPr lang="uk-UA" sz="400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uk-UA" sz="4000" dirty="0">
                <a:solidFill>
                  <a:srgbClr val="002060"/>
                </a:solidFill>
              </a:rPr>
              <a:t>з</a:t>
            </a:r>
            <a:r>
              <a:rPr lang="uk-UA" sz="4000" dirty="0" smtClean="0">
                <a:solidFill>
                  <a:srgbClr val="002060"/>
                </a:solidFill>
              </a:rPr>
              <a:t>більшення товарної пропозиції</a:t>
            </a:r>
            <a:endParaRPr lang="uk-UA" sz="4000" dirty="0">
              <a:solidFill>
                <a:srgbClr val="002060"/>
              </a:solidFill>
            </a:endParaRPr>
          </a:p>
        </p:txBody>
      </p:sp>
      <p:sp>
        <p:nvSpPr>
          <p:cNvPr id="2" name="Стрелка вправо 1"/>
          <p:cNvSpPr/>
          <p:nvPr/>
        </p:nvSpPr>
        <p:spPr>
          <a:xfrm rot="5400000">
            <a:off x="3316431" y="3366704"/>
            <a:ext cx="792089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14014391"/>
      </p:ext>
    </p:extLst>
  </p:cSld>
  <p:clrMapOvr>
    <a:masterClrMapping/>
  </p:clrMapOvr>
  <p:transition spd="slow">
    <p:fade thruBlk="1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7" y="-55704"/>
            <a:ext cx="9144000" cy="6913704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476672"/>
            <a:ext cx="8640960" cy="576064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uk-UA" sz="6600" dirty="0" smtClean="0">
                <a:solidFill>
                  <a:srgbClr val="7030A0"/>
                </a:solidFill>
              </a:rPr>
              <a:t>очікування    </a:t>
            </a:r>
          </a:p>
          <a:p>
            <a:pPr marL="0" indent="0">
              <a:buNone/>
            </a:pPr>
            <a:r>
              <a:rPr lang="uk-UA" sz="6600" dirty="0" smtClean="0">
                <a:solidFill>
                  <a:srgbClr val="7030A0"/>
                </a:solidFill>
              </a:rPr>
              <a:t>    продавців.</a:t>
            </a:r>
          </a:p>
          <a:p>
            <a:pPr marL="0" indent="0">
              <a:buNone/>
            </a:pPr>
            <a:r>
              <a:rPr lang="uk-UA" sz="4000" dirty="0" smtClean="0">
                <a:solidFill>
                  <a:srgbClr val="002060"/>
                </a:solidFill>
              </a:rPr>
              <a:t>Оптимістичні очікування продавців позначаються на збільшенні пропозиції товарів, песимістичні – навпаки.</a:t>
            </a:r>
            <a:endParaRPr lang="uk-UA" sz="4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2001009"/>
      </p:ext>
    </p:extLst>
  </p:cSld>
  <p:clrMapOvr>
    <a:masterClrMapping/>
  </p:clrMapOvr>
  <p:transition spd="slow">
    <p:fade thruBlk="1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556792"/>
            <a:ext cx="6431328" cy="5153397"/>
          </a:xfrm>
        </p:spPr>
      </p:pic>
      <p:sp>
        <p:nvSpPr>
          <p:cNvPr id="7" name="TextBox 6"/>
          <p:cNvSpPr txBox="1"/>
          <p:nvPr/>
        </p:nvSpPr>
        <p:spPr>
          <a:xfrm>
            <a:off x="467545" y="620688"/>
            <a:ext cx="83529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/>
              <a:t>Ринкова рівновага  → попит = пропозиції</a:t>
            </a:r>
            <a:endParaRPr lang="uk-UA" sz="3600" b="1" dirty="0"/>
          </a:p>
        </p:txBody>
      </p:sp>
    </p:spTree>
    <p:extLst>
      <p:ext uri="{BB962C8B-B14F-4D97-AF65-F5344CB8AC3E}">
        <p14:creationId xmlns:p14="http://schemas.microsoft.com/office/powerpoint/2010/main" val="3405677960"/>
      </p:ext>
    </p:extLst>
  </p:cSld>
  <p:clrMapOvr>
    <a:masterClrMapping/>
  </p:clrMapOvr>
  <p:transition spd="slow"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250"/>
            <a:ext cx="9144000" cy="68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0716582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6672"/>
            <a:ext cx="8064896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8775118"/>
      </p:ext>
    </p:extLst>
  </p:cSld>
  <p:clrMapOvr>
    <a:masterClrMapping/>
  </p:clrMapOvr>
  <p:transition spd="slow">
    <p:fade thruBlk="1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1400"/>
            <a:ext cx="9144000" cy="7038637"/>
          </a:xfrm>
        </p:spPr>
      </p:pic>
      <p:sp>
        <p:nvSpPr>
          <p:cNvPr id="5" name="TextBox 4"/>
          <p:cNvSpPr txBox="1"/>
          <p:nvPr/>
        </p:nvSpPr>
        <p:spPr>
          <a:xfrm>
            <a:off x="1187624" y="337050"/>
            <a:ext cx="7488832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uk-UA" sz="2400" b="1" u="sng" dirty="0" smtClean="0"/>
          </a:p>
          <a:p>
            <a:pPr algn="ctr"/>
            <a:r>
              <a:rPr lang="uk-UA" sz="2400" b="1" u="sng" dirty="0" smtClean="0"/>
              <a:t>Завдання </a:t>
            </a:r>
            <a:r>
              <a:rPr lang="uk-UA" sz="2400" b="1" u="sng" dirty="0"/>
              <a:t>додому: </a:t>
            </a:r>
            <a:endParaRPr lang="uk-UA" sz="2400" b="1" u="sng" dirty="0" smtClean="0"/>
          </a:p>
          <a:p>
            <a:endParaRPr lang="uk-UA" dirty="0"/>
          </a:p>
          <a:p>
            <a:r>
              <a:rPr lang="uk-UA" sz="2000" dirty="0"/>
              <a:t>   1). Вивчити конспект </a:t>
            </a:r>
            <a:r>
              <a:rPr lang="uk-UA" sz="2000" dirty="0">
                <a:solidFill>
                  <a:srgbClr val="FF0000"/>
                </a:solidFill>
              </a:rPr>
              <a:t>лекції</a:t>
            </a:r>
            <a:r>
              <a:rPr lang="uk-UA" sz="2000" dirty="0"/>
              <a:t>. </a:t>
            </a:r>
            <a:endParaRPr lang="uk-UA" sz="2000" dirty="0" smtClean="0"/>
          </a:p>
          <a:p>
            <a:endParaRPr lang="uk-UA" sz="2000" dirty="0"/>
          </a:p>
          <a:p>
            <a:r>
              <a:rPr lang="uk-UA" sz="2000" dirty="0"/>
              <a:t>   2). Поглибити та закріпити отриманні знання текстом </a:t>
            </a:r>
            <a:r>
              <a:rPr lang="uk-UA" sz="2000" dirty="0" smtClean="0"/>
              <a:t> </a:t>
            </a:r>
            <a:r>
              <a:rPr lang="uk-UA" sz="2000" dirty="0" smtClean="0"/>
              <a:t>підручника</a:t>
            </a:r>
            <a:endParaRPr lang="uk-UA" sz="2000" dirty="0"/>
          </a:p>
          <a:p>
            <a:r>
              <a:rPr lang="uk-UA" sz="20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782601"/>
      </p:ext>
    </p:extLst>
  </p:cSld>
  <p:clrMapOvr>
    <a:masterClrMapping/>
  </p:clrMapOvr>
  <p:transition spd="slow"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21769"/>
            <a:ext cx="3707904" cy="412845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0"/>
            <a:ext cx="4355976" cy="321297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067944" y="4221088"/>
            <a:ext cx="48245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b="1" dirty="0" smtClean="0">
                <a:solidFill>
                  <a:srgbClr val="FF0000"/>
                </a:solidFill>
              </a:rPr>
              <a:t>Що обрати?</a:t>
            </a:r>
            <a:endParaRPr lang="uk-UA" sz="6600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788024" cy="3192016"/>
          </a:xfrm>
        </p:spPr>
      </p:pic>
    </p:spTree>
    <p:extLst>
      <p:ext uri="{BB962C8B-B14F-4D97-AF65-F5344CB8AC3E}">
        <p14:creationId xmlns:p14="http://schemas.microsoft.com/office/powerpoint/2010/main" val="1655125847"/>
      </p:ext>
    </p:extLst>
  </p:cSld>
  <p:clrMapOvr>
    <a:masterClrMapping/>
  </p:clrMapOvr>
  <p:transition spd="slow"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429375" cy="3429000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97" r="23047"/>
          <a:stretch/>
        </p:blipFill>
        <p:spPr>
          <a:xfrm>
            <a:off x="3907958" y="3018791"/>
            <a:ext cx="5236042" cy="381642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23528" y="4149080"/>
            <a:ext cx="3456385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</a:rPr>
              <a:t>     ЗА ЯКОЮ</a:t>
            </a:r>
          </a:p>
          <a:p>
            <a:r>
              <a:rPr lang="uk-UA" sz="6600" b="1" dirty="0" smtClean="0">
                <a:solidFill>
                  <a:srgbClr val="FF0000"/>
                </a:solidFill>
              </a:rPr>
              <a:t>ЦІНОЮ?</a:t>
            </a:r>
            <a:endParaRPr lang="uk-UA" sz="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986531"/>
      </p:ext>
    </p:extLst>
  </p:cSld>
  <p:clrMapOvr>
    <a:masterClrMapping/>
  </p:clrMapOvr>
  <p:transition spd="slow"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719"/>
          <a:stretch/>
        </p:blipFill>
        <p:spPr>
          <a:xfrm>
            <a:off x="467545" y="188640"/>
            <a:ext cx="1818456" cy="28575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98" r="14264"/>
          <a:stretch/>
        </p:blipFill>
        <p:spPr>
          <a:xfrm>
            <a:off x="4860032" y="3379664"/>
            <a:ext cx="2098109" cy="239712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86273"/>
            <a:ext cx="2397359" cy="239735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175" y="3861048"/>
            <a:ext cx="2472496" cy="262084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58686"/>
            <a:ext cx="814191" cy="81419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444208" y="476672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З ЧОГО?</a:t>
            </a:r>
            <a:endParaRPr lang="uk-UA" sz="32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58140" y="3046141"/>
            <a:ext cx="193433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3200" b="1" dirty="0" smtClean="0">
              <a:solidFill>
                <a:srgbClr val="C00000"/>
              </a:solidFill>
            </a:endParaRPr>
          </a:p>
          <a:p>
            <a:r>
              <a:rPr lang="uk-UA" sz="3200" b="1" dirty="0" smtClean="0">
                <a:solidFill>
                  <a:srgbClr val="C00000"/>
                </a:solidFill>
              </a:rPr>
              <a:t>СКІЛЬКИ</a:t>
            </a:r>
            <a:r>
              <a:rPr lang="uk-UA" sz="3200" b="1" dirty="0">
                <a:solidFill>
                  <a:srgbClr val="C00000"/>
                </a:solidFill>
              </a:rPr>
              <a:t>?</a:t>
            </a:r>
            <a:endParaRPr lang="uk-UA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835696" y="3501008"/>
            <a:ext cx="19442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ЗА ЯКОЮ </a:t>
            </a:r>
          </a:p>
          <a:p>
            <a:r>
              <a:rPr lang="uk-UA" sz="3200" b="1" dirty="0" smtClean="0">
                <a:solidFill>
                  <a:srgbClr val="C00000"/>
                </a:solidFill>
              </a:rPr>
              <a:t>ЦІНОЮ?</a:t>
            </a:r>
            <a:endParaRPr lang="uk-UA" sz="32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35696" y="186273"/>
            <a:ext cx="27363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ВИРОБЛЯТИ…</a:t>
            </a:r>
            <a:endParaRPr lang="uk-UA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313886"/>
      </p:ext>
    </p:extLst>
  </p:cSld>
  <p:clrMapOvr>
    <a:masterClrMapping/>
  </p:clrMapOvr>
  <p:transition spd="slow"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29" b="8211"/>
          <a:stretch/>
        </p:blipFill>
        <p:spPr>
          <a:xfrm>
            <a:off x="730233" y="260648"/>
            <a:ext cx="2426363" cy="27622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6107" y="3284508"/>
            <a:ext cx="4069033" cy="279119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2093" y="260648"/>
            <a:ext cx="2847975" cy="27622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87624" y="3022898"/>
            <a:ext cx="18722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споживач</a:t>
            </a:r>
            <a:endParaRPr lang="uk-UA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940152" y="3022897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виробник</a:t>
            </a:r>
            <a:endParaRPr lang="uk-UA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059831" y="5949280"/>
            <a:ext cx="3797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Ціна товару, послуги</a:t>
            </a:r>
            <a:endParaRPr lang="uk-UA" sz="2400" b="1" dirty="0"/>
          </a:p>
        </p:txBody>
      </p:sp>
    </p:spTree>
    <p:extLst>
      <p:ext uri="{BB962C8B-B14F-4D97-AF65-F5344CB8AC3E}">
        <p14:creationId xmlns:p14="http://schemas.microsoft.com/office/powerpoint/2010/main" val="1371619277"/>
      </p:ext>
    </p:extLst>
  </p:cSld>
  <p:clrMapOvr>
    <a:masterClrMapping/>
  </p:clrMapOvr>
  <p:transition spd="slow">
    <p:fade thruBlk="1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406B6EB-8CCB-429C-9D3B-EA09378A397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1022</TotalTime>
  <Words>217</Words>
  <Application>Microsoft Office PowerPoint</Application>
  <PresentationFormat>Экран (4:3)</PresentationFormat>
  <Paragraphs>74</Paragraphs>
  <Slides>51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2" baseType="lpstr">
      <vt:lpstr>Тема Office</vt:lpstr>
      <vt:lpstr>У потреб немає вихідних (Р.Бертон).   Чим більше нам дано, тим більше ми бажаємо (Сенека). </vt:lpstr>
      <vt:lpstr>Презентация PowerPoint</vt:lpstr>
      <vt:lpstr>Опитування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План:         1.Ринковий попит та його             фактори.         2.Ринкова пропозиція             та її фактори.         3.Ринкова рівновага та             рівноважна ціна. </vt:lpstr>
      <vt:lpstr>Презентация PowerPoint</vt:lpstr>
      <vt:lpstr>кількість та доходи споживачів;</vt:lpstr>
      <vt:lpstr>Презентация PowerPoint</vt:lpstr>
      <vt:lpstr>Презентация PowerPoint</vt:lpstr>
      <vt:lpstr>Презентация PowerPoint</vt:lpstr>
      <vt:lpstr>Презентация PowerPoint</vt:lpstr>
      <vt:lpstr> очікування       споживачів;</vt:lpstr>
      <vt:lpstr>Презентация PowerPoint</vt:lpstr>
      <vt:lpstr>Презентация PowerPoint</vt:lpstr>
      <vt:lpstr>ціни на          взаємозамін-     ні товари;</vt:lpstr>
      <vt:lpstr>Презентация PowerPoint</vt:lpstr>
      <vt:lpstr>Презентация PowerPoint</vt:lpstr>
      <vt:lpstr> ціни на        взаємодоповнюючі        товари;</vt:lpstr>
      <vt:lpstr>Презентация PowerPoint</vt:lpstr>
      <vt:lpstr>Презентация PowerPoint</vt:lpstr>
      <vt:lpstr>Презентация PowerPoint</vt:lpstr>
      <vt:lpstr> кліматичні       умови; </vt:lpstr>
      <vt:lpstr>Презентация PowerPoint</vt:lpstr>
      <vt:lpstr>Презентация PowerPoint</vt:lpstr>
      <vt:lpstr>Презентация PowerPoint</vt:lpstr>
      <vt:lpstr>Презентация PowerPoint</vt:lpstr>
      <vt:lpstr>  мода і      традиції;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реклама.</vt:lpstr>
      <vt:lpstr>Презентация PowerPoint</vt:lpstr>
      <vt:lpstr>Свобода вибору в конкурентному суспільстві заснована на тому, якщо хтось відмовляється задовольнити наші потреби, ми можемо звернутись до іншого  (Хайек Фридрих Август Фон).</vt:lpstr>
      <vt:lpstr>Неціновими факторами ринкової пропозиції є: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Цікаві факти про гроші.</dc:title>
  <dc:creator>Admin</dc:creator>
  <cp:lastModifiedBy>Админ</cp:lastModifiedBy>
  <cp:revision>96</cp:revision>
  <dcterms:created xsi:type="dcterms:W3CDTF">2013-11-21T19:00:47Z</dcterms:created>
  <dcterms:modified xsi:type="dcterms:W3CDTF">2017-04-17T16:11:35Z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TC103853789990</vt:lpwstr>
  </property>
</Properties>
</file>