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0" r:id="rId1"/>
  </p:sldMasterIdLst>
  <p:sldIdLst>
    <p:sldId id="256" r:id="rId2"/>
    <p:sldId id="259" r:id="rId3"/>
    <p:sldId id="261" r:id="rId4"/>
    <p:sldId id="262" r:id="rId5"/>
    <p:sldId id="263" r:id="rId6"/>
    <p:sldId id="264" r:id="rId7"/>
    <p:sldId id="265" r:id="rId8"/>
    <p:sldId id="260" r:id="rId9"/>
    <p:sldId id="266" r:id="rId10"/>
    <p:sldId id="267" r:id="rId11"/>
    <p:sldId id="268" r:id="rId12"/>
    <p:sldId id="269" r:id="rId13"/>
    <p:sldId id="270" r:id="rId14"/>
    <p:sldId id="272" r:id="rId15"/>
    <p:sldId id="271" r:id="rId16"/>
    <p:sldId id="276" r:id="rId17"/>
    <p:sldId id="277" r:id="rId18"/>
    <p:sldId id="278" r:id="rId19"/>
    <p:sldId id="280" r:id="rId20"/>
    <p:sldId id="275" r:id="rId21"/>
    <p:sldId id="258" r:id="rId2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Светлый стиль 3 - акцент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0505E3EF-67EA-436B-97B2-0124C06EBD24}" styleName="Средний стиль 4 - акцент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7" d="100"/>
          <a:sy n="107" d="100"/>
        </p:scale>
        <p:origin x="-1638"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8" name="Дата 27"/>
          <p:cNvSpPr>
            <a:spLocks noGrp="1"/>
          </p:cNvSpPr>
          <p:nvPr>
            <p:ph type="dt" sz="half" idx="10"/>
          </p:nvPr>
        </p:nvSpPr>
        <p:spPr/>
        <p:txBody>
          <a:bodyPr/>
          <a:lstStyle>
            <a:extLst/>
          </a:lstStyle>
          <a:p>
            <a:fld id="{E0E66014-301A-4681-BFC4-4F2C18349FBB}" type="datetimeFigureOut">
              <a:rPr lang="ru-RU" smtClean="0"/>
              <a:pPr/>
              <a:t>27.05.2017</a:t>
            </a:fld>
            <a:endParaRPr lang="ru-RU"/>
          </a:p>
        </p:txBody>
      </p:sp>
      <p:sp>
        <p:nvSpPr>
          <p:cNvPr id="17" name="Нижний колонтитул 16"/>
          <p:cNvSpPr>
            <a:spLocks noGrp="1"/>
          </p:cNvSpPr>
          <p:nvPr>
            <p:ph type="ftr" sz="quarter" idx="11"/>
          </p:nvPr>
        </p:nvSpPr>
        <p:spPr/>
        <p:txBody>
          <a:bodyPr/>
          <a:lstStyle>
            <a:extLst/>
          </a:lstStyle>
          <a:p>
            <a:endParaRPr lang="ru-RU"/>
          </a:p>
        </p:txBody>
      </p:sp>
      <p:sp>
        <p:nvSpPr>
          <p:cNvPr id="29" name="Номер слайда 28"/>
          <p:cNvSpPr>
            <a:spLocks noGrp="1"/>
          </p:cNvSpPr>
          <p:nvPr>
            <p:ph type="sldNum" sz="quarter" idx="12"/>
          </p:nvPr>
        </p:nvSpPr>
        <p:spPr/>
        <p:txBody>
          <a:bodyPr/>
          <a:lstStyle>
            <a:extLst/>
          </a:lstStyle>
          <a:p>
            <a:fld id="{A51F20C3-2329-4EBF-BAF0-F6AB22CAA93E}" type="slidenum">
              <a:rPr lang="ru-RU" smtClean="0"/>
              <a:pPr/>
              <a:t>‹#›</a:t>
            </a:fld>
            <a:endParaRPr lang="ru-RU"/>
          </a:p>
        </p:txBody>
      </p:sp>
      <p:sp>
        <p:nvSpPr>
          <p:cNvPr id="32" name="Прямоугольник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Прямоугольник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Прямоугольник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Прямоугольник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Прямоугольник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Заголовок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56" name="Прямоугольник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Прямоугольник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Прямоугольник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Прямоугольник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E0E66014-301A-4681-BFC4-4F2C18349FBB}" type="datetimeFigureOut">
              <a:rPr lang="ru-RU" smtClean="0"/>
              <a:pPr/>
              <a:t>27.05.2017</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A51F20C3-2329-4EBF-BAF0-F6AB22CAA93E}"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9"/>
            <a:ext cx="1981200" cy="5851525"/>
          </a:xfrm>
        </p:spPr>
        <p:txBody>
          <a:bodyPr vert="eaVert" anchor="ct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609600" y="274639"/>
            <a:ext cx="58674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E0E66014-301A-4681-BFC4-4F2C18349FBB}" type="datetimeFigureOut">
              <a:rPr lang="ru-RU" smtClean="0"/>
              <a:pPr/>
              <a:t>27.05.2017</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A51F20C3-2329-4EBF-BAF0-F6AB22CAA93E}"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E0E66014-301A-4681-BFC4-4F2C18349FBB}" type="datetimeFigureOut">
              <a:rPr lang="ru-RU" smtClean="0"/>
              <a:pPr/>
              <a:t>27.05.2017</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A51F20C3-2329-4EBF-BAF0-F6AB22CAA93E}"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14" name="Полилиния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Полилиния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Полилиния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Полилиния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Полилиния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Полилиния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Полилиния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Полилиния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Полилиния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Полилиния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Полилиния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Полилиния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Полилиния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Полилиния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Полилиния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Текст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E0E66014-301A-4681-BFC4-4F2C18349FBB}" type="datetimeFigureOut">
              <a:rPr lang="ru-RU" smtClean="0"/>
              <a:pPr/>
              <a:t>27.05.2017</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A51F20C3-2329-4EBF-BAF0-F6AB22CAA93E}" type="slidenum">
              <a:rPr lang="ru-RU" smtClean="0"/>
              <a:pPr/>
              <a:t>‹#›</a:t>
            </a:fld>
            <a:endParaRPr lang="ru-RU"/>
          </a:p>
        </p:txBody>
      </p:sp>
      <p:sp>
        <p:nvSpPr>
          <p:cNvPr id="7" name="Прямоугольник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ru-RU" smtClean="0"/>
              <a:t>Образец заголовка</a:t>
            </a:r>
            <a:endParaRPr kumimoji="0" lang="en-US"/>
          </a:p>
        </p:txBody>
      </p:sp>
      <p:sp>
        <p:nvSpPr>
          <p:cNvPr id="8" name="Прямоугольник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Прямоугольник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Прямоугольник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Прямоугольник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Прямоугольник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2064"/>
            <a:ext cx="8229600" cy="9144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E0E66014-301A-4681-BFC4-4F2C18349FBB}" type="datetimeFigureOut">
              <a:rPr lang="ru-RU" smtClean="0"/>
              <a:pPr/>
              <a:t>27.05.2017</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A51F20C3-2329-4EBF-BAF0-F6AB22CAA93E}"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5" name="Прямоугольник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504824" y="512064"/>
            <a:ext cx="7772400" cy="914400"/>
          </a:xfrm>
        </p:spPr>
        <p:txBody>
          <a:bodyPr anchor="t"/>
          <a:lstStyle>
            <a:lvl1pPr>
              <a:defRPr sz="400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E0E66014-301A-4681-BFC4-4F2C18349FBB}" type="datetimeFigureOut">
              <a:rPr lang="ru-RU" smtClean="0"/>
              <a:pPr/>
              <a:t>27.05.2017</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A51F20C3-2329-4EBF-BAF0-F6AB22CAA93E}" type="slidenum">
              <a:rPr lang="ru-RU" smtClean="0"/>
              <a:pPr/>
              <a:t>‹#›</a:t>
            </a:fld>
            <a:endParaRPr lang="ru-RU"/>
          </a:p>
        </p:txBody>
      </p:sp>
      <p:sp>
        <p:nvSpPr>
          <p:cNvPr id="16" name="Прямоугольник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Прямоугольник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Прямоугольник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Прямоугольник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Прямоугольник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Прямоугольник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Прямоугольник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Прямоугольник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Прямоугольник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512064"/>
            <a:ext cx="7772400" cy="914400"/>
          </a:xfrm>
        </p:spPr>
        <p:txBody>
          <a:bodyPr/>
          <a:lstStyle>
            <a:lvl1pPr>
              <a:defRPr sz="4000" cap="none" baseline="0"/>
            </a:lvl1pPr>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E0E66014-301A-4681-BFC4-4F2C18349FBB}" type="datetimeFigureOut">
              <a:rPr lang="ru-RU" smtClean="0"/>
              <a:pPr/>
              <a:t>27.05.2017</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A51F20C3-2329-4EBF-BAF0-F6AB22CAA93E}"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E0E66014-301A-4681-BFC4-4F2C18349FBB}" type="datetimeFigureOut">
              <a:rPr lang="ru-RU" smtClean="0"/>
              <a:pPr/>
              <a:t>27.05.2017</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A51F20C3-2329-4EBF-BAF0-F6AB22CAA93E}"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273050"/>
            <a:ext cx="8229600" cy="1162050"/>
          </a:xfrm>
        </p:spPr>
        <p:txBody>
          <a:bodyPr anchor="ctr"/>
          <a:lstStyle>
            <a:lvl1pPr algn="l">
              <a:buNone/>
              <a:defRPr sz="3600" b="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E0E66014-301A-4681-BFC4-4F2C18349FBB}" type="datetimeFigureOut">
              <a:rPr lang="ru-RU" smtClean="0"/>
              <a:pPr/>
              <a:t>27.05.2017</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A51F20C3-2329-4EBF-BAF0-F6AB22CAA93E}"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8" name="Прямоугольник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Прямая соединительная линия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Группа 9"/>
          <p:cNvGrpSpPr/>
          <p:nvPr/>
        </p:nvGrpSpPr>
        <p:grpSpPr>
          <a:xfrm rot="5400000">
            <a:off x="8514581" y="1219200"/>
            <a:ext cx="132763" cy="128466"/>
            <a:chOff x="6668087" y="1297746"/>
            <a:chExt cx="161840" cy="156602"/>
          </a:xfrm>
        </p:grpSpPr>
        <p:cxnSp>
          <p:nvCxnSpPr>
            <p:cNvPr id="15" name="Прямая соединительная линия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Прямая соединительная линия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Прямая соединительная линия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Заголовок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ru-RU" smtClean="0"/>
              <a:t>Образец заголовка</a:t>
            </a:r>
            <a:endParaRPr kumimoji="0" lang="en-US"/>
          </a:p>
        </p:txBody>
      </p:sp>
      <p:sp>
        <p:nvSpPr>
          <p:cNvPr id="3" name="Рисунок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ru-RU" smtClean="0"/>
              <a:t>Вставка рисунка</a:t>
            </a:r>
            <a:endParaRPr kumimoji="0" lang="en-US"/>
          </a:p>
        </p:txBody>
      </p:sp>
      <p:sp>
        <p:nvSpPr>
          <p:cNvPr id="4" name="Текст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grpSp>
        <p:nvGrpSpPr>
          <p:cNvPr id="14" name="Группа 13"/>
          <p:cNvGrpSpPr/>
          <p:nvPr/>
        </p:nvGrpSpPr>
        <p:grpSpPr>
          <a:xfrm rot="5400000">
            <a:off x="8666981" y="1371600"/>
            <a:ext cx="132763" cy="128466"/>
            <a:chOff x="6668087" y="1297746"/>
            <a:chExt cx="161840" cy="156602"/>
          </a:xfrm>
        </p:grpSpPr>
        <p:cxnSp>
          <p:nvCxnSpPr>
            <p:cNvPr id="11" name="Прямая соединительная линия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Прямая соединительная линия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Прямая соединительная линия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Группа 17"/>
          <p:cNvGrpSpPr/>
          <p:nvPr/>
        </p:nvGrpSpPr>
        <p:grpSpPr>
          <a:xfrm rot="5400000">
            <a:off x="8320088" y="1474763"/>
            <a:ext cx="132763" cy="128466"/>
            <a:chOff x="6668087" y="1297746"/>
            <a:chExt cx="161840" cy="156602"/>
          </a:xfrm>
        </p:grpSpPr>
        <p:cxnSp>
          <p:nvCxnSpPr>
            <p:cNvPr id="19" name="Прямая соединительная линия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Прямая соединительная линия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Прямая соединительная линия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Дата 4"/>
          <p:cNvSpPr>
            <a:spLocks noGrp="1"/>
          </p:cNvSpPr>
          <p:nvPr>
            <p:ph type="dt" sz="half" idx="10"/>
          </p:nvPr>
        </p:nvSpPr>
        <p:spPr>
          <a:xfrm>
            <a:off x="6477000" y="55499"/>
            <a:ext cx="2133600" cy="365125"/>
          </a:xfrm>
        </p:spPr>
        <p:txBody>
          <a:bodyPr/>
          <a:lstStyle>
            <a:extLst/>
          </a:lstStyle>
          <a:p>
            <a:fld id="{E0E66014-301A-4681-BFC4-4F2C18349FBB}" type="datetimeFigureOut">
              <a:rPr lang="ru-RU" smtClean="0"/>
              <a:pPr/>
              <a:t>27.05.2017</a:t>
            </a:fld>
            <a:endParaRPr lang="ru-RU"/>
          </a:p>
        </p:txBody>
      </p:sp>
      <p:sp>
        <p:nvSpPr>
          <p:cNvPr id="6" name="Нижний колонтитул 5"/>
          <p:cNvSpPr>
            <a:spLocks noGrp="1"/>
          </p:cNvSpPr>
          <p:nvPr>
            <p:ph type="ftr" sz="quarter" idx="11"/>
          </p:nvPr>
        </p:nvSpPr>
        <p:spPr>
          <a:xfrm>
            <a:off x="914400" y="55499"/>
            <a:ext cx="5562600" cy="365125"/>
          </a:xfrm>
        </p:spPr>
        <p:txBody>
          <a:bodyPr/>
          <a:lstStyle>
            <a:extLst/>
          </a:lstStyle>
          <a:p>
            <a:endParaRPr lang="ru-RU"/>
          </a:p>
        </p:txBody>
      </p:sp>
      <p:sp>
        <p:nvSpPr>
          <p:cNvPr id="7" name="Номер слайда 6"/>
          <p:cNvSpPr>
            <a:spLocks noGrp="1"/>
          </p:cNvSpPr>
          <p:nvPr>
            <p:ph type="sldNum" sz="quarter" idx="12"/>
          </p:nvPr>
        </p:nvSpPr>
        <p:spPr>
          <a:xfrm>
            <a:off x="8610600" y="55499"/>
            <a:ext cx="457200" cy="365125"/>
          </a:xfrm>
        </p:spPr>
        <p:txBody>
          <a:bodyPr/>
          <a:lstStyle>
            <a:extLst/>
          </a:lstStyle>
          <a:p>
            <a:fld id="{A51F20C3-2329-4EBF-BAF0-F6AB22CAA93E}"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Прямоугольник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Прямоугольник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Прямоугольник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Прямоугольник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Прямоугольник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Прямоугольник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Прямоугольник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Прямоугольник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Прямоугольник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Заголовок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ru-RU" smtClean="0"/>
              <a:t>Образец заголовка</a:t>
            </a:r>
            <a:endParaRPr kumimoji="0" lang="en-US"/>
          </a:p>
        </p:txBody>
      </p:sp>
      <p:sp>
        <p:nvSpPr>
          <p:cNvPr id="13" name="Текст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E0E66014-301A-4681-BFC4-4F2C18349FBB}" type="datetimeFigureOut">
              <a:rPr lang="ru-RU" smtClean="0"/>
              <a:pPr/>
              <a:t>27.05.2017</a:t>
            </a:fld>
            <a:endParaRPr lang="ru-RU"/>
          </a:p>
        </p:txBody>
      </p:sp>
      <p:sp>
        <p:nvSpPr>
          <p:cNvPr id="3" name="Нижний колонтитул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ru-RU"/>
          </a:p>
        </p:txBody>
      </p:sp>
      <p:sp>
        <p:nvSpPr>
          <p:cNvPr id="23" name="Номер слайда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A51F20C3-2329-4EBF-BAF0-F6AB22CAA93E}"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99171127.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ctrTitle"/>
          </p:nvPr>
        </p:nvSpPr>
        <p:spPr/>
        <p:txBody>
          <a:bodyPr>
            <a:normAutofit/>
          </a:bodyPr>
          <a:lstStyle/>
          <a:p>
            <a:r>
              <a:rPr lang="uk-UA" b="1" dirty="0" smtClean="0"/>
              <a:t> </a:t>
            </a:r>
            <a:r>
              <a:rPr lang="ru-RU" dirty="0" smtClean="0"/>
              <a:t/>
            </a:r>
            <a:br>
              <a:rPr lang="ru-RU" dirty="0" smtClean="0"/>
            </a:br>
            <a:endParaRPr lang="ru-RU" dirty="0"/>
          </a:p>
        </p:txBody>
      </p:sp>
      <p:sp>
        <p:nvSpPr>
          <p:cNvPr id="3" name="Подзаголовок 2"/>
          <p:cNvSpPr>
            <a:spLocks noGrp="1"/>
          </p:cNvSpPr>
          <p:nvPr>
            <p:ph type="subTitle" idx="1"/>
          </p:nvPr>
        </p:nvSpPr>
        <p:spPr>
          <a:xfrm>
            <a:off x="914400" y="4071942"/>
            <a:ext cx="7772400" cy="2500330"/>
          </a:xfrm>
        </p:spPr>
        <p:txBody>
          <a:bodyPr>
            <a:normAutofit fontScale="85000" lnSpcReduction="20000"/>
          </a:bodyPr>
          <a:lstStyle/>
          <a:p>
            <a:pPr algn="ctr"/>
            <a:r>
              <a:rPr lang="uk-UA" sz="4800" b="1" i="1" dirty="0" smtClean="0">
                <a:solidFill>
                  <a:schemeClr val="bg1"/>
                </a:solidFill>
              </a:rPr>
              <a:t>Тема </a:t>
            </a:r>
            <a:r>
              <a:rPr lang="uk-UA" sz="4800" b="1" dirty="0" smtClean="0">
                <a:solidFill>
                  <a:schemeClr val="bg1"/>
                </a:solidFill>
              </a:rPr>
              <a:t>« Спостереження та догляд за пацієнтами з проблемами</a:t>
            </a:r>
            <a:r>
              <a:rPr lang="ru-RU" sz="4800" dirty="0" smtClean="0">
                <a:solidFill>
                  <a:schemeClr val="bg1"/>
                </a:solidFill>
              </a:rPr>
              <a:t/>
            </a:r>
            <a:br>
              <a:rPr lang="ru-RU" sz="4800" dirty="0" smtClean="0">
                <a:solidFill>
                  <a:schemeClr val="bg1"/>
                </a:solidFill>
              </a:rPr>
            </a:br>
            <a:r>
              <a:rPr lang="uk-UA" sz="4800" b="1" dirty="0" smtClean="0">
                <a:solidFill>
                  <a:schemeClr val="bg1"/>
                </a:solidFill>
              </a:rPr>
              <a:t>кровообігу. Пульс. </a:t>
            </a:r>
          </a:p>
          <a:p>
            <a:pPr algn="ctr"/>
            <a:r>
              <a:rPr lang="uk-UA" sz="4800" b="1" dirty="0" smtClean="0">
                <a:solidFill>
                  <a:schemeClr val="bg1"/>
                </a:solidFill>
              </a:rPr>
              <a:t>Артеріальний т</a:t>
            </a:r>
            <a:r>
              <a:rPr lang="uk-UA" sz="4800" b="1" dirty="0" smtClean="0">
                <a:solidFill>
                  <a:schemeClr val="bg1"/>
                </a:solidFill>
              </a:rPr>
              <a:t>иск».</a:t>
            </a:r>
            <a:r>
              <a:rPr lang="ru-RU" sz="2800" dirty="0" smtClean="0">
                <a:solidFill>
                  <a:schemeClr val="bg1"/>
                </a:solidFill>
              </a:rPr>
              <a:t/>
            </a:r>
            <a:br>
              <a:rPr lang="ru-RU" sz="2800" dirty="0" smtClean="0">
                <a:solidFill>
                  <a:schemeClr val="bg1"/>
                </a:solidFill>
              </a:rPr>
            </a:br>
            <a:endParaRPr lang="ru-RU"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rabota_medsestri(1).jpg"/>
          <p:cNvPicPr>
            <a:picLocks noChangeAspect="1"/>
          </p:cNvPicPr>
          <p:nvPr/>
        </p:nvPicPr>
        <p:blipFill>
          <a:blip r:embed="rId2" cstate="print"/>
          <a:stretch>
            <a:fillRect/>
          </a:stretch>
        </p:blipFill>
        <p:spPr>
          <a:xfrm>
            <a:off x="6072198" y="214290"/>
            <a:ext cx="2740088" cy="435771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Содержимое 2"/>
          <p:cNvSpPr>
            <a:spLocks noGrp="1"/>
          </p:cNvSpPr>
          <p:nvPr>
            <p:ph idx="1"/>
          </p:nvPr>
        </p:nvSpPr>
        <p:spPr>
          <a:xfrm>
            <a:off x="571472" y="357166"/>
            <a:ext cx="8286808" cy="6286544"/>
          </a:xfrm>
        </p:spPr>
        <p:txBody>
          <a:bodyPr>
            <a:normAutofit/>
          </a:bodyPr>
          <a:lstStyle/>
          <a:p>
            <a:pPr marL="0">
              <a:spcBef>
                <a:spcPts val="0"/>
              </a:spcBef>
              <a:buNone/>
            </a:pPr>
            <a:r>
              <a:rPr lang="uk-UA" sz="2800" b="1" i="1" dirty="0" smtClean="0">
                <a:solidFill>
                  <a:schemeClr val="tx2">
                    <a:lumMod val="10000"/>
                  </a:schemeClr>
                </a:solidFill>
                <a:latin typeface="+mj-lt"/>
              </a:rPr>
              <a:t>Дуже часто в умовах миготливої </a:t>
            </a:r>
          </a:p>
          <a:p>
            <a:pPr marL="0">
              <a:spcBef>
                <a:spcPts val="0"/>
              </a:spcBef>
              <a:buNone/>
            </a:pPr>
            <a:r>
              <a:rPr lang="uk-UA" sz="2800" b="1" i="1" dirty="0" smtClean="0">
                <a:solidFill>
                  <a:schemeClr val="tx2">
                    <a:lumMod val="10000"/>
                  </a:schemeClr>
                </a:solidFill>
                <a:latin typeface="+mj-lt"/>
              </a:rPr>
              <a:t>аритмії розвивається </a:t>
            </a:r>
          </a:p>
          <a:p>
            <a:pPr marL="0">
              <a:spcBef>
                <a:spcPts val="0"/>
              </a:spcBef>
              <a:buNone/>
            </a:pPr>
            <a:r>
              <a:rPr lang="uk-UA" sz="2800" b="1" i="1" dirty="0" smtClean="0">
                <a:solidFill>
                  <a:srgbClr val="C00000"/>
                </a:solidFill>
                <a:latin typeface="+mj-lt"/>
              </a:rPr>
              <a:t>дефіцит пульсу, </a:t>
            </a:r>
            <a:r>
              <a:rPr lang="uk-UA" sz="2800" b="1" i="1" dirty="0" smtClean="0">
                <a:solidFill>
                  <a:schemeClr val="tx2">
                    <a:lumMod val="10000"/>
                  </a:schemeClr>
                </a:solidFill>
                <a:latin typeface="+mj-lt"/>
              </a:rPr>
              <a:t>при якому не </a:t>
            </a:r>
          </a:p>
          <a:p>
            <a:pPr marL="0">
              <a:spcBef>
                <a:spcPts val="0"/>
              </a:spcBef>
              <a:buNone/>
            </a:pPr>
            <a:r>
              <a:rPr lang="uk-UA" sz="2800" b="1" i="1" dirty="0" smtClean="0">
                <a:solidFill>
                  <a:schemeClr val="tx2">
                    <a:lumMod val="10000"/>
                  </a:schemeClr>
                </a:solidFill>
                <a:latin typeface="+mj-lt"/>
              </a:rPr>
              <a:t>всі серцеві скорочення </a:t>
            </a:r>
          </a:p>
          <a:p>
            <a:pPr marL="0">
              <a:spcBef>
                <a:spcPts val="0"/>
              </a:spcBef>
              <a:buNone/>
            </a:pPr>
            <a:r>
              <a:rPr lang="uk-UA" sz="2800" b="1" i="1" dirty="0" smtClean="0">
                <a:solidFill>
                  <a:schemeClr val="tx2">
                    <a:lumMod val="10000"/>
                  </a:schemeClr>
                </a:solidFill>
                <a:latin typeface="+mj-lt"/>
              </a:rPr>
              <a:t>виштовхують в артерії </a:t>
            </a:r>
          </a:p>
          <a:p>
            <a:pPr marL="0">
              <a:spcBef>
                <a:spcPts val="0"/>
              </a:spcBef>
              <a:buNone/>
            </a:pPr>
            <a:r>
              <a:rPr lang="uk-UA" sz="2800" b="1" i="1" dirty="0" smtClean="0">
                <a:solidFill>
                  <a:schemeClr val="tx2">
                    <a:lumMod val="10000"/>
                  </a:schemeClr>
                </a:solidFill>
                <a:latin typeface="+mj-lt"/>
              </a:rPr>
              <a:t>достатню кількість крові. </a:t>
            </a:r>
          </a:p>
          <a:p>
            <a:pPr marL="0">
              <a:spcBef>
                <a:spcPts val="0"/>
              </a:spcBef>
              <a:buNone/>
            </a:pPr>
            <a:r>
              <a:rPr lang="uk-UA" sz="2800" b="1" i="1" dirty="0" smtClean="0">
                <a:solidFill>
                  <a:schemeClr val="tx2">
                    <a:lumMod val="10000"/>
                  </a:schemeClr>
                </a:solidFill>
                <a:latin typeface="+mj-lt"/>
              </a:rPr>
              <a:t>Іноді пульсова хвиля не досягає </a:t>
            </a:r>
          </a:p>
          <a:p>
            <a:pPr marL="0">
              <a:spcBef>
                <a:spcPts val="0"/>
              </a:spcBef>
              <a:buNone/>
            </a:pPr>
            <a:r>
              <a:rPr lang="uk-UA" sz="2800" b="1" i="1" dirty="0" smtClean="0">
                <a:solidFill>
                  <a:schemeClr val="tx2">
                    <a:lumMod val="10000"/>
                  </a:schemeClr>
                </a:solidFill>
                <a:latin typeface="+mj-lt"/>
              </a:rPr>
              <a:t>периферійних артерій і не </a:t>
            </a:r>
          </a:p>
          <a:p>
            <a:pPr marL="0">
              <a:spcBef>
                <a:spcPts val="0"/>
              </a:spcBef>
              <a:buNone/>
            </a:pPr>
            <a:r>
              <a:rPr lang="uk-UA" sz="2800" b="1" i="1" dirty="0" smtClean="0">
                <a:solidFill>
                  <a:schemeClr val="tx2">
                    <a:lumMod val="10000"/>
                  </a:schemeClr>
                </a:solidFill>
                <a:latin typeface="+mj-lt"/>
              </a:rPr>
              <a:t>визначається під час пальпації. </a:t>
            </a:r>
          </a:p>
          <a:p>
            <a:pPr marL="0">
              <a:spcBef>
                <a:spcPts val="0"/>
              </a:spcBef>
              <a:buNone/>
            </a:pPr>
            <a:r>
              <a:rPr lang="uk-UA" sz="2800" b="1" i="1" dirty="0" smtClean="0">
                <a:solidFill>
                  <a:schemeClr val="tx2">
                    <a:lumMod val="10000"/>
                  </a:schemeClr>
                </a:solidFill>
                <a:latin typeface="+mj-lt"/>
              </a:rPr>
              <a:t>У цьому випадку недостатньо порахувати пульс на променевій артерії, а обов'язково треба порахувати кількість серцевих скорочень.</a:t>
            </a:r>
            <a:endParaRPr lang="ru-RU" sz="2800" b="1" i="1" dirty="0" smtClean="0">
              <a:solidFill>
                <a:schemeClr val="tx2">
                  <a:lumMod val="10000"/>
                </a:schemeClr>
              </a:solidFill>
              <a:latin typeface="+mj-lt"/>
            </a:endParaRPr>
          </a:p>
          <a:p>
            <a:endParaRPr lang="ru-RU"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1_6_1.jpg"/>
          <p:cNvPicPr>
            <a:picLocks noChangeAspect="1"/>
          </p:cNvPicPr>
          <p:nvPr/>
        </p:nvPicPr>
        <p:blipFill>
          <a:blip r:embed="rId2" cstate="print"/>
          <a:stretch>
            <a:fillRect/>
          </a:stretch>
        </p:blipFill>
        <p:spPr>
          <a:xfrm>
            <a:off x="142844" y="2357430"/>
            <a:ext cx="2743200" cy="28529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 name="Рисунок 3" descr="hwkb17_071[1].jpg"/>
          <p:cNvPicPr>
            <a:picLocks noChangeAspect="1"/>
          </p:cNvPicPr>
          <p:nvPr/>
        </p:nvPicPr>
        <p:blipFill>
          <a:blip r:embed="rId3" cstate="print"/>
          <a:srcRect l="12295" r="17990"/>
          <a:stretch>
            <a:fillRect/>
          </a:stretch>
        </p:blipFill>
        <p:spPr>
          <a:xfrm>
            <a:off x="6786578" y="928670"/>
            <a:ext cx="2214578" cy="2071702"/>
          </a:xfrm>
          <a:prstGeom prst="rect">
            <a:avLst/>
          </a:prstGeom>
        </p:spPr>
      </p:pic>
      <p:sp>
        <p:nvSpPr>
          <p:cNvPr id="2" name="Заголовок 1"/>
          <p:cNvSpPr>
            <a:spLocks noGrp="1"/>
          </p:cNvSpPr>
          <p:nvPr>
            <p:ph type="title"/>
          </p:nvPr>
        </p:nvSpPr>
        <p:spPr>
          <a:xfrm>
            <a:off x="428596" y="214290"/>
            <a:ext cx="8429684" cy="1071570"/>
          </a:xfrm>
        </p:spPr>
        <p:txBody>
          <a:bodyPr/>
          <a:lstStyle/>
          <a:p>
            <a:pPr algn="ctr"/>
            <a:r>
              <a:rPr lang="uk-UA" sz="3200" b="1" i="1" dirty="0" smtClean="0">
                <a:solidFill>
                  <a:srgbClr val="C00000"/>
                </a:solidFill>
              </a:rPr>
              <a:t>Судини, які найчастіше використовують для пальпації пульсу</a:t>
            </a:r>
            <a:r>
              <a:rPr lang="ru-RU" b="1" i="1" dirty="0" smtClean="0">
                <a:solidFill>
                  <a:schemeClr val="tx2">
                    <a:lumMod val="10000"/>
                  </a:schemeClr>
                </a:solidFill>
              </a:rPr>
              <a:t/>
            </a:r>
            <a:br>
              <a:rPr lang="ru-RU" b="1" i="1" dirty="0" smtClean="0">
                <a:solidFill>
                  <a:schemeClr val="tx2">
                    <a:lumMod val="10000"/>
                  </a:schemeClr>
                </a:solidFill>
              </a:rPr>
            </a:br>
            <a:endParaRPr lang="ru-RU" dirty="0"/>
          </a:p>
        </p:txBody>
      </p:sp>
      <p:sp>
        <p:nvSpPr>
          <p:cNvPr id="3" name="Содержимое 2"/>
          <p:cNvSpPr>
            <a:spLocks noGrp="1"/>
          </p:cNvSpPr>
          <p:nvPr>
            <p:ph idx="1"/>
          </p:nvPr>
        </p:nvSpPr>
        <p:spPr>
          <a:xfrm>
            <a:off x="357158" y="1285860"/>
            <a:ext cx="8786842" cy="5429288"/>
          </a:xfrm>
        </p:spPr>
        <p:txBody>
          <a:bodyPr>
            <a:normAutofit fontScale="85000" lnSpcReduction="10000"/>
          </a:bodyPr>
          <a:lstStyle/>
          <a:p>
            <a:pPr>
              <a:buClr>
                <a:srgbClr val="C00000"/>
              </a:buClr>
              <a:buFont typeface="Courier New" pitchFamily="49" charset="0"/>
              <a:buChar char="o"/>
            </a:pPr>
            <a:r>
              <a:rPr lang="uk-UA" sz="2800" b="1" i="1" dirty="0" smtClean="0">
                <a:solidFill>
                  <a:schemeClr val="tx2">
                    <a:lumMod val="10000"/>
                  </a:schemeClr>
                </a:solidFill>
                <a:latin typeface="+mj-lt"/>
              </a:rPr>
              <a:t>Найчастіше пульс визначають на променевій </a:t>
            </a:r>
          </a:p>
          <a:p>
            <a:pPr>
              <a:buClr>
                <a:srgbClr val="C00000"/>
              </a:buClr>
              <a:buNone/>
            </a:pPr>
            <a:r>
              <a:rPr lang="uk-UA" sz="2800" b="1" i="1" dirty="0" smtClean="0">
                <a:solidFill>
                  <a:schemeClr val="tx2">
                    <a:lumMod val="10000"/>
                  </a:schemeClr>
                </a:solidFill>
                <a:latin typeface="+mj-lt"/>
              </a:rPr>
              <a:t>артерії (па долонній поверхні передпліччя </a:t>
            </a:r>
          </a:p>
          <a:p>
            <a:pPr>
              <a:buClr>
                <a:srgbClr val="C00000"/>
              </a:buClr>
              <a:buNone/>
            </a:pPr>
            <a:r>
              <a:rPr lang="uk-UA" sz="2800" b="1" i="1" dirty="0" smtClean="0">
                <a:solidFill>
                  <a:schemeClr val="tx2">
                    <a:lumMod val="10000"/>
                  </a:schemeClr>
                </a:solidFill>
                <a:latin typeface="+mj-lt"/>
              </a:rPr>
              <a:t>хворого біля основи великого пальця).</a:t>
            </a:r>
            <a:endParaRPr lang="ru-RU" sz="2800" b="1" i="1" dirty="0" smtClean="0">
              <a:solidFill>
                <a:schemeClr val="tx2">
                  <a:lumMod val="10000"/>
                </a:schemeClr>
              </a:solidFill>
              <a:latin typeface="+mj-lt"/>
            </a:endParaRPr>
          </a:p>
          <a:p>
            <a:pPr lvl="8">
              <a:buClr>
                <a:srgbClr val="C00000"/>
              </a:buClr>
              <a:buFont typeface="Courier New" pitchFamily="49" charset="0"/>
              <a:buChar char="o"/>
            </a:pPr>
            <a:r>
              <a:rPr lang="uk-UA" sz="2800" b="1" i="1" dirty="0" smtClean="0">
                <a:solidFill>
                  <a:schemeClr val="tx2">
                    <a:lumMod val="10000"/>
                  </a:schemeClr>
                </a:solidFill>
                <a:latin typeface="+mj-lt"/>
              </a:rPr>
              <a:t>Визначають пульс на сонній артерії, яка розташована на шиї — по передньому краю </a:t>
            </a:r>
            <a:r>
              <a:rPr lang="uk-UA" sz="2800" b="1" i="1" dirty="0" err="1" smtClean="0">
                <a:solidFill>
                  <a:schemeClr val="tx2">
                    <a:lumMod val="10000"/>
                  </a:schemeClr>
                </a:solidFill>
                <a:latin typeface="+mj-lt"/>
              </a:rPr>
              <a:t>груднинио-ключично-соскоподібиого</a:t>
            </a:r>
            <a:r>
              <a:rPr lang="uk-UA" sz="2800" b="1" i="1" dirty="0" smtClean="0">
                <a:solidFill>
                  <a:schemeClr val="tx2">
                    <a:lumMod val="10000"/>
                  </a:schemeClr>
                </a:solidFill>
                <a:latin typeface="+mj-lt"/>
              </a:rPr>
              <a:t> м'яза, приблизно на його середині.</a:t>
            </a:r>
            <a:endParaRPr lang="ru-RU" sz="2800" b="1" i="1" dirty="0" smtClean="0">
              <a:solidFill>
                <a:schemeClr val="tx2">
                  <a:lumMod val="10000"/>
                </a:schemeClr>
              </a:solidFill>
              <a:latin typeface="+mj-lt"/>
            </a:endParaRPr>
          </a:p>
          <a:p>
            <a:pPr lvl="8">
              <a:buClr>
                <a:srgbClr val="C00000"/>
              </a:buClr>
              <a:buFont typeface="Courier New" pitchFamily="49" charset="0"/>
              <a:buChar char="o"/>
            </a:pPr>
            <a:r>
              <a:rPr lang="uk-UA" sz="2800" b="1" i="1" dirty="0" smtClean="0">
                <a:solidFill>
                  <a:schemeClr val="tx2">
                    <a:lumMod val="10000"/>
                  </a:schemeClr>
                </a:solidFill>
                <a:latin typeface="+mj-lt"/>
              </a:rPr>
              <a:t>На скроневій артерії пульс досліджують на рівні брів, відступивши від зовнішнього кута ока на 1—1,5 пальця в бік вуха.</a:t>
            </a:r>
            <a:endParaRPr lang="ru-RU" sz="2800" b="1" i="1" dirty="0" smtClean="0">
              <a:solidFill>
                <a:schemeClr val="tx2">
                  <a:lumMod val="10000"/>
                </a:schemeClr>
              </a:solidFill>
              <a:latin typeface="+mj-lt"/>
            </a:endParaRPr>
          </a:p>
          <a:p>
            <a:pPr>
              <a:buClr>
                <a:srgbClr val="C00000"/>
              </a:buClr>
              <a:buFont typeface="Courier New" pitchFamily="49" charset="0"/>
              <a:buChar char="o"/>
            </a:pPr>
            <a:r>
              <a:rPr lang="uk-UA" sz="2800" b="1" i="1" dirty="0" smtClean="0">
                <a:solidFill>
                  <a:schemeClr val="tx2">
                    <a:lumMod val="10000"/>
                  </a:schemeClr>
                </a:solidFill>
                <a:latin typeface="+mj-lt"/>
              </a:rPr>
              <a:t>Пульсацію стегнової артерії визначають нижче від пахвинної складки, приблизно на її середині.</a:t>
            </a:r>
            <a:endParaRPr lang="ru-RU" sz="2800" b="1" i="1" dirty="0" smtClean="0">
              <a:solidFill>
                <a:schemeClr val="tx2">
                  <a:lumMod val="10000"/>
                </a:schemeClr>
              </a:solidFill>
              <a:latin typeface="+mj-lt"/>
            </a:endParaRPr>
          </a:p>
          <a:p>
            <a:pPr>
              <a:buClr>
                <a:srgbClr val="C00000"/>
              </a:buClr>
              <a:buFont typeface="Courier New" pitchFamily="49" charset="0"/>
              <a:buChar char="o"/>
            </a:pPr>
            <a:r>
              <a:rPr lang="uk-UA" sz="2800" b="1" i="1" dirty="0" smtClean="0">
                <a:solidFill>
                  <a:schemeClr val="tx2">
                    <a:lumMod val="10000"/>
                  </a:schemeClr>
                </a:solidFill>
                <a:latin typeface="+mj-lt"/>
              </a:rPr>
              <a:t>Пульс на ліктьовій артерії визначають на 1 см </a:t>
            </a:r>
            <a:r>
              <a:rPr lang="uk-UA" sz="2800" b="1" i="1" dirty="0" err="1" smtClean="0">
                <a:solidFill>
                  <a:schemeClr val="tx2">
                    <a:lumMod val="10000"/>
                  </a:schemeClr>
                </a:solidFill>
                <a:latin typeface="+mj-lt"/>
              </a:rPr>
              <a:t>медіальніше</a:t>
            </a:r>
            <a:r>
              <a:rPr lang="uk-UA" sz="2800" b="1" i="1" dirty="0" smtClean="0">
                <a:solidFill>
                  <a:schemeClr val="tx2">
                    <a:lumMod val="10000"/>
                  </a:schemeClr>
                </a:solidFill>
                <a:latin typeface="+mj-lt"/>
              </a:rPr>
              <a:t> від ямки ліктьового згину.</a:t>
            </a:r>
            <a:endParaRPr lang="ru-RU" sz="2800" b="1" i="1" dirty="0" smtClean="0">
              <a:solidFill>
                <a:schemeClr val="tx2">
                  <a:lumMod val="10000"/>
                </a:schemeClr>
              </a:solidFill>
              <a:latin typeface="+mj-lt"/>
            </a:endParaRPr>
          </a:p>
          <a:p>
            <a:endParaRPr lang="ru-RU"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Рисунок 8" descr="1.jpg1111.jpg"/>
          <p:cNvPicPr>
            <a:picLocks noChangeAspect="1"/>
          </p:cNvPicPr>
          <p:nvPr/>
        </p:nvPicPr>
        <p:blipFill>
          <a:blip r:embed="rId2" cstate="print"/>
          <a:stretch>
            <a:fillRect/>
          </a:stretch>
        </p:blipFill>
        <p:spPr>
          <a:xfrm>
            <a:off x="0" y="500042"/>
            <a:ext cx="9143999" cy="6357958"/>
          </a:xfrm>
          <a:prstGeom prst="rect">
            <a:avLst/>
          </a:prstGeom>
        </p:spPr>
      </p:pic>
      <p:sp>
        <p:nvSpPr>
          <p:cNvPr id="2" name="Заголовок 1"/>
          <p:cNvSpPr>
            <a:spLocks noGrp="1"/>
          </p:cNvSpPr>
          <p:nvPr>
            <p:ph type="title"/>
          </p:nvPr>
        </p:nvSpPr>
        <p:spPr>
          <a:xfrm>
            <a:off x="142844" y="0"/>
            <a:ext cx="9001156" cy="1500174"/>
          </a:xfrm>
        </p:spPr>
        <p:txBody>
          <a:bodyPr/>
          <a:lstStyle/>
          <a:p>
            <a:r>
              <a:rPr lang="uk-UA" sz="3200" b="1" i="1" dirty="0" smtClean="0">
                <a:solidFill>
                  <a:srgbClr val="C00000"/>
                </a:solidFill>
              </a:rPr>
              <a:t> Артеріальний тиск</a:t>
            </a:r>
            <a:r>
              <a:rPr lang="uk-UA" sz="2400" b="1" i="1" dirty="0" smtClean="0">
                <a:solidFill>
                  <a:schemeClr val="tx2">
                    <a:lumMod val="10000"/>
                  </a:schemeClr>
                </a:solidFill>
              </a:rPr>
              <a:t>-це тиск крові на стінки судин.</a:t>
            </a:r>
            <a:r>
              <a:rPr lang="uk-UA" sz="2400" dirty="0" smtClean="0"/>
              <a:t>  	</a:t>
            </a:r>
            <a:br>
              <a:rPr lang="uk-UA" sz="2400" dirty="0" smtClean="0"/>
            </a:br>
            <a:r>
              <a:rPr lang="uk-UA" sz="2400" dirty="0" smtClean="0"/>
              <a:t/>
            </a:r>
            <a:br>
              <a:rPr lang="uk-UA" sz="2400" dirty="0" smtClean="0"/>
            </a:br>
            <a:r>
              <a:rPr lang="uk-UA" sz="2400" dirty="0" smtClean="0"/>
              <a:t/>
            </a:r>
            <a:br>
              <a:rPr lang="uk-UA" sz="2400" dirty="0" smtClean="0"/>
            </a:br>
            <a:r>
              <a:rPr lang="uk-UA" sz="2400" dirty="0" smtClean="0"/>
              <a:t/>
            </a:r>
            <a:br>
              <a:rPr lang="uk-UA" sz="2400" dirty="0" smtClean="0"/>
            </a:br>
            <a:r>
              <a:rPr lang="uk-UA" sz="2400" dirty="0" smtClean="0"/>
              <a:t/>
            </a:r>
            <a:br>
              <a:rPr lang="uk-UA" sz="2400" dirty="0" smtClean="0"/>
            </a:br>
            <a:r>
              <a:rPr lang="uk-UA" sz="2400" dirty="0" smtClean="0"/>
              <a:t/>
            </a:r>
            <a:br>
              <a:rPr lang="uk-UA" sz="2400" dirty="0" smtClean="0"/>
            </a:br>
            <a:r>
              <a:rPr lang="uk-UA" sz="2400" dirty="0" smtClean="0"/>
              <a:t/>
            </a:r>
            <a:br>
              <a:rPr lang="uk-UA" sz="2400" dirty="0" smtClean="0"/>
            </a:br>
            <a:r>
              <a:rPr lang="uk-UA" sz="2400" dirty="0" smtClean="0"/>
              <a:t/>
            </a:r>
            <a:br>
              <a:rPr lang="uk-UA" sz="2400" dirty="0" smtClean="0"/>
            </a:br>
            <a:r>
              <a:rPr lang="uk-UA" sz="2400" dirty="0" smtClean="0"/>
              <a:t/>
            </a:r>
            <a:br>
              <a:rPr lang="uk-UA" sz="2400" dirty="0" smtClean="0"/>
            </a:br>
            <a:r>
              <a:rPr lang="uk-UA" sz="2400" dirty="0" smtClean="0"/>
              <a:t/>
            </a:r>
            <a:br>
              <a:rPr lang="uk-UA" sz="2400" dirty="0" smtClean="0"/>
            </a:br>
            <a:r>
              <a:rPr lang="uk-UA" sz="2400" dirty="0" smtClean="0"/>
              <a:t/>
            </a:r>
            <a:br>
              <a:rPr lang="uk-UA" sz="2400" dirty="0" smtClean="0"/>
            </a:br>
            <a:r>
              <a:rPr lang="uk-UA" sz="2400" dirty="0" smtClean="0"/>
              <a:t/>
            </a:r>
            <a:br>
              <a:rPr lang="uk-UA" sz="2400" dirty="0" smtClean="0"/>
            </a:br>
            <a:r>
              <a:rPr lang="uk-UA" sz="2400" dirty="0" smtClean="0"/>
              <a:t/>
            </a:r>
            <a:br>
              <a:rPr lang="uk-UA" sz="2400" dirty="0" smtClean="0"/>
            </a:br>
            <a:r>
              <a:rPr lang="uk-UA" sz="1800" b="1" i="1" dirty="0" smtClean="0">
                <a:solidFill>
                  <a:schemeClr val="tx2">
                    <a:lumMod val="10000"/>
                  </a:schemeClr>
                </a:solidFill>
              </a:rPr>
              <a:t>Артеріальний тиск є важливим об'єктивним показником функції серцево-судинної системи. Вимірювання артеріального тиску служить незамінним діагностичним методом під час обстеження хворих. Керуючись показниками артеріального тиску, можна скласти уяв­лення про ступінь тяжкості шоку або колапсу, про величину кро­вовтрати. Під контролем артеріального тиску проводиться введен­ня крові, деяких ліків.</a:t>
            </a:r>
            <a:r>
              <a:rPr lang="ru-RU" sz="2000" b="1" i="1" dirty="0" smtClean="0"/>
              <a:t/>
            </a:r>
            <a:br>
              <a:rPr lang="ru-RU" sz="2000" b="1" i="1" dirty="0" smtClean="0"/>
            </a:br>
            <a:r>
              <a:rPr lang="uk-UA" sz="2400" b="1" i="1" dirty="0" smtClean="0">
                <a:solidFill>
                  <a:schemeClr val="tx2">
                    <a:lumMod val="10000"/>
                  </a:schemeClr>
                </a:solidFill>
              </a:rPr>
              <a:t> </a:t>
            </a:r>
            <a:endParaRPr lang="ru-RU" sz="2400" b="1" i="1" dirty="0">
              <a:solidFill>
                <a:schemeClr val="tx2">
                  <a:lumMod val="10000"/>
                </a:schemeClr>
              </a:solidFill>
            </a:endParaRPr>
          </a:p>
        </p:txBody>
      </p:sp>
      <p:sp>
        <p:nvSpPr>
          <p:cNvPr id="4" name="Прямоугольник 3"/>
          <p:cNvSpPr/>
          <p:nvPr/>
        </p:nvSpPr>
        <p:spPr>
          <a:xfrm>
            <a:off x="214282" y="571480"/>
            <a:ext cx="3214710" cy="207170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uk-UA" sz="2000" b="1" i="1" dirty="0" smtClean="0">
                <a:solidFill>
                  <a:srgbClr val="C00000"/>
                </a:solidFill>
              </a:rPr>
              <a:t>Систолічний </a:t>
            </a:r>
            <a:r>
              <a:rPr lang="uk-UA" sz="2000" b="1" i="1" dirty="0" smtClean="0">
                <a:solidFill>
                  <a:schemeClr val="tx2">
                    <a:lumMod val="10000"/>
                  </a:schemeClr>
                </a:solidFill>
              </a:rPr>
              <a:t>(максимальний) виникає в момент  систоли серця і пульсова хвиля досягає найвищого рівня</a:t>
            </a:r>
          </a:p>
          <a:p>
            <a:pPr algn="ctr"/>
            <a:r>
              <a:rPr lang="uk-UA" sz="2000" b="1" i="1" dirty="0" smtClean="0">
                <a:solidFill>
                  <a:srgbClr val="C00000"/>
                </a:solidFill>
              </a:rPr>
              <a:t>коливається </a:t>
            </a:r>
          </a:p>
          <a:p>
            <a:pPr algn="ctr"/>
            <a:r>
              <a:rPr lang="uk-UA" sz="2000" b="1" i="1" dirty="0" smtClean="0">
                <a:solidFill>
                  <a:srgbClr val="C00000"/>
                </a:solidFill>
              </a:rPr>
              <a:t>від 100 до 140 мм </a:t>
            </a:r>
            <a:r>
              <a:rPr lang="uk-UA" sz="2000" b="1" i="1" dirty="0" err="1" smtClean="0">
                <a:solidFill>
                  <a:srgbClr val="C00000"/>
                </a:solidFill>
              </a:rPr>
              <a:t>рт.ст</a:t>
            </a:r>
            <a:r>
              <a:rPr lang="uk-UA" sz="2000" b="1" i="1" dirty="0" smtClean="0">
                <a:solidFill>
                  <a:srgbClr val="C00000"/>
                </a:solidFill>
              </a:rPr>
              <a:t>.</a:t>
            </a:r>
            <a:endParaRPr lang="ru-RU" sz="2000" dirty="0">
              <a:solidFill>
                <a:srgbClr val="C00000"/>
              </a:solidFill>
            </a:endParaRPr>
          </a:p>
        </p:txBody>
      </p:sp>
      <p:sp>
        <p:nvSpPr>
          <p:cNvPr id="5" name="Прямоугольник 4"/>
          <p:cNvSpPr/>
          <p:nvPr/>
        </p:nvSpPr>
        <p:spPr>
          <a:xfrm>
            <a:off x="5715008" y="571480"/>
            <a:ext cx="3214710" cy="207170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uk-UA" sz="2000" b="1" i="1" dirty="0" smtClean="0">
              <a:solidFill>
                <a:srgbClr val="C00000"/>
              </a:solidFill>
            </a:endParaRPr>
          </a:p>
          <a:p>
            <a:pPr algn="ctr"/>
            <a:r>
              <a:rPr lang="uk-UA" sz="2000" b="1" i="1" dirty="0" err="1" smtClean="0">
                <a:solidFill>
                  <a:srgbClr val="C00000"/>
                </a:solidFill>
              </a:rPr>
              <a:t>Діастолічний</a:t>
            </a:r>
            <a:r>
              <a:rPr lang="uk-UA" sz="2000" b="1" i="1" dirty="0" smtClean="0">
                <a:solidFill>
                  <a:srgbClr val="C00000"/>
                </a:solidFill>
              </a:rPr>
              <a:t> </a:t>
            </a:r>
            <a:r>
              <a:rPr lang="uk-UA" sz="2000" b="1" i="1" dirty="0" smtClean="0">
                <a:solidFill>
                  <a:schemeClr val="tx2">
                    <a:lumMod val="10000"/>
                  </a:schemeClr>
                </a:solidFill>
              </a:rPr>
              <a:t>(мінімальний) виникає в кінці діастоли серця під час спадання пульсової хвилі, </a:t>
            </a:r>
          </a:p>
          <a:p>
            <a:pPr algn="ctr"/>
            <a:r>
              <a:rPr lang="uk-UA" sz="2000" b="1" i="1" dirty="0" smtClean="0">
                <a:solidFill>
                  <a:schemeClr val="tx2">
                    <a:lumMod val="10000"/>
                  </a:schemeClr>
                </a:solidFill>
              </a:rPr>
              <a:t> </a:t>
            </a:r>
            <a:r>
              <a:rPr lang="uk-UA" sz="2000" b="1" i="1" dirty="0" smtClean="0">
                <a:solidFill>
                  <a:srgbClr val="C00000"/>
                </a:solidFill>
              </a:rPr>
              <a:t>коливається </a:t>
            </a:r>
          </a:p>
          <a:p>
            <a:pPr algn="ctr"/>
            <a:r>
              <a:rPr lang="uk-UA" sz="2000" b="1" i="1" dirty="0" smtClean="0">
                <a:solidFill>
                  <a:srgbClr val="C00000"/>
                </a:solidFill>
              </a:rPr>
              <a:t>від 60 до 90 мм </a:t>
            </a:r>
            <a:r>
              <a:rPr lang="uk-UA" sz="2000" b="1" i="1" dirty="0" err="1" smtClean="0">
                <a:solidFill>
                  <a:srgbClr val="C00000"/>
                </a:solidFill>
              </a:rPr>
              <a:t>рт</a:t>
            </a:r>
            <a:r>
              <a:rPr lang="uk-UA" sz="2000" b="1" i="1" dirty="0" smtClean="0">
                <a:solidFill>
                  <a:srgbClr val="C00000"/>
                </a:solidFill>
              </a:rPr>
              <a:t>. ст. </a:t>
            </a:r>
            <a:endParaRPr lang="ru-RU" sz="2000" b="1" i="1" dirty="0" smtClean="0">
              <a:solidFill>
                <a:srgbClr val="C00000"/>
              </a:solidFill>
            </a:endParaRPr>
          </a:p>
          <a:p>
            <a:pPr algn="ctr"/>
            <a:endParaRPr lang="ru-RU" dirty="0"/>
          </a:p>
        </p:txBody>
      </p:sp>
      <p:sp>
        <p:nvSpPr>
          <p:cNvPr id="8" name="Прямоугольник 7"/>
          <p:cNvSpPr/>
          <p:nvPr/>
        </p:nvSpPr>
        <p:spPr>
          <a:xfrm>
            <a:off x="3071802" y="2714620"/>
            <a:ext cx="2928958" cy="2143140"/>
          </a:xfrm>
          <a:prstGeom prst="rect">
            <a:avLst/>
          </a:prstGeom>
        </p:spPr>
        <p:style>
          <a:lnRef idx="1">
            <a:schemeClr val="accent3"/>
          </a:lnRef>
          <a:fillRef idx="2">
            <a:schemeClr val="accent3"/>
          </a:fillRef>
          <a:effectRef idx="1">
            <a:schemeClr val="accent3"/>
          </a:effectRef>
          <a:fontRef idx="minor">
            <a:schemeClr val="dk1"/>
          </a:fontRef>
        </p:style>
        <p:txBody>
          <a:bodyPr rtlCol="0" anchor="t"/>
          <a:lstStyle/>
          <a:p>
            <a:pPr algn="ctr"/>
            <a:r>
              <a:rPr lang="uk-UA" sz="2000" b="1" i="1" dirty="0" smtClean="0">
                <a:solidFill>
                  <a:srgbClr val="C00000"/>
                </a:solidFill>
                <a:latin typeface="+mj-lt"/>
              </a:rPr>
              <a:t>Пульсовий </a:t>
            </a:r>
          </a:p>
          <a:p>
            <a:pPr algn="ctr"/>
            <a:r>
              <a:rPr lang="uk-UA" sz="2000" b="1" i="1" dirty="0" smtClean="0">
                <a:solidFill>
                  <a:schemeClr val="tx2">
                    <a:lumMod val="10000"/>
                  </a:schemeClr>
                </a:solidFill>
                <a:latin typeface="+mj-lt"/>
              </a:rPr>
              <a:t>(різниця між величинами систолічного та </a:t>
            </a:r>
            <a:r>
              <a:rPr lang="uk-UA" sz="2000" b="1" i="1" dirty="0" err="1" smtClean="0">
                <a:solidFill>
                  <a:schemeClr val="tx2">
                    <a:lumMod val="10000"/>
                  </a:schemeClr>
                </a:solidFill>
                <a:latin typeface="+mj-lt"/>
              </a:rPr>
              <a:t>діастолічного</a:t>
            </a:r>
            <a:r>
              <a:rPr lang="uk-UA" sz="2000" b="1" i="1" dirty="0" smtClean="0">
                <a:solidFill>
                  <a:schemeClr val="tx2">
                    <a:lumMod val="10000"/>
                  </a:schemeClr>
                </a:solidFill>
                <a:latin typeface="+mj-lt"/>
              </a:rPr>
              <a:t> тиску).</a:t>
            </a:r>
          </a:p>
          <a:p>
            <a:pPr algn="ctr"/>
            <a:r>
              <a:rPr lang="uk-UA" sz="2000" b="1" i="1" dirty="0" smtClean="0">
                <a:solidFill>
                  <a:schemeClr val="tx2">
                    <a:lumMod val="10000"/>
                  </a:schemeClr>
                </a:solidFill>
                <a:latin typeface="+mj-lt"/>
              </a:rPr>
              <a:t>В нормі сягає </a:t>
            </a:r>
            <a:endParaRPr lang="uk-UA" sz="2000" b="1" i="1" dirty="0" smtClean="0">
              <a:solidFill>
                <a:srgbClr val="C00000"/>
              </a:solidFill>
            </a:endParaRPr>
          </a:p>
          <a:p>
            <a:pPr algn="ctr"/>
            <a:r>
              <a:rPr lang="uk-UA" sz="2000" b="1" i="1" dirty="0" smtClean="0">
                <a:solidFill>
                  <a:srgbClr val="C00000"/>
                </a:solidFill>
              </a:rPr>
              <a:t>40 мм </a:t>
            </a:r>
            <a:r>
              <a:rPr lang="uk-UA" sz="2000" b="1" i="1" dirty="0" err="1" smtClean="0">
                <a:solidFill>
                  <a:srgbClr val="C00000"/>
                </a:solidFill>
              </a:rPr>
              <a:t>рт.ст</a:t>
            </a:r>
            <a:r>
              <a:rPr lang="uk-UA" sz="2000" b="1" i="1" dirty="0" smtClean="0">
                <a:solidFill>
                  <a:srgbClr val="C00000"/>
                </a:solidFill>
              </a:rPr>
              <a:t>.</a:t>
            </a:r>
            <a:endParaRPr lang="ru-RU" sz="2000" b="1" i="1" dirty="0" smtClean="0">
              <a:solidFill>
                <a:schemeClr val="tx2">
                  <a:lumMod val="10000"/>
                </a:schemeClr>
              </a:solidFill>
              <a:latin typeface="+mj-lt"/>
            </a:endParaRPr>
          </a:p>
        </p:txBody>
      </p:sp>
      <p:sp>
        <p:nvSpPr>
          <p:cNvPr id="11" name="Тройная стрелка влево/вправо/вверх 10"/>
          <p:cNvSpPr/>
          <p:nvPr/>
        </p:nvSpPr>
        <p:spPr>
          <a:xfrm rot="10800000">
            <a:off x="3929058" y="571480"/>
            <a:ext cx="1143008" cy="2000264"/>
          </a:xfrm>
          <a:prstGeom prst="leftRightUpArrow">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descr="diastolic_blood_pressure2.jpg"/>
          <p:cNvPicPr>
            <a:picLocks noChangeAspect="1"/>
          </p:cNvPicPr>
          <p:nvPr/>
        </p:nvPicPr>
        <p:blipFill>
          <a:blip r:embed="rId2" cstate="print"/>
          <a:stretch>
            <a:fillRect/>
          </a:stretch>
        </p:blipFill>
        <p:spPr>
          <a:xfrm>
            <a:off x="0" y="0"/>
            <a:ext cx="3714719" cy="3143227"/>
          </a:xfrm>
          <a:prstGeom prst="rect">
            <a:avLst/>
          </a:prstGeom>
        </p:spPr>
      </p:pic>
      <p:pic>
        <p:nvPicPr>
          <p:cNvPr id="6" name="Рисунок 5" descr="albert_einstein_professor.png"/>
          <p:cNvPicPr>
            <a:picLocks noChangeAspect="1"/>
          </p:cNvPicPr>
          <p:nvPr/>
        </p:nvPicPr>
        <p:blipFill>
          <a:blip r:embed="rId3" cstate="print"/>
          <a:srcRect l="21014" r="21201"/>
          <a:stretch>
            <a:fillRect/>
          </a:stretch>
        </p:blipFill>
        <p:spPr>
          <a:xfrm>
            <a:off x="6786578" y="3143248"/>
            <a:ext cx="2357422" cy="37147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Содержимое 2"/>
          <p:cNvSpPr>
            <a:spLocks noGrp="1"/>
          </p:cNvSpPr>
          <p:nvPr>
            <p:ph idx="1"/>
          </p:nvPr>
        </p:nvSpPr>
        <p:spPr>
          <a:xfrm>
            <a:off x="571472" y="357166"/>
            <a:ext cx="8572528" cy="6286544"/>
          </a:xfrm>
        </p:spPr>
        <p:txBody>
          <a:bodyPr>
            <a:normAutofit/>
          </a:bodyPr>
          <a:lstStyle/>
          <a:p>
            <a:pPr marL="0">
              <a:spcBef>
                <a:spcPts val="0"/>
              </a:spcBef>
              <a:buNone/>
            </a:pPr>
            <a:r>
              <a:rPr lang="uk-UA" b="1" i="1" dirty="0" smtClean="0">
                <a:solidFill>
                  <a:srgbClr val="C00000"/>
                </a:solidFill>
              </a:rPr>
              <a:t>                                 Артеріальний тиск залежить </a:t>
            </a:r>
          </a:p>
          <a:p>
            <a:pPr marL="0">
              <a:spcBef>
                <a:spcPts val="0"/>
              </a:spcBef>
              <a:buClr>
                <a:srgbClr val="C00000"/>
              </a:buClr>
              <a:buNone/>
            </a:pPr>
            <a:r>
              <a:rPr lang="uk-UA" b="1" i="1" dirty="0" smtClean="0">
                <a:solidFill>
                  <a:schemeClr val="tx2">
                    <a:lumMod val="10000"/>
                  </a:schemeClr>
                </a:solidFill>
              </a:rPr>
              <a:t>                             </a:t>
            </a:r>
            <a:r>
              <a:rPr lang="uk-UA" b="1" i="1" dirty="0" smtClean="0">
                <a:solidFill>
                  <a:srgbClr val="C00000"/>
                </a:solidFill>
              </a:rPr>
              <a:t>1.</a:t>
            </a:r>
            <a:r>
              <a:rPr lang="uk-UA" b="1" i="1" dirty="0" smtClean="0">
                <a:solidFill>
                  <a:schemeClr val="tx2">
                    <a:lumMod val="10000"/>
                  </a:schemeClr>
                </a:solidFill>
              </a:rPr>
              <a:t>Від віку ( з віком артеріальний </a:t>
            </a:r>
          </a:p>
          <a:p>
            <a:pPr marL="0">
              <a:spcBef>
                <a:spcPts val="0"/>
              </a:spcBef>
              <a:buClr>
                <a:srgbClr val="C00000"/>
              </a:buClr>
              <a:buNone/>
            </a:pPr>
            <a:r>
              <a:rPr lang="uk-UA" b="1" i="1" dirty="0" smtClean="0">
                <a:solidFill>
                  <a:schemeClr val="tx2">
                    <a:lumMod val="10000"/>
                  </a:schemeClr>
                </a:solidFill>
              </a:rPr>
              <a:t>                                  тиск дещо підвищується);</a:t>
            </a:r>
            <a:endParaRPr lang="ru-RU" b="1" i="1" dirty="0" smtClean="0">
              <a:solidFill>
                <a:schemeClr val="tx2">
                  <a:lumMod val="10000"/>
                </a:schemeClr>
              </a:solidFill>
            </a:endParaRPr>
          </a:p>
          <a:p>
            <a:pPr marL="0">
              <a:spcBef>
                <a:spcPts val="0"/>
              </a:spcBef>
              <a:buClr>
                <a:srgbClr val="C00000"/>
              </a:buClr>
              <a:buNone/>
            </a:pPr>
            <a:r>
              <a:rPr lang="uk-UA" b="1" i="1" dirty="0" smtClean="0">
                <a:solidFill>
                  <a:srgbClr val="C00000"/>
                </a:solidFill>
              </a:rPr>
              <a:t>                             2.</a:t>
            </a:r>
            <a:r>
              <a:rPr lang="uk-UA" b="1" i="1" dirty="0" smtClean="0">
                <a:solidFill>
                  <a:schemeClr val="tx2">
                    <a:lumMod val="10000"/>
                  </a:schemeClr>
                </a:solidFill>
              </a:rPr>
              <a:t> Від фізичного і психічного     	   	                      стану людини. (добові 	   	   	                     коливання знаходяться в межах </a:t>
            </a:r>
          </a:p>
          <a:p>
            <a:pPr marL="0">
              <a:spcBef>
                <a:spcPts val="0"/>
              </a:spcBef>
              <a:buClr>
                <a:srgbClr val="C00000"/>
              </a:buClr>
              <a:buNone/>
            </a:pPr>
            <a:r>
              <a:rPr lang="uk-UA" b="1" i="1" dirty="0" smtClean="0">
                <a:solidFill>
                  <a:schemeClr val="tx2">
                    <a:lumMod val="10000"/>
                  </a:schemeClr>
                </a:solidFill>
              </a:rPr>
              <a:t>10—20 мм </a:t>
            </a:r>
            <a:r>
              <a:rPr lang="uk-UA" b="1" i="1" dirty="0" err="1" smtClean="0">
                <a:solidFill>
                  <a:schemeClr val="tx2">
                    <a:lumMod val="10000"/>
                  </a:schemeClr>
                </a:solidFill>
              </a:rPr>
              <a:t>рт</a:t>
            </a:r>
            <a:r>
              <a:rPr lang="uk-UA" b="1" i="1" dirty="0" smtClean="0">
                <a:solidFill>
                  <a:schemeClr val="tx2">
                    <a:lumMod val="10000"/>
                  </a:schemeClr>
                </a:solidFill>
              </a:rPr>
              <a:t>. ст.);</a:t>
            </a:r>
          </a:p>
          <a:p>
            <a:pPr marL="0">
              <a:spcBef>
                <a:spcPts val="0"/>
              </a:spcBef>
              <a:buClr>
                <a:srgbClr val="C00000"/>
              </a:buClr>
              <a:buNone/>
            </a:pPr>
            <a:r>
              <a:rPr lang="uk-UA" b="1" i="1" dirty="0" smtClean="0">
                <a:solidFill>
                  <a:srgbClr val="C00000"/>
                </a:solidFill>
              </a:rPr>
              <a:t>3. </a:t>
            </a:r>
            <a:r>
              <a:rPr lang="uk-UA" b="1" i="1" dirty="0" smtClean="0">
                <a:solidFill>
                  <a:schemeClr val="tx2">
                    <a:lumMod val="10000"/>
                  </a:schemeClr>
                </a:solidFill>
              </a:rPr>
              <a:t>Уранці тиск дещо нижчий, </a:t>
            </a:r>
          </a:p>
          <a:p>
            <a:pPr marL="0">
              <a:spcBef>
                <a:spcPts val="0"/>
              </a:spcBef>
              <a:buClr>
                <a:srgbClr val="C00000"/>
              </a:buClr>
              <a:buNone/>
            </a:pPr>
            <a:r>
              <a:rPr lang="uk-UA" b="1" i="1" dirty="0" smtClean="0">
                <a:solidFill>
                  <a:schemeClr val="tx2">
                    <a:lumMod val="10000"/>
                  </a:schemeClr>
                </a:solidFill>
              </a:rPr>
              <a:t>ніж увечері. </a:t>
            </a:r>
          </a:p>
          <a:p>
            <a:pPr marL="0">
              <a:spcBef>
                <a:spcPts val="0"/>
              </a:spcBef>
              <a:buClr>
                <a:srgbClr val="C00000"/>
              </a:buClr>
              <a:buNone/>
            </a:pPr>
            <a:r>
              <a:rPr lang="uk-UA" b="1" i="1" dirty="0" smtClean="0">
                <a:solidFill>
                  <a:srgbClr val="C00000"/>
                </a:solidFill>
              </a:rPr>
              <a:t>4. </a:t>
            </a:r>
            <a:r>
              <a:rPr lang="uk-UA" b="1" i="1" dirty="0" smtClean="0">
                <a:solidFill>
                  <a:schemeClr val="tx2">
                    <a:lumMod val="10000"/>
                  </a:schemeClr>
                </a:solidFill>
              </a:rPr>
              <a:t>Залежить від різних фізіологічних </a:t>
            </a:r>
          </a:p>
          <a:p>
            <a:pPr marL="0">
              <a:spcBef>
                <a:spcPts val="0"/>
              </a:spcBef>
              <a:buClr>
                <a:srgbClr val="C00000"/>
              </a:buClr>
              <a:buNone/>
            </a:pPr>
            <a:r>
              <a:rPr lang="uk-UA" b="1" i="1" dirty="0" smtClean="0">
                <a:solidFill>
                  <a:schemeClr val="tx2">
                    <a:lumMod val="10000"/>
                  </a:schemeClr>
                </a:solidFill>
              </a:rPr>
              <a:t>процесів (втома, збудження, </a:t>
            </a:r>
          </a:p>
          <a:p>
            <a:pPr marL="0">
              <a:spcBef>
                <a:spcPts val="0"/>
              </a:spcBef>
              <a:buClr>
                <a:srgbClr val="C00000"/>
              </a:buClr>
              <a:buNone/>
            </a:pPr>
            <a:r>
              <a:rPr lang="uk-UA" b="1" i="1" dirty="0" smtClean="0">
                <a:solidFill>
                  <a:schemeClr val="tx2">
                    <a:lumMod val="10000"/>
                  </a:schemeClr>
                </a:solidFill>
              </a:rPr>
              <a:t>приймання їжі) </a:t>
            </a:r>
          </a:p>
          <a:p>
            <a:endParaRPr lang="ru-RU"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descr="25879-4657.jpg"/>
          <p:cNvPicPr>
            <a:picLocks noChangeAspect="1"/>
          </p:cNvPicPr>
          <p:nvPr/>
        </p:nvPicPr>
        <p:blipFill>
          <a:blip r:embed="rId2" cstate="print"/>
          <a:stretch>
            <a:fillRect/>
          </a:stretch>
        </p:blipFill>
        <p:spPr>
          <a:xfrm>
            <a:off x="0" y="0"/>
            <a:ext cx="9143999" cy="6858000"/>
          </a:xfrm>
          <a:prstGeom prst="rect">
            <a:avLst/>
          </a:prstGeom>
        </p:spPr>
      </p:pic>
      <p:sp>
        <p:nvSpPr>
          <p:cNvPr id="2" name="Заголовок 1"/>
          <p:cNvSpPr>
            <a:spLocks noGrp="1"/>
          </p:cNvSpPr>
          <p:nvPr>
            <p:ph type="title"/>
          </p:nvPr>
        </p:nvSpPr>
        <p:spPr>
          <a:xfrm>
            <a:off x="285720" y="357166"/>
            <a:ext cx="8715436" cy="914400"/>
          </a:xfrm>
        </p:spPr>
        <p:txBody>
          <a:bodyPr/>
          <a:lstStyle/>
          <a:p>
            <a:pPr algn="ctr"/>
            <a:r>
              <a:rPr lang="uk-UA" sz="3200" b="1" i="1" dirty="0" smtClean="0">
                <a:solidFill>
                  <a:srgbClr val="FF0000"/>
                </a:solidFill>
              </a:rPr>
              <a:t>Основні симптоми захворювань серцево-судинної системи.</a:t>
            </a:r>
            <a:endParaRPr lang="ru-RU" sz="3200" b="1" i="1" dirty="0">
              <a:solidFill>
                <a:srgbClr val="FF0000"/>
              </a:solidFill>
            </a:endParaRPr>
          </a:p>
        </p:txBody>
      </p:sp>
      <p:sp>
        <p:nvSpPr>
          <p:cNvPr id="3" name="Текст 2"/>
          <p:cNvSpPr>
            <a:spLocks noGrp="1"/>
          </p:cNvSpPr>
          <p:nvPr>
            <p:ph type="body" idx="1"/>
          </p:nvPr>
        </p:nvSpPr>
        <p:spPr>
          <a:xfrm>
            <a:off x="357158" y="2143116"/>
            <a:ext cx="4140230" cy="639762"/>
          </a:xfrm>
        </p:spPr>
        <p:style>
          <a:lnRef idx="0">
            <a:schemeClr val="accent3"/>
          </a:lnRef>
          <a:fillRef idx="3">
            <a:schemeClr val="accent3"/>
          </a:fillRef>
          <a:effectRef idx="3">
            <a:schemeClr val="accent3"/>
          </a:effectRef>
          <a:fontRef idx="minor">
            <a:schemeClr val="lt1"/>
          </a:fontRef>
        </p:style>
        <p:txBody>
          <a:bodyPr>
            <a:normAutofit/>
          </a:bodyPr>
          <a:lstStyle/>
          <a:p>
            <a:r>
              <a:rPr lang="uk-UA" i="1" dirty="0" smtClean="0">
                <a:solidFill>
                  <a:srgbClr val="C00000"/>
                </a:solidFill>
              </a:rPr>
              <a:t>Артеріальна гіпертензія</a:t>
            </a:r>
            <a:endParaRPr lang="ru-RU" dirty="0"/>
          </a:p>
        </p:txBody>
      </p:sp>
      <p:sp>
        <p:nvSpPr>
          <p:cNvPr id="4" name="Текст 3"/>
          <p:cNvSpPr>
            <a:spLocks noGrp="1"/>
          </p:cNvSpPr>
          <p:nvPr>
            <p:ph type="body" sz="half" idx="3"/>
          </p:nvPr>
        </p:nvSpPr>
        <p:spPr>
          <a:xfrm>
            <a:off x="4643438" y="2143116"/>
            <a:ext cx="4041775" cy="639762"/>
          </a:xfrm>
        </p:spPr>
        <p:style>
          <a:lnRef idx="0">
            <a:schemeClr val="accent3"/>
          </a:lnRef>
          <a:fillRef idx="3">
            <a:schemeClr val="accent3"/>
          </a:fillRef>
          <a:effectRef idx="3">
            <a:schemeClr val="accent3"/>
          </a:effectRef>
          <a:fontRef idx="minor">
            <a:schemeClr val="lt1"/>
          </a:fontRef>
        </p:style>
        <p:txBody>
          <a:bodyPr>
            <a:noAutofit/>
          </a:bodyPr>
          <a:lstStyle/>
          <a:p>
            <a:r>
              <a:rPr lang="uk-UA" i="1" dirty="0" smtClean="0">
                <a:solidFill>
                  <a:srgbClr val="C00000"/>
                </a:solidFill>
              </a:rPr>
              <a:t>Артеріальна </a:t>
            </a:r>
            <a:r>
              <a:rPr lang="uk-UA" i="1" dirty="0" err="1" smtClean="0">
                <a:solidFill>
                  <a:srgbClr val="C00000"/>
                </a:solidFill>
              </a:rPr>
              <a:t>гіпотензія</a:t>
            </a:r>
            <a:endParaRPr lang="ru-RU" i="1" dirty="0" smtClean="0">
              <a:solidFill>
                <a:srgbClr val="C00000"/>
              </a:solidFill>
            </a:endParaRPr>
          </a:p>
        </p:txBody>
      </p:sp>
      <p:sp>
        <p:nvSpPr>
          <p:cNvPr id="5" name="Содержимое 4"/>
          <p:cNvSpPr>
            <a:spLocks noGrp="1"/>
          </p:cNvSpPr>
          <p:nvPr>
            <p:ph sz="quarter" idx="2"/>
          </p:nvPr>
        </p:nvSpPr>
        <p:spPr>
          <a:xfrm>
            <a:off x="285720" y="3214686"/>
            <a:ext cx="4071966" cy="1255715"/>
          </a:xfrm>
        </p:spPr>
        <p:style>
          <a:lnRef idx="1">
            <a:schemeClr val="accent3"/>
          </a:lnRef>
          <a:fillRef idx="2">
            <a:schemeClr val="accent3"/>
          </a:fillRef>
          <a:effectRef idx="1">
            <a:schemeClr val="accent3"/>
          </a:effectRef>
          <a:fontRef idx="minor">
            <a:schemeClr val="dk1"/>
          </a:fontRef>
        </p:style>
        <p:txBody>
          <a:bodyPr>
            <a:normAutofit/>
          </a:bodyPr>
          <a:lstStyle/>
          <a:p>
            <a:pPr marL="0" algn="ctr">
              <a:spcBef>
                <a:spcPts val="0"/>
              </a:spcBef>
              <a:buNone/>
            </a:pPr>
            <a:r>
              <a:rPr lang="uk-UA" b="1" i="1" dirty="0" smtClean="0">
                <a:solidFill>
                  <a:srgbClr val="002060"/>
                </a:solidFill>
                <a:latin typeface="+mj-lt"/>
              </a:rPr>
              <a:t>Підвищення</a:t>
            </a:r>
            <a:r>
              <a:rPr lang="uk-UA" b="1" i="1" dirty="0" smtClean="0">
                <a:solidFill>
                  <a:srgbClr val="002060"/>
                </a:solidFill>
              </a:rPr>
              <a:t> артеріального тиску  понад норму</a:t>
            </a:r>
            <a:endParaRPr lang="ru-RU" dirty="0">
              <a:solidFill>
                <a:srgbClr val="002060"/>
              </a:solidFill>
            </a:endParaRPr>
          </a:p>
        </p:txBody>
      </p:sp>
      <p:sp>
        <p:nvSpPr>
          <p:cNvPr id="6" name="Содержимое 5"/>
          <p:cNvSpPr>
            <a:spLocks noGrp="1"/>
          </p:cNvSpPr>
          <p:nvPr>
            <p:ph sz="quarter" idx="4"/>
          </p:nvPr>
        </p:nvSpPr>
        <p:spPr>
          <a:xfrm>
            <a:off x="4643438" y="3214686"/>
            <a:ext cx="4070379" cy="1255715"/>
          </a:xfrm>
        </p:spPr>
        <p:style>
          <a:lnRef idx="1">
            <a:schemeClr val="accent3"/>
          </a:lnRef>
          <a:fillRef idx="2">
            <a:schemeClr val="accent3"/>
          </a:fillRef>
          <a:effectRef idx="1">
            <a:schemeClr val="accent3"/>
          </a:effectRef>
          <a:fontRef idx="minor">
            <a:schemeClr val="dk1"/>
          </a:fontRef>
        </p:style>
        <p:txBody>
          <a:bodyPr/>
          <a:lstStyle/>
          <a:p>
            <a:pPr algn="ctr">
              <a:buNone/>
            </a:pPr>
            <a:r>
              <a:rPr lang="uk-UA" b="1" i="1" dirty="0" smtClean="0">
                <a:solidFill>
                  <a:srgbClr val="002060"/>
                </a:solidFill>
              </a:rPr>
              <a:t>Зниження артеріального тиску  нижче норми </a:t>
            </a:r>
            <a:endParaRPr lang="ru-RU" dirty="0">
              <a:solidFill>
                <a:srgbClr val="002060"/>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descr="chlopaya_Nurse.jpg"/>
          <p:cNvPicPr>
            <a:picLocks noChangeAspect="1"/>
          </p:cNvPicPr>
          <p:nvPr/>
        </p:nvPicPr>
        <p:blipFill>
          <a:blip r:embed="rId2" cstate="print"/>
          <a:stretch>
            <a:fillRect/>
          </a:stretch>
        </p:blipFill>
        <p:spPr>
          <a:xfrm>
            <a:off x="3714744" y="1285861"/>
            <a:ext cx="2643206" cy="2113444"/>
          </a:xfrm>
          <a:prstGeom prst="rect">
            <a:avLst/>
          </a:prstGeom>
        </p:spPr>
      </p:pic>
      <p:sp>
        <p:nvSpPr>
          <p:cNvPr id="3" name="Содержимое 2"/>
          <p:cNvSpPr>
            <a:spLocks noGrp="1"/>
          </p:cNvSpPr>
          <p:nvPr>
            <p:ph idx="1"/>
          </p:nvPr>
        </p:nvSpPr>
        <p:spPr>
          <a:xfrm>
            <a:off x="357158" y="214290"/>
            <a:ext cx="8786842" cy="6143668"/>
          </a:xfrm>
        </p:spPr>
        <p:txBody>
          <a:bodyPr>
            <a:normAutofit fontScale="25000" lnSpcReduction="20000"/>
          </a:bodyPr>
          <a:lstStyle/>
          <a:p>
            <a:pPr>
              <a:buNone/>
            </a:pPr>
            <a:r>
              <a:rPr lang="uk-UA" sz="9600" b="1" i="1" dirty="0" smtClean="0">
                <a:solidFill>
                  <a:srgbClr val="002060"/>
                </a:solidFill>
                <a:latin typeface="+mj-lt"/>
              </a:rPr>
              <a:t>Симптоми підвищення АТ       </a:t>
            </a:r>
            <a:r>
              <a:rPr lang="uk-UA" sz="9600" b="1" i="1" dirty="0" smtClean="0">
                <a:solidFill>
                  <a:srgbClr val="C00000"/>
                </a:solidFill>
                <a:latin typeface="+mj-lt"/>
              </a:rPr>
              <a:t>Хвороби при яких підвищ. АТ</a:t>
            </a:r>
            <a:endParaRPr lang="ru-RU" sz="9600" b="1" i="1" dirty="0" smtClean="0">
              <a:solidFill>
                <a:srgbClr val="C00000"/>
              </a:solidFill>
              <a:latin typeface="+mj-lt"/>
            </a:endParaRPr>
          </a:p>
          <a:p>
            <a:pPr>
              <a:buNone/>
            </a:pPr>
            <a:r>
              <a:rPr lang="uk-UA" sz="8000" b="1" i="1" dirty="0" smtClean="0">
                <a:solidFill>
                  <a:srgbClr val="002060"/>
                </a:solidFill>
                <a:latin typeface="+mj-lt"/>
              </a:rPr>
              <a:t>1. Нервова збудливість	                                   </a:t>
            </a:r>
            <a:r>
              <a:rPr lang="uk-UA" sz="8000" b="1" i="1" dirty="0" smtClean="0">
                <a:solidFill>
                  <a:srgbClr val="C00000"/>
                </a:solidFill>
                <a:latin typeface="+mj-lt"/>
              </a:rPr>
              <a:t>1.Отруення свинцем.</a:t>
            </a:r>
            <a:endParaRPr lang="ru-RU" sz="8000" b="1" i="1" dirty="0" smtClean="0">
              <a:solidFill>
                <a:srgbClr val="C00000"/>
              </a:solidFill>
              <a:latin typeface="+mj-lt"/>
            </a:endParaRPr>
          </a:p>
          <a:p>
            <a:pPr>
              <a:buNone/>
            </a:pPr>
            <a:r>
              <a:rPr lang="uk-UA" sz="8000" b="1" i="1" dirty="0" smtClean="0">
                <a:solidFill>
                  <a:srgbClr val="002060"/>
                </a:solidFill>
                <a:latin typeface="+mj-lt"/>
              </a:rPr>
              <a:t>2. Пітливість.	                                                    </a:t>
            </a:r>
            <a:r>
              <a:rPr lang="uk-UA" sz="8000" b="1" i="1" dirty="0" smtClean="0">
                <a:solidFill>
                  <a:srgbClr val="C00000"/>
                </a:solidFill>
                <a:latin typeface="+mj-lt"/>
              </a:rPr>
              <a:t>2. Еклампсія.</a:t>
            </a:r>
            <a:endParaRPr lang="ru-RU" sz="8000" b="1" i="1" dirty="0" smtClean="0">
              <a:solidFill>
                <a:srgbClr val="C00000"/>
              </a:solidFill>
              <a:latin typeface="+mj-lt"/>
            </a:endParaRPr>
          </a:p>
          <a:p>
            <a:pPr>
              <a:buNone/>
            </a:pPr>
            <a:r>
              <a:rPr lang="uk-UA" sz="8000" b="1" i="1" dirty="0" smtClean="0">
                <a:solidFill>
                  <a:srgbClr val="002060"/>
                </a:solidFill>
                <a:latin typeface="+mj-lt"/>
              </a:rPr>
              <a:t>3. Різкий головний біль.	                                    </a:t>
            </a:r>
            <a:r>
              <a:rPr lang="uk-UA" sz="8000" b="1" i="1" dirty="0" smtClean="0">
                <a:solidFill>
                  <a:srgbClr val="C00000"/>
                </a:solidFill>
                <a:latin typeface="+mj-lt"/>
              </a:rPr>
              <a:t>3. Діабетичні коми.</a:t>
            </a:r>
            <a:endParaRPr lang="ru-RU" sz="8000" b="1" i="1" dirty="0" smtClean="0">
              <a:solidFill>
                <a:srgbClr val="C00000"/>
              </a:solidFill>
              <a:latin typeface="+mj-lt"/>
            </a:endParaRPr>
          </a:p>
          <a:p>
            <a:pPr>
              <a:buNone/>
            </a:pPr>
            <a:r>
              <a:rPr lang="uk-UA" sz="8000" b="1" i="1" dirty="0" smtClean="0">
                <a:solidFill>
                  <a:srgbClr val="002060"/>
                </a:solidFill>
                <a:latin typeface="+mj-lt"/>
              </a:rPr>
              <a:t>4. Запаморочення.	                                                    </a:t>
            </a:r>
            <a:r>
              <a:rPr lang="uk-UA" sz="8000" b="1" i="1" dirty="0" smtClean="0">
                <a:solidFill>
                  <a:srgbClr val="C00000"/>
                </a:solidFill>
                <a:latin typeface="+mj-lt"/>
              </a:rPr>
              <a:t>4. Гіпертонічні хвороби.</a:t>
            </a:r>
            <a:endParaRPr lang="ru-RU" sz="8000" b="1" i="1" dirty="0" smtClean="0">
              <a:solidFill>
                <a:srgbClr val="C00000"/>
              </a:solidFill>
              <a:latin typeface="+mj-lt"/>
            </a:endParaRPr>
          </a:p>
          <a:p>
            <a:pPr>
              <a:buNone/>
            </a:pPr>
            <a:r>
              <a:rPr lang="uk-UA" sz="8000" b="1" i="1" dirty="0" smtClean="0">
                <a:solidFill>
                  <a:srgbClr val="002060"/>
                </a:solidFill>
                <a:latin typeface="+mj-lt"/>
              </a:rPr>
              <a:t>5. Шум у вухах.</a:t>
            </a:r>
            <a:endParaRPr lang="ru-RU" sz="8000" b="1" i="1" dirty="0" smtClean="0">
              <a:solidFill>
                <a:srgbClr val="002060"/>
              </a:solidFill>
              <a:latin typeface="+mj-lt"/>
            </a:endParaRPr>
          </a:p>
          <a:p>
            <a:pPr>
              <a:buNone/>
            </a:pPr>
            <a:r>
              <a:rPr lang="uk-UA" sz="8000" b="1" i="1" dirty="0" smtClean="0">
                <a:solidFill>
                  <a:srgbClr val="002060"/>
                </a:solidFill>
                <a:latin typeface="+mj-lt"/>
              </a:rPr>
              <a:t>6. Тремтіння рук і ніг.</a:t>
            </a:r>
            <a:endParaRPr lang="ru-RU" sz="8000" b="1" i="1" dirty="0" smtClean="0">
              <a:solidFill>
                <a:srgbClr val="002060"/>
              </a:solidFill>
              <a:latin typeface="+mj-lt"/>
            </a:endParaRPr>
          </a:p>
          <a:p>
            <a:pPr>
              <a:buNone/>
            </a:pPr>
            <a:r>
              <a:rPr lang="uk-UA" sz="8000" b="1" i="1" dirty="0" smtClean="0">
                <a:solidFill>
                  <a:srgbClr val="002060"/>
                </a:solidFill>
                <a:latin typeface="+mj-lt"/>
              </a:rPr>
              <a:t>7. Відчуття нестачі повітря.</a:t>
            </a:r>
            <a:endParaRPr lang="ru-RU" sz="8000" b="1" i="1" dirty="0" smtClean="0">
              <a:solidFill>
                <a:srgbClr val="002060"/>
              </a:solidFill>
              <a:latin typeface="+mj-lt"/>
            </a:endParaRPr>
          </a:p>
          <a:p>
            <a:pPr>
              <a:buNone/>
            </a:pPr>
            <a:r>
              <a:rPr lang="uk-UA" sz="8000" b="1" i="1" dirty="0" smtClean="0">
                <a:solidFill>
                  <a:srgbClr val="002060"/>
                </a:solidFill>
                <a:latin typeface="+mj-lt"/>
              </a:rPr>
              <a:t>8. Сітка перед очима.</a:t>
            </a:r>
            <a:endParaRPr lang="ru-RU" sz="8000" b="1" i="1" dirty="0" smtClean="0">
              <a:solidFill>
                <a:srgbClr val="002060"/>
              </a:solidFill>
              <a:latin typeface="+mj-lt"/>
            </a:endParaRPr>
          </a:p>
          <a:p>
            <a:pPr>
              <a:buNone/>
            </a:pPr>
            <a:r>
              <a:rPr lang="uk-UA" sz="8000" b="1" i="1" dirty="0" smtClean="0">
                <a:solidFill>
                  <a:srgbClr val="002060"/>
                </a:solidFill>
                <a:latin typeface="+mj-lt"/>
              </a:rPr>
              <a:t>	</a:t>
            </a:r>
            <a:endParaRPr lang="ru-RU" sz="8000" b="1" i="1" dirty="0" smtClean="0">
              <a:solidFill>
                <a:srgbClr val="002060"/>
              </a:solidFill>
              <a:latin typeface="+mj-lt"/>
            </a:endParaRPr>
          </a:p>
          <a:p>
            <a:pPr>
              <a:buNone/>
            </a:pPr>
            <a:r>
              <a:rPr lang="uk-UA" sz="9600" b="1" i="1" dirty="0" smtClean="0">
                <a:solidFill>
                  <a:srgbClr val="002060"/>
                </a:solidFill>
                <a:latin typeface="+mj-lt"/>
              </a:rPr>
              <a:t>Симптоми зниження АТ            </a:t>
            </a:r>
            <a:r>
              <a:rPr lang="uk-UA" sz="9600" b="1" i="1" dirty="0" smtClean="0">
                <a:solidFill>
                  <a:srgbClr val="C00000"/>
                </a:solidFill>
                <a:latin typeface="+mj-lt"/>
              </a:rPr>
              <a:t>Хвороби при яких </a:t>
            </a:r>
            <a:r>
              <a:rPr lang="uk-UA" sz="9600" b="1" i="1" dirty="0" err="1" smtClean="0">
                <a:solidFill>
                  <a:srgbClr val="C00000"/>
                </a:solidFill>
                <a:latin typeface="+mj-lt"/>
              </a:rPr>
              <a:t>зниж</a:t>
            </a:r>
            <a:r>
              <a:rPr lang="uk-UA" sz="9600" b="1" i="1" dirty="0" smtClean="0">
                <a:solidFill>
                  <a:srgbClr val="C00000"/>
                </a:solidFill>
                <a:latin typeface="+mj-lt"/>
              </a:rPr>
              <a:t>. АТ</a:t>
            </a:r>
            <a:endParaRPr lang="ru-RU" sz="9600" b="1" i="1" dirty="0" smtClean="0">
              <a:solidFill>
                <a:srgbClr val="C00000"/>
              </a:solidFill>
              <a:latin typeface="+mj-lt"/>
            </a:endParaRPr>
          </a:p>
          <a:p>
            <a:pPr>
              <a:buNone/>
            </a:pPr>
            <a:r>
              <a:rPr lang="uk-UA" sz="8000" b="1" i="1" dirty="0" smtClean="0">
                <a:solidFill>
                  <a:srgbClr val="002060"/>
                </a:solidFill>
                <a:latin typeface="+mj-lt"/>
              </a:rPr>
              <a:t>1. Блідість шкірних покривів.                         </a:t>
            </a:r>
            <a:r>
              <a:rPr lang="uk-UA" sz="8000" b="1" i="1" dirty="0" smtClean="0">
                <a:solidFill>
                  <a:srgbClr val="C00000"/>
                </a:solidFill>
                <a:latin typeface="+mj-lt"/>
              </a:rPr>
              <a:t>1. Кровотечі.</a:t>
            </a:r>
            <a:endParaRPr lang="ru-RU" sz="8000" b="1" i="1" dirty="0" smtClean="0">
              <a:solidFill>
                <a:srgbClr val="C00000"/>
              </a:solidFill>
              <a:latin typeface="+mj-lt"/>
            </a:endParaRPr>
          </a:p>
          <a:p>
            <a:pPr>
              <a:buNone/>
            </a:pPr>
            <a:r>
              <a:rPr lang="uk-UA" sz="8000" b="1" i="1" dirty="0" smtClean="0">
                <a:solidFill>
                  <a:srgbClr val="002060"/>
                </a:solidFill>
                <a:latin typeface="+mj-lt"/>
              </a:rPr>
              <a:t>2. Шкіра покривається холодним 	        </a:t>
            </a:r>
            <a:r>
              <a:rPr lang="uk-UA" sz="8000" b="1" i="1" dirty="0" smtClean="0">
                <a:solidFill>
                  <a:srgbClr val="C00000"/>
                </a:solidFill>
                <a:latin typeface="+mj-lt"/>
              </a:rPr>
              <a:t>2. Непрохідність кишок.</a:t>
            </a:r>
          </a:p>
          <a:p>
            <a:pPr>
              <a:buNone/>
            </a:pPr>
            <a:r>
              <a:rPr lang="uk-UA" sz="8000" b="1" i="1" dirty="0" smtClean="0">
                <a:solidFill>
                  <a:srgbClr val="002060"/>
                </a:solidFill>
              </a:rPr>
              <a:t>потом.</a:t>
            </a:r>
            <a:r>
              <a:rPr lang="uk-UA" sz="8000" b="1" i="1" dirty="0" smtClean="0">
                <a:solidFill>
                  <a:srgbClr val="C00000"/>
                </a:solidFill>
              </a:rPr>
              <a:t>                                                                        3. Екзогенні отруєння.</a:t>
            </a:r>
            <a:endParaRPr lang="ru-RU" sz="8000" b="1" i="1" dirty="0" smtClean="0">
              <a:solidFill>
                <a:srgbClr val="C00000"/>
              </a:solidFill>
              <a:latin typeface="+mj-lt"/>
            </a:endParaRPr>
          </a:p>
          <a:p>
            <a:pPr>
              <a:buNone/>
            </a:pPr>
            <a:r>
              <a:rPr lang="uk-UA" sz="8000" b="1" i="1" dirty="0" smtClean="0">
                <a:solidFill>
                  <a:srgbClr val="002060"/>
                </a:solidFill>
                <a:latin typeface="+mj-lt"/>
              </a:rPr>
              <a:t>3. Ціаноз кінчиків пальців.	                         </a:t>
            </a:r>
            <a:r>
              <a:rPr lang="uk-UA" sz="8000" b="1" i="1" dirty="0" smtClean="0">
                <a:solidFill>
                  <a:srgbClr val="C00000"/>
                </a:solidFill>
              </a:rPr>
              <a:t>4. Гострий алергічний стан.</a:t>
            </a:r>
            <a:endParaRPr lang="ru-RU" sz="8000" b="1" i="1" dirty="0" smtClean="0">
              <a:solidFill>
                <a:srgbClr val="C00000"/>
              </a:solidFill>
              <a:latin typeface="+mj-lt"/>
            </a:endParaRPr>
          </a:p>
          <a:p>
            <a:pPr>
              <a:buNone/>
            </a:pPr>
            <a:r>
              <a:rPr lang="uk-UA" sz="8000" b="1" i="1" dirty="0" smtClean="0">
                <a:solidFill>
                  <a:srgbClr val="002060"/>
                </a:solidFill>
                <a:latin typeface="+mj-lt"/>
              </a:rPr>
              <a:t>4. Миготіння мушок перед очима.</a:t>
            </a:r>
            <a:r>
              <a:rPr lang="uk-UA" sz="8000" b="1" i="1" dirty="0" smtClean="0">
                <a:solidFill>
                  <a:srgbClr val="C00000"/>
                </a:solidFill>
                <a:latin typeface="+mj-lt"/>
              </a:rPr>
              <a:t>	</a:t>
            </a:r>
            <a:r>
              <a:rPr lang="uk-UA" sz="8000" b="1" i="1" dirty="0" smtClean="0">
                <a:solidFill>
                  <a:srgbClr val="002060"/>
                </a:solidFill>
              </a:rPr>
              <a:t>        </a:t>
            </a:r>
            <a:r>
              <a:rPr lang="uk-UA" sz="8000" b="1" i="1" dirty="0" smtClean="0">
                <a:solidFill>
                  <a:srgbClr val="C00000"/>
                </a:solidFill>
              </a:rPr>
              <a:t>5. пр</a:t>
            </a:r>
            <a:r>
              <a:rPr lang="uk-UA" sz="8000" i="1" dirty="0" smtClean="0">
                <a:solidFill>
                  <a:srgbClr val="C00000"/>
                </a:solidFill>
              </a:rPr>
              <a:t>оменева хвороба.</a:t>
            </a:r>
            <a:endParaRPr lang="uk-UA" sz="8000" i="1" dirty="0" smtClean="0">
              <a:solidFill>
                <a:srgbClr val="C00000"/>
              </a:solidFill>
              <a:latin typeface="+mj-lt"/>
            </a:endParaRPr>
          </a:p>
          <a:p>
            <a:pPr>
              <a:buNone/>
            </a:pPr>
            <a:r>
              <a:rPr lang="uk-UA" sz="8000" b="1" i="1" dirty="0" smtClean="0">
                <a:solidFill>
                  <a:srgbClr val="002060"/>
                </a:solidFill>
              </a:rPr>
              <a:t>5. Короткочасні втрати свідомості.</a:t>
            </a:r>
            <a:r>
              <a:rPr lang="uk-UA" sz="8000" b="1" i="1" dirty="0" smtClean="0">
                <a:solidFill>
                  <a:srgbClr val="C00000"/>
                </a:solidFill>
                <a:latin typeface="+mj-lt"/>
              </a:rPr>
              <a:t>                  </a:t>
            </a:r>
            <a:r>
              <a:rPr lang="uk-UA" sz="8000" i="1" dirty="0" smtClean="0">
                <a:solidFill>
                  <a:srgbClr val="C00000"/>
                </a:solidFill>
                <a:latin typeface="+mj-lt"/>
              </a:rPr>
              <a:t>	</a:t>
            </a:r>
            <a:endParaRPr lang="ru-RU" sz="8000" i="1" dirty="0" smtClean="0">
              <a:solidFill>
                <a:srgbClr val="C00000"/>
              </a:solidFill>
              <a:latin typeface="+mj-lt"/>
            </a:endParaRPr>
          </a:p>
          <a:p>
            <a:pPr>
              <a:buNone/>
            </a:pPr>
            <a:r>
              <a:rPr lang="uk-UA" sz="8000" i="1" dirty="0" smtClean="0">
                <a:solidFill>
                  <a:srgbClr val="002060"/>
                </a:solidFill>
                <a:latin typeface="+mj-lt"/>
              </a:rPr>
              <a:t>	</a:t>
            </a:r>
            <a:endParaRPr lang="ru-RU" sz="8000" i="1" dirty="0" smtClean="0">
              <a:solidFill>
                <a:srgbClr val="C00000"/>
              </a:solidFill>
              <a:latin typeface="+mj-lt"/>
            </a:endParaRPr>
          </a:p>
          <a:p>
            <a:endParaRPr lang="ru-RU"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214290"/>
            <a:ext cx="7772400" cy="1212174"/>
          </a:xfrm>
        </p:spPr>
        <p:txBody>
          <a:bodyPr/>
          <a:lstStyle/>
          <a:p>
            <a:pPr algn="ctr"/>
            <a:r>
              <a:rPr lang="uk-UA" sz="3200" b="1" i="1" dirty="0" smtClean="0">
                <a:solidFill>
                  <a:srgbClr val="C00000"/>
                </a:solidFill>
              </a:rPr>
              <a:t>Догляд за пацієнтом з гострою судинною недостатністю.</a:t>
            </a:r>
            <a:r>
              <a:rPr lang="ru-RU" b="1" dirty="0" smtClean="0"/>
              <a:t/>
            </a:r>
            <a:br>
              <a:rPr lang="ru-RU" b="1" dirty="0" smtClean="0"/>
            </a:br>
            <a:endParaRPr lang="ru-RU" dirty="0"/>
          </a:p>
        </p:txBody>
      </p:sp>
      <p:sp>
        <p:nvSpPr>
          <p:cNvPr id="3" name="Содержимое 2"/>
          <p:cNvSpPr>
            <a:spLocks noGrp="1"/>
          </p:cNvSpPr>
          <p:nvPr>
            <p:ph idx="1"/>
          </p:nvPr>
        </p:nvSpPr>
        <p:spPr>
          <a:xfrm>
            <a:off x="642910" y="1285860"/>
            <a:ext cx="8286808" cy="5357850"/>
          </a:xfrm>
        </p:spPr>
        <p:txBody>
          <a:bodyPr>
            <a:normAutofit fontScale="55000" lnSpcReduction="20000"/>
          </a:bodyPr>
          <a:lstStyle/>
          <a:p>
            <a:pPr>
              <a:buNone/>
            </a:pPr>
            <a:r>
              <a:rPr lang="uk-UA" sz="4500" b="1" i="1" dirty="0" smtClean="0">
                <a:solidFill>
                  <a:srgbClr val="C00000"/>
                </a:solidFill>
                <a:latin typeface="+mj-lt"/>
              </a:rPr>
              <a:t>Непритомність.</a:t>
            </a:r>
            <a:endParaRPr lang="ru-RU" sz="4500" b="1" i="1" dirty="0" smtClean="0">
              <a:solidFill>
                <a:srgbClr val="C00000"/>
              </a:solidFill>
              <a:latin typeface="+mj-lt"/>
            </a:endParaRPr>
          </a:p>
          <a:p>
            <a:pPr>
              <a:buNone/>
            </a:pPr>
            <a:r>
              <a:rPr lang="uk-UA" sz="3600" b="1" dirty="0" smtClean="0">
                <a:solidFill>
                  <a:schemeClr val="tx2">
                    <a:lumMod val="10000"/>
                  </a:schemeClr>
                </a:solidFill>
                <a:latin typeface="+mj-lt"/>
              </a:rPr>
              <a:t>Характеристика: </a:t>
            </a:r>
            <a:r>
              <a:rPr lang="uk-UA" sz="3600" dirty="0" smtClean="0">
                <a:solidFill>
                  <a:schemeClr val="tx2">
                    <a:lumMod val="10000"/>
                  </a:schemeClr>
                </a:solidFill>
                <a:latin typeface="+mj-lt"/>
              </a:rPr>
              <a:t>1. Раптова слабкість.</a:t>
            </a:r>
            <a:endParaRPr lang="ru-RU" sz="3600" b="1" dirty="0" smtClean="0">
              <a:solidFill>
                <a:schemeClr val="tx2">
                  <a:lumMod val="10000"/>
                </a:schemeClr>
              </a:solidFill>
              <a:latin typeface="+mj-lt"/>
            </a:endParaRPr>
          </a:p>
          <a:p>
            <a:pPr>
              <a:buNone/>
            </a:pPr>
            <a:r>
              <a:rPr lang="uk-UA" sz="3600" b="1" dirty="0" smtClean="0">
                <a:solidFill>
                  <a:schemeClr val="tx2">
                    <a:lumMod val="10000"/>
                  </a:schemeClr>
                </a:solidFill>
                <a:latin typeface="+mj-lt"/>
              </a:rPr>
              <a:t>                                 </a:t>
            </a:r>
            <a:r>
              <a:rPr lang="uk-UA" sz="3600" dirty="0" smtClean="0">
                <a:solidFill>
                  <a:schemeClr val="tx2">
                    <a:lumMod val="10000"/>
                  </a:schemeClr>
                </a:solidFill>
                <a:latin typeface="+mj-lt"/>
              </a:rPr>
              <a:t>2. Запаморочення.</a:t>
            </a:r>
            <a:endParaRPr lang="ru-RU" sz="3600" b="1" dirty="0" smtClean="0">
              <a:solidFill>
                <a:schemeClr val="tx2">
                  <a:lumMod val="10000"/>
                </a:schemeClr>
              </a:solidFill>
              <a:latin typeface="+mj-lt"/>
            </a:endParaRPr>
          </a:p>
          <a:p>
            <a:pPr>
              <a:buNone/>
            </a:pPr>
            <a:r>
              <a:rPr lang="uk-UA" sz="3600" dirty="0" smtClean="0">
                <a:solidFill>
                  <a:schemeClr val="tx2">
                    <a:lumMod val="10000"/>
                  </a:schemeClr>
                </a:solidFill>
                <a:latin typeface="+mj-lt"/>
              </a:rPr>
              <a:t>                                 3. Потемніння в очах.</a:t>
            </a:r>
            <a:endParaRPr lang="ru-RU" sz="3600" b="1" dirty="0" smtClean="0">
              <a:solidFill>
                <a:schemeClr val="tx2">
                  <a:lumMod val="10000"/>
                </a:schemeClr>
              </a:solidFill>
              <a:latin typeface="+mj-lt"/>
            </a:endParaRPr>
          </a:p>
          <a:p>
            <a:pPr>
              <a:buNone/>
            </a:pPr>
            <a:r>
              <a:rPr lang="uk-UA" sz="3600" dirty="0" smtClean="0">
                <a:solidFill>
                  <a:schemeClr val="tx2">
                    <a:lumMod val="10000"/>
                  </a:schemeClr>
                </a:solidFill>
                <a:latin typeface="+mj-lt"/>
              </a:rPr>
              <a:t>                                 4. Оніміння рук і ніг.</a:t>
            </a:r>
            <a:endParaRPr lang="ru-RU" sz="3600" b="1" dirty="0" smtClean="0">
              <a:solidFill>
                <a:schemeClr val="tx2">
                  <a:lumMod val="10000"/>
                </a:schemeClr>
              </a:solidFill>
              <a:latin typeface="+mj-lt"/>
            </a:endParaRPr>
          </a:p>
          <a:p>
            <a:pPr>
              <a:buNone/>
            </a:pPr>
            <a:r>
              <a:rPr lang="uk-UA" sz="3600" dirty="0" smtClean="0">
                <a:solidFill>
                  <a:schemeClr val="tx2">
                    <a:lumMod val="10000"/>
                  </a:schemeClr>
                </a:solidFill>
                <a:latin typeface="+mj-lt"/>
              </a:rPr>
              <a:t>                                 5. Блідість обличчя.</a:t>
            </a:r>
            <a:endParaRPr lang="ru-RU" sz="3600" b="1" dirty="0" smtClean="0">
              <a:solidFill>
                <a:schemeClr val="tx2">
                  <a:lumMod val="10000"/>
                </a:schemeClr>
              </a:solidFill>
              <a:latin typeface="+mj-lt"/>
            </a:endParaRPr>
          </a:p>
          <a:p>
            <a:pPr>
              <a:buNone/>
            </a:pPr>
            <a:r>
              <a:rPr lang="uk-UA" sz="3600" dirty="0" smtClean="0">
                <a:solidFill>
                  <a:schemeClr val="tx2">
                    <a:lumMod val="10000"/>
                  </a:schemeClr>
                </a:solidFill>
                <a:latin typeface="+mj-lt"/>
              </a:rPr>
              <a:t>                                 6. Дихання поверхневе.</a:t>
            </a:r>
            <a:endParaRPr lang="ru-RU" sz="3600" b="1" dirty="0" smtClean="0">
              <a:solidFill>
                <a:schemeClr val="tx2">
                  <a:lumMod val="10000"/>
                </a:schemeClr>
              </a:solidFill>
              <a:latin typeface="+mj-lt"/>
            </a:endParaRPr>
          </a:p>
          <a:p>
            <a:pPr>
              <a:buNone/>
            </a:pPr>
            <a:r>
              <a:rPr lang="uk-UA" sz="3600" b="1" dirty="0" smtClean="0">
                <a:solidFill>
                  <a:schemeClr val="tx2">
                    <a:lumMod val="10000"/>
                  </a:schemeClr>
                </a:solidFill>
                <a:latin typeface="+mj-lt"/>
              </a:rPr>
              <a:t>                                 </a:t>
            </a:r>
            <a:r>
              <a:rPr lang="uk-UA" sz="3600" dirty="0" smtClean="0">
                <a:solidFill>
                  <a:schemeClr val="tx2">
                    <a:lumMod val="10000"/>
                  </a:schemeClr>
                </a:solidFill>
                <a:latin typeface="+mj-lt"/>
              </a:rPr>
              <a:t>7. Слабкий частий пульс.</a:t>
            </a:r>
            <a:endParaRPr lang="ru-RU" sz="3600" b="1" dirty="0" smtClean="0">
              <a:solidFill>
                <a:schemeClr val="tx2">
                  <a:lumMod val="10000"/>
                </a:schemeClr>
              </a:solidFill>
              <a:latin typeface="+mj-lt"/>
            </a:endParaRPr>
          </a:p>
          <a:p>
            <a:pPr>
              <a:buNone/>
            </a:pPr>
            <a:r>
              <a:rPr lang="uk-UA" sz="3600" b="1" dirty="0" smtClean="0">
                <a:solidFill>
                  <a:schemeClr val="tx2">
                    <a:lumMod val="10000"/>
                  </a:schemeClr>
                </a:solidFill>
                <a:latin typeface="+mj-lt"/>
              </a:rPr>
              <a:t>Причини: </a:t>
            </a:r>
            <a:r>
              <a:rPr lang="uk-UA" sz="3600" dirty="0" smtClean="0">
                <a:solidFill>
                  <a:schemeClr val="tx2">
                    <a:lumMod val="10000"/>
                  </a:schemeClr>
                </a:solidFill>
                <a:latin typeface="+mj-lt"/>
              </a:rPr>
              <a:t>1. Страх перед болючою процедурою.</a:t>
            </a:r>
            <a:endParaRPr lang="ru-RU" sz="3600" b="1" dirty="0" smtClean="0">
              <a:solidFill>
                <a:schemeClr val="tx2">
                  <a:lumMod val="10000"/>
                </a:schemeClr>
              </a:solidFill>
              <a:latin typeface="+mj-lt"/>
            </a:endParaRPr>
          </a:p>
          <a:p>
            <a:pPr>
              <a:buNone/>
            </a:pPr>
            <a:r>
              <a:rPr lang="uk-UA" sz="3600" dirty="0" smtClean="0">
                <a:solidFill>
                  <a:schemeClr val="tx2">
                    <a:lumMod val="10000"/>
                  </a:schemeClr>
                </a:solidFill>
                <a:latin typeface="+mj-lt"/>
              </a:rPr>
              <a:t>                       2. Вигляд крові.</a:t>
            </a:r>
            <a:endParaRPr lang="ru-RU" sz="3600" b="1" dirty="0" smtClean="0">
              <a:solidFill>
                <a:schemeClr val="tx2">
                  <a:lumMod val="10000"/>
                </a:schemeClr>
              </a:solidFill>
              <a:latin typeface="+mj-lt"/>
            </a:endParaRPr>
          </a:p>
          <a:p>
            <a:pPr>
              <a:buNone/>
            </a:pPr>
            <a:r>
              <a:rPr lang="uk-UA" sz="3600" dirty="0" smtClean="0">
                <a:solidFill>
                  <a:schemeClr val="tx2">
                    <a:lumMod val="10000"/>
                  </a:schemeClr>
                </a:solidFill>
                <a:latin typeface="+mj-lt"/>
              </a:rPr>
              <a:t>                       3.Сильне хвилювання.</a:t>
            </a:r>
            <a:endParaRPr lang="ru-RU" sz="3600" b="1" dirty="0" smtClean="0">
              <a:solidFill>
                <a:schemeClr val="tx2">
                  <a:lumMod val="10000"/>
                </a:schemeClr>
              </a:solidFill>
              <a:latin typeface="+mj-lt"/>
            </a:endParaRPr>
          </a:p>
          <a:p>
            <a:pPr>
              <a:buNone/>
            </a:pPr>
            <a:r>
              <a:rPr lang="uk-UA" sz="3600" dirty="0" smtClean="0">
                <a:solidFill>
                  <a:schemeClr val="tx2">
                    <a:lumMod val="10000"/>
                  </a:schemeClr>
                </a:solidFill>
                <a:latin typeface="+mj-lt"/>
              </a:rPr>
              <a:t>                       4.Духота.</a:t>
            </a:r>
            <a:endParaRPr lang="ru-RU" sz="3600" b="1" dirty="0" smtClean="0">
              <a:solidFill>
                <a:schemeClr val="tx2">
                  <a:lumMod val="10000"/>
                </a:schemeClr>
              </a:solidFill>
              <a:latin typeface="+mj-lt"/>
            </a:endParaRPr>
          </a:p>
          <a:p>
            <a:pPr>
              <a:buNone/>
            </a:pPr>
            <a:r>
              <a:rPr lang="uk-UA" sz="3600" b="1" dirty="0" smtClean="0">
                <a:solidFill>
                  <a:schemeClr val="tx2">
                    <a:lumMod val="10000"/>
                  </a:schemeClr>
                </a:solidFill>
                <a:latin typeface="+mj-lt"/>
              </a:rPr>
              <a:t>Допомога: </a:t>
            </a:r>
            <a:r>
              <a:rPr lang="uk-UA" sz="3600" dirty="0" smtClean="0">
                <a:solidFill>
                  <a:schemeClr val="tx2">
                    <a:lumMod val="10000"/>
                  </a:schemeClr>
                </a:solidFill>
                <a:latin typeface="+mj-lt"/>
              </a:rPr>
              <a:t>1.Горизонтальне положення, трохи підняти ноги.</a:t>
            </a:r>
            <a:endParaRPr lang="ru-RU" sz="3600" b="1" dirty="0" smtClean="0">
              <a:solidFill>
                <a:schemeClr val="tx2">
                  <a:lumMod val="10000"/>
                </a:schemeClr>
              </a:solidFill>
              <a:latin typeface="+mj-lt"/>
            </a:endParaRPr>
          </a:p>
          <a:p>
            <a:pPr>
              <a:buNone/>
            </a:pPr>
            <a:r>
              <a:rPr lang="uk-UA" sz="3600" dirty="0" smtClean="0">
                <a:solidFill>
                  <a:schemeClr val="tx2">
                    <a:lumMod val="10000"/>
                  </a:schemeClr>
                </a:solidFill>
                <a:latin typeface="+mj-lt"/>
              </a:rPr>
              <a:t>	                  2. Звільнити від тісного одягу.</a:t>
            </a:r>
            <a:endParaRPr lang="ru-RU" sz="3600" b="1" dirty="0" smtClean="0">
              <a:solidFill>
                <a:schemeClr val="tx2">
                  <a:lumMod val="10000"/>
                </a:schemeClr>
              </a:solidFill>
              <a:latin typeface="+mj-lt"/>
            </a:endParaRPr>
          </a:p>
          <a:p>
            <a:endParaRPr lang="ru-RU" dirty="0"/>
          </a:p>
        </p:txBody>
      </p:sp>
      <p:pic>
        <p:nvPicPr>
          <p:cNvPr id="4" name="Picture 49" descr="lud131"/>
          <p:cNvPicPr>
            <a:picLocks noChangeAspect="1" noChangeArrowheads="1" noCrop="1"/>
          </p:cNvPicPr>
          <p:nvPr/>
        </p:nvPicPr>
        <p:blipFill>
          <a:blip r:embed="rId2" cstate="print"/>
          <a:srcRect/>
          <a:stretch>
            <a:fillRect/>
          </a:stretch>
        </p:blipFill>
        <p:spPr bwMode="auto">
          <a:xfrm flipH="1">
            <a:off x="6500826" y="1500174"/>
            <a:ext cx="1720667" cy="2366449"/>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42910" y="285728"/>
            <a:ext cx="8358246" cy="6215106"/>
          </a:xfrm>
        </p:spPr>
        <p:txBody>
          <a:bodyPr>
            <a:normAutofit fontScale="25000" lnSpcReduction="20000"/>
          </a:bodyPr>
          <a:lstStyle/>
          <a:p>
            <a:pPr>
              <a:buNone/>
            </a:pPr>
            <a:r>
              <a:rPr lang="uk-UA" sz="11200" b="1" i="1" dirty="0" smtClean="0">
                <a:solidFill>
                  <a:srgbClr val="C00000"/>
                </a:solidFill>
                <a:latin typeface="+mj-lt"/>
              </a:rPr>
              <a:t>Колапс </a:t>
            </a:r>
            <a:r>
              <a:rPr lang="uk-UA" sz="7200" b="1" i="1" dirty="0" smtClean="0">
                <a:solidFill>
                  <a:schemeClr val="tx2">
                    <a:lumMod val="10000"/>
                  </a:schemeClr>
                </a:solidFill>
                <a:latin typeface="+mj-lt"/>
              </a:rPr>
              <a:t>– важка форма судинної недостатності.</a:t>
            </a:r>
            <a:endParaRPr lang="ru-RU" sz="7200" b="1" i="1" dirty="0" smtClean="0">
              <a:solidFill>
                <a:schemeClr val="tx2">
                  <a:lumMod val="10000"/>
                </a:schemeClr>
              </a:solidFill>
              <a:latin typeface="+mj-lt"/>
            </a:endParaRPr>
          </a:p>
          <a:p>
            <a:pPr>
              <a:buNone/>
            </a:pPr>
            <a:endParaRPr lang="uk-UA" sz="7200" b="1" i="1" dirty="0" smtClean="0">
              <a:solidFill>
                <a:schemeClr val="tx2">
                  <a:lumMod val="10000"/>
                </a:schemeClr>
              </a:solidFill>
              <a:latin typeface="+mj-lt"/>
            </a:endParaRPr>
          </a:p>
          <a:p>
            <a:pPr>
              <a:buNone/>
            </a:pPr>
            <a:endParaRPr lang="uk-UA" sz="7200" b="1" i="1" dirty="0" smtClean="0">
              <a:solidFill>
                <a:schemeClr val="tx2">
                  <a:lumMod val="10000"/>
                </a:schemeClr>
              </a:solidFill>
              <a:latin typeface="+mj-lt"/>
            </a:endParaRPr>
          </a:p>
          <a:p>
            <a:pPr>
              <a:buNone/>
            </a:pPr>
            <a:endParaRPr lang="uk-UA" sz="7200" b="1" i="1" dirty="0" smtClean="0">
              <a:solidFill>
                <a:schemeClr val="tx2">
                  <a:lumMod val="10000"/>
                </a:schemeClr>
              </a:solidFill>
              <a:latin typeface="+mj-lt"/>
            </a:endParaRPr>
          </a:p>
          <a:p>
            <a:pPr>
              <a:buNone/>
            </a:pPr>
            <a:endParaRPr lang="uk-UA" sz="7200" b="1" i="1" dirty="0" smtClean="0">
              <a:solidFill>
                <a:schemeClr val="tx2">
                  <a:lumMod val="10000"/>
                </a:schemeClr>
              </a:solidFill>
              <a:latin typeface="+mj-lt"/>
            </a:endParaRPr>
          </a:p>
          <a:p>
            <a:pPr>
              <a:buNone/>
            </a:pPr>
            <a:endParaRPr lang="uk-UA" sz="7200" b="1" i="1" dirty="0" smtClean="0">
              <a:solidFill>
                <a:schemeClr val="tx2">
                  <a:lumMod val="10000"/>
                </a:schemeClr>
              </a:solidFill>
              <a:latin typeface="+mj-lt"/>
            </a:endParaRPr>
          </a:p>
          <a:p>
            <a:pPr>
              <a:buNone/>
            </a:pPr>
            <a:endParaRPr lang="uk-UA" sz="7200" b="1" i="1" dirty="0" smtClean="0">
              <a:solidFill>
                <a:schemeClr val="tx2">
                  <a:lumMod val="10000"/>
                </a:schemeClr>
              </a:solidFill>
              <a:latin typeface="+mj-lt"/>
            </a:endParaRPr>
          </a:p>
          <a:p>
            <a:pPr>
              <a:buNone/>
            </a:pPr>
            <a:endParaRPr lang="uk-UA" sz="7200" b="1" i="1" dirty="0" smtClean="0">
              <a:solidFill>
                <a:schemeClr val="tx2">
                  <a:lumMod val="10000"/>
                </a:schemeClr>
              </a:solidFill>
              <a:latin typeface="+mj-lt"/>
            </a:endParaRPr>
          </a:p>
          <a:p>
            <a:pPr>
              <a:buNone/>
            </a:pPr>
            <a:endParaRPr lang="uk-UA" sz="7200" b="1" i="1" dirty="0" smtClean="0">
              <a:solidFill>
                <a:schemeClr val="tx2">
                  <a:lumMod val="10000"/>
                </a:schemeClr>
              </a:solidFill>
              <a:latin typeface="+mj-lt"/>
            </a:endParaRPr>
          </a:p>
          <a:p>
            <a:pPr>
              <a:buNone/>
            </a:pPr>
            <a:endParaRPr lang="uk-UA" sz="7200" b="1" i="1" dirty="0" smtClean="0">
              <a:solidFill>
                <a:schemeClr val="tx2">
                  <a:lumMod val="10000"/>
                </a:schemeClr>
              </a:solidFill>
              <a:latin typeface="+mj-lt"/>
            </a:endParaRPr>
          </a:p>
          <a:p>
            <a:pPr>
              <a:buNone/>
            </a:pPr>
            <a:endParaRPr lang="uk-UA" sz="7200" b="1" i="1" dirty="0" smtClean="0">
              <a:solidFill>
                <a:schemeClr val="tx2">
                  <a:lumMod val="10000"/>
                </a:schemeClr>
              </a:solidFill>
              <a:latin typeface="+mj-lt"/>
            </a:endParaRPr>
          </a:p>
          <a:p>
            <a:pPr>
              <a:buNone/>
            </a:pPr>
            <a:endParaRPr lang="uk-UA" sz="7200" b="1" i="1" dirty="0" smtClean="0">
              <a:solidFill>
                <a:schemeClr val="tx2">
                  <a:lumMod val="10000"/>
                </a:schemeClr>
              </a:solidFill>
              <a:latin typeface="+mj-lt"/>
            </a:endParaRPr>
          </a:p>
          <a:p>
            <a:pPr>
              <a:buNone/>
            </a:pPr>
            <a:endParaRPr lang="uk-UA" sz="7200" b="1" i="1" dirty="0" smtClean="0">
              <a:solidFill>
                <a:schemeClr val="tx2">
                  <a:lumMod val="10000"/>
                </a:schemeClr>
              </a:solidFill>
              <a:latin typeface="+mj-lt"/>
            </a:endParaRPr>
          </a:p>
          <a:p>
            <a:pPr>
              <a:buNone/>
            </a:pPr>
            <a:r>
              <a:rPr lang="uk-UA" sz="7200" b="1" i="1" dirty="0" smtClean="0">
                <a:solidFill>
                  <a:schemeClr val="tx2">
                    <a:lumMod val="10000"/>
                  </a:schemeClr>
                </a:solidFill>
                <a:latin typeface="+mj-lt"/>
              </a:rPr>
              <a:t>Допомога: 1. Опустити голову.</a:t>
            </a:r>
            <a:endParaRPr lang="ru-RU" sz="7200" b="1" i="1" dirty="0" smtClean="0">
              <a:solidFill>
                <a:schemeClr val="tx2">
                  <a:lumMod val="10000"/>
                </a:schemeClr>
              </a:solidFill>
              <a:latin typeface="+mj-lt"/>
            </a:endParaRPr>
          </a:p>
          <a:p>
            <a:pPr>
              <a:buNone/>
            </a:pPr>
            <a:r>
              <a:rPr lang="uk-UA" sz="7200" b="1" i="1" dirty="0" smtClean="0">
                <a:solidFill>
                  <a:schemeClr val="tx2">
                    <a:lumMod val="10000"/>
                  </a:schemeClr>
                </a:solidFill>
                <a:latin typeface="+mj-lt"/>
              </a:rPr>
              <a:t>	               2. Обкласти теплими грілками</a:t>
            </a:r>
            <a:endParaRPr lang="ru-RU" sz="7200" b="1" i="1" dirty="0" smtClean="0">
              <a:solidFill>
                <a:schemeClr val="tx2">
                  <a:lumMod val="10000"/>
                </a:schemeClr>
              </a:solidFill>
              <a:latin typeface="+mj-lt"/>
            </a:endParaRPr>
          </a:p>
          <a:p>
            <a:pPr>
              <a:buNone/>
            </a:pPr>
            <a:r>
              <a:rPr lang="uk-UA" sz="7200" b="1" i="1" dirty="0" smtClean="0">
                <a:solidFill>
                  <a:schemeClr val="tx2">
                    <a:lumMod val="10000"/>
                  </a:schemeClr>
                </a:solidFill>
                <a:latin typeface="+mj-lt"/>
              </a:rPr>
              <a:t>	             3. Кордіамін, кофеїн.</a:t>
            </a:r>
            <a:endParaRPr lang="ru-RU" sz="7200" b="1" i="1" dirty="0" smtClean="0">
              <a:solidFill>
                <a:schemeClr val="tx2">
                  <a:lumMod val="10000"/>
                </a:schemeClr>
              </a:solidFill>
              <a:latin typeface="+mj-lt"/>
            </a:endParaRPr>
          </a:p>
          <a:p>
            <a:pPr>
              <a:buNone/>
            </a:pPr>
            <a:r>
              <a:rPr lang="uk-UA" sz="7200" b="1" i="1" dirty="0" smtClean="0">
                <a:solidFill>
                  <a:schemeClr val="tx2">
                    <a:lumMod val="10000"/>
                  </a:schemeClr>
                </a:solidFill>
                <a:latin typeface="+mj-lt"/>
              </a:rPr>
              <a:t>	4. Транспортують після виведення пацієнта із стану.</a:t>
            </a:r>
            <a:endParaRPr lang="ru-RU" sz="7200" b="1" i="1" dirty="0" smtClean="0">
              <a:solidFill>
                <a:schemeClr val="tx2">
                  <a:lumMod val="10000"/>
                </a:schemeClr>
              </a:solidFill>
              <a:latin typeface="+mj-lt"/>
            </a:endParaRPr>
          </a:p>
          <a:p>
            <a:pPr>
              <a:buNone/>
            </a:pPr>
            <a:r>
              <a:rPr lang="uk-UA" sz="7200" b="1" i="1" dirty="0" smtClean="0">
                <a:solidFill>
                  <a:schemeClr val="tx2">
                    <a:lumMod val="10000"/>
                  </a:schemeClr>
                </a:solidFill>
                <a:latin typeface="+mj-lt"/>
              </a:rPr>
              <a:t>	5. 1% </a:t>
            </a:r>
            <a:r>
              <a:rPr lang="uk-UA" sz="7200" b="1" i="1" dirty="0" err="1" smtClean="0">
                <a:solidFill>
                  <a:schemeClr val="tx2">
                    <a:lumMod val="10000"/>
                  </a:schemeClr>
                </a:solidFill>
                <a:latin typeface="+mj-lt"/>
              </a:rPr>
              <a:t>мезатон</a:t>
            </a:r>
            <a:r>
              <a:rPr lang="uk-UA" sz="7200" b="1" i="1" dirty="0" smtClean="0">
                <a:solidFill>
                  <a:schemeClr val="tx2">
                    <a:lumMod val="10000"/>
                  </a:schemeClr>
                </a:solidFill>
                <a:latin typeface="+mj-lt"/>
              </a:rPr>
              <a:t>, 1% кордіамін, 40% глюкоза.</a:t>
            </a:r>
            <a:endParaRPr lang="ru-RU" sz="7200" b="1" i="1" dirty="0" smtClean="0">
              <a:solidFill>
                <a:schemeClr val="tx2">
                  <a:lumMod val="10000"/>
                </a:schemeClr>
              </a:solidFill>
              <a:latin typeface="+mj-lt"/>
            </a:endParaRPr>
          </a:p>
          <a:p>
            <a:pPr>
              <a:buNone/>
            </a:pPr>
            <a:r>
              <a:rPr lang="uk-UA" sz="7200" b="1" i="1" dirty="0" smtClean="0">
                <a:solidFill>
                  <a:schemeClr val="tx2">
                    <a:lumMod val="10000"/>
                  </a:schemeClr>
                </a:solidFill>
                <a:latin typeface="+mj-lt"/>
              </a:rPr>
              <a:t>	6. Викликати лікаря</a:t>
            </a:r>
            <a:r>
              <a:rPr lang="uk-UA" b="1" i="1" dirty="0" smtClean="0"/>
              <a:t> </a:t>
            </a:r>
            <a:endParaRPr lang="ru-RU" b="1" i="1" dirty="0" smtClean="0"/>
          </a:p>
          <a:p>
            <a:pPr>
              <a:buNone/>
            </a:pPr>
            <a:endParaRPr lang="ru-RU" dirty="0"/>
          </a:p>
        </p:txBody>
      </p:sp>
      <p:graphicFrame>
        <p:nvGraphicFramePr>
          <p:cNvPr id="4" name="Таблица 3"/>
          <p:cNvGraphicFramePr>
            <a:graphicFrameLocks noGrp="1"/>
          </p:cNvGraphicFramePr>
          <p:nvPr/>
        </p:nvGraphicFramePr>
        <p:xfrm>
          <a:off x="714348" y="785794"/>
          <a:ext cx="8215370" cy="3497046"/>
        </p:xfrm>
        <a:graphic>
          <a:graphicData uri="http://schemas.openxmlformats.org/drawingml/2006/table">
            <a:tbl>
              <a:tblPr firstRow="1" bandRow="1">
                <a:tableStyleId>{0505E3EF-67EA-436B-97B2-0124C06EBD24}</a:tableStyleId>
              </a:tblPr>
              <a:tblGrid>
                <a:gridCol w="4107685"/>
                <a:gridCol w="4107685"/>
              </a:tblGrid>
              <a:tr h="495725">
                <a:tc>
                  <a:txBody>
                    <a:bodyPr/>
                    <a:lstStyle/>
                    <a:p>
                      <a:pPr algn="ctr">
                        <a:buNone/>
                      </a:pPr>
                      <a:r>
                        <a:rPr kumimoji="0" lang="uk-UA" sz="2000" b="1" i="1" kern="1200" dirty="0" smtClean="0">
                          <a:solidFill>
                            <a:srgbClr val="C00000"/>
                          </a:solidFill>
                          <a:latin typeface="+mj-lt"/>
                        </a:rPr>
                        <a:t> Причини.</a:t>
                      </a:r>
                      <a:endParaRPr lang="ru-RU" sz="2000" b="1" i="1" dirty="0">
                        <a:solidFill>
                          <a:srgbClr val="C00000"/>
                        </a:solidFill>
                        <a:latin typeface="+mj-lt"/>
                      </a:endParaRPr>
                    </a:p>
                  </a:txBody>
                  <a:tcPr/>
                </a:tc>
                <a:tc>
                  <a:txBody>
                    <a:bodyPr/>
                    <a:lstStyle/>
                    <a:p>
                      <a:pPr algn="ctr"/>
                      <a:r>
                        <a:rPr kumimoji="0" lang="uk-UA" sz="2000" b="1" i="1" kern="1200" dirty="0" smtClean="0">
                          <a:solidFill>
                            <a:srgbClr val="C00000"/>
                          </a:solidFill>
                          <a:latin typeface="+mj-lt"/>
                        </a:rPr>
                        <a:t>Симптоми.</a:t>
                      </a:r>
                      <a:endParaRPr lang="ru-RU" sz="2000" b="1" i="1" dirty="0">
                        <a:solidFill>
                          <a:srgbClr val="C00000"/>
                        </a:solidFill>
                        <a:latin typeface="+mj-lt"/>
                      </a:endParaRPr>
                    </a:p>
                  </a:txBody>
                  <a:tcPr/>
                </a:tc>
              </a:tr>
              <a:tr h="374211">
                <a:tc>
                  <a:txBody>
                    <a:bodyPr/>
                    <a:lstStyle/>
                    <a:p>
                      <a:r>
                        <a:rPr kumimoji="0" lang="uk-UA" sz="1800" b="1" kern="1200" dirty="0" smtClean="0">
                          <a:solidFill>
                            <a:schemeClr val="tx2">
                              <a:lumMod val="10000"/>
                            </a:schemeClr>
                          </a:solidFill>
                          <a:latin typeface="+mj-lt"/>
                        </a:rPr>
                        <a:t> 1. Падає судинний тонус. </a:t>
                      </a:r>
                      <a:endParaRPr lang="ru-RU" b="1" dirty="0">
                        <a:solidFill>
                          <a:schemeClr val="tx2">
                            <a:lumMod val="10000"/>
                          </a:schemeClr>
                        </a:solidFill>
                        <a:latin typeface="+mj-lt"/>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uk-UA" sz="1800" b="1" kern="1200" dirty="0" smtClean="0">
                          <a:solidFill>
                            <a:schemeClr val="tx2">
                              <a:lumMod val="10000"/>
                            </a:schemeClr>
                          </a:solidFill>
                          <a:latin typeface="+mj-lt"/>
                        </a:rPr>
                        <a:t>1. Різка </a:t>
                      </a:r>
                      <a:r>
                        <a:rPr kumimoji="0" lang="uk-UA" sz="1800" b="1" kern="1200" dirty="0" err="1" smtClean="0">
                          <a:solidFill>
                            <a:schemeClr val="tx2">
                              <a:lumMod val="10000"/>
                            </a:schemeClr>
                          </a:solidFill>
                          <a:latin typeface="+mj-lt"/>
                        </a:rPr>
                        <a:t>блідність</a:t>
                      </a:r>
                      <a:r>
                        <a:rPr kumimoji="0" lang="uk-UA" sz="1800" b="1" kern="1200" dirty="0" smtClean="0">
                          <a:solidFill>
                            <a:schemeClr val="tx2">
                              <a:lumMod val="10000"/>
                            </a:schemeClr>
                          </a:solidFill>
                          <a:latin typeface="+mj-lt"/>
                        </a:rPr>
                        <a:t> шкірних покрив.</a:t>
                      </a:r>
                      <a:endParaRPr lang="ru-RU" b="1" dirty="0">
                        <a:solidFill>
                          <a:schemeClr val="tx2">
                            <a:lumMod val="10000"/>
                          </a:schemeClr>
                        </a:solidFill>
                        <a:latin typeface="+mj-lt"/>
                      </a:endParaRPr>
                    </a:p>
                  </a:txBody>
                  <a:tcPr/>
                </a:tc>
              </a:tr>
              <a:tr h="338053">
                <a:tc>
                  <a:txBody>
                    <a:bodyPr/>
                    <a:lstStyle/>
                    <a:p>
                      <a:r>
                        <a:rPr kumimoji="0" lang="uk-UA" sz="1800" b="1" kern="1200" dirty="0" smtClean="0">
                          <a:solidFill>
                            <a:schemeClr val="tx2">
                              <a:lumMod val="10000"/>
                            </a:schemeClr>
                          </a:solidFill>
                          <a:latin typeface="+mj-lt"/>
                        </a:rPr>
                        <a:t>2.Гіпоксія головного мозку.</a:t>
                      </a:r>
                      <a:endParaRPr lang="ru-RU" b="1" dirty="0">
                        <a:solidFill>
                          <a:schemeClr val="tx2">
                            <a:lumMod val="10000"/>
                          </a:schemeClr>
                        </a:solidFill>
                        <a:latin typeface="+mj-lt"/>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uk-UA" sz="1800" b="1" kern="1200" dirty="0" smtClean="0">
                          <a:solidFill>
                            <a:schemeClr val="tx2">
                              <a:lumMod val="10000"/>
                            </a:schemeClr>
                          </a:solidFill>
                          <a:latin typeface="+mj-lt"/>
                        </a:rPr>
                        <a:t>2. Загостренні риси обличчя.</a:t>
                      </a:r>
                      <a:endParaRPr lang="ru-RU" b="1" dirty="0">
                        <a:solidFill>
                          <a:schemeClr val="tx2">
                            <a:lumMod val="10000"/>
                          </a:schemeClr>
                        </a:solidFill>
                        <a:latin typeface="+mj-lt"/>
                      </a:endParaRPr>
                    </a:p>
                  </a:txBody>
                  <a:tcPr/>
                </a:tc>
              </a:tr>
              <a:tr h="338053">
                <a:tc>
                  <a:txBody>
                    <a:bodyPr/>
                    <a:lstStyle/>
                    <a:p>
                      <a:r>
                        <a:rPr kumimoji="0" lang="uk-UA" sz="1800" b="1" kern="1200" dirty="0" smtClean="0">
                          <a:solidFill>
                            <a:schemeClr val="tx2">
                              <a:lumMod val="10000"/>
                            </a:schemeClr>
                          </a:solidFill>
                          <a:latin typeface="+mj-lt"/>
                        </a:rPr>
                        <a:t>3.Інтоксикація.	 </a:t>
                      </a:r>
                      <a:endParaRPr lang="ru-RU" b="1" dirty="0">
                        <a:solidFill>
                          <a:schemeClr val="tx2">
                            <a:lumMod val="10000"/>
                          </a:schemeClr>
                        </a:solidFill>
                        <a:latin typeface="+mj-lt"/>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uk-UA" sz="1800" b="1" kern="1200" dirty="0" smtClean="0">
                          <a:solidFill>
                            <a:schemeClr val="tx2">
                              <a:lumMod val="10000"/>
                            </a:schemeClr>
                          </a:solidFill>
                          <a:latin typeface="+mj-lt"/>
                        </a:rPr>
                        <a:t>3. Глибоко запалі очі.</a:t>
                      </a:r>
                      <a:endParaRPr lang="ru-RU" b="1" dirty="0">
                        <a:solidFill>
                          <a:schemeClr val="tx2">
                            <a:lumMod val="10000"/>
                          </a:schemeClr>
                        </a:solidFill>
                        <a:latin typeface="+mj-lt"/>
                      </a:endParaRPr>
                    </a:p>
                  </a:txBody>
                  <a:tcPr/>
                </a:tc>
              </a:tr>
              <a:tr h="338053">
                <a:tc>
                  <a:txBody>
                    <a:bodyPr/>
                    <a:lstStyle/>
                    <a:p>
                      <a:r>
                        <a:rPr kumimoji="0" lang="uk-UA" sz="1800" b="1" kern="1200" dirty="0" smtClean="0">
                          <a:solidFill>
                            <a:schemeClr val="tx2">
                              <a:lumMod val="10000"/>
                            </a:schemeClr>
                          </a:solidFill>
                          <a:latin typeface="+mj-lt"/>
                        </a:rPr>
                        <a:t>4. Кровотеча.	</a:t>
                      </a:r>
                      <a:endParaRPr lang="ru-RU" b="1" dirty="0">
                        <a:solidFill>
                          <a:schemeClr val="tx2">
                            <a:lumMod val="10000"/>
                          </a:schemeClr>
                        </a:solidFill>
                        <a:latin typeface="+mj-lt"/>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uk-UA" sz="1800" b="1" kern="1200" dirty="0" smtClean="0">
                          <a:solidFill>
                            <a:schemeClr val="tx2">
                              <a:lumMod val="10000"/>
                            </a:schemeClr>
                          </a:solidFill>
                          <a:latin typeface="+mj-lt"/>
                        </a:rPr>
                        <a:t>4. Розширення зіниць.</a:t>
                      </a:r>
                      <a:endParaRPr lang="ru-RU" b="1" dirty="0">
                        <a:solidFill>
                          <a:schemeClr val="tx2">
                            <a:lumMod val="10000"/>
                          </a:schemeClr>
                        </a:solidFill>
                        <a:latin typeface="+mj-lt"/>
                      </a:endParaRPr>
                    </a:p>
                  </a:txBody>
                  <a:tcPr/>
                </a:tc>
              </a:tr>
              <a:tr h="338053">
                <a:tc>
                  <a:txBody>
                    <a:bodyPr/>
                    <a:lstStyle/>
                    <a:p>
                      <a:r>
                        <a:rPr kumimoji="0" lang="uk-UA" sz="1800" b="1" kern="1200" dirty="0" smtClean="0">
                          <a:solidFill>
                            <a:schemeClr val="tx2">
                              <a:lumMod val="10000"/>
                            </a:schemeClr>
                          </a:solidFill>
                          <a:latin typeface="+mj-lt"/>
                        </a:rPr>
                        <a:t>5. Інфаркт міокарда. </a:t>
                      </a:r>
                      <a:endParaRPr lang="ru-RU" b="1" dirty="0">
                        <a:solidFill>
                          <a:schemeClr val="tx2">
                            <a:lumMod val="10000"/>
                          </a:schemeClr>
                        </a:solidFill>
                        <a:latin typeface="+mj-lt"/>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uk-UA" sz="1800" b="1" kern="1200" dirty="0" smtClean="0">
                          <a:solidFill>
                            <a:schemeClr val="tx2">
                              <a:lumMod val="10000"/>
                            </a:schemeClr>
                          </a:solidFill>
                          <a:latin typeface="+mj-lt"/>
                        </a:rPr>
                        <a:t>5. Тіні навколо очей.</a:t>
                      </a:r>
                      <a:endParaRPr lang="ru-RU" b="1" dirty="0">
                        <a:solidFill>
                          <a:schemeClr val="tx2">
                            <a:lumMod val="10000"/>
                          </a:schemeClr>
                        </a:solidFill>
                        <a:latin typeface="+mj-lt"/>
                      </a:endParaRPr>
                    </a:p>
                  </a:txBody>
                  <a:tcPr/>
                </a:tc>
              </a:tr>
              <a:tr h="338053">
                <a:tc>
                  <a:txBody>
                    <a:bodyPr/>
                    <a:lstStyle/>
                    <a:p>
                      <a:endParaRPr lang="ru-RU" b="1">
                        <a:solidFill>
                          <a:schemeClr val="tx2">
                            <a:lumMod val="10000"/>
                          </a:schemeClr>
                        </a:solidFill>
                        <a:latin typeface="+mj-lt"/>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uk-UA" sz="1800" b="1" kern="1200" dirty="0" smtClean="0">
                          <a:solidFill>
                            <a:schemeClr val="tx2">
                              <a:lumMod val="10000"/>
                            </a:schemeClr>
                          </a:solidFill>
                          <a:latin typeface="+mj-lt"/>
                        </a:rPr>
                        <a:t>6. Дихання прискорене</a:t>
                      </a:r>
                      <a:endParaRPr lang="ru-RU" b="1" dirty="0">
                        <a:solidFill>
                          <a:schemeClr val="tx2">
                            <a:lumMod val="10000"/>
                          </a:schemeClr>
                        </a:solidFill>
                        <a:latin typeface="+mj-lt"/>
                      </a:endParaRPr>
                    </a:p>
                  </a:txBody>
                  <a:tcPr/>
                </a:tc>
              </a:tr>
              <a:tr h="399155">
                <a:tc>
                  <a:txBody>
                    <a:bodyPr/>
                    <a:lstStyle/>
                    <a:p>
                      <a:endParaRPr lang="ru-RU" b="1" dirty="0">
                        <a:solidFill>
                          <a:schemeClr val="tx2">
                            <a:lumMod val="10000"/>
                          </a:schemeClr>
                        </a:solidFill>
                        <a:latin typeface="+mj-lt"/>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uk-UA" sz="1800" b="1" kern="1200" dirty="0" smtClean="0">
                          <a:solidFill>
                            <a:schemeClr val="tx2">
                              <a:lumMod val="10000"/>
                            </a:schemeClr>
                          </a:solidFill>
                          <a:latin typeface="+mj-lt"/>
                        </a:rPr>
                        <a:t>7. Пульс частий слабкий.</a:t>
                      </a:r>
                      <a:endParaRPr lang="ru-RU" b="1" dirty="0">
                        <a:solidFill>
                          <a:schemeClr val="tx2">
                            <a:lumMod val="10000"/>
                          </a:schemeClr>
                        </a:solidFill>
                        <a:latin typeface="+mj-lt"/>
                      </a:endParaRPr>
                    </a:p>
                  </a:txBody>
                  <a:tcPr/>
                </a:tc>
              </a:tr>
              <a:tr h="399155">
                <a:tc>
                  <a:txBody>
                    <a:bodyPr/>
                    <a:lstStyle/>
                    <a:p>
                      <a:endParaRPr lang="ru-RU" b="1" dirty="0">
                        <a:solidFill>
                          <a:schemeClr val="tx2">
                            <a:lumMod val="10000"/>
                          </a:schemeClr>
                        </a:solidFill>
                        <a:latin typeface="+mj-lt"/>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uk-UA" sz="1800" b="1" kern="1200" dirty="0" smtClean="0">
                          <a:solidFill>
                            <a:schemeClr val="tx2">
                              <a:lumMod val="10000"/>
                            </a:schemeClr>
                          </a:solidFill>
                          <a:latin typeface="+mj-lt"/>
                        </a:rPr>
                        <a:t>8. Низький АТ.</a:t>
                      </a:r>
                      <a:endParaRPr lang="ru-RU" b="1" dirty="0">
                        <a:solidFill>
                          <a:schemeClr val="tx2">
                            <a:lumMod val="10000"/>
                          </a:schemeClr>
                        </a:solidFill>
                        <a:latin typeface="+mj-lt"/>
                      </a:endParaRPr>
                    </a:p>
                  </a:txBody>
                  <a:tcPr/>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00034" y="214290"/>
            <a:ext cx="8429684" cy="6357982"/>
          </a:xfrm>
        </p:spPr>
        <p:txBody>
          <a:bodyPr>
            <a:normAutofit fontScale="47500" lnSpcReduction="20000"/>
          </a:bodyPr>
          <a:lstStyle/>
          <a:p>
            <a:pPr>
              <a:buNone/>
            </a:pPr>
            <a:r>
              <a:rPr lang="uk-UA" sz="7000" b="1" i="1" dirty="0" smtClean="0">
                <a:solidFill>
                  <a:srgbClr val="C00000"/>
                </a:solidFill>
                <a:latin typeface="+mj-lt"/>
              </a:rPr>
              <a:t>Догляд і спостереження за пацієнтом з хронічною серцевою недостатністю.</a:t>
            </a:r>
            <a:endParaRPr lang="ru-RU" sz="7000" b="1" i="1" dirty="0" smtClean="0">
              <a:solidFill>
                <a:srgbClr val="C00000"/>
              </a:solidFill>
              <a:latin typeface="+mj-lt"/>
            </a:endParaRPr>
          </a:p>
          <a:p>
            <a:pPr>
              <a:buNone/>
            </a:pPr>
            <a:r>
              <a:rPr lang="uk-UA" sz="4500" b="1" dirty="0" smtClean="0">
                <a:solidFill>
                  <a:srgbClr val="C00000"/>
                </a:solidFill>
                <a:latin typeface="+mj-lt"/>
              </a:rPr>
              <a:t>Ядуха (серцева астма).</a:t>
            </a:r>
            <a:endParaRPr lang="ru-RU" sz="4500" b="1" dirty="0" smtClean="0">
              <a:solidFill>
                <a:srgbClr val="C00000"/>
              </a:solidFill>
              <a:latin typeface="+mj-lt"/>
            </a:endParaRPr>
          </a:p>
          <a:p>
            <a:pPr>
              <a:buNone/>
            </a:pPr>
            <a:r>
              <a:rPr lang="uk-UA" sz="4500" b="1" dirty="0" smtClean="0">
                <a:solidFill>
                  <a:srgbClr val="C00000"/>
                </a:solidFill>
                <a:latin typeface="+mj-lt"/>
              </a:rPr>
              <a:t> </a:t>
            </a:r>
            <a:r>
              <a:rPr lang="uk-UA" sz="3400" b="1" dirty="0" smtClean="0">
                <a:solidFill>
                  <a:schemeClr val="tx2">
                    <a:lumMod val="10000"/>
                  </a:schemeClr>
                </a:solidFill>
                <a:latin typeface="+mj-lt"/>
              </a:rPr>
              <a:t>Характеристика:</a:t>
            </a:r>
          </a:p>
          <a:p>
            <a:pPr marL="0">
              <a:lnSpc>
                <a:spcPct val="120000"/>
              </a:lnSpc>
              <a:spcBef>
                <a:spcPts val="0"/>
              </a:spcBef>
              <a:buNone/>
            </a:pPr>
            <a:r>
              <a:rPr lang="uk-UA" sz="3400" dirty="0" smtClean="0">
                <a:solidFill>
                  <a:schemeClr val="tx2">
                    <a:lumMod val="10000"/>
                  </a:schemeClr>
                </a:solidFill>
                <a:latin typeface="+mj-lt"/>
              </a:rPr>
              <a:t>1. Починається в ночі, почуття нестачі повітря, яке супроводжується страхом смерті.</a:t>
            </a:r>
            <a:endParaRPr lang="ru-RU" sz="3400" b="1" dirty="0" smtClean="0">
              <a:solidFill>
                <a:schemeClr val="tx2">
                  <a:lumMod val="10000"/>
                </a:schemeClr>
              </a:solidFill>
              <a:latin typeface="+mj-lt"/>
            </a:endParaRPr>
          </a:p>
          <a:p>
            <a:pPr marL="0">
              <a:lnSpc>
                <a:spcPct val="120000"/>
              </a:lnSpc>
              <a:spcBef>
                <a:spcPts val="0"/>
              </a:spcBef>
              <a:buNone/>
            </a:pPr>
            <a:r>
              <a:rPr lang="uk-UA" sz="3400" dirty="0" smtClean="0">
                <a:solidFill>
                  <a:schemeClr val="tx2">
                    <a:lumMod val="10000"/>
                  </a:schemeClr>
                </a:solidFill>
                <a:latin typeface="+mj-lt"/>
              </a:rPr>
              <a:t>2. Займає вимушене положення.</a:t>
            </a:r>
            <a:endParaRPr lang="ru-RU" sz="3400" b="1" dirty="0" smtClean="0">
              <a:solidFill>
                <a:schemeClr val="tx2">
                  <a:lumMod val="10000"/>
                </a:schemeClr>
              </a:solidFill>
              <a:latin typeface="+mj-lt"/>
            </a:endParaRPr>
          </a:p>
          <a:p>
            <a:pPr marL="0">
              <a:lnSpc>
                <a:spcPct val="120000"/>
              </a:lnSpc>
              <a:spcBef>
                <a:spcPts val="0"/>
              </a:spcBef>
              <a:buNone/>
            </a:pPr>
            <a:r>
              <a:rPr lang="uk-UA" sz="3400" dirty="0" smtClean="0">
                <a:solidFill>
                  <a:schemeClr val="tx2">
                    <a:lumMod val="10000"/>
                  </a:schemeClr>
                </a:solidFill>
                <a:latin typeface="+mj-lt"/>
              </a:rPr>
              <a:t>3. Сидить опустивши ноги і упирається руками у ліжко.</a:t>
            </a:r>
            <a:endParaRPr lang="ru-RU" sz="3400" b="1" dirty="0" smtClean="0">
              <a:solidFill>
                <a:schemeClr val="tx2">
                  <a:lumMod val="10000"/>
                </a:schemeClr>
              </a:solidFill>
              <a:latin typeface="+mj-lt"/>
            </a:endParaRPr>
          </a:p>
          <a:p>
            <a:pPr marL="0">
              <a:lnSpc>
                <a:spcPct val="120000"/>
              </a:lnSpc>
              <a:spcBef>
                <a:spcPts val="0"/>
              </a:spcBef>
              <a:buNone/>
            </a:pPr>
            <a:r>
              <a:rPr lang="uk-UA" sz="3400" dirty="0" smtClean="0">
                <a:solidFill>
                  <a:schemeClr val="tx2">
                    <a:lumMod val="10000"/>
                  </a:schemeClr>
                </a:solidFill>
                <a:latin typeface="+mj-lt"/>
              </a:rPr>
              <a:t>4. Пацієнт </a:t>
            </a:r>
            <a:r>
              <a:rPr lang="uk-UA" sz="3400" dirty="0" err="1" smtClean="0">
                <a:solidFill>
                  <a:schemeClr val="tx2">
                    <a:lumMod val="10000"/>
                  </a:schemeClr>
                </a:solidFill>
                <a:latin typeface="+mj-lt"/>
              </a:rPr>
              <a:t>збуженний</a:t>
            </a:r>
            <a:r>
              <a:rPr lang="uk-UA" sz="3400" dirty="0" smtClean="0">
                <a:solidFill>
                  <a:schemeClr val="tx2">
                    <a:lumMod val="10000"/>
                  </a:schemeClr>
                </a:solidFill>
                <a:latin typeface="+mj-lt"/>
              </a:rPr>
              <a:t>.	</a:t>
            </a:r>
            <a:endParaRPr lang="ru-RU" sz="3400" b="1" dirty="0" smtClean="0">
              <a:solidFill>
                <a:schemeClr val="tx2">
                  <a:lumMod val="10000"/>
                </a:schemeClr>
              </a:solidFill>
              <a:latin typeface="+mj-lt"/>
            </a:endParaRPr>
          </a:p>
          <a:p>
            <a:pPr marL="0">
              <a:lnSpc>
                <a:spcPct val="120000"/>
              </a:lnSpc>
              <a:spcBef>
                <a:spcPts val="0"/>
              </a:spcBef>
              <a:buNone/>
            </a:pPr>
            <a:r>
              <a:rPr lang="uk-UA" sz="3400" dirty="0" smtClean="0">
                <a:solidFill>
                  <a:schemeClr val="tx2">
                    <a:lumMod val="10000"/>
                  </a:schemeClr>
                </a:solidFill>
                <a:latin typeface="+mj-lt"/>
              </a:rPr>
              <a:t> 5. Ловить повітря </a:t>
            </a:r>
            <a:r>
              <a:rPr lang="uk-UA" sz="3400" dirty="0" err="1" smtClean="0">
                <a:solidFill>
                  <a:schemeClr val="tx2">
                    <a:lumMod val="10000"/>
                  </a:schemeClr>
                </a:solidFill>
                <a:latin typeface="+mj-lt"/>
              </a:rPr>
              <a:t>ртом</a:t>
            </a:r>
            <a:r>
              <a:rPr lang="uk-UA" sz="3400" dirty="0" smtClean="0">
                <a:solidFill>
                  <a:schemeClr val="tx2">
                    <a:lumMod val="10000"/>
                  </a:schemeClr>
                </a:solidFill>
                <a:latin typeface="+mj-lt"/>
              </a:rPr>
              <a:t>.</a:t>
            </a:r>
            <a:endParaRPr lang="ru-RU" sz="3400" b="1" dirty="0" smtClean="0">
              <a:solidFill>
                <a:schemeClr val="tx2">
                  <a:lumMod val="10000"/>
                </a:schemeClr>
              </a:solidFill>
              <a:latin typeface="+mj-lt"/>
            </a:endParaRPr>
          </a:p>
          <a:p>
            <a:pPr marL="0">
              <a:lnSpc>
                <a:spcPct val="120000"/>
              </a:lnSpc>
              <a:spcBef>
                <a:spcPts val="0"/>
              </a:spcBef>
              <a:buNone/>
            </a:pPr>
            <a:r>
              <a:rPr lang="uk-UA" sz="3400" dirty="0" smtClean="0">
                <a:solidFill>
                  <a:schemeClr val="tx2">
                    <a:lumMod val="10000"/>
                  </a:schemeClr>
                </a:solidFill>
                <a:latin typeface="+mj-lt"/>
              </a:rPr>
              <a:t>6. Шкіра покрита потом.</a:t>
            </a:r>
            <a:endParaRPr lang="ru-RU" sz="3400" b="1" dirty="0" smtClean="0">
              <a:solidFill>
                <a:schemeClr val="tx2">
                  <a:lumMod val="10000"/>
                </a:schemeClr>
              </a:solidFill>
              <a:latin typeface="+mj-lt"/>
            </a:endParaRPr>
          </a:p>
          <a:p>
            <a:pPr marL="0">
              <a:lnSpc>
                <a:spcPct val="120000"/>
              </a:lnSpc>
              <a:spcBef>
                <a:spcPts val="0"/>
              </a:spcBef>
              <a:buNone/>
            </a:pPr>
            <a:r>
              <a:rPr lang="uk-UA" sz="3400" dirty="0" smtClean="0">
                <a:solidFill>
                  <a:schemeClr val="tx2">
                    <a:lumMod val="10000"/>
                  </a:schemeClr>
                </a:solidFill>
                <a:latin typeface="+mj-lt"/>
              </a:rPr>
              <a:t>7. Голова нахилена вперед.</a:t>
            </a:r>
            <a:endParaRPr lang="ru-RU" sz="3400" b="1" dirty="0" smtClean="0">
              <a:solidFill>
                <a:schemeClr val="tx2">
                  <a:lumMod val="10000"/>
                </a:schemeClr>
              </a:solidFill>
              <a:latin typeface="+mj-lt"/>
            </a:endParaRPr>
          </a:p>
          <a:p>
            <a:pPr marL="0">
              <a:lnSpc>
                <a:spcPct val="120000"/>
              </a:lnSpc>
              <a:spcBef>
                <a:spcPts val="0"/>
              </a:spcBef>
              <a:buNone/>
            </a:pPr>
            <a:r>
              <a:rPr lang="uk-UA" sz="3400" dirty="0" smtClean="0">
                <a:solidFill>
                  <a:schemeClr val="tx2">
                    <a:lumMod val="10000"/>
                  </a:schemeClr>
                </a:solidFill>
                <a:latin typeface="+mj-lt"/>
              </a:rPr>
              <a:t>8. Приступ супроводжується кашлем, піниста рожева мокрота.</a:t>
            </a:r>
            <a:endParaRPr lang="ru-RU" sz="3400" b="1" dirty="0" smtClean="0">
              <a:solidFill>
                <a:schemeClr val="tx2">
                  <a:lumMod val="10000"/>
                </a:schemeClr>
              </a:solidFill>
              <a:latin typeface="+mj-lt"/>
            </a:endParaRPr>
          </a:p>
          <a:p>
            <a:pPr marL="0">
              <a:lnSpc>
                <a:spcPct val="120000"/>
              </a:lnSpc>
              <a:spcBef>
                <a:spcPts val="0"/>
              </a:spcBef>
              <a:buNone/>
            </a:pPr>
            <a:r>
              <a:rPr lang="uk-UA" sz="3400" dirty="0" smtClean="0">
                <a:solidFill>
                  <a:schemeClr val="tx2">
                    <a:lumMod val="10000"/>
                  </a:schemeClr>
                </a:solidFill>
                <a:latin typeface="+mj-lt"/>
              </a:rPr>
              <a:t>9. Частота дихання 30-40 за хв.</a:t>
            </a:r>
            <a:endParaRPr lang="ru-RU" sz="3400" b="1" dirty="0" smtClean="0">
              <a:solidFill>
                <a:schemeClr val="tx2">
                  <a:lumMod val="10000"/>
                </a:schemeClr>
              </a:solidFill>
              <a:latin typeface="+mj-lt"/>
            </a:endParaRPr>
          </a:p>
          <a:p>
            <a:pPr>
              <a:buNone/>
            </a:pPr>
            <a:endParaRPr lang="uk-UA" sz="3400" b="1" dirty="0" smtClean="0">
              <a:solidFill>
                <a:schemeClr val="tx2">
                  <a:lumMod val="10000"/>
                </a:schemeClr>
              </a:solidFill>
              <a:latin typeface="+mj-lt"/>
            </a:endParaRPr>
          </a:p>
          <a:p>
            <a:pPr>
              <a:buNone/>
            </a:pPr>
            <a:r>
              <a:rPr lang="uk-UA" sz="3400" b="1" dirty="0" smtClean="0">
                <a:solidFill>
                  <a:schemeClr val="tx2">
                    <a:lumMod val="10000"/>
                  </a:schemeClr>
                </a:solidFill>
                <a:latin typeface="+mj-lt"/>
              </a:rPr>
              <a:t>Причини:</a:t>
            </a:r>
            <a:r>
              <a:rPr lang="uk-UA" sz="3400" dirty="0" smtClean="0">
                <a:solidFill>
                  <a:schemeClr val="tx2">
                    <a:lumMod val="10000"/>
                  </a:schemeClr>
                </a:solidFill>
                <a:latin typeface="+mj-lt"/>
              </a:rPr>
              <a:t>1. Порушення функцій легень.</a:t>
            </a:r>
            <a:endParaRPr lang="ru-RU" sz="3400" b="1" dirty="0" smtClean="0">
              <a:solidFill>
                <a:schemeClr val="tx2">
                  <a:lumMod val="10000"/>
                </a:schemeClr>
              </a:solidFill>
              <a:latin typeface="+mj-lt"/>
            </a:endParaRPr>
          </a:p>
          <a:p>
            <a:pPr>
              <a:buNone/>
            </a:pPr>
            <a:r>
              <a:rPr lang="uk-UA" sz="3400" b="1" dirty="0" smtClean="0">
                <a:solidFill>
                  <a:schemeClr val="tx2">
                    <a:lumMod val="10000"/>
                  </a:schemeClr>
                </a:solidFill>
                <a:latin typeface="+mj-lt"/>
              </a:rPr>
              <a:t>                       </a:t>
            </a:r>
            <a:r>
              <a:rPr lang="uk-UA" sz="3400" dirty="0" smtClean="0">
                <a:solidFill>
                  <a:schemeClr val="tx2">
                    <a:lumMod val="10000"/>
                  </a:schemeClr>
                </a:solidFill>
                <a:latin typeface="+mj-lt"/>
              </a:rPr>
              <a:t>2. Внаслідок застою в малому колі кровообігу.</a:t>
            </a:r>
            <a:endParaRPr lang="ru-RU" sz="3400" b="1" dirty="0" smtClean="0">
              <a:solidFill>
                <a:schemeClr val="tx2">
                  <a:lumMod val="10000"/>
                </a:schemeClr>
              </a:solidFill>
              <a:latin typeface="+mj-lt"/>
            </a:endParaRPr>
          </a:p>
          <a:p>
            <a:pPr>
              <a:buNone/>
            </a:pPr>
            <a:r>
              <a:rPr lang="uk-UA" sz="3400" b="1" dirty="0" smtClean="0">
                <a:solidFill>
                  <a:schemeClr val="tx2">
                    <a:lumMod val="10000"/>
                  </a:schemeClr>
                </a:solidFill>
                <a:latin typeface="+mj-lt"/>
              </a:rPr>
              <a:t> </a:t>
            </a:r>
            <a:endParaRPr lang="ru-RU" sz="3400" b="1" dirty="0" smtClean="0">
              <a:solidFill>
                <a:schemeClr val="tx2">
                  <a:lumMod val="10000"/>
                </a:schemeClr>
              </a:solidFill>
              <a:latin typeface="+mj-lt"/>
            </a:endParaRPr>
          </a:p>
          <a:p>
            <a:pPr>
              <a:buNone/>
            </a:pPr>
            <a:r>
              <a:rPr lang="uk-UA" sz="3400" b="1" dirty="0" smtClean="0">
                <a:solidFill>
                  <a:schemeClr val="tx2">
                    <a:lumMod val="10000"/>
                  </a:schemeClr>
                </a:solidFill>
                <a:latin typeface="+mj-lt"/>
              </a:rPr>
              <a:t>Допомога: </a:t>
            </a:r>
          </a:p>
          <a:p>
            <a:pPr>
              <a:buNone/>
            </a:pPr>
            <a:r>
              <a:rPr lang="uk-UA" sz="3400" dirty="0" smtClean="0">
                <a:solidFill>
                  <a:schemeClr val="tx2">
                    <a:lumMod val="10000"/>
                  </a:schemeClr>
                </a:solidFill>
                <a:latin typeface="+mj-lt"/>
              </a:rPr>
              <a:t>1. Створити максимальний спокій.</a:t>
            </a:r>
            <a:endParaRPr lang="ru-RU" sz="3400" b="1" dirty="0" smtClean="0">
              <a:solidFill>
                <a:schemeClr val="tx2">
                  <a:lumMod val="10000"/>
                </a:schemeClr>
              </a:solidFill>
              <a:latin typeface="+mj-lt"/>
            </a:endParaRPr>
          </a:p>
          <a:p>
            <a:pPr>
              <a:buNone/>
            </a:pPr>
            <a:r>
              <a:rPr lang="uk-UA" sz="3400" dirty="0" smtClean="0">
                <a:solidFill>
                  <a:schemeClr val="tx2">
                    <a:lumMod val="10000"/>
                  </a:schemeClr>
                </a:solidFill>
                <a:latin typeface="+mj-lt"/>
              </a:rPr>
              <a:t>2. Зручне положення з опущеними ногами.</a:t>
            </a:r>
            <a:endParaRPr lang="ru-RU" sz="3400" b="1" dirty="0" smtClean="0">
              <a:solidFill>
                <a:schemeClr val="tx2">
                  <a:lumMod val="10000"/>
                </a:schemeClr>
              </a:solidFill>
              <a:latin typeface="+mj-lt"/>
            </a:endParaRPr>
          </a:p>
          <a:p>
            <a:pPr>
              <a:buNone/>
            </a:pPr>
            <a:r>
              <a:rPr lang="uk-UA" sz="3400" dirty="0" smtClean="0">
                <a:solidFill>
                  <a:schemeClr val="tx2">
                    <a:lumMod val="10000"/>
                  </a:schemeClr>
                </a:solidFill>
                <a:latin typeface="+mj-lt"/>
              </a:rPr>
              <a:t>3. Оксигенотерапія зі спиртом.</a:t>
            </a:r>
            <a:endParaRPr lang="ru-RU" sz="3400" b="1" dirty="0" smtClean="0">
              <a:solidFill>
                <a:schemeClr val="tx2">
                  <a:lumMod val="10000"/>
                </a:schemeClr>
              </a:solidFill>
              <a:latin typeface="+mj-lt"/>
            </a:endParaRPr>
          </a:p>
          <a:p>
            <a:pPr>
              <a:buNone/>
            </a:pPr>
            <a:r>
              <a:rPr lang="uk-UA" sz="3400" dirty="0" smtClean="0">
                <a:solidFill>
                  <a:schemeClr val="tx2">
                    <a:lumMod val="10000"/>
                  </a:schemeClr>
                </a:solidFill>
                <a:latin typeface="+mj-lt"/>
              </a:rPr>
              <a:t>4. Викликати лікаря.</a:t>
            </a:r>
            <a:endParaRPr lang="ru-RU" sz="3400" b="1" dirty="0" smtClean="0">
              <a:solidFill>
                <a:schemeClr val="tx2">
                  <a:lumMod val="10000"/>
                </a:schemeClr>
              </a:solidFill>
              <a:latin typeface="+mj-lt"/>
            </a:endParaRPr>
          </a:p>
          <a:p>
            <a:endParaRPr lang="ru-RU"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52120" y="4869160"/>
            <a:ext cx="3040757" cy="18307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42910" y="214290"/>
            <a:ext cx="8043890" cy="6141270"/>
          </a:xfrm>
        </p:spPr>
        <p:txBody>
          <a:bodyPr>
            <a:normAutofit fontScale="62500" lnSpcReduction="20000"/>
          </a:bodyPr>
          <a:lstStyle/>
          <a:p>
            <a:pPr marL="0">
              <a:spcBef>
                <a:spcPts val="0"/>
              </a:spcBef>
              <a:buNone/>
            </a:pPr>
            <a:r>
              <a:rPr lang="uk-UA" b="1" dirty="0" smtClean="0">
                <a:solidFill>
                  <a:schemeClr val="tx2">
                    <a:lumMod val="10000"/>
                  </a:schemeClr>
                </a:solidFill>
              </a:rPr>
              <a:t>Шок - </a:t>
            </a:r>
            <a:r>
              <a:rPr lang="uk-UA" dirty="0" smtClean="0">
                <a:solidFill>
                  <a:schemeClr val="tx2">
                    <a:lumMod val="10000"/>
                  </a:schemeClr>
                </a:solidFill>
              </a:rPr>
              <a:t>це комплекс різних симптомів, які супроводжуються різними порушеннями, нервової регуляції життєво важливих органів, систем.</a:t>
            </a:r>
            <a:endParaRPr lang="ru-RU" b="1" dirty="0" smtClean="0">
              <a:solidFill>
                <a:schemeClr val="tx2">
                  <a:lumMod val="10000"/>
                </a:schemeClr>
              </a:solidFill>
            </a:endParaRPr>
          </a:p>
          <a:p>
            <a:pPr marL="0">
              <a:spcBef>
                <a:spcPts val="0"/>
              </a:spcBef>
              <a:buNone/>
            </a:pPr>
            <a:r>
              <a:rPr lang="uk-UA" b="1" dirty="0" smtClean="0">
                <a:solidFill>
                  <a:schemeClr val="tx2">
                    <a:lumMod val="10000"/>
                  </a:schemeClr>
                </a:solidFill>
              </a:rPr>
              <a:t> </a:t>
            </a:r>
            <a:endParaRPr lang="ru-RU" b="1" dirty="0" smtClean="0">
              <a:solidFill>
                <a:schemeClr val="tx2">
                  <a:lumMod val="10000"/>
                </a:schemeClr>
              </a:solidFill>
            </a:endParaRPr>
          </a:p>
          <a:p>
            <a:pPr marL="0">
              <a:spcBef>
                <a:spcPts val="0"/>
              </a:spcBef>
              <a:buNone/>
            </a:pPr>
            <a:r>
              <a:rPr lang="uk-UA" b="1" dirty="0" smtClean="0">
                <a:solidFill>
                  <a:schemeClr val="tx2">
                    <a:lumMod val="10000"/>
                  </a:schemeClr>
                </a:solidFill>
              </a:rPr>
              <a:t>Причини: </a:t>
            </a:r>
            <a:r>
              <a:rPr lang="uk-UA" dirty="0" smtClean="0">
                <a:solidFill>
                  <a:schemeClr val="tx2">
                    <a:lumMod val="10000"/>
                  </a:schemeClr>
                </a:solidFill>
              </a:rPr>
              <a:t>1. Травми.</a:t>
            </a:r>
            <a:endParaRPr lang="ru-RU" b="1" dirty="0" smtClean="0">
              <a:solidFill>
                <a:schemeClr val="tx2">
                  <a:lumMod val="10000"/>
                </a:schemeClr>
              </a:solidFill>
            </a:endParaRPr>
          </a:p>
          <a:p>
            <a:pPr marL="0">
              <a:spcBef>
                <a:spcPts val="0"/>
              </a:spcBef>
              <a:buNone/>
            </a:pPr>
            <a:r>
              <a:rPr lang="uk-UA" dirty="0" smtClean="0">
                <a:solidFill>
                  <a:schemeClr val="tx2">
                    <a:lumMod val="10000"/>
                  </a:schemeClr>
                </a:solidFill>
              </a:rPr>
              <a:t>                   2. Після операції.</a:t>
            </a:r>
            <a:endParaRPr lang="ru-RU" b="1" dirty="0" smtClean="0">
              <a:solidFill>
                <a:schemeClr val="tx2">
                  <a:lumMod val="10000"/>
                </a:schemeClr>
              </a:solidFill>
            </a:endParaRPr>
          </a:p>
          <a:p>
            <a:pPr marL="0">
              <a:spcBef>
                <a:spcPts val="0"/>
              </a:spcBef>
              <a:buNone/>
            </a:pPr>
            <a:r>
              <a:rPr lang="uk-UA" dirty="0" smtClean="0">
                <a:solidFill>
                  <a:schemeClr val="tx2">
                    <a:lumMod val="10000"/>
                  </a:schemeClr>
                </a:solidFill>
              </a:rPr>
              <a:t>                   3. Інфаркт міокарда.</a:t>
            </a:r>
            <a:endParaRPr lang="ru-RU" b="1" dirty="0" smtClean="0">
              <a:solidFill>
                <a:schemeClr val="tx2">
                  <a:lumMod val="10000"/>
                </a:schemeClr>
              </a:solidFill>
            </a:endParaRPr>
          </a:p>
          <a:p>
            <a:pPr marL="0">
              <a:spcBef>
                <a:spcPts val="0"/>
              </a:spcBef>
              <a:buNone/>
            </a:pPr>
            <a:r>
              <a:rPr lang="uk-UA" dirty="0" smtClean="0">
                <a:solidFill>
                  <a:schemeClr val="tx2">
                    <a:lumMod val="10000"/>
                  </a:schemeClr>
                </a:solidFill>
              </a:rPr>
              <a:t>                   4. Алергени.</a:t>
            </a:r>
            <a:endParaRPr lang="ru-RU" b="1" dirty="0" smtClean="0">
              <a:solidFill>
                <a:schemeClr val="tx2">
                  <a:lumMod val="10000"/>
                </a:schemeClr>
              </a:solidFill>
            </a:endParaRPr>
          </a:p>
          <a:p>
            <a:pPr marL="0">
              <a:spcBef>
                <a:spcPts val="0"/>
              </a:spcBef>
              <a:buNone/>
            </a:pPr>
            <a:r>
              <a:rPr lang="uk-UA" dirty="0" smtClean="0">
                <a:solidFill>
                  <a:schemeClr val="tx2">
                    <a:lumMod val="10000"/>
                  </a:schemeClr>
                </a:solidFill>
              </a:rPr>
              <a:t>                    5. Токсини.</a:t>
            </a:r>
            <a:endParaRPr lang="ru-RU" b="1" dirty="0" smtClean="0">
              <a:solidFill>
                <a:schemeClr val="tx2">
                  <a:lumMod val="10000"/>
                </a:schemeClr>
              </a:solidFill>
            </a:endParaRPr>
          </a:p>
          <a:p>
            <a:pPr marL="0">
              <a:spcBef>
                <a:spcPts val="0"/>
              </a:spcBef>
              <a:buNone/>
            </a:pPr>
            <a:r>
              <a:rPr lang="uk-UA" b="1" dirty="0" smtClean="0">
                <a:solidFill>
                  <a:schemeClr val="tx2">
                    <a:lumMod val="10000"/>
                  </a:schemeClr>
                </a:solidFill>
              </a:rPr>
              <a:t>Симптоми</a:t>
            </a:r>
            <a:r>
              <a:rPr lang="uk-UA" dirty="0" smtClean="0">
                <a:solidFill>
                  <a:schemeClr val="tx2">
                    <a:lumMod val="10000"/>
                  </a:schemeClr>
                </a:solidFill>
              </a:rPr>
              <a:t>: 1. Пацієнт лежить нерухомо.</a:t>
            </a:r>
            <a:endParaRPr lang="ru-RU" b="1" dirty="0" smtClean="0">
              <a:solidFill>
                <a:schemeClr val="tx2">
                  <a:lumMod val="10000"/>
                </a:schemeClr>
              </a:solidFill>
            </a:endParaRPr>
          </a:p>
          <a:p>
            <a:pPr marL="0">
              <a:spcBef>
                <a:spcPts val="0"/>
              </a:spcBef>
              <a:buNone/>
            </a:pPr>
            <a:r>
              <a:rPr lang="uk-UA" dirty="0" smtClean="0">
                <a:solidFill>
                  <a:schemeClr val="tx2">
                    <a:lumMod val="10000"/>
                  </a:schemeClr>
                </a:solidFill>
              </a:rPr>
              <a:t>	2. Шкірні покриви </a:t>
            </a:r>
            <a:r>
              <a:rPr lang="uk-UA" dirty="0" err="1" smtClean="0">
                <a:solidFill>
                  <a:schemeClr val="tx2">
                    <a:lumMod val="10000"/>
                  </a:schemeClr>
                </a:solidFill>
              </a:rPr>
              <a:t>ціанотичні</a:t>
            </a:r>
            <a:r>
              <a:rPr lang="uk-UA" dirty="0" smtClean="0">
                <a:solidFill>
                  <a:schemeClr val="tx2">
                    <a:lumMod val="10000"/>
                  </a:schemeClr>
                </a:solidFill>
              </a:rPr>
              <a:t>, вкриті холодним, </a:t>
            </a:r>
            <a:r>
              <a:rPr lang="uk-UA" dirty="0" err="1" smtClean="0">
                <a:solidFill>
                  <a:schemeClr val="tx2">
                    <a:lumMod val="10000"/>
                  </a:schemeClr>
                </a:solidFill>
              </a:rPr>
              <a:t>лепким</a:t>
            </a:r>
            <a:r>
              <a:rPr lang="uk-UA" dirty="0" smtClean="0">
                <a:solidFill>
                  <a:schemeClr val="tx2">
                    <a:lumMod val="10000"/>
                  </a:schemeClr>
                </a:solidFill>
              </a:rPr>
              <a:t>                                                                                                                                                                     потом.</a:t>
            </a:r>
            <a:endParaRPr lang="ru-RU" b="1" dirty="0" smtClean="0">
              <a:solidFill>
                <a:schemeClr val="tx2">
                  <a:lumMod val="10000"/>
                </a:schemeClr>
              </a:solidFill>
            </a:endParaRPr>
          </a:p>
          <a:p>
            <a:pPr marL="0">
              <a:spcBef>
                <a:spcPts val="0"/>
              </a:spcBef>
              <a:buNone/>
            </a:pPr>
            <a:r>
              <a:rPr lang="uk-UA" dirty="0" smtClean="0">
                <a:solidFill>
                  <a:schemeClr val="tx2">
                    <a:lumMod val="10000"/>
                  </a:schemeClr>
                </a:solidFill>
              </a:rPr>
              <a:t>	3. Риси обличчя загострені.</a:t>
            </a:r>
            <a:endParaRPr lang="ru-RU" b="1" dirty="0" smtClean="0">
              <a:solidFill>
                <a:schemeClr val="tx2">
                  <a:lumMod val="10000"/>
                </a:schemeClr>
              </a:solidFill>
            </a:endParaRPr>
          </a:p>
          <a:p>
            <a:pPr marL="0">
              <a:spcBef>
                <a:spcPts val="0"/>
              </a:spcBef>
              <a:buNone/>
            </a:pPr>
            <a:r>
              <a:rPr lang="uk-UA" dirty="0" smtClean="0">
                <a:solidFill>
                  <a:schemeClr val="tx2">
                    <a:lumMod val="10000"/>
                  </a:schemeClr>
                </a:solidFill>
              </a:rPr>
              <a:t>                      4. АТ – низький.</a:t>
            </a:r>
            <a:endParaRPr lang="ru-RU" b="1" dirty="0" smtClean="0">
              <a:solidFill>
                <a:schemeClr val="tx2">
                  <a:lumMod val="10000"/>
                </a:schemeClr>
              </a:solidFill>
            </a:endParaRPr>
          </a:p>
          <a:p>
            <a:pPr marL="0">
              <a:spcBef>
                <a:spcPts val="0"/>
              </a:spcBef>
              <a:buNone/>
            </a:pPr>
            <a:r>
              <a:rPr lang="uk-UA" dirty="0" smtClean="0">
                <a:solidFill>
                  <a:schemeClr val="tx2">
                    <a:lumMod val="10000"/>
                  </a:schemeClr>
                </a:solidFill>
              </a:rPr>
              <a:t>                       5. Пульс ниткоподібний.</a:t>
            </a:r>
            <a:endParaRPr lang="ru-RU" b="1" dirty="0" smtClean="0">
              <a:solidFill>
                <a:schemeClr val="tx2">
                  <a:lumMod val="10000"/>
                </a:schemeClr>
              </a:solidFill>
            </a:endParaRPr>
          </a:p>
          <a:p>
            <a:pPr marL="0">
              <a:spcBef>
                <a:spcPts val="0"/>
              </a:spcBef>
              <a:buNone/>
            </a:pPr>
            <a:r>
              <a:rPr lang="uk-UA" dirty="0" smtClean="0">
                <a:solidFill>
                  <a:schemeClr val="tx2">
                    <a:lumMod val="10000"/>
                  </a:schemeClr>
                </a:solidFill>
              </a:rPr>
              <a:t>                       6. дихання поверхневе.</a:t>
            </a:r>
            <a:endParaRPr lang="ru-RU" b="1" dirty="0" smtClean="0">
              <a:solidFill>
                <a:schemeClr val="tx2">
                  <a:lumMod val="10000"/>
                </a:schemeClr>
              </a:solidFill>
            </a:endParaRPr>
          </a:p>
          <a:p>
            <a:pPr marL="0">
              <a:spcBef>
                <a:spcPts val="0"/>
              </a:spcBef>
              <a:buNone/>
            </a:pPr>
            <a:r>
              <a:rPr lang="uk-UA" dirty="0" smtClean="0">
                <a:solidFill>
                  <a:schemeClr val="tx2">
                    <a:lumMod val="10000"/>
                  </a:schemeClr>
                </a:solidFill>
              </a:rPr>
              <a:t>                       7. Якщо не надається допомога  настає клінічна смерт</a:t>
            </a:r>
            <a:r>
              <a:rPr lang="uk-UA" b="1" dirty="0" smtClean="0">
                <a:solidFill>
                  <a:schemeClr val="tx2">
                    <a:lumMod val="10000"/>
                  </a:schemeClr>
                </a:solidFill>
              </a:rPr>
              <a:t>ь.</a:t>
            </a:r>
            <a:endParaRPr lang="ru-RU" b="1" dirty="0" smtClean="0">
              <a:solidFill>
                <a:schemeClr val="tx2">
                  <a:lumMod val="10000"/>
                </a:schemeClr>
              </a:solidFill>
            </a:endParaRPr>
          </a:p>
          <a:p>
            <a:pPr marL="0">
              <a:spcBef>
                <a:spcPts val="0"/>
              </a:spcBef>
              <a:buNone/>
            </a:pPr>
            <a:r>
              <a:rPr lang="uk-UA" b="1" dirty="0" smtClean="0">
                <a:solidFill>
                  <a:schemeClr val="tx2">
                    <a:lumMod val="10000"/>
                  </a:schemeClr>
                </a:solidFill>
              </a:rPr>
              <a:t> </a:t>
            </a:r>
            <a:endParaRPr lang="ru-RU" b="1" dirty="0" smtClean="0">
              <a:solidFill>
                <a:schemeClr val="tx2">
                  <a:lumMod val="10000"/>
                </a:schemeClr>
              </a:solidFill>
            </a:endParaRPr>
          </a:p>
          <a:p>
            <a:pPr marL="0">
              <a:spcBef>
                <a:spcPts val="0"/>
              </a:spcBef>
              <a:buNone/>
            </a:pPr>
            <a:r>
              <a:rPr lang="uk-UA" b="1" dirty="0" smtClean="0">
                <a:solidFill>
                  <a:schemeClr val="tx2">
                    <a:lumMod val="10000"/>
                  </a:schemeClr>
                </a:solidFill>
              </a:rPr>
              <a:t>Допомога</a:t>
            </a:r>
            <a:r>
              <a:rPr lang="uk-UA" dirty="0" smtClean="0">
                <a:solidFill>
                  <a:schemeClr val="tx2">
                    <a:lumMod val="10000"/>
                  </a:schemeClr>
                </a:solidFill>
              </a:rPr>
              <a:t>: 1. Забезпечити спокій.</a:t>
            </a:r>
            <a:endParaRPr lang="ru-RU" b="1" dirty="0" smtClean="0">
              <a:solidFill>
                <a:schemeClr val="tx2">
                  <a:lumMod val="10000"/>
                </a:schemeClr>
              </a:solidFill>
            </a:endParaRPr>
          </a:p>
          <a:p>
            <a:pPr marL="0">
              <a:spcBef>
                <a:spcPts val="0"/>
              </a:spcBef>
              <a:buNone/>
            </a:pPr>
            <a:r>
              <a:rPr lang="uk-UA" dirty="0" smtClean="0">
                <a:solidFill>
                  <a:schemeClr val="tx2">
                    <a:lumMod val="10000"/>
                  </a:schemeClr>
                </a:solidFill>
              </a:rPr>
              <a:t>                    2. Зігріти пацієнта (чай, кава).</a:t>
            </a:r>
            <a:endParaRPr lang="ru-RU" b="1" dirty="0" smtClean="0">
              <a:solidFill>
                <a:schemeClr val="tx2">
                  <a:lumMod val="10000"/>
                </a:schemeClr>
              </a:solidFill>
            </a:endParaRPr>
          </a:p>
          <a:p>
            <a:pPr marL="0">
              <a:spcBef>
                <a:spcPts val="0"/>
              </a:spcBef>
              <a:buNone/>
            </a:pPr>
            <a:r>
              <a:rPr lang="uk-UA" dirty="0" smtClean="0">
                <a:solidFill>
                  <a:schemeClr val="tx2">
                    <a:lumMod val="10000"/>
                  </a:schemeClr>
                </a:solidFill>
              </a:rPr>
              <a:t>                    3. Штучне дихання</a:t>
            </a:r>
            <a:endParaRPr lang="ru-RU" b="1" dirty="0" smtClean="0">
              <a:solidFill>
                <a:schemeClr val="tx2">
                  <a:lumMod val="10000"/>
                </a:schemeClr>
              </a:solidFill>
            </a:endParaRPr>
          </a:p>
          <a:p>
            <a:pPr marL="0">
              <a:spcBef>
                <a:spcPts val="0"/>
              </a:spcBef>
              <a:buNone/>
            </a:pPr>
            <a:r>
              <a:rPr lang="uk-UA" dirty="0" smtClean="0">
                <a:solidFill>
                  <a:schemeClr val="tx2">
                    <a:lumMod val="10000"/>
                  </a:schemeClr>
                </a:solidFill>
              </a:rPr>
              <a:t>                     4. </a:t>
            </a:r>
            <a:r>
              <a:rPr lang="uk-UA" dirty="0" err="1" smtClean="0">
                <a:solidFill>
                  <a:schemeClr val="tx2">
                    <a:lumMod val="10000"/>
                  </a:schemeClr>
                </a:solidFill>
              </a:rPr>
              <a:t>Корглікон</a:t>
            </a:r>
            <a:r>
              <a:rPr lang="uk-UA" dirty="0" smtClean="0">
                <a:solidFill>
                  <a:schemeClr val="tx2">
                    <a:lumMod val="10000"/>
                  </a:schemeClr>
                </a:solidFill>
              </a:rPr>
              <a:t>.</a:t>
            </a:r>
            <a:endParaRPr lang="ru-RU" b="1" dirty="0" smtClean="0">
              <a:solidFill>
                <a:schemeClr val="tx2">
                  <a:lumMod val="10000"/>
                </a:schemeClr>
              </a:solidFill>
            </a:endParaRPr>
          </a:p>
          <a:p>
            <a:pPr marL="0">
              <a:spcBef>
                <a:spcPts val="0"/>
              </a:spcBef>
              <a:buNone/>
            </a:pPr>
            <a:r>
              <a:rPr lang="uk-UA" dirty="0" smtClean="0">
                <a:solidFill>
                  <a:schemeClr val="tx2">
                    <a:lumMod val="10000"/>
                  </a:schemeClr>
                </a:solidFill>
              </a:rPr>
              <a:t>                     5. Знеболюючи (морфін, промедол</a:t>
            </a:r>
            <a:r>
              <a:rPr lang="uk-UA" dirty="0" smtClean="0">
                <a:solidFill>
                  <a:schemeClr val="tx2">
                    <a:lumMod val="10000"/>
                  </a:schemeClr>
                </a:solidFill>
              </a:rPr>
              <a:t>).</a:t>
            </a:r>
            <a:endParaRPr lang="ru-RU" b="1" dirty="0" smtClean="0">
              <a:solidFill>
                <a:schemeClr val="tx2">
                  <a:lumMod val="10000"/>
                </a:schemeClr>
              </a:solidFill>
            </a:endParaRPr>
          </a:p>
          <a:p>
            <a:pPr marL="0">
              <a:spcBef>
                <a:spcPts val="0"/>
              </a:spcBef>
              <a:buNone/>
            </a:pPr>
            <a:r>
              <a:rPr lang="uk-UA" dirty="0" smtClean="0">
                <a:solidFill>
                  <a:schemeClr val="tx2">
                    <a:lumMod val="10000"/>
                  </a:schemeClr>
                </a:solidFill>
              </a:rPr>
              <a:t>	</a:t>
            </a:r>
            <a:r>
              <a:rPr lang="uk-UA" dirty="0" smtClean="0">
                <a:solidFill>
                  <a:schemeClr val="tx2">
                    <a:lumMod val="10000"/>
                  </a:schemeClr>
                </a:solidFill>
              </a:rPr>
              <a:t>    6.Термінова </a:t>
            </a:r>
            <a:r>
              <a:rPr lang="uk-UA" dirty="0" smtClean="0">
                <a:solidFill>
                  <a:schemeClr val="tx2">
                    <a:lumMod val="10000"/>
                  </a:schemeClr>
                </a:solidFill>
              </a:rPr>
              <a:t>госпіталізація у реанімацію</a:t>
            </a:r>
            <a:r>
              <a:rPr lang="uk-UA" b="1" dirty="0" smtClean="0">
                <a:solidFill>
                  <a:schemeClr val="tx2">
                    <a:lumMod val="10000"/>
                  </a:schemeClr>
                </a:solidFill>
              </a:rPr>
              <a:t>.</a:t>
            </a:r>
            <a:endParaRPr lang="ru-RU" b="1" dirty="0" smtClean="0">
              <a:solidFill>
                <a:schemeClr val="tx2">
                  <a:lumMod val="10000"/>
                </a:schemeClr>
              </a:solidFill>
            </a:endParaRPr>
          </a:p>
          <a:p>
            <a:r>
              <a:rPr lang="uk-UA" dirty="0" smtClean="0">
                <a:solidFill>
                  <a:schemeClr val="tx2">
                    <a:lumMod val="10000"/>
                  </a:schemeClr>
                </a:solidFill>
              </a:rPr>
              <a:t> </a:t>
            </a:r>
            <a:endParaRPr lang="ru-RU" b="1" dirty="0" smtClean="0">
              <a:solidFill>
                <a:schemeClr val="tx2">
                  <a:lumMod val="10000"/>
                </a:schemeClr>
              </a:solidFill>
            </a:endParaRPr>
          </a:p>
          <a:p>
            <a:endParaRPr lang="ru-RU" dirty="0"/>
          </a:p>
        </p:txBody>
      </p:sp>
      <p:pic>
        <p:nvPicPr>
          <p:cNvPr id="1026"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508104" y="4077072"/>
            <a:ext cx="3433366" cy="23510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55.jpg"/>
          <p:cNvPicPr>
            <a:picLocks noChangeAspect="1"/>
          </p:cNvPicPr>
          <p:nvPr/>
        </p:nvPicPr>
        <p:blipFill>
          <a:blip r:embed="rId2" cstate="print"/>
          <a:stretch>
            <a:fillRect/>
          </a:stretch>
        </p:blipFill>
        <p:spPr>
          <a:xfrm>
            <a:off x="0" y="-1"/>
            <a:ext cx="9144000" cy="6858001"/>
          </a:xfrm>
          <a:prstGeom prst="rect">
            <a:avLst/>
          </a:prstGeom>
        </p:spPr>
      </p:pic>
      <p:sp>
        <p:nvSpPr>
          <p:cNvPr id="2" name="Заголовок 1"/>
          <p:cNvSpPr>
            <a:spLocks noGrp="1"/>
          </p:cNvSpPr>
          <p:nvPr>
            <p:ph type="title"/>
          </p:nvPr>
        </p:nvSpPr>
        <p:spPr>
          <a:xfrm>
            <a:off x="285720" y="214290"/>
            <a:ext cx="8401080" cy="785818"/>
          </a:xfrm>
        </p:spPr>
        <p:txBody>
          <a:bodyPr/>
          <a:lstStyle/>
          <a:p>
            <a:r>
              <a:rPr lang="uk-UA" sz="2800" b="1" i="1" dirty="0" smtClean="0">
                <a:solidFill>
                  <a:schemeClr val="bg1"/>
                </a:solidFill>
              </a:rPr>
              <a:t>НАУКОВО-МЕТОДИЧНЕ  ОБГРУНТУВАННЯ ТЕМИ.</a:t>
            </a:r>
            <a:r>
              <a:rPr lang="ru-RU" sz="2800" i="1" dirty="0" smtClean="0">
                <a:solidFill>
                  <a:schemeClr val="bg1"/>
                </a:solidFill>
              </a:rPr>
              <a:t/>
            </a:r>
            <a:br>
              <a:rPr lang="ru-RU" sz="2800" i="1" dirty="0" smtClean="0">
                <a:solidFill>
                  <a:schemeClr val="bg1"/>
                </a:solidFill>
              </a:rPr>
            </a:br>
            <a:endParaRPr lang="ru-RU" sz="2800" i="1" dirty="0">
              <a:solidFill>
                <a:schemeClr val="bg1"/>
              </a:solidFill>
            </a:endParaRPr>
          </a:p>
        </p:txBody>
      </p:sp>
      <p:sp>
        <p:nvSpPr>
          <p:cNvPr id="3" name="Содержимое 2"/>
          <p:cNvSpPr>
            <a:spLocks noGrp="1"/>
          </p:cNvSpPr>
          <p:nvPr>
            <p:ph idx="1"/>
          </p:nvPr>
        </p:nvSpPr>
        <p:spPr>
          <a:xfrm>
            <a:off x="914400" y="857232"/>
            <a:ext cx="7801004" cy="5572164"/>
          </a:xfrm>
        </p:spPr>
        <p:txBody>
          <a:bodyPr>
            <a:normAutofit fontScale="70000" lnSpcReduction="20000"/>
          </a:bodyPr>
          <a:lstStyle/>
          <a:p>
            <a:pPr marL="0">
              <a:spcBef>
                <a:spcPts val="0"/>
              </a:spcBef>
              <a:buNone/>
            </a:pPr>
            <a:r>
              <a:rPr lang="uk-UA" b="1" i="1" dirty="0" smtClean="0">
                <a:solidFill>
                  <a:schemeClr val="bg1"/>
                </a:solidFill>
                <a:latin typeface="+mj-lt"/>
              </a:rPr>
              <a:t>За останні десятиліття захворювання серцево-судинної системи посіли провідне місце серед усіх причин втрати працездатності та смертності хворих у всьому світі. Як це не сумно, серед усіх європейських країн Україна по смертності від цих хвороб посідає перше місце. Актуальність захворювань серця і судин як у клінічному, так і у соціальному та економічному планах (адже від цих захворювань та їх ускладнень найчастіше страждають працездатні люди молодого і середнього віку) зумовлює необхідність особливо ретельного спостереження за такими пацієнтами.</a:t>
            </a:r>
            <a:endParaRPr lang="ru-RU" b="1" i="1" dirty="0" smtClean="0">
              <a:solidFill>
                <a:schemeClr val="bg1"/>
              </a:solidFill>
              <a:latin typeface="+mj-lt"/>
            </a:endParaRPr>
          </a:p>
          <a:p>
            <a:pPr marL="0">
              <a:spcBef>
                <a:spcPts val="0"/>
              </a:spcBef>
            </a:pPr>
            <a:r>
              <a:rPr lang="uk-UA" b="1" i="1" dirty="0" smtClean="0">
                <a:solidFill>
                  <a:schemeClr val="bg1"/>
                </a:solidFill>
                <a:latin typeface="+mj-lt"/>
              </a:rPr>
              <a:t>Стан пацієнтів з захворюваннями серцево-судинної  системи може погіршитися раптово та надзвичайно швидко, протягом кількох хвилин (приступ стенокардії, </a:t>
            </a:r>
            <a:r>
              <a:rPr lang="uk-UA" b="1" i="1" dirty="0" err="1" smtClean="0">
                <a:solidFill>
                  <a:schemeClr val="bg1"/>
                </a:solidFill>
                <a:latin typeface="+mj-lt"/>
              </a:rPr>
              <a:t>кардіогенний</a:t>
            </a:r>
            <a:r>
              <a:rPr lang="uk-UA" b="1" i="1" dirty="0" smtClean="0">
                <a:solidFill>
                  <a:schemeClr val="bg1"/>
                </a:solidFill>
                <a:latin typeface="+mj-lt"/>
              </a:rPr>
              <a:t> шок, набряк легенів, фібриляція шлуночків і таке інше). Необхідність вжити невідкладних заходів вимагає від персоналу знання головних ознак захворювань серця і судин,  уміння швидко і достовірно оцінити функціональний стан серцево-судинної системи  та здійснити професійне спостереження і догляд за такими пацієнтами. </a:t>
            </a:r>
            <a:endParaRPr lang="ru-RU" b="1" i="1" dirty="0" smtClean="0">
              <a:solidFill>
                <a:schemeClr val="bg1"/>
              </a:solidFill>
              <a:latin typeface="+mj-lt"/>
            </a:endParaRPr>
          </a:p>
          <a:p>
            <a:endParaRPr lang="ru-RU" dirty="0">
              <a:solidFill>
                <a:schemeClr val="bg1"/>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1235409237_mediki.jpg"/>
          <p:cNvPicPr>
            <a:picLocks noChangeAspect="1"/>
          </p:cNvPicPr>
          <p:nvPr/>
        </p:nvPicPr>
        <p:blipFill>
          <a:blip r:embed="rId2" cstate="print"/>
          <a:stretch>
            <a:fillRect/>
          </a:stretch>
        </p:blipFill>
        <p:spPr>
          <a:xfrm>
            <a:off x="1" y="0"/>
            <a:ext cx="9120204" cy="6858000"/>
          </a:xfrm>
          <a:prstGeom prst="rect">
            <a:avLst/>
          </a:prstGeom>
        </p:spPr>
      </p:pic>
      <p:sp>
        <p:nvSpPr>
          <p:cNvPr id="3" name="Содержимое 2"/>
          <p:cNvSpPr>
            <a:spLocks noGrp="1"/>
          </p:cNvSpPr>
          <p:nvPr>
            <p:ph idx="1"/>
          </p:nvPr>
        </p:nvSpPr>
        <p:spPr>
          <a:xfrm>
            <a:off x="3000364" y="214290"/>
            <a:ext cx="6143636" cy="6643710"/>
          </a:xfrm>
        </p:spPr>
        <p:txBody>
          <a:bodyPr>
            <a:normAutofit fontScale="47500" lnSpcReduction="20000"/>
          </a:bodyPr>
          <a:lstStyle/>
          <a:p>
            <a:pPr>
              <a:buNone/>
            </a:pPr>
            <a:r>
              <a:rPr lang="uk-UA" sz="3300" b="1" dirty="0" smtClean="0">
                <a:solidFill>
                  <a:schemeClr val="tx2">
                    <a:lumMod val="10000"/>
                  </a:schemeClr>
                </a:solidFill>
              </a:rPr>
              <a:t>Добовий діурез – кількість сечі, що її виділяє людина за добу. Нирки виділяють приблизно 75-80% усієї води, що надходить в організм.</a:t>
            </a:r>
            <a:endParaRPr lang="ru-RU" sz="3300" b="1" dirty="0" smtClean="0">
              <a:solidFill>
                <a:schemeClr val="tx2">
                  <a:lumMod val="10000"/>
                </a:schemeClr>
              </a:solidFill>
            </a:endParaRPr>
          </a:p>
          <a:p>
            <a:pPr>
              <a:buNone/>
            </a:pPr>
            <a:r>
              <a:rPr lang="uk-UA" sz="3300" b="1" i="1" dirty="0" smtClean="0">
                <a:solidFill>
                  <a:schemeClr val="tx2">
                    <a:lumMod val="10000"/>
                  </a:schemeClr>
                </a:solidFill>
              </a:rPr>
              <a:t>Позитивний діурез – якщо кількість виділеної сечі більша від кількості випитої рідини.</a:t>
            </a:r>
            <a:endParaRPr lang="ru-RU" sz="3300" b="1" dirty="0" smtClean="0">
              <a:solidFill>
                <a:schemeClr val="tx2">
                  <a:lumMod val="10000"/>
                </a:schemeClr>
              </a:solidFill>
            </a:endParaRPr>
          </a:p>
          <a:p>
            <a:pPr>
              <a:buNone/>
            </a:pPr>
            <a:r>
              <a:rPr lang="uk-UA" sz="3300" b="1" i="1" dirty="0" smtClean="0">
                <a:solidFill>
                  <a:schemeClr val="tx2">
                    <a:lumMod val="10000"/>
                  </a:schemeClr>
                </a:solidFill>
              </a:rPr>
              <a:t>Від’ємний діурез – сечі виділяється мало відносно випитої рідини.</a:t>
            </a:r>
            <a:endParaRPr lang="ru-RU" sz="3300" b="1" dirty="0" smtClean="0">
              <a:solidFill>
                <a:schemeClr val="tx2">
                  <a:lumMod val="10000"/>
                </a:schemeClr>
              </a:solidFill>
            </a:endParaRPr>
          </a:p>
          <a:p>
            <a:pPr>
              <a:buNone/>
            </a:pPr>
            <a:r>
              <a:rPr lang="uk-UA" sz="3300" b="1" dirty="0" smtClean="0">
                <a:solidFill>
                  <a:schemeClr val="tx2">
                    <a:lumMod val="10000"/>
                  </a:schemeClr>
                </a:solidFill>
              </a:rPr>
              <a:t>Водний баланс – визначають за кількістю виділеної сечі і вжитої протягом доби рідини. </a:t>
            </a:r>
            <a:endParaRPr lang="ru-RU" sz="3300" b="1" dirty="0" smtClean="0">
              <a:solidFill>
                <a:schemeClr val="tx2">
                  <a:lumMod val="10000"/>
                </a:schemeClr>
              </a:solidFill>
            </a:endParaRPr>
          </a:p>
          <a:p>
            <a:pPr>
              <a:buNone/>
            </a:pPr>
            <a:r>
              <a:rPr lang="uk-UA" sz="3300" b="1" dirty="0" smtClean="0">
                <a:solidFill>
                  <a:schemeClr val="tx2">
                    <a:lumMod val="10000"/>
                  </a:schemeClr>
                </a:solidFill>
              </a:rPr>
              <a:t> </a:t>
            </a:r>
            <a:endParaRPr lang="ru-RU" sz="3300" b="1" dirty="0" smtClean="0">
              <a:solidFill>
                <a:schemeClr val="tx2">
                  <a:lumMod val="10000"/>
                </a:schemeClr>
              </a:solidFill>
            </a:endParaRPr>
          </a:p>
          <a:p>
            <a:pPr>
              <a:buNone/>
            </a:pPr>
            <a:r>
              <a:rPr lang="uk-UA" sz="3300" b="1" dirty="0" smtClean="0">
                <a:solidFill>
                  <a:schemeClr val="tx2">
                    <a:lumMod val="10000"/>
                  </a:schemeClr>
                </a:solidFill>
              </a:rPr>
              <a:t>Водний баланс – це співвідношення:     </a:t>
            </a:r>
            <a:r>
              <a:rPr lang="uk-UA" sz="3300" b="1" u="sng" dirty="0" smtClean="0">
                <a:solidFill>
                  <a:schemeClr val="tx2">
                    <a:lumMod val="10000"/>
                  </a:schemeClr>
                </a:solidFill>
              </a:rPr>
              <a:t>Добова кількість сечі        *100%</a:t>
            </a:r>
            <a:endParaRPr lang="ru-RU" sz="3300" b="1" dirty="0" smtClean="0">
              <a:solidFill>
                <a:schemeClr val="tx2">
                  <a:lumMod val="10000"/>
                </a:schemeClr>
              </a:solidFill>
            </a:endParaRPr>
          </a:p>
          <a:p>
            <a:pPr>
              <a:buNone/>
            </a:pPr>
            <a:r>
              <a:rPr lang="uk-UA" sz="3300" b="1" dirty="0" smtClean="0">
                <a:solidFill>
                  <a:schemeClr val="tx2">
                    <a:lumMod val="10000"/>
                  </a:schemeClr>
                </a:solidFill>
              </a:rPr>
              <a:t>	Кількість випитої </a:t>
            </a:r>
            <a:r>
              <a:rPr lang="uk-UA" sz="3300" b="1" dirty="0" err="1" smtClean="0">
                <a:solidFill>
                  <a:schemeClr val="tx2">
                    <a:lumMod val="10000"/>
                  </a:schemeClr>
                </a:solidFill>
              </a:rPr>
              <a:t>реч</a:t>
            </a:r>
            <a:r>
              <a:rPr lang="uk-UA" sz="3300" b="1" dirty="0" smtClean="0">
                <a:solidFill>
                  <a:schemeClr val="tx2">
                    <a:lumMod val="10000"/>
                  </a:schemeClr>
                </a:solidFill>
              </a:rPr>
              <a:t>.</a:t>
            </a:r>
            <a:endParaRPr lang="ru-RU" sz="3300" b="1" dirty="0" smtClean="0">
              <a:solidFill>
                <a:schemeClr val="tx2">
                  <a:lumMod val="10000"/>
                </a:schemeClr>
              </a:solidFill>
            </a:endParaRPr>
          </a:p>
          <a:p>
            <a:pPr>
              <a:buNone/>
            </a:pPr>
            <a:r>
              <a:rPr lang="uk-UA" sz="3300" b="1" dirty="0" smtClean="0">
                <a:solidFill>
                  <a:schemeClr val="tx2">
                    <a:lumMod val="10000"/>
                  </a:schemeClr>
                </a:solidFill>
              </a:rPr>
              <a:t> </a:t>
            </a:r>
            <a:endParaRPr lang="ru-RU" sz="3300" b="1" dirty="0" smtClean="0">
              <a:solidFill>
                <a:schemeClr val="tx2">
                  <a:lumMod val="10000"/>
                </a:schemeClr>
              </a:solidFill>
            </a:endParaRPr>
          </a:p>
          <a:p>
            <a:pPr>
              <a:buNone/>
            </a:pPr>
            <a:r>
              <a:rPr lang="uk-UA" sz="3300" b="1" dirty="0" smtClean="0">
                <a:solidFill>
                  <a:schemeClr val="tx2">
                    <a:lumMod val="10000"/>
                  </a:schemeClr>
                </a:solidFill>
              </a:rPr>
              <a:t>В нормі дорівнює 70-80 %.</a:t>
            </a:r>
            <a:endParaRPr lang="ru-RU" sz="3300" b="1" dirty="0" smtClean="0">
              <a:solidFill>
                <a:schemeClr val="tx2">
                  <a:lumMod val="10000"/>
                </a:schemeClr>
              </a:solidFill>
            </a:endParaRPr>
          </a:p>
          <a:p>
            <a:pPr>
              <a:buNone/>
            </a:pPr>
            <a:r>
              <a:rPr lang="uk-UA" sz="3300" b="1" dirty="0" smtClean="0">
                <a:solidFill>
                  <a:schemeClr val="tx2">
                    <a:lumMod val="10000"/>
                  </a:schemeClr>
                </a:solidFill>
              </a:rPr>
              <a:t>Підрахуємо:</a:t>
            </a:r>
            <a:r>
              <a:rPr lang="uk-UA" sz="3300" b="1" i="1" dirty="0" smtClean="0">
                <a:solidFill>
                  <a:schemeClr val="tx2">
                    <a:lumMod val="10000"/>
                  </a:schemeClr>
                </a:solidFill>
              </a:rPr>
              <a:t> Випито  рідини 3 л.	Водний баланс </a:t>
            </a:r>
            <a:r>
              <a:rPr lang="uk-UA" sz="3300" b="1" i="1" u="sng" dirty="0" smtClean="0">
                <a:solidFill>
                  <a:schemeClr val="tx2">
                    <a:lumMod val="10000"/>
                  </a:schemeClr>
                </a:solidFill>
              </a:rPr>
              <a:t>2,6*100%</a:t>
            </a:r>
            <a:endParaRPr lang="ru-RU" sz="3300" b="1" dirty="0" smtClean="0">
              <a:solidFill>
                <a:schemeClr val="tx2">
                  <a:lumMod val="10000"/>
                </a:schemeClr>
              </a:solidFill>
            </a:endParaRPr>
          </a:p>
          <a:p>
            <a:pPr>
              <a:buNone/>
            </a:pPr>
            <a:r>
              <a:rPr lang="uk-UA" sz="3300" b="1" dirty="0" smtClean="0">
                <a:solidFill>
                  <a:schemeClr val="tx2">
                    <a:lumMod val="10000"/>
                  </a:schemeClr>
                </a:solidFill>
              </a:rPr>
              <a:t>	</a:t>
            </a:r>
            <a:r>
              <a:rPr lang="uk-UA" sz="3300" b="1" i="1" dirty="0" smtClean="0">
                <a:solidFill>
                  <a:schemeClr val="tx2">
                    <a:lumMod val="10000"/>
                  </a:schemeClr>
                </a:solidFill>
              </a:rPr>
              <a:t>Добова сеча – 2,6 л.	3 л</a:t>
            </a:r>
            <a:endParaRPr lang="ru-RU" sz="3300" b="1" dirty="0" smtClean="0">
              <a:solidFill>
                <a:schemeClr val="tx2">
                  <a:lumMod val="10000"/>
                </a:schemeClr>
              </a:solidFill>
            </a:endParaRPr>
          </a:p>
          <a:p>
            <a:pPr>
              <a:buNone/>
            </a:pPr>
            <a:r>
              <a:rPr lang="uk-UA" sz="3300" b="1" dirty="0" smtClean="0">
                <a:solidFill>
                  <a:schemeClr val="tx2">
                    <a:lumMod val="10000"/>
                  </a:schemeClr>
                </a:solidFill>
              </a:rPr>
              <a:t> </a:t>
            </a:r>
            <a:endParaRPr lang="ru-RU" sz="3300" b="1" dirty="0" smtClean="0">
              <a:solidFill>
                <a:schemeClr val="tx2">
                  <a:lumMod val="10000"/>
                </a:schemeClr>
              </a:solidFill>
            </a:endParaRPr>
          </a:p>
          <a:p>
            <a:pPr>
              <a:buNone/>
            </a:pPr>
            <a:r>
              <a:rPr lang="uk-UA" sz="3300" b="1" dirty="0" smtClean="0">
                <a:solidFill>
                  <a:schemeClr val="tx2">
                    <a:lumMod val="10000"/>
                  </a:schemeClr>
                </a:solidFill>
              </a:rPr>
              <a:t> </a:t>
            </a:r>
            <a:endParaRPr lang="ru-RU" sz="3300" b="1" dirty="0" smtClean="0">
              <a:solidFill>
                <a:schemeClr val="tx2">
                  <a:lumMod val="10000"/>
                </a:schemeClr>
              </a:solidFill>
            </a:endParaRPr>
          </a:p>
          <a:p>
            <a:pPr>
              <a:buNone/>
            </a:pPr>
            <a:r>
              <a:rPr lang="uk-UA" sz="3300" b="1" dirty="0" smtClean="0">
                <a:solidFill>
                  <a:schemeClr val="tx2">
                    <a:lumMod val="10000"/>
                  </a:schemeClr>
                </a:solidFill>
              </a:rPr>
              <a:t>Водний баланс записуємо у температурному листі.</a:t>
            </a:r>
            <a:endParaRPr lang="ru-RU" sz="3300" b="1" dirty="0" smtClean="0">
              <a:solidFill>
                <a:schemeClr val="tx2">
                  <a:lumMod val="10000"/>
                </a:schemeClr>
              </a:solidFill>
            </a:endParaRPr>
          </a:p>
          <a:p>
            <a:pPr>
              <a:buNone/>
            </a:pPr>
            <a:r>
              <a:rPr lang="uk-UA" sz="3300" b="1" dirty="0" smtClean="0">
                <a:solidFill>
                  <a:schemeClr val="tx2">
                    <a:lumMod val="10000"/>
                  </a:schemeClr>
                </a:solidFill>
              </a:rPr>
              <a:t>Запам’ятайте!</a:t>
            </a:r>
            <a:endParaRPr lang="ru-RU" sz="3300" b="1" dirty="0" smtClean="0">
              <a:solidFill>
                <a:schemeClr val="tx2">
                  <a:lumMod val="10000"/>
                </a:schemeClr>
              </a:solidFill>
            </a:endParaRPr>
          </a:p>
          <a:p>
            <a:pPr>
              <a:buNone/>
            </a:pPr>
            <a:r>
              <a:rPr lang="uk-UA" sz="3300" b="1" dirty="0" smtClean="0">
                <a:solidFill>
                  <a:schemeClr val="tx2">
                    <a:lumMod val="10000"/>
                  </a:schemeClr>
                </a:solidFill>
              </a:rPr>
              <a:t>Якщо хворий на протязі доби виділяє сечі менше ніж споживає рідини, то це негативний діурез. Якщо сечі виділяє за добу більше ніж від загальної кількості випитої рідини, то це позитивний діурез. Здорова людина мочиться 5-6 разів на добу, переважно в </a:t>
            </a:r>
            <a:r>
              <a:rPr lang="uk-UA" sz="3300" b="1" dirty="0" err="1" smtClean="0">
                <a:solidFill>
                  <a:schemeClr val="tx2">
                    <a:lumMod val="10000"/>
                  </a:schemeClr>
                </a:solidFill>
              </a:rPr>
              <a:t>днівні</a:t>
            </a:r>
            <a:r>
              <a:rPr lang="uk-UA" sz="3300" b="1" dirty="0" smtClean="0">
                <a:solidFill>
                  <a:schemeClr val="tx2">
                    <a:lumMod val="10000"/>
                  </a:schemeClr>
                </a:solidFill>
              </a:rPr>
              <a:t> години.</a:t>
            </a:r>
            <a:endParaRPr lang="ru-RU" sz="3300" b="1" dirty="0" smtClean="0"/>
          </a:p>
          <a:p>
            <a:endParaRPr lang="ru-RU"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6866093-.jpg"/>
          <p:cNvPicPr>
            <a:picLocks noChangeAspect="1"/>
          </p:cNvPicPr>
          <p:nvPr/>
        </p:nvPicPr>
        <p:blipFill>
          <a:blip r:embed="rId2" cstate="print"/>
          <a:srcRect b="3125"/>
          <a:stretch>
            <a:fillRect/>
          </a:stretch>
        </p:blipFill>
        <p:spPr>
          <a:xfrm>
            <a:off x="0" y="1"/>
            <a:ext cx="9144000" cy="6857999"/>
          </a:xfrm>
          <a:prstGeom prst="rect">
            <a:avLst/>
          </a:prstGeom>
        </p:spPr>
      </p:pic>
      <p:sp>
        <p:nvSpPr>
          <p:cNvPr id="2" name="Заголовок 1"/>
          <p:cNvSpPr>
            <a:spLocks noGrp="1"/>
          </p:cNvSpPr>
          <p:nvPr>
            <p:ph type="title"/>
          </p:nvPr>
        </p:nvSpPr>
        <p:spPr>
          <a:xfrm>
            <a:off x="214282" y="512064"/>
            <a:ext cx="8472518" cy="914400"/>
          </a:xfrm>
        </p:spPr>
        <p:txBody>
          <a:bodyPr/>
          <a:lstStyle/>
          <a:p>
            <a:r>
              <a:rPr lang="uk-UA" b="1" i="1" dirty="0" err="1" smtClean="0">
                <a:solidFill>
                  <a:srgbClr val="C00000"/>
                </a:solidFill>
              </a:rPr>
              <a:t>Домашне</a:t>
            </a:r>
            <a:r>
              <a:rPr lang="uk-UA" b="1" i="1" dirty="0" smtClean="0">
                <a:solidFill>
                  <a:srgbClr val="C00000"/>
                </a:solidFill>
              </a:rPr>
              <a:t> завдання.</a:t>
            </a:r>
            <a:endParaRPr lang="ru-RU" b="1" i="1" dirty="0">
              <a:solidFill>
                <a:srgbClr val="C00000"/>
              </a:solidFill>
            </a:endParaRPr>
          </a:p>
        </p:txBody>
      </p:sp>
      <p:sp>
        <p:nvSpPr>
          <p:cNvPr id="3" name="Содержимое 2"/>
          <p:cNvSpPr>
            <a:spLocks noGrp="1"/>
          </p:cNvSpPr>
          <p:nvPr>
            <p:ph idx="1"/>
          </p:nvPr>
        </p:nvSpPr>
        <p:spPr>
          <a:xfrm>
            <a:off x="142844" y="1783560"/>
            <a:ext cx="4786346" cy="4572000"/>
          </a:xfrm>
        </p:spPr>
        <p:txBody>
          <a:bodyPr>
            <a:normAutofit fontScale="92500"/>
          </a:bodyPr>
          <a:lstStyle/>
          <a:p>
            <a:pPr>
              <a:buNone/>
            </a:pPr>
            <a:r>
              <a:rPr lang="uk-UA" b="1" i="1" dirty="0" smtClean="0">
                <a:solidFill>
                  <a:srgbClr val="C00000"/>
                </a:solidFill>
                <a:latin typeface="+mj-lt"/>
              </a:rPr>
              <a:t>Література : </a:t>
            </a:r>
          </a:p>
          <a:p>
            <a:pPr>
              <a:buNone/>
            </a:pPr>
            <a:r>
              <a:rPr lang="uk-UA" b="1" dirty="0" smtClean="0">
                <a:solidFill>
                  <a:schemeClr val="tx2">
                    <a:lumMod val="10000"/>
                  </a:schemeClr>
                </a:solidFill>
                <a:latin typeface="+mj-lt"/>
              </a:rPr>
              <a:t>М.Г.Шевчук ст.136-144</a:t>
            </a:r>
            <a:endParaRPr lang="ru-RU" b="1" dirty="0" smtClean="0">
              <a:solidFill>
                <a:schemeClr val="tx2">
                  <a:lumMod val="10000"/>
                </a:schemeClr>
              </a:solidFill>
              <a:latin typeface="+mj-lt"/>
            </a:endParaRPr>
          </a:p>
          <a:p>
            <a:r>
              <a:rPr lang="uk-UA" b="1" dirty="0" smtClean="0">
                <a:solidFill>
                  <a:schemeClr val="tx2">
                    <a:lumMod val="10000"/>
                  </a:schemeClr>
                </a:solidFill>
                <a:latin typeface="+mj-lt"/>
              </a:rPr>
              <a:t>                      </a:t>
            </a:r>
            <a:endParaRPr lang="ru-RU" b="1" dirty="0" smtClean="0">
              <a:solidFill>
                <a:schemeClr val="tx2">
                  <a:lumMod val="10000"/>
                </a:schemeClr>
              </a:solidFill>
              <a:latin typeface="+mj-lt"/>
            </a:endParaRPr>
          </a:p>
          <a:p>
            <a:pPr>
              <a:buNone/>
            </a:pPr>
            <a:r>
              <a:rPr lang="uk-UA" b="1" i="1" dirty="0" smtClean="0">
                <a:solidFill>
                  <a:srgbClr val="C00000"/>
                </a:solidFill>
                <a:latin typeface="+mj-lt"/>
              </a:rPr>
              <a:t>Самостійна робота: </a:t>
            </a:r>
            <a:r>
              <a:rPr lang="uk-UA" b="1" dirty="0" smtClean="0">
                <a:solidFill>
                  <a:schemeClr val="tx2">
                    <a:lumMod val="10000"/>
                  </a:schemeClr>
                </a:solidFill>
                <a:latin typeface="+mj-lt"/>
              </a:rPr>
              <a:t>М.Г.Шевчук ст.93-105</a:t>
            </a:r>
            <a:endParaRPr lang="ru-RU" b="1" dirty="0" smtClean="0">
              <a:solidFill>
                <a:schemeClr val="tx2">
                  <a:lumMod val="10000"/>
                </a:schemeClr>
              </a:solidFill>
              <a:latin typeface="+mj-lt"/>
            </a:endParaRPr>
          </a:p>
          <a:p>
            <a:r>
              <a:rPr lang="uk-UA" b="1" dirty="0" smtClean="0">
                <a:solidFill>
                  <a:schemeClr val="tx2">
                    <a:lumMod val="10000"/>
                  </a:schemeClr>
                </a:solidFill>
                <a:latin typeface="+mj-lt"/>
              </a:rPr>
              <a:t>                                  Н.В.</a:t>
            </a:r>
            <a:r>
              <a:rPr lang="uk-UA" b="1" dirty="0" err="1" smtClean="0">
                <a:solidFill>
                  <a:schemeClr val="tx2">
                    <a:lumMod val="10000"/>
                  </a:schemeClr>
                </a:solidFill>
                <a:latin typeface="+mj-lt"/>
              </a:rPr>
              <a:t>Пасечко</a:t>
            </a:r>
            <a:r>
              <a:rPr lang="uk-UA" b="1" dirty="0" smtClean="0">
                <a:solidFill>
                  <a:schemeClr val="tx2">
                    <a:lumMod val="10000"/>
                  </a:schemeClr>
                </a:solidFill>
                <a:latin typeface="+mj-lt"/>
              </a:rPr>
              <a:t> ст.243-265</a:t>
            </a:r>
            <a:endParaRPr lang="ru-RU" b="1" dirty="0" smtClean="0">
              <a:solidFill>
                <a:schemeClr val="tx2">
                  <a:lumMod val="10000"/>
                </a:schemeClr>
              </a:solidFill>
              <a:latin typeface="+mj-lt"/>
            </a:endParaRPr>
          </a:p>
          <a:p>
            <a:r>
              <a:rPr lang="uk-UA" dirty="0" smtClean="0">
                <a:solidFill>
                  <a:srgbClr val="C00000"/>
                </a:solidFill>
              </a:rPr>
              <a:t> </a:t>
            </a:r>
            <a:endParaRPr lang="ru-RU" dirty="0" smtClean="0">
              <a:solidFill>
                <a:srgbClr val="C00000"/>
              </a:solidFill>
            </a:endParaRPr>
          </a:p>
          <a:p>
            <a:r>
              <a:rPr lang="uk-UA" dirty="0" smtClean="0">
                <a:solidFill>
                  <a:srgbClr val="C00000"/>
                </a:solidFill>
              </a:rPr>
              <a:t> </a:t>
            </a:r>
            <a:endParaRPr lang="ru-RU" dirty="0" smtClean="0">
              <a:solidFill>
                <a:srgbClr val="C00000"/>
              </a:solidFill>
            </a:endParaRPr>
          </a:p>
          <a:p>
            <a:endParaRPr lang="ru-RU" dirty="0" smtClean="0"/>
          </a:p>
          <a:p>
            <a:endParaRPr 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23149-web-studenty.jpg"/>
          <p:cNvPicPr>
            <a:picLocks noChangeAspect="1"/>
          </p:cNvPicPr>
          <p:nvPr/>
        </p:nvPicPr>
        <p:blipFill>
          <a:blip r:embed="rId2" cstate="print"/>
          <a:stretch>
            <a:fillRect/>
          </a:stretch>
        </p:blipFill>
        <p:spPr>
          <a:xfrm>
            <a:off x="310110" y="285727"/>
            <a:ext cx="3404634" cy="3369535"/>
          </a:xfrm>
          <a:prstGeom prst="rect">
            <a:avLst/>
          </a:prstGeom>
        </p:spPr>
      </p:pic>
      <p:sp>
        <p:nvSpPr>
          <p:cNvPr id="3" name="Содержимое 2"/>
          <p:cNvSpPr>
            <a:spLocks noGrp="1"/>
          </p:cNvSpPr>
          <p:nvPr>
            <p:ph idx="1"/>
          </p:nvPr>
        </p:nvSpPr>
        <p:spPr>
          <a:xfrm>
            <a:off x="928662" y="428604"/>
            <a:ext cx="8001056" cy="5926956"/>
          </a:xfrm>
        </p:spPr>
        <p:txBody>
          <a:bodyPr>
            <a:normAutofit fontScale="62500" lnSpcReduction="20000"/>
          </a:bodyPr>
          <a:lstStyle/>
          <a:p>
            <a:pPr marL="0" algn="r">
              <a:spcBef>
                <a:spcPts val="0"/>
              </a:spcBef>
              <a:buClr>
                <a:srgbClr val="C00000"/>
              </a:buClr>
              <a:buNone/>
            </a:pPr>
            <a:r>
              <a:rPr lang="uk-UA" b="1" i="1" dirty="0" smtClean="0">
                <a:solidFill>
                  <a:schemeClr val="tx2">
                    <a:lumMod val="10000"/>
                  </a:schemeClr>
                </a:solidFill>
                <a:latin typeface="+mj-lt"/>
              </a:rPr>
              <a:t>                                    При здійсненні медсестринського процесу у                	                        пацієнтів з порушенням функції </a:t>
            </a:r>
            <a:r>
              <a:rPr lang="uk-UA" b="1" i="1" dirty="0" err="1" smtClean="0">
                <a:solidFill>
                  <a:schemeClr val="tx2">
                    <a:lumMod val="10000"/>
                  </a:schemeClr>
                </a:solidFill>
                <a:latin typeface="+mj-lt"/>
              </a:rPr>
              <a:t>серцево-</a:t>
            </a:r>
            <a:r>
              <a:rPr lang="uk-UA" b="1" i="1" dirty="0" smtClean="0">
                <a:solidFill>
                  <a:schemeClr val="tx2">
                    <a:lumMod val="10000"/>
                  </a:schemeClr>
                </a:solidFill>
                <a:latin typeface="+mj-lt"/>
              </a:rPr>
              <a:t>   	                 	                             судинної системи  першим етапом є оцінка  	          	                          стану пацієнта. Для цього необхідно якомога повніше зібрати інформацію. </a:t>
            </a:r>
            <a:endParaRPr lang="ru-RU" b="1" i="1" dirty="0" smtClean="0">
              <a:solidFill>
                <a:schemeClr val="tx2">
                  <a:lumMod val="10000"/>
                </a:schemeClr>
              </a:solidFill>
              <a:latin typeface="+mj-lt"/>
            </a:endParaRPr>
          </a:p>
          <a:p>
            <a:pPr marL="0" algn="r">
              <a:spcBef>
                <a:spcPts val="0"/>
              </a:spcBef>
              <a:buClr>
                <a:srgbClr val="C00000"/>
              </a:buClr>
              <a:buNone/>
            </a:pPr>
            <a:r>
              <a:rPr lang="uk-UA" b="1" i="1" dirty="0" smtClean="0">
                <a:solidFill>
                  <a:schemeClr val="tx2">
                    <a:lumMod val="10000"/>
                  </a:schemeClr>
                </a:solidFill>
                <a:latin typeface="+mj-lt"/>
              </a:rPr>
              <a:t>При фізичному обстеженні пацієнта </a:t>
            </a:r>
          </a:p>
          <a:p>
            <a:pPr marL="0" algn="r">
              <a:spcBef>
                <a:spcPts val="0"/>
              </a:spcBef>
              <a:buClr>
                <a:srgbClr val="C00000"/>
              </a:buClr>
              <a:buNone/>
            </a:pPr>
            <a:r>
              <a:rPr lang="uk-UA" b="1" i="1" dirty="0" smtClean="0">
                <a:solidFill>
                  <a:schemeClr val="tx2">
                    <a:lumMod val="10000"/>
                  </a:schemeClr>
                </a:solidFill>
                <a:latin typeface="+mj-lt"/>
              </a:rPr>
              <a:t>головна увага завжди приділяється </a:t>
            </a:r>
          </a:p>
          <a:p>
            <a:pPr marL="0" algn="r">
              <a:spcBef>
                <a:spcPts val="0"/>
              </a:spcBef>
              <a:buClr>
                <a:srgbClr val="C00000"/>
              </a:buClr>
              <a:buNone/>
            </a:pPr>
            <a:r>
              <a:rPr lang="uk-UA" b="1" i="1" dirty="0" smtClean="0">
                <a:solidFill>
                  <a:schemeClr val="tx2">
                    <a:lumMod val="10000"/>
                  </a:schemeClr>
                </a:solidFill>
                <a:latin typeface="+mj-lt"/>
              </a:rPr>
              <a:t>оцінці життєво важливих показників:</a:t>
            </a:r>
            <a:endParaRPr lang="ru-RU" b="1" i="1" dirty="0" smtClean="0">
              <a:solidFill>
                <a:schemeClr val="tx2">
                  <a:lumMod val="10000"/>
                </a:schemeClr>
              </a:solidFill>
              <a:latin typeface="+mj-lt"/>
            </a:endParaRPr>
          </a:p>
          <a:p>
            <a:pPr marL="1874520" lvl="8" algn="ctr">
              <a:spcBef>
                <a:spcPts val="0"/>
              </a:spcBef>
              <a:buClr>
                <a:srgbClr val="C00000"/>
              </a:buClr>
              <a:buFont typeface="Courier New" pitchFamily="49" charset="0"/>
              <a:buChar char="o"/>
            </a:pPr>
            <a:r>
              <a:rPr lang="uk-UA" sz="2900" b="1" i="1" dirty="0" smtClean="0">
                <a:solidFill>
                  <a:srgbClr val="C00000"/>
                </a:solidFill>
                <a:latin typeface="+mj-lt"/>
              </a:rPr>
              <a:t>частоти пульсу;</a:t>
            </a:r>
            <a:endParaRPr lang="ru-RU" sz="2900" b="1" i="1" dirty="0" smtClean="0">
              <a:solidFill>
                <a:srgbClr val="C00000"/>
              </a:solidFill>
              <a:latin typeface="+mj-lt"/>
            </a:endParaRPr>
          </a:p>
          <a:p>
            <a:pPr marL="1874520" lvl="8" algn="ctr">
              <a:spcBef>
                <a:spcPts val="0"/>
              </a:spcBef>
              <a:buClr>
                <a:srgbClr val="C00000"/>
              </a:buClr>
              <a:buFont typeface="Courier New" pitchFamily="49" charset="0"/>
              <a:buChar char="o"/>
            </a:pPr>
            <a:r>
              <a:rPr lang="uk-UA" sz="2900" b="1" i="1" dirty="0" smtClean="0">
                <a:solidFill>
                  <a:srgbClr val="C00000"/>
                </a:solidFill>
                <a:latin typeface="+mj-lt"/>
              </a:rPr>
              <a:t>артеріального тиску;</a:t>
            </a:r>
            <a:endParaRPr lang="ru-RU" sz="2900" b="1" i="1" dirty="0" smtClean="0">
              <a:solidFill>
                <a:srgbClr val="C00000"/>
              </a:solidFill>
              <a:latin typeface="+mj-lt"/>
            </a:endParaRPr>
          </a:p>
          <a:p>
            <a:pPr marL="1874520" lvl="8" algn="ctr">
              <a:spcBef>
                <a:spcPts val="0"/>
              </a:spcBef>
              <a:buClr>
                <a:srgbClr val="C00000"/>
              </a:buClr>
              <a:buFont typeface="Courier New" pitchFamily="49" charset="0"/>
              <a:buChar char="o"/>
            </a:pPr>
            <a:r>
              <a:rPr lang="uk-UA" sz="2900" b="1" i="1" dirty="0" smtClean="0">
                <a:solidFill>
                  <a:srgbClr val="C00000"/>
                </a:solidFill>
                <a:latin typeface="+mj-lt"/>
              </a:rPr>
              <a:t>добового діурезу;      </a:t>
            </a:r>
            <a:endParaRPr lang="ru-RU" sz="2900" b="1" i="1" dirty="0" smtClean="0">
              <a:solidFill>
                <a:srgbClr val="C00000"/>
              </a:solidFill>
              <a:latin typeface="+mj-lt"/>
            </a:endParaRPr>
          </a:p>
          <a:p>
            <a:pPr marL="1874520" lvl="8" algn="ctr">
              <a:spcBef>
                <a:spcPts val="0"/>
              </a:spcBef>
              <a:buClr>
                <a:srgbClr val="C00000"/>
              </a:buClr>
              <a:buFont typeface="Courier New" pitchFamily="49" charset="0"/>
              <a:buChar char="o"/>
            </a:pPr>
            <a:r>
              <a:rPr lang="uk-UA" sz="2900" b="1" i="1" dirty="0" smtClean="0">
                <a:solidFill>
                  <a:srgbClr val="C00000"/>
                </a:solidFill>
                <a:latin typeface="+mj-lt"/>
              </a:rPr>
              <a:t>водного балансу.</a:t>
            </a:r>
            <a:endParaRPr lang="ru-RU" sz="2900" b="1" i="1" dirty="0" smtClean="0">
              <a:solidFill>
                <a:srgbClr val="C00000"/>
              </a:solidFill>
              <a:latin typeface="+mj-lt"/>
            </a:endParaRPr>
          </a:p>
          <a:p>
            <a:pPr marL="0" lvl="0">
              <a:spcBef>
                <a:spcPts val="0"/>
              </a:spcBef>
              <a:buNone/>
            </a:pPr>
            <a:endParaRPr lang="uk-UA" b="1" dirty="0" smtClean="0">
              <a:solidFill>
                <a:schemeClr val="tx2">
                  <a:lumMod val="10000"/>
                </a:schemeClr>
              </a:solidFill>
              <a:latin typeface="+mj-lt"/>
            </a:endParaRPr>
          </a:p>
          <a:p>
            <a:pPr marL="0" lvl="0">
              <a:spcBef>
                <a:spcPts val="0"/>
              </a:spcBef>
              <a:buNone/>
            </a:pPr>
            <a:endParaRPr lang="uk-UA" b="1" dirty="0" smtClean="0">
              <a:solidFill>
                <a:schemeClr val="tx2">
                  <a:lumMod val="10000"/>
                </a:schemeClr>
              </a:solidFill>
              <a:latin typeface="+mj-lt"/>
            </a:endParaRPr>
          </a:p>
          <a:p>
            <a:pPr marL="0" lvl="0">
              <a:spcBef>
                <a:spcPts val="0"/>
              </a:spcBef>
              <a:buNone/>
            </a:pPr>
            <a:r>
              <a:rPr lang="uk-UA" i="1" dirty="0" smtClean="0">
                <a:solidFill>
                  <a:schemeClr val="tx2">
                    <a:lumMod val="10000"/>
                  </a:schemeClr>
                </a:solidFill>
                <a:latin typeface="+mj-lt"/>
              </a:rPr>
              <a:t>Хоча останні роки характеризуються значним збільшенням технічних можливостей діагностики (добовий </a:t>
            </a:r>
            <a:r>
              <a:rPr lang="uk-UA" i="1" dirty="0" err="1" smtClean="0">
                <a:solidFill>
                  <a:schemeClr val="tx2">
                    <a:lumMod val="10000"/>
                  </a:schemeClr>
                </a:solidFill>
                <a:latin typeface="+mj-lt"/>
              </a:rPr>
              <a:t>моніторінг</a:t>
            </a:r>
            <a:r>
              <a:rPr lang="uk-UA" i="1" dirty="0" smtClean="0">
                <a:solidFill>
                  <a:schemeClr val="tx2">
                    <a:lumMod val="10000"/>
                  </a:schemeClr>
                </a:solidFill>
                <a:latin typeface="+mj-lt"/>
              </a:rPr>
              <a:t> ЕКГ за допомогою портативних датчиків, </a:t>
            </a:r>
            <a:r>
              <a:rPr lang="uk-UA" i="1" dirty="0" err="1" smtClean="0">
                <a:solidFill>
                  <a:schemeClr val="tx2">
                    <a:lumMod val="10000"/>
                  </a:schemeClr>
                </a:solidFill>
                <a:latin typeface="+mj-lt"/>
              </a:rPr>
              <a:t>ехо-</a:t>
            </a:r>
            <a:r>
              <a:rPr lang="uk-UA" i="1" dirty="0" smtClean="0">
                <a:solidFill>
                  <a:schemeClr val="tx2">
                    <a:lumMod val="10000"/>
                  </a:schemeClr>
                </a:solidFill>
                <a:latin typeface="+mj-lt"/>
              </a:rPr>
              <a:t> та фонокардіографія, зондування порожнин серця та ін.), у багатьох випадках надзвичайно цінні відомості про стан серцево-судинної системи дають саме такі надзвичайно прості методи дослідження, як визначення та оцінка властивостей артеріального тиску і пульсу, добового діурезу і водного балансу. При захворюваннях серцево-судинної системи ці показники оцінюються у першу чергу. </a:t>
            </a:r>
            <a:endParaRPr lang="ru-RU" i="1" dirty="0" smtClean="0">
              <a:solidFill>
                <a:schemeClr val="tx2">
                  <a:lumMod val="10000"/>
                </a:schemeClr>
              </a:solidFill>
              <a:latin typeface="+mj-lt"/>
            </a:endParaRPr>
          </a:p>
          <a:p>
            <a:r>
              <a:rPr lang="uk-UA" dirty="0" smtClean="0">
                <a:solidFill>
                  <a:schemeClr val="tx2">
                    <a:lumMod val="10000"/>
                  </a:schemeClr>
                </a:solidFill>
              </a:rPr>
              <a:t> </a:t>
            </a:r>
            <a:endParaRPr lang="ru-RU" dirty="0" smtClean="0">
              <a:solidFill>
                <a:schemeClr val="tx2">
                  <a:lumMod val="10000"/>
                </a:schemeClr>
              </a:solidFill>
            </a:endParaRPr>
          </a:p>
          <a:p>
            <a:endParaRPr lang="ru-R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descr="heart.jpg"/>
          <p:cNvPicPr>
            <a:picLocks noChangeAspect="1"/>
          </p:cNvPicPr>
          <p:nvPr/>
        </p:nvPicPr>
        <p:blipFill>
          <a:blip r:embed="rId2" cstate="print"/>
          <a:stretch>
            <a:fillRect/>
          </a:stretch>
        </p:blipFill>
        <p:spPr>
          <a:xfrm>
            <a:off x="5334000" y="0"/>
            <a:ext cx="3810000" cy="3810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Заголовок 1"/>
          <p:cNvSpPr>
            <a:spLocks noGrp="1"/>
          </p:cNvSpPr>
          <p:nvPr>
            <p:ph type="title"/>
          </p:nvPr>
        </p:nvSpPr>
        <p:spPr>
          <a:xfrm>
            <a:off x="914400" y="214290"/>
            <a:ext cx="7772400" cy="1071570"/>
          </a:xfrm>
        </p:spPr>
        <p:txBody>
          <a:bodyPr/>
          <a:lstStyle/>
          <a:p>
            <a:r>
              <a:rPr lang="ru-RU" b="1" i="1" dirty="0" err="1" smtClean="0">
                <a:solidFill>
                  <a:srgbClr val="C00000"/>
                </a:solidFill>
              </a:rPr>
              <a:t>Дослідження</a:t>
            </a:r>
            <a:r>
              <a:rPr lang="ru-RU" b="1" i="1" dirty="0" smtClean="0">
                <a:solidFill>
                  <a:srgbClr val="C00000"/>
                </a:solidFill>
              </a:rPr>
              <a:t> пульсу.</a:t>
            </a:r>
            <a:endParaRPr lang="ru-RU" b="1" i="1" dirty="0">
              <a:solidFill>
                <a:srgbClr val="C00000"/>
              </a:solidFill>
            </a:endParaRPr>
          </a:p>
        </p:txBody>
      </p:sp>
      <p:sp>
        <p:nvSpPr>
          <p:cNvPr id="3" name="Содержимое 2"/>
          <p:cNvSpPr>
            <a:spLocks noGrp="1"/>
          </p:cNvSpPr>
          <p:nvPr>
            <p:ph idx="1"/>
          </p:nvPr>
        </p:nvSpPr>
        <p:spPr>
          <a:xfrm>
            <a:off x="914400" y="1142984"/>
            <a:ext cx="7772400" cy="5212576"/>
          </a:xfrm>
        </p:spPr>
        <p:txBody>
          <a:bodyPr>
            <a:normAutofit/>
          </a:bodyPr>
          <a:lstStyle/>
          <a:p>
            <a:pPr>
              <a:buNone/>
            </a:pPr>
            <a:r>
              <a:rPr lang="uk-UA" sz="2400" b="1" i="1" dirty="0" smtClean="0">
                <a:solidFill>
                  <a:schemeClr val="tx2">
                    <a:lumMod val="10000"/>
                  </a:schemeClr>
                </a:solidFill>
                <a:latin typeface="+mj-lt"/>
              </a:rPr>
              <a:t>Пульс – це </a:t>
            </a:r>
            <a:r>
              <a:rPr lang="uk-UA" sz="2400" b="1" i="1" dirty="0" err="1" smtClean="0">
                <a:solidFill>
                  <a:schemeClr val="tx2">
                    <a:lumMod val="10000"/>
                  </a:schemeClr>
                </a:solidFill>
                <a:latin typeface="+mj-lt"/>
              </a:rPr>
              <a:t>поштовхоподібні</a:t>
            </a:r>
            <a:r>
              <a:rPr lang="uk-UA" sz="2400" b="1" i="1" dirty="0" smtClean="0">
                <a:solidFill>
                  <a:schemeClr val="tx2">
                    <a:lumMod val="10000"/>
                  </a:schemeClr>
                </a:solidFill>
                <a:latin typeface="+mj-lt"/>
              </a:rPr>
              <a:t> </a:t>
            </a:r>
          </a:p>
          <a:p>
            <a:pPr>
              <a:buNone/>
            </a:pPr>
            <a:r>
              <a:rPr lang="uk-UA" sz="2400" b="1" i="1" dirty="0" smtClean="0">
                <a:solidFill>
                  <a:schemeClr val="tx2">
                    <a:lumMod val="10000"/>
                  </a:schemeClr>
                </a:solidFill>
                <a:latin typeface="+mj-lt"/>
              </a:rPr>
              <a:t>коливання стінок артерії </a:t>
            </a:r>
          </a:p>
          <a:p>
            <a:pPr>
              <a:buNone/>
            </a:pPr>
            <a:r>
              <a:rPr lang="uk-UA" sz="2400" b="1" i="1" dirty="0" smtClean="0">
                <a:solidFill>
                  <a:schemeClr val="tx2">
                    <a:lumMod val="10000"/>
                  </a:schemeClr>
                </a:solidFill>
                <a:latin typeface="+mj-lt"/>
              </a:rPr>
              <a:t>внаслідок руху крові </a:t>
            </a:r>
          </a:p>
          <a:p>
            <a:pPr>
              <a:buNone/>
            </a:pPr>
            <a:r>
              <a:rPr lang="uk-UA" sz="2400" b="1" i="1" dirty="0" smtClean="0">
                <a:solidFill>
                  <a:schemeClr val="tx2">
                    <a:lumMod val="10000"/>
                  </a:schemeClr>
                </a:solidFill>
                <a:latin typeface="+mj-lt"/>
              </a:rPr>
              <a:t>і зміну тиску в судинах при </a:t>
            </a:r>
          </a:p>
          <a:p>
            <a:pPr>
              <a:buNone/>
            </a:pPr>
            <a:r>
              <a:rPr lang="uk-UA" sz="2400" b="1" i="1" dirty="0" smtClean="0">
                <a:solidFill>
                  <a:schemeClr val="tx2">
                    <a:lumMod val="10000"/>
                  </a:schemeClr>
                </a:solidFill>
                <a:latin typeface="+mj-lt"/>
              </a:rPr>
              <a:t>кожному скороченні серця.</a:t>
            </a:r>
            <a:endParaRPr lang="ru-RU" sz="2400" b="1" i="1" dirty="0" smtClean="0">
              <a:solidFill>
                <a:schemeClr val="tx2">
                  <a:lumMod val="10000"/>
                </a:schemeClr>
              </a:solidFill>
              <a:latin typeface="+mj-lt"/>
            </a:endParaRPr>
          </a:p>
          <a:p>
            <a:pPr lvl="8">
              <a:buNone/>
            </a:pPr>
            <a:r>
              <a:rPr lang="uk-UA" sz="2800" b="1" i="1" dirty="0" smtClean="0">
                <a:solidFill>
                  <a:srgbClr val="C00000"/>
                </a:solidFill>
                <a:latin typeface="+mj-lt"/>
              </a:rPr>
              <a:t>Основні</a:t>
            </a:r>
            <a:r>
              <a:rPr lang="ru-RU" sz="2800" b="1" i="1" dirty="0" smtClean="0">
                <a:solidFill>
                  <a:srgbClr val="C00000"/>
                </a:solidFill>
                <a:latin typeface="+mj-lt"/>
              </a:rPr>
              <a:t> </a:t>
            </a:r>
            <a:r>
              <a:rPr lang="uk-UA" sz="2800" b="1" i="1" dirty="0" smtClean="0">
                <a:solidFill>
                  <a:srgbClr val="C00000"/>
                </a:solidFill>
                <a:latin typeface="+mj-lt"/>
              </a:rPr>
              <a:t>якості</a:t>
            </a:r>
            <a:r>
              <a:rPr lang="ru-RU" sz="2800" b="1" i="1" dirty="0" smtClean="0">
                <a:solidFill>
                  <a:srgbClr val="C00000"/>
                </a:solidFill>
                <a:latin typeface="+mj-lt"/>
              </a:rPr>
              <a:t> пульсу:</a:t>
            </a:r>
          </a:p>
          <a:p>
            <a:pPr marL="1874520" lvl="8">
              <a:spcBef>
                <a:spcPts val="0"/>
              </a:spcBef>
              <a:buClr>
                <a:srgbClr val="C00000"/>
              </a:buClr>
            </a:pPr>
            <a:r>
              <a:rPr lang="uk-UA" sz="2400" b="1" i="1" dirty="0" smtClean="0">
                <a:solidFill>
                  <a:schemeClr val="tx2">
                    <a:lumMod val="10000"/>
                  </a:schemeClr>
                </a:solidFill>
              </a:rPr>
              <a:t>1. Частота пульсу</a:t>
            </a:r>
          </a:p>
          <a:p>
            <a:pPr marL="1874520" lvl="8">
              <a:spcBef>
                <a:spcPts val="0"/>
              </a:spcBef>
              <a:buClr>
                <a:srgbClr val="C00000"/>
              </a:buClr>
            </a:pPr>
            <a:r>
              <a:rPr lang="uk-UA" sz="2400" b="1" i="1" dirty="0" smtClean="0">
                <a:solidFill>
                  <a:schemeClr val="tx2">
                    <a:lumMod val="10000"/>
                  </a:schemeClr>
                </a:solidFill>
              </a:rPr>
              <a:t>2. Ритм пульсу</a:t>
            </a:r>
          </a:p>
          <a:p>
            <a:pPr marL="1874520" lvl="8">
              <a:spcBef>
                <a:spcPts val="0"/>
              </a:spcBef>
              <a:buClr>
                <a:srgbClr val="C00000"/>
              </a:buClr>
            </a:pPr>
            <a:r>
              <a:rPr lang="uk-UA" sz="2400" b="1" i="1" dirty="0" smtClean="0">
                <a:solidFill>
                  <a:schemeClr val="tx2">
                    <a:lumMod val="10000"/>
                  </a:schemeClr>
                </a:solidFill>
              </a:rPr>
              <a:t>3. Наповнення пульсу</a:t>
            </a:r>
          </a:p>
          <a:p>
            <a:pPr marL="1874520" lvl="8">
              <a:spcBef>
                <a:spcPts val="0"/>
              </a:spcBef>
              <a:buClr>
                <a:srgbClr val="C00000"/>
              </a:buClr>
            </a:pPr>
            <a:r>
              <a:rPr lang="uk-UA" sz="2400" b="1" i="1" dirty="0" smtClean="0">
                <a:solidFill>
                  <a:schemeClr val="tx2">
                    <a:lumMod val="10000"/>
                  </a:schemeClr>
                </a:solidFill>
              </a:rPr>
              <a:t>4. Напруження пульсу</a:t>
            </a:r>
            <a:endParaRPr lang="ru-RU" sz="2400" b="1" i="1" dirty="0" smtClean="0">
              <a:solidFill>
                <a:schemeClr val="tx2">
                  <a:lumMod val="10000"/>
                </a:schemeClr>
              </a:solidFill>
              <a:latin typeface="+mj-lt"/>
            </a:endParaRPr>
          </a:p>
          <a:p>
            <a:endParaRPr lang="ru-RU"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307130_6476-800x600.jpg"/>
          <p:cNvPicPr>
            <a:picLocks noChangeAspect="1"/>
          </p:cNvPicPr>
          <p:nvPr/>
        </p:nvPicPr>
        <p:blipFill>
          <a:blip r:embed="rId2" cstate="print"/>
          <a:srcRect r="-391" b="9375"/>
          <a:stretch>
            <a:fillRect/>
          </a:stretch>
        </p:blipFill>
        <p:spPr>
          <a:xfrm>
            <a:off x="0" y="214290"/>
            <a:ext cx="3920514" cy="2714644"/>
          </a:xfrm>
          <a:prstGeom prst="rect">
            <a:avLst/>
          </a:prstGeom>
        </p:spPr>
      </p:pic>
      <p:sp>
        <p:nvSpPr>
          <p:cNvPr id="3" name="Содержимое 2"/>
          <p:cNvSpPr>
            <a:spLocks noGrp="1"/>
          </p:cNvSpPr>
          <p:nvPr>
            <p:ph idx="1"/>
          </p:nvPr>
        </p:nvSpPr>
        <p:spPr>
          <a:xfrm>
            <a:off x="428596" y="214290"/>
            <a:ext cx="8715404" cy="6500858"/>
          </a:xfrm>
        </p:spPr>
        <p:txBody>
          <a:bodyPr>
            <a:normAutofit fontScale="77500" lnSpcReduction="20000"/>
          </a:bodyPr>
          <a:lstStyle/>
          <a:p>
            <a:pPr>
              <a:buNone/>
            </a:pPr>
            <a:r>
              <a:rPr lang="uk-UA" sz="4600" b="1" i="1" dirty="0" smtClean="0">
                <a:solidFill>
                  <a:srgbClr val="C00000"/>
                </a:solidFill>
                <a:latin typeface="+mj-lt"/>
              </a:rPr>
              <a:t>Частота пульсу </a:t>
            </a:r>
            <a:r>
              <a:rPr lang="uk-UA" sz="3400" b="1" i="1" dirty="0" smtClean="0">
                <a:solidFill>
                  <a:schemeClr val="tx2">
                    <a:lumMod val="10000"/>
                  </a:schemeClr>
                </a:solidFill>
                <a:latin typeface="+mj-lt"/>
              </a:rPr>
              <a:t>— це кількість пульсових  	                                                	                                            коливань за 1 хв. </a:t>
            </a:r>
          </a:p>
          <a:p>
            <a:pPr marL="0">
              <a:spcBef>
                <a:spcPts val="0"/>
              </a:spcBef>
              <a:buNone/>
            </a:pPr>
            <a:endParaRPr lang="uk-UA" sz="3400" b="1" i="1" dirty="0" smtClean="0">
              <a:solidFill>
                <a:schemeClr val="tx2">
                  <a:lumMod val="10000"/>
                </a:schemeClr>
              </a:solidFill>
              <a:latin typeface="+mj-lt"/>
            </a:endParaRPr>
          </a:p>
          <a:p>
            <a:pPr marL="0">
              <a:spcBef>
                <a:spcPts val="0"/>
              </a:spcBef>
              <a:buNone/>
            </a:pPr>
            <a:r>
              <a:rPr lang="uk-UA" sz="3100" i="1" dirty="0" smtClean="0">
                <a:solidFill>
                  <a:schemeClr val="tx2">
                    <a:lumMod val="10000"/>
                  </a:schemeClr>
                </a:solidFill>
                <a:latin typeface="+mj-lt"/>
              </a:rPr>
              <a:t>                                             У здорової людини в нормі вона складає   	                               60—80 за 1 хвилину і відповідає  	      	                               кількості  серцевих скорочень. </a:t>
            </a:r>
          </a:p>
          <a:p>
            <a:pPr marL="0">
              <a:spcBef>
                <a:spcPts val="0"/>
              </a:spcBef>
              <a:buNone/>
            </a:pPr>
            <a:endParaRPr lang="uk-UA" sz="3100" i="1" dirty="0" smtClean="0">
              <a:solidFill>
                <a:schemeClr val="tx2">
                  <a:lumMod val="10000"/>
                </a:schemeClr>
              </a:solidFill>
              <a:latin typeface="+mj-lt"/>
            </a:endParaRPr>
          </a:p>
          <a:p>
            <a:pPr marL="0">
              <a:spcBef>
                <a:spcPts val="0"/>
              </a:spcBef>
              <a:buNone/>
            </a:pPr>
            <a:endParaRPr lang="uk-UA" sz="3100" i="1" dirty="0" smtClean="0">
              <a:solidFill>
                <a:schemeClr val="tx2">
                  <a:lumMod val="10000"/>
                </a:schemeClr>
              </a:solidFill>
              <a:latin typeface="+mj-lt"/>
            </a:endParaRPr>
          </a:p>
          <a:p>
            <a:pPr>
              <a:buClr>
                <a:srgbClr val="C00000"/>
              </a:buClr>
              <a:buFont typeface="Courier New" pitchFamily="49" charset="0"/>
              <a:buChar char="o"/>
            </a:pPr>
            <a:r>
              <a:rPr lang="uk-UA" sz="2600" b="1" i="1" dirty="0" smtClean="0">
                <a:solidFill>
                  <a:schemeClr val="tx2">
                    <a:lumMod val="10000"/>
                  </a:schemeClr>
                </a:solidFill>
                <a:latin typeface="+mj-lt"/>
              </a:rPr>
              <a:t>Тахікардія – частота серцевих скорочень понад 80 за 1 хв.</a:t>
            </a:r>
            <a:endParaRPr lang="ru-RU" sz="2600" b="1" dirty="0" smtClean="0">
              <a:solidFill>
                <a:schemeClr val="tx2">
                  <a:lumMod val="10000"/>
                </a:schemeClr>
              </a:solidFill>
              <a:latin typeface="+mj-lt"/>
            </a:endParaRPr>
          </a:p>
          <a:p>
            <a:pPr>
              <a:buClr>
                <a:srgbClr val="C00000"/>
              </a:buClr>
              <a:buFont typeface="Courier New" pitchFamily="49" charset="0"/>
              <a:buChar char="o"/>
            </a:pPr>
            <a:r>
              <a:rPr lang="uk-UA" sz="2600" b="1" i="1" dirty="0" smtClean="0">
                <a:solidFill>
                  <a:schemeClr val="tx2">
                    <a:lumMod val="10000"/>
                  </a:schemeClr>
                </a:solidFill>
                <a:latin typeface="+mj-lt"/>
              </a:rPr>
              <a:t>Брадикардія – частота серцевих скорочень менше ніж 60 за 1хв.</a:t>
            </a:r>
          </a:p>
          <a:p>
            <a:pPr>
              <a:buClr>
                <a:srgbClr val="C00000"/>
              </a:buClr>
              <a:buNone/>
            </a:pPr>
            <a:endParaRPr lang="uk-UA" sz="2600" b="1" i="1" dirty="0" smtClean="0">
              <a:solidFill>
                <a:schemeClr val="tx2">
                  <a:lumMod val="10000"/>
                </a:schemeClr>
              </a:solidFill>
              <a:latin typeface="+mj-lt"/>
            </a:endParaRPr>
          </a:p>
          <a:p>
            <a:pPr marL="0">
              <a:spcBef>
                <a:spcPts val="0"/>
              </a:spcBef>
              <a:buNone/>
            </a:pPr>
            <a:r>
              <a:rPr lang="uk-UA" sz="3400" b="1" i="1" dirty="0" smtClean="0">
                <a:solidFill>
                  <a:srgbClr val="C00000"/>
                </a:solidFill>
                <a:latin typeface="+mj-lt"/>
              </a:rPr>
              <a:t>У фізіологічних умовах частота пульсу залежить від багатьох чинників: </a:t>
            </a:r>
          </a:p>
          <a:p>
            <a:pPr marL="0">
              <a:spcBef>
                <a:spcPts val="0"/>
              </a:spcBef>
              <a:buClr>
                <a:srgbClr val="C00000"/>
              </a:buClr>
              <a:buFont typeface="Courier New" pitchFamily="49" charset="0"/>
              <a:buChar char="o"/>
            </a:pPr>
            <a:r>
              <a:rPr lang="uk-UA" sz="2900" i="1" dirty="0" smtClean="0">
                <a:solidFill>
                  <a:schemeClr val="tx2">
                    <a:lumMod val="10000"/>
                  </a:schemeClr>
                </a:solidFill>
                <a:latin typeface="+mj-lt"/>
              </a:rPr>
              <a:t>віку (найбільша частота пульсу в перші роки життя); </a:t>
            </a:r>
          </a:p>
          <a:p>
            <a:pPr marL="0">
              <a:spcBef>
                <a:spcPts val="0"/>
              </a:spcBef>
              <a:buClr>
                <a:srgbClr val="C00000"/>
              </a:buClr>
              <a:buFont typeface="Courier New" pitchFamily="49" charset="0"/>
              <a:buChar char="o"/>
            </a:pPr>
            <a:r>
              <a:rPr lang="uk-UA" sz="2900" i="1" dirty="0" smtClean="0">
                <a:solidFill>
                  <a:schemeClr val="tx2">
                    <a:lumMod val="10000"/>
                  </a:schemeClr>
                </a:solidFill>
                <a:latin typeface="+mj-lt"/>
              </a:rPr>
              <a:t>Фізичного навантаження, під час якого пульс прискорюється;</a:t>
            </a:r>
          </a:p>
          <a:p>
            <a:pPr marL="0">
              <a:spcBef>
                <a:spcPts val="0"/>
              </a:spcBef>
              <a:buClr>
                <a:srgbClr val="C00000"/>
              </a:buClr>
              <a:buFont typeface="Courier New" pitchFamily="49" charset="0"/>
              <a:buChar char="o"/>
            </a:pPr>
            <a:r>
              <a:rPr lang="uk-UA" sz="2900" i="1" dirty="0" smtClean="0">
                <a:solidFill>
                  <a:schemeClr val="tx2">
                    <a:lumMod val="10000"/>
                  </a:schemeClr>
                </a:solidFill>
                <a:latin typeface="+mj-lt"/>
              </a:rPr>
              <a:t>фізіологічного стану (під час сну пульс сповільнюється); </a:t>
            </a:r>
          </a:p>
          <a:p>
            <a:pPr marL="0">
              <a:spcBef>
                <a:spcPts val="0"/>
              </a:spcBef>
              <a:buClr>
                <a:srgbClr val="C00000"/>
              </a:buClr>
              <a:buFont typeface="Courier New" pitchFamily="49" charset="0"/>
              <a:buChar char="o"/>
            </a:pPr>
            <a:r>
              <a:rPr lang="uk-UA" sz="2900" i="1" dirty="0" smtClean="0">
                <a:solidFill>
                  <a:schemeClr val="tx2">
                    <a:lumMod val="10000"/>
                  </a:schemeClr>
                </a:solidFill>
                <a:latin typeface="+mj-lt"/>
              </a:rPr>
              <a:t>статі (у жінок пульс на 5—10 ударів частіший, ніж у чоловіків); </a:t>
            </a:r>
          </a:p>
          <a:p>
            <a:pPr marL="0">
              <a:spcBef>
                <a:spcPts val="0"/>
              </a:spcBef>
              <a:buClr>
                <a:srgbClr val="C00000"/>
              </a:buClr>
              <a:buFont typeface="Courier New" pitchFamily="49" charset="0"/>
              <a:buChar char="o"/>
            </a:pPr>
            <a:r>
              <a:rPr lang="uk-UA" sz="2900" i="1" dirty="0" smtClean="0">
                <a:solidFill>
                  <a:schemeClr val="tx2">
                    <a:lumMod val="10000"/>
                  </a:schemeClr>
                </a:solidFill>
                <a:latin typeface="+mj-lt"/>
              </a:rPr>
              <a:t>психічного стану (від страху, гніву, болю пульс прискорюється). </a:t>
            </a:r>
          </a:p>
          <a:p>
            <a:pPr marL="0">
              <a:spcBef>
                <a:spcPts val="0"/>
              </a:spcBef>
              <a:buClr>
                <a:srgbClr val="C00000"/>
              </a:buClr>
              <a:buFont typeface="Courier New" pitchFamily="49" charset="0"/>
              <a:buChar char="o"/>
            </a:pPr>
            <a:r>
              <a:rPr lang="uk-UA" sz="2900" i="1" dirty="0" smtClean="0">
                <a:solidFill>
                  <a:schemeClr val="tx2">
                    <a:lumMod val="10000"/>
                  </a:schemeClr>
                </a:solidFill>
                <a:latin typeface="+mj-lt"/>
              </a:rPr>
              <a:t>Підвищення температури тіла на 1 °С прискорює пульс на 8—10 за 1 хв. (тривожним симптомом є зниження температури тіла з тахікардією, що наростає.)</a:t>
            </a:r>
            <a:endParaRPr lang="ru-RU" sz="2900" i="1" dirty="0" smtClean="0">
              <a:solidFill>
                <a:schemeClr val="tx2">
                  <a:lumMod val="10000"/>
                </a:schemeClr>
              </a:solidFill>
              <a:latin typeface="+mj-lt"/>
            </a:endParaRPr>
          </a:p>
          <a:p>
            <a:pPr marL="0">
              <a:spcBef>
                <a:spcPts val="0"/>
              </a:spcBef>
            </a:pPr>
            <a:endParaRPr lang="ru-RU"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descr="1485.jpg"/>
          <p:cNvPicPr>
            <a:picLocks noChangeAspect="1"/>
          </p:cNvPicPr>
          <p:nvPr/>
        </p:nvPicPr>
        <p:blipFill>
          <a:blip r:embed="rId2" cstate="print"/>
          <a:stretch>
            <a:fillRect/>
          </a:stretch>
        </p:blipFill>
        <p:spPr>
          <a:xfrm>
            <a:off x="5929322" y="1571612"/>
            <a:ext cx="2857500" cy="3886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Содержимое 2"/>
          <p:cNvSpPr>
            <a:spLocks noGrp="1"/>
          </p:cNvSpPr>
          <p:nvPr>
            <p:ph idx="1"/>
          </p:nvPr>
        </p:nvSpPr>
        <p:spPr>
          <a:xfrm>
            <a:off x="914400" y="285728"/>
            <a:ext cx="7772400" cy="6572272"/>
          </a:xfrm>
        </p:spPr>
        <p:txBody>
          <a:bodyPr>
            <a:normAutofit/>
          </a:bodyPr>
          <a:lstStyle/>
          <a:p>
            <a:pPr marL="0">
              <a:spcBef>
                <a:spcPts val="0"/>
              </a:spcBef>
              <a:buNone/>
            </a:pPr>
            <a:r>
              <a:rPr lang="uk-UA" sz="3200" b="1" i="1" dirty="0" smtClean="0">
                <a:solidFill>
                  <a:srgbClr val="C00000"/>
                </a:solidFill>
                <a:latin typeface="+mj-lt"/>
              </a:rPr>
              <a:t>Наповнення</a:t>
            </a:r>
            <a:r>
              <a:rPr lang="uk-UA" sz="2400" b="1" i="1" dirty="0" smtClean="0">
                <a:solidFill>
                  <a:schemeClr val="tx2">
                    <a:lumMod val="10000"/>
                  </a:schemeClr>
                </a:solidFill>
                <a:latin typeface="+mj-lt"/>
              </a:rPr>
              <a:t> пульсу визначають за кількістю 	 	                      крові, яка утворює пульсову хвилю   	                      й залежить від систолічного  	        	                      об'єму серця. </a:t>
            </a:r>
          </a:p>
          <a:p>
            <a:pPr marL="0">
              <a:spcBef>
                <a:spcPts val="0"/>
              </a:spcBef>
              <a:buNone/>
            </a:pPr>
            <a:endParaRPr lang="uk-UA" sz="2400" b="1" i="1" dirty="0" smtClean="0">
              <a:solidFill>
                <a:schemeClr val="tx2">
                  <a:lumMod val="10000"/>
                </a:schemeClr>
              </a:solidFill>
              <a:latin typeface="+mj-lt"/>
            </a:endParaRPr>
          </a:p>
          <a:p>
            <a:pPr marL="0">
              <a:spcBef>
                <a:spcPts val="0"/>
              </a:spcBef>
              <a:buNone/>
            </a:pPr>
            <a:r>
              <a:rPr lang="uk-UA" sz="2400" i="1" dirty="0" smtClean="0">
                <a:solidFill>
                  <a:schemeClr val="tx2">
                    <a:lumMod val="10000"/>
                  </a:schemeClr>
                </a:solidFill>
                <a:latin typeface="+mj-lt"/>
              </a:rPr>
              <a:t>У разі доброго наповнення </a:t>
            </a:r>
          </a:p>
          <a:p>
            <a:pPr marL="0">
              <a:spcBef>
                <a:spcPts val="0"/>
              </a:spcBef>
              <a:buNone/>
            </a:pPr>
            <a:r>
              <a:rPr lang="uk-UA" sz="2400" i="1" dirty="0" smtClean="0">
                <a:solidFill>
                  <a:schemeClr val="tx2">
                    <a:lumMod val="10000"/>
                  </a:schemeClr>
                </a:solidFill>
                <a:latin typeface="+mj-lt"/>
              </a:rPr>
              <a:t>відчуваються  під пальцями високі </a:t>
            </a:r>
          </a:p>
          <a:p>
            <a:pPr marL="0">
              <a:spcBef>
                <a:spcPts val="0"/>
              </a:spcBef>
              <a:buNone/>
            </a:pPr>
            <a:r>
              <a:rPr lang="uk-UA" sz="2400" i="1" dirty="0" smtClean="0">
                <a:solidFill>
                  <a:schemeClr val="tx2">
                    <a:lumMod val="10000"/>
                  </a:schemeClr>
                </a:solidFill>
                <a:latin typeface="+mj-lt"/>
              </a:rPr>
              <a:t>пульсові хвилі, а у разі поганого — </a:t>
            </a:r>
          </a:p>
          <a:p>
            <a:pPr marL="0">
              <a:spcBef>
                <a:spcPts val="0"/>
              </a:spcBef>
              <a:buNone/>
            </a:pPr>
            <a:r>
              <a:rPr lang="uk-UA" sz="2400" i="1" dirty="0" smtClean="0">
                <a:solidFill>
                  <a:schemeClr val="tx2">
                    <a:lumMod val="10000"/>
                  </a:schemeClr>
                </a:solidFill>
                <a:latin typeface="+mj-lt"/>
              </a:rPr>
              <a:t>малі  пульсові хвилі. </a:t>
            </a:r>
          </a:p>
          <a:p>
            <a:pPr marL="0">
              <a:spcBef>
                <a:spcPts val="0"/>
              </a:spcBef>
              <a:buNone/>
            </a:pPr>
            <a:r>
              <a:rPr lang="uk-UA" sz="2400" i="1" dirty="0" smtClean="0">
                <a:solidFill>
                  <a:schemeClr val="tx2">
                    <a:lumMod val="10000"/>
                  </a:schemeClr>
                </a:solidFill>
                <a:latin typeface="+mj-lt"/>
              </a:rPr>
              <a:t>За наповненням пульс </a:t>
            </a:r>
          </a:p>
          <a:p>
            <a:pPr marL="0">
              <a:spcBef>
                <a:spcPts val="0"/>
              </a:spcBef>
              <a:buNone/>
            </a:pPr>
            <a:r>
              <a:rPr lang="uk-UA" sz="2400" i="1" dirty="0" smtClean="0">
                <a:solidFill>
                  <a:schemeClr val="tx2">
                    <a:lumMod val="10000"/>
                  </a:schemeClr>
                </a:solidFill>
                <a:latin typeface="+mj-lt"/>
              </a:rPr>
              <a:t>поділяється: </a:t>
            </a:r>
          </a:p>
          <a:p>
            <a:pPr marL="0">
              <a:spcBef>
                <a:spcPts val="0"/>
              </a:spcBef>
              <a:buClr>
                <a:srgbClr val="C00000"/>
              </a:buClr>
              <a:buFont typeface="Courier New" pitchFamily="49" charset="0"/>
              <a:buChar char="o"/>
            </a:pPr>
            <a:r>
              <a:rPr lang="uk-UA" sz="2400" b="1" i="1" dirty="0" smtClean="0">
                <a:solidFill>
                  <a:schemeClr val="tx2">
                    <a:lumMod val="10000"/>
                  </a:schemeClr>
                </a:solidFill>
                <a:latin typeface="+mj-lt"/>
              </a:rPr>
              <a:t>доброго наповнення, </a:t>
            </a:r>
          </a:p>
          <a:p>
            <a:pPr marL="0">
              <a:spcBef>
                <a:spcPts val="0"/>
              </a:spcBef>
              <a:buClr>
                <a:srgbClr val="C00000"/>
              </a:buClr>
              <a:buFont typeface="Courier New" pitchFamily="49" charset="0"/>
              <a:buChar char="o"/>
            </a:pPr>
            <a:r>
              <a:rPr lang="uk-UA" sz="2400" b="1" i="1" dirty="0" smtClean="0">
                <a:solidFill>
                  <a:schemeClr val="tx2">
                    <a:lumMod val="10000"/>
                  </a:schemeClr>
                </a:solidFill>
                <a:latin typeface="+mj-lt"/>
              </a:rPr>
              <a:t>задовільного наповнення, </a:t>
            </a:r>
          </a:p>
          <a:p>
            <a:pPr marL="0">
              <a:spcBef>
                <a:spcPts val="0"/>
              </a:spcBef>
              <a:buClr>
                <a:srgbClr val="C00000"/>
              </a:buClr>
              <a:buFont typeface="Courier New" pitchFamily="49" charset="0"/>
              <a:buChar char="o"/>
            </a:pPr>
            <a:r>
              <a:rPr lang="uk-UA" sz="2400" b="1" i="1" dirty="0" smtClean="0">
                <a:solidFill>
                  <a:schemeClr val="tx2">
                    <a:lumMod val="10000"/>
                  </a:schemeClr>
                </a:solidFill>
                <a:latin typeface="+mj-lt"/>
              </a:rPr>
              <a:t>слабкого наповнення</a:t>
            </a:r>
            <a:endParaRPr lang="ru-RU" sz="2400" b="1" i="1" dirty="0" smtClean="0">
              <a:solidFill>
                <a:schemeClr val="tx2">
                  <a:lumMod val="10000"/>
                </a:schemeClr>
              </a:solidFill>
              <a:latin typeface="+mj-lt"/>
            </a:endParaRPr>
          </a:p>
          <a:p>
            <a:pPr marL="0">
              <a:spcBef>
                <a:spcPts val="0"/>
              </a:spcBef>
              <a:buNone/>
            </a:pPr>
            <a:r>
              <a:rPr lang="uk-UA" sz="2400" i="1" dirty="0" smtClean="0">
                <a:solidFill>
                  <a:srgbClr val="C00000"/>
                </a:solidFill>
                <a:latin typeface="+mj-lt"/>
              </a:rPr>
              <a:t>Запам'ятайте!</a:t>
            </a:r>
            <a:r>
              <a:rPr lang="uk-UA" sz="2400" i="1" dirty="0" smtClean="0">
                <a:solidFill>
                  <a:schemeClr val="tx2">
                    <a:lumMod val="10000"/>
                  </a:schemeClr>
                </a:solidFill>
                <a:latin typeface="+mj-lt"/>
              </a:rPr>
              <a:t> Частий, ледве відчутний пульс називають ниткоподібним.</a:t>
            </a:r>
            <a:endParaRPr lang="ru-RU" sz="2400" i="1" dirty="0" smtClean="0">
              <a:solidFill>
                <a:schemeClr val="tx2">
                  <a:lumMod val="10000"/>
                </a:schemeClr>
              </a:solidFill>
              <a:latin typeface="+mj-lt"/>
            </a:endParaRPr>
          </a:p>
          <a:p>
            <a:endParaRPr lang="ru-RU" dirty="0"/>
          </a:p>
        </p:txBody>
      </p:sp>
      <p:pic>
        <p:nvPicPr>
          <p:cNvPr id="7" name="Рисунок 6" descr="doctor_house.png"/>
          <p:cNvPicPr>
            <a:picLocks noChangeAspect="1"/>
          </p:cNvPicPr>
          <p:nvPr/>
        </p:nvPicPr>
        <p:blipFill>
          <a:blip r:embed="rId3" cstate="print"/>
          <a:stretch>
            <a:fillRect/>
          </a:stretch>
        </p:blipFill>
        <p:spPr>
          <a:xfrm>
            <a:off x="1285852" y="785794"/>
            <a:ext cx="1428760" cy="1515352"/>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descr="radial-pulse-picture.jpg"/>
          <p:cNvPicPr>
            <a:picLocks noChangeAspect="1"/>
          </p:cNvPicPr>
          <p:nvPr/>
        </p:nvPicPr>
        <p:blipFill>
          <a:blip r:embed="rId2" cstate="print"/>
          <a:srcRect t="2344" b="6250"/>
          <a:stretch>
            <a:fillRect/>
          </a:stretch>
        </p:blipFill>
        <p:spPr>
          <a:xfrm>
            <a:off x="5334000" y="1214422"/>
            <a:ext cx="3810000" cy="278608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Прямоугольник 6"/>
          <p:cNvSpPr/>
          <p:nvPr/>
        </p:nvSpPr>
        <p:spPr>
          <a:xfrm>
            <a:off x="5214942" y="1142984"/>
            <a:ext cx="2357454" cy="50006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ru-RU"/>
          </a:p>
        </p:txBody>
      </p:sp>
      <p:sp>
        <p:nvSpPr>
          <p:cNvPr id="3" name="Содержимое 2"/>
          <p:cNvSpPr>
            <a:spLocks noGrp="1"/>
          </p:cNvSpPr>
          <p:nvPr>
            <p:ph idx="1"/>
          </p:nvPr>
        </p:nvSpPr>
        <p:spPr>
          <a:xfrm>
            <a:off x="642910" y="285728"/>
            <a:ext cx="8286808" cy="6069832"/>
          </a:xfrm>
        </p:spPr>
        <p:txBody>
          <a:bodyPr>
            <a:normAutofit fontScale="92500" lnSpcReduction="20000"/>
          </a:bodyPr>
          <a:lstStyle/>
          <a:p>
            <a:pPr marL="0">
              <a:spcBef>
                <a:spcPts val="0"/>
              </a:spcBef>
              <a:buNone/>
            </a:pPr>
            <a:r>
              <a:rPr lang="uk-UA" sz="3200" b="1" dirty="0" smtClean="0">
                <a:solidFill>
                  <a:srgbClr val="C00000"/>
                </a:solidFill>
                <a:latin typeface="+mj-lt"/>
              </a:rPr>
              <a:t>Напруження пульсу </a:t>
            </a:r>
            <a:r>
              <a:rPr lang="uk-UA" b="1" dirty="0" smtClean="0">
                <a:solidFill>
                  <a:schemeClr val="tx2">
                    <a:lumMod val="10000"/>
                  </a:schemeClr>
                </a:solidFill>
                <a:latin typeface="+mj-lt"/>
              </a:rPr>
              <a:t>– </a:t>
            </a:r>
            <a:r>
              <a:rPr lang="uk-UA" sz="2800" b="1" i="1" dirty="0" smtClean="0">
                <a:solidFill>
                  <a:schemeClr val="tx2">
                    <a:lumMod val="10000"/>
                  </a:schemeClr>
                </a:solidFill>
                <a:latin typeface="+mj-lt"/>
              </a:rPr>
              <a:t>ступінь опору артерії натиску  пальця. </a:t>
            </a:r>
          </a:p>
          <a:p>
            <a:pPr marL="0">
              <a:spcBef>
                <a:spcPts val="0"/>
              </a:spcBef>
              <a:buNone/>
            </a:pPr>
            <a:endParaRPr lang="uk-UA" b="1" dirty="0" smtClean="0">
              <a:solidFill>
                <a:schemeClr val="tx2">
                  <a:lumMod val="10000"/>
                </a:schemeClr>
              </a:solidFill>
              <a:latin typeface="+mj-lt"/>
            </a:endParaRPr>
          </a:p>
          <a:p>
            <a:pPr marL="0">
              <a:spcBef>
                <a:spcPts val="0"/>
              </a:spcBef>
              <a:buNone/>
            </a:pPr>
            <a:r>
              <a:rPr lang="uk-UA" sz="2800" i="1" dirty="0" smtClean="0">
                <a:solidFill>
                  <a:schemeClr val="tx2">
                    <a:lumMod val="10000"/>
                  </a:schemeClr>
                </a:solidFill>
                <a:latin typeface="+mj-lt"/>
              </a:rPr>
              <a:t>Його визначає сила,</a:t>
            </a:r>
          </a:p>
          <a:p>
            <a:pPr marL="0">
              <a:spcBef>
                <a:spcPts val="0"/>
              </a:spcBef>
              <a:buNone/>
            </a:pPr>
            <a:r>
              <a:rPr lang="uk-UA" sz="2800" i="1" dirty="0" smtClean="0">
                <a:solidFill>
                  <a:schemeClr val="tx2">
                    <a:lumMod val="10000"/>
                  </a:schemeClr>
                </a:solidFill>
                <a:latin typeface="+mj-lt"/>
              </a:rPr>
              <a:t>з якою необхідно притиснути </a:t>
            </a:r>
          </a:p>
          <a:p>
            <a:pPr marL="0">
              <a:spcBef>
                <a:spcPts val="0"/>
              </a:spcBef>
              <a:buNone/>
            </a:pPr>
            <a:r>
              <a:rPr lang="uk-UA" sz="2800" i="1" dirty="0" smtClean="0">
                <a:solidFill>
                  <a:schemeClr val="tx2">
                    <a:lumMod val="10000"/>
                  </a:schemeClr>
                </a:solidFill>
                <a:latin typeface="+mj-lt"/>
              </a:rPr>
              <a:t>стінку артерії, щоб припинити </a:t>
            </a:r>
          </a:p>
          <a:p>
            <a:pPr marL="0">
              <a:spcBef>
                <a:spcPts val="0"/>
              </a:spcBef>
              <a:buNone/>
            </a:pPr>
            <a:r>
              <a:rPr lang="uk-UA" sz="2800" i="1" dirty="0" smtClean="0">
                <a:solidFill>
                  <a:schemeClr val="tx2">
                    <a:lumMod val="10000"/>
                  </a:schemeClr>
                </a:solidFill>
                <a:latin typeface="+mj-lt"/>
              </a:rPr>
              <a:t>пульсацію.</a:t>
            </a:r>
          </a:p>
          <a:p>
            <a:pPr marL="0">
              <a:spcBef>
                <a:spcPts val="0"/>
              </a:spcBef>
              <a:buNone/>
            </a:pPr>
            <a:r>
              <a:rPr lang="uk-UA" sz="2800" b="1" i="1" dirty="0" smtClean="0">
                <a:solidFill>
                  <a:schemeClr val="tx2">
                    <a:lumMod val="10000"/>
                  </a:schemeClr>
                </a:solidFill>
                <a:latin typeface="+mj-lt"/>
              </a:rPr>
              <a:t> </a:t>
            </a:r>
            <a:endParaRPr lang="uk-UA" b="1" i="1" dirty="0" smtClean="0">
              <a:solidFill>
                <a:schemeClr val="tx2">
                  <a:lumMod val="10000"/>
                </a:schemeClr>
              </a:solidFill>
              <a:latin typeface="+mj-lt"/>
            </a:endParaRPr>
          </a:p>
          <a:p>
            <a:pPr marL="0">
              <a:spcBef>
                <a:spcPts val="0"/>
              </a:spcBef>
              <a:buNone/>
            </a:pPr>
            <a:r>
              <a:rPr lang="uk-UA" b="1" i="1" dirty="0" smtClean="0">
                <a:solidFill>
                  <a:schemeClr val="tx2">
                    <a:lumMod val="10000"/>
                  </a:schemeClr>
                </a:solidFill>
                <a:latin typeface="+mj-lt"/>
              </a:rPr>
              <a:t>Буває :</a:t>
            </a:r>
          </a:p>
          <a:p>
            <a:pPr marL="0">
              <a:spcBef>
                <a:spcPts val="0"/>
              </a:spcBef>
              <a:buClr>
                <a:srgbClr val="C00000"/>
              </a:buClr>
              <a:buFont typeface="Courier New" pitchFamily="49" charset="0"/>
              <a:buChar char="o"/>
            </a:pPr>
            <a:r>
              <a:rPr lang="uk-UA" b="1" i="1" dirty="0" smtClean="0">
                <a:solidFill>
                  <a:schemeClr val="tx2">
                    <a:lumMod val="10000"/>
                  </a:schemeClr>
                </a:solidFill>
                <a:latin typeface="+mj-lt"/>
              </a:rPr>
              <a:t>твердим(напруженим), </a:t>
            </a:r>
          </a:p>
          <a:p>
            <a:pPr marL="0">
              <a:spcBef>
                <a:spcPts val="0"/>
              </a:spcBef>
              <a:buClr>
                <a:srgbClr val="C00000"/>
              </a:buClr>
              <a:buFont typeface="Courier New" pitchFamily="49" charset="0"/>
              <a:buChar char="o"/>
            </a:pPr>
            <a:r>
              <a:rPr lang="uk-UA" b="1" i="1" dirty="0" smtClean="0">
                <a:solidFill>
                  <a:schemeClr val="tx2">
                    <a:lumMod val="10000"/>
                  </a:schemeClr>
                </a:solidFill>
                <a:latin typeface="+mj-lt"/>
              </a:rPr>
              <a:t>м’яким.</a:t>
            </a:r>
            <a:endParaRPr lang="ru-RU" b="1" i="1" dirty="0" smtClean="0">
              <a:solidFill>
                <a:schemeClr val="tx2">
                  <a:lumMod val="10000"/>
                </a:schemeClr>
              </a:solidFill>
              <a:latin typeface="+mj-lt"/>
            </a:endParaRPr>
          </a:p>
          <a:p>
            <a:r>
              <a:rPr lang="uk-UA" sz="2400" i="1" dirty="0" smtClean="0">
                <a:solidFill>
                  <a:schemeClr val="tx2">
                    <a:lumMod val="10000"/>
                  </a:schemeClr>
                </a:solidFill>
              </a:rPr>
              <a:t>Напруження залежить від тиску крові в артерії, зумовленому діяльністю серця й тонусом судинної стінки. Так, у разі гіпертонічної хвороби судину здавити важко. Такий пульс називають напруженим, або твердим. Навпаки, у разі різкого зниження артеріального тиску, наприклад при колапсі, навіть легке натискання на артерії призводить до того, що пульс зникає. Такий пульс називають м'яким</a:t>
            </a:r>
            <a:r>
              <a:rPr lang="uk-UA" sz="2400" i="1" dirty="0" smtClean="0"/>
              <a:t>.</a:t>
            </a:r>
            <a:endParaRPr lang="ru-RU" sz="2400" i="1" dirty="0" smtClean="0"/>
          </a:p>
          <a:p>
            <a:endParaRPr lang="ru-RU"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big_151739.19880.gif"/>
          <p:cNvPicPr>
            <a:picLocks noChangeAspect="1"/>
          </p:cNvPicPr>
          <p:nvPr/>
        </p:nvPicPr>
        <p:blipFill>
          <a:blip r:embed="rId2" cstate="print"/>
          <a:stretch>
            <a:fillRect/>
          </a:stretch>
        </p:blipFill>
        <p:spPr>
          <a:xfrm>
            <a:off x="0" y="0"/>
            <a:ext cx="9144000" cy="6855740"/>
          </a:xfrm>
          <a:prstGeom prst="rect">
            <a:avLst/>
          </a:prstGeom>
        </p:spPr>
      </p:pic>
      <p:sp>
        <p:nvSpPr>
          <p:cNvPr id="3" name="Содержимое 2"/>
          <p:cNvSpPr>
            <a:spLocks noGrp="1"/>
          </p:cNvSpPr>
          <p:nvPr>
            <p:ph idx="1"/>
          </p:nvPr>
        </p:nvSpPr>
        <p:spPr>
          <a:xfrm>
            <a:off x="0" y="0"/>
            <a:ext cx="9144000" cy="6858000"/>
          </a:xfrm>
        </p:spPr>
        <p:txBody>
          <a:bodyPr/>
          <a:lstStyle/>
          <a:p>
            <a:pPr>
              <a:buNone/>
            </a:pPr>
            <a:r>
              <a:rPr lang="uk-UA" b="1" i="1" dirty="0" smtClean="0">
                <a:solidFill>
                  <a:srgbClr val="C00000"/>
                </a:solidFill>
                <a:latin typeface="+mj-lt"/>
              </a:rPr>
              <a:t>    				Ритм</a:t>
            </a:r>
            <a:r>
              <a:rPr lang="uk-UA" b="1" i="1" dirty="0" smtClean="0">
                <a:solidFill>
                  <a:schemeClr val="tx2">
                    <a:lumMod val="10000"/>
                  </a:schemeClr>
                </a:solidFill>
                <a:latin typeface="+mj-lt"/>
              </a:rPr>
              <a:t>-проміжки між   					пульсовими  коливаннями</a:t>
            </a:r>
          </a:p>
          <a:p>
            <a:pPr>
              <a:buNone/>
            </a:pPr>
            <a:endParaRPr lang="uk-UA" b="1" i="1" dirty="0" smtClean="0">
              <a:solidFill>
                <a:schemeClr val="tx2">
                  <a:lumMod val="10000"/>
                </a:schemeClr>
              </a:solidFill>
              <a:latin typeface="+mj-lt"/>
            </a:endParaRPr>
          </a:p>
          <a:p>
            <a:pPr>
              <a:buNone/>
            </a:pPr>
            <a:endParaRPr lang="uk-UA" b="1" i="1" dirty="0" smtClean="0">
              <a:solidFill>
                <a:schemeClr val="tx2">
                  <a:lumMod val="10000"/>
                </a:schemeClr>
              </a:solidFill>
              <a:latin typeface="+mj-lt"/>
            </a:endParaRPr>
          </a:p>
          <a:p>
            <a:pPr>
              <a:buNone/>
            </a:pPr>
            <a:endParaRPr lang="uk-UA" b="1" i="1" dirty="0" smtClean="0">
              <a:solidFill>
                <a:schemeClr val="tx2">
                  <a:lumMod val="10000"/>
                </a:schemeClr>
              </a:solidFill>
              <a:latin typeface="+mj-lt"/>
            </a:endParaRPr>
          </a:p>
          <a:p>
            <a:pPr marL="0">
              <a:spcBef>
                <a:spcPts val="0"/>
              </a:spcBef>
              <a:buNone/>
            </a:pPr>
            <a:endParaRPr lang="uk-UA" sz="2400" b="1" i="1" dirty="0" smtClean="0">
              <a:solidFill>
                <a:schemeClr val="tx2">
                  <a:lumMod val="10000"/>
                </a:schemeClr>
              </a:solidFill>
              <a:latin typeface="+mj-lt"/>
            </a:endParaRPr>
          </a:p>
          <a:p>
            <a:pPr marL="0">
              <a:spcBef>
                <a:spcPts val="0"/>
              </a:spcBef>
              <a:buNone/>
            </a:pPr>
            <a:endParaRPr lang="uk-UA" sz="2400" b="1" i="1" dirty="0" smtClean="0">
              <a:solidFill>
                <a:schemeClr val="tx2">
                  <a:lumMod val="10000"/>
                </a:schemeClr>
              </a:solidFill>
              <a:latin typeface="+mj-lt"/>
            </a:endParaRPr>
          </a:p>
          <a:p>
            <a:pPr marL="1874520" lvl="8">
              <a:spcBef>
                <a:spcPts val="0"/>
              </a:spcBef>
              <a:buNone/>
            </a:pPr>
            <a:r>
              <a:rPr lang="uk-UA" sz="2000" b="1" i="1" dirty="0" smtClean="0">
                <a:solidFill>
                  <a:schemeClr val="tx2">
                    <a:lumMod val="10000"/>
                  </a:schemeClr>
                </a:solidFill>
                <a:latin typeface="+mj-lt"/>
              </a:rPr>
              <a:t>                  У здорової людини серце скорочується ритмічно, з      	однаковими інтервалами між пульсовими  	хвилями. У разі захворювання серцево-судинної 	системи часто виникають аритмії.</a:t>
            </a:r>
            <a:endParaRPr lang="ru-RU" sz="2000" b="1" i="1" dirty="0" smtClean="0">
              <a:solidFill>
                <a:schemeClr val="tx2">
                  <a:lumMod val="10000"/>
                </a:schemeClr>
              </a:solidFill>
              <a:latin typeface="+mj-lt"/>
            </a:endParaRPr>
          </a:p>
          <a:p>
            <a:pPr>
              <a:buNone/>
            </a:pPr>
            <a:endParaRPr lang="ru-RU" dirty="0">
              <a:solidFill>
                <a:schemeClr val="tx2">
                  <a:lumMod val="10000"/>
                </a:schemeClr>
              </a:solidFill>
              <a:latin typeface="+mj-lt"/>
            </a:endParaRPr>
          </a:p>
        </p:txBody>
      </p:sp>
      <p:sp>
        <p:nvSpPr>
          <p:cNvPr id="5" name="Прямоугольник 4"/>
          <p:cNvSpPr/>
          <p:nvPr/>
        </p:nvSpPr>
        <p:spPr>
          <a:xfrm>
            <a:off x="571472" y="1571612"/>
            <a:ext cx="3429024" cy="135732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uk-UA" b="1" dirty="0" smtClean="0">
                <a:solidFill>
                  <a:srgbClr val="C00000"/>
                </a:solidFill>
              </a:rPr>
              <a:t>Ритмічний</a:t>
            </a:r>
          </a:p>
          <a:p>
            <a:pPr algn="ctr"/>
            <a:r>
              <a:rPr lang="uk-UA" b="1" dirty="0" smtClean="0">
                <a:solidFill>
                  <a:schemeClr val="tx2">
                    <a:lumMod val="10000"/>
                  </a:schemeClr>
                </a:solidFill>
              </a:rPr>
              <a:t>(з рівними проміжками між пульсовими хвилями)</a:t>
            </a:r>
            <a:endParaRPr lang="ru-RU" b="1" dirty="0">
              <a:solidFill>
                <a:schemeClr val="tx2">
                  <a:lumMod val="10000"/>
                </a:schemeClr>
              </a:solidFill>
            </a:endParaRPr>
          </a:p>
        </p:txBody>
      </p:sp>
      <p:sp>
        <p:nvSpPr>
          <p:cNvPr id="6" name="Прямоугольник 5"/>
          <p:cNvSpPr/>
          <p:nvPr/>
        </p:nvSpPr>
        <p:spPr>
          <a:xfrm>
            <a:off x="5286380" y="1571612"/>
            <a:ext cx="3357586" cy="135732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uk-UA" dirty="0" smtClean="0"/>
          </a:p>
          <a:p>
            <a:pPr algn="ctr"/>
            <a:endParaRPr lang="uk-UA" dirty="0" smtClean="0"/>
          </a:p>
          <a:p>
            <a:pPr algn="ctr"/>
            <a:r>
              <a:rPr lang="uk-UA" b="1" dirty="0" smtClean="0">
                <a:solidFill>
                  <a:srgbClr val="C00000"/>
                </a:solidFill>
              </a:rPr>
              <a:t>Аритмічний</a:t>
            </a:r>
          </a:p>
          <a:p>
            <a:pPr algn="ctr"/>
            <a:r>
              <a:rPr lang="uk-UA" b="1" dirty="0" smtClean="0">
                <a:solidFill>
                  <a:schemeClr val="tx2">
                    <a:lumMod val="10000"/>
                  </a:schemeClr>
                </a:solidFill>
              </a:rPr>
              <a:t>(з різними проміжками між пульсовими хвилями)</a:t>
            </a:r>
            <a:endParaRPr lang="ru-RU" b="1" dirty="0" smtClean="0">
              <a:solidFill>
                <a:schemeClr val="tx2">
                  <a:lumMod val="10000"/>
                </a:schemeClr>
              </a:solidFill>
            </a:endParaRPr>
          </a:p>
          <a:p>
            <a:pPr algn="ctr"/>
            <a:endParaRPr lang="uk-UA" dirty="0" smtClean="0"/>
          </a:p>
          <a:p>
            <a:pPr algn="ctr"/>
            <a:endParaRPr lang="ru-RU"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142852"/>
            <a:ext cx="8186766" cy="1283612"/>
          </a:xfrm>
        </p:spPr>
        <p:txBody>
          <a:bodyPr/>
          <a:lstStyle/>
          <a:p>
            <a:pPr algn="ctr"/>
            <a:r>
              <a:rPr lang="uk-UA" sz="3200" b="1" i="1" dirty="0" smtClean="0">
                <a:solidFill>
                  <a:srgbClr val="C00000"/>
                </a:solidFill>
              </a:rPr>
              <a:t>Найбільш важливими для оцінки стану здоров'я людини є такі види аритмій:</a:t>
            </a:r>
            <a:r>
              <a:rPr lang="ru-RU" dirty="0" smtClean="0"/>
              <a:t/>
            </a:r>
            <a:br>
              <a:rPr lang="ru-RU" dirty="0" smtClean="0"/>
            </a:br>
            <a:endParaRPr lang="ru-RU" dirty="0"/>
          </a:p>
        </p:txBody>
      </p:sp>
      <p:sp>
        <p:nvSpPr>
          <p:cNvPr id="5" name="Содержимое 4"/>
          <p:cNvSpPr>
            <a:spLocks noGrp="1"/>
          </p:cNvSpPr>
          <p:nvPr>
            <p:ph idx="1"/>
          </p:nvPr>
        </p:nvSpPr>
        <p:spPr>
          <a:xfrm>
            <a:off x="500034" y="1214422"/>
            <a:ext cx="8429684" cy="5429288"/>
          </a:xfrm>
        </p:spPr>
        <p:txBody>
          <a:bodyPr>
            <a:normAutofit fontScale="85000" lnSpcReduction="20000"/>
          </a:bodyPr>
          <a:lstStyle/>
          <a:p>
            <a:pPr marL="0" lvl="0">
              <a:spcBef>
                <a:spcPts val="0"/>
              </a:spcBef>
              <a:buClr>
                <a:srgbClr val="C00000"/>
              </a:buClr>
              <a:buFont typeface="Courier New" pitchFamily="49" charset="0"/>
              <a:buChar char="o"/>
            </a:pPr>
            <a:r>
              <a:rPr lang="uk-UA" b="1" i="1" dirty="0" err="1" smtClean="0">
                <a:solidFill>
                  <a:srgbClr val="C00000"/>
                </a:solidFill>
                <a:latin typeface="+mj-lt"/>
              </a:rPr>
              <a:t>Екстрасистолічна</a:t>
            </a:r>
            <a:r>
              <a:rPr lang="uk-UA" i="1" dirty="0" smtClean="0">
                <a:solidFill>
                  <a:schemeClr val="tx2">
                    <a:lumMod val="10000"/>
                  </a:schemeClr>
                </a:solidFill>
                <a:latin typeface="+mj-lt"/>
              </a:rPr>
              <a:t> — між двома черговими скороченнями серця виникає додаткова систола (екстрасистола). Пауза, що настає за екстрасистолою, називається компенсаторною паузою і є значно довшою від звичайної. Екстрасистоли можуть бути поодинокими й груповими. При деяких захворюваннях виникають напади </a:t>
            </a:r>
            <a:r>
              <a:rPr lang="uk-UA" i="1" dirty="0" err="1" smtClean="0">
                <a:solidFill>
                  <a:schemeClr val="tx2">
                    <a:lumMod val="10000"/>
                  </a:schemeClr>
                </a:solidFill>
                <a:latin typeface="+mj-lt"/>
              </a:rPr>
              <a:t>екстрасистолічної</a:t>
            </a:r>
            <a:r>
              <a:rPr lang="uk-UA" i="1" dirty="0" smtClean="0">
                <a:solidFill>
                  <a:schemeClr val="tx2">
                    <a:lumMod val="10000"/>
                  </a:schemeClr>
                </a:solidFill>
                <a:latin typeface="+mj-lt"/>
              </a:rPr>
              <a:t> тахікардії, які можуть тривати від декількох секунд до кількох діб.</a:t>
            </a:r>
            <a:endParaRPr lang="ru-RU" i="1" dirty="0" smtClean="0">
              <a:solidFill>
                <a:schemeClr val="tx2">
                  <a:lumMod val="10000"/>
                </a:schemeClr>
              </a:solidFill>
              <a:latin typeface="+mj-lt"/>
            </a:endParaRPr>
          </a:p>
          <a:p>
            <a:pPr marL="0" lvl="0">
              <a:spcBef>
                <a:spcPts val="0"/>
              </a:spcBef>
              <a:buClr>
                <a:srgbClr val="C00000"/>
              </a:buClr>
              <a:buFont typeface="Courier New" pitchFamily="49" charset="0"/>
              <a:buChar char="o"/>
            </a:pPr>
            <a:r>
              <a:rPr lang="uk-UA" b="1" i="1" dirty="0" smtClean="0">
                <a:solidFill>
                  <a:srgbClr val="C00000"/>
                </a:solidFill>
                <a:latin typeface="+mj-lt"/>
              </a:rPr>
              <a:t>Миготлива аритмія </a:t>
            </a:r>
            <a:r>
              <a:rPr lang="uk-UA" i="1" dirty="0" smtClean="0">
                <a:solidFill>
                  <a:schemeClr val="tx2">
                    <a:lumMod val="10000"/>
                  </a:schemeClr>
                </a:solidFill>
                <a:latin typeface="+mj-lt"/>
              </a:rPr>
              <a:t>характеризується відсутністю закономірності ритму та наповнення пульсу. Вона характерна для тяжкого ураження міокарда.</a:t>
            </a:r>
          </a:p>
          <a:p>
            <a:pPr marL="0">
              <a:spcBef>
                <a:spcPts val="0"/>
              </a:spcBef>
              <a:buClr>
                <a:srgbClr val="C00000"/>
              </a:buClr>
              <a:buFont typeface="Courier New" pitchFamily="49" charset="0"/>
              <a:buChar char="o"/>
            </a:pPr>
            <a:r>
              <a:rPr lang="uk-UA" b="1" i="1" dirty="0" smtClean="0">
                <a:solidFill>
                  <a:srgbClr val="C00000"/>
                </a:solidFill>
                <a:latin typeface="+mj-lt"/>
              </a:rPr>
              <a:t>Переміжний пульс </a:t>
            </a:r>
            <a:r>
              <a:rPr lang="uk-UA" i="1" dirty="0" smtClean="0">
                <a:solidFill>
                  <a:schemeClr val="tx2">
                    <a:lumMod val="10000"/>
                  </a:schemeClr>
                </a:solidFill>
                <a:latin typeface="+mj-lt"/>
              </a:rPr>
              <a:t>– </a:t>
            </a:r>
            <a:r>
              <a:rPr lang="uk-UA" dirty="0" smtClean="0">
                <a:solidFill>
                  <a:schemeClr val="tx2">
                    <a:lumMod val="10000"/>
                  </a:schemeClr>
                </a:solidFill>
                <a:latin typeface="+mj-lt"/>
              </a:rPr>
              <a:t>чергування слабких та сильних пульсових хвиль.</a:t>
            </a:r>
            <a:endParaRPr lang="ru-RU" dirty="0" smtClean="0">
              <a:solidFill>
                <a:schemeClr val="tx2">
                  <a:lumMod val="10000"/>
                </a:schemeClr>
              </a:solidFill>
              <a:latin typeface="+mj-lt"/>
            </a:endParaRPr>
          </a:p>
          <a:p>
            <a:pPr marL="0" lvl="0">
              <a:spcBef>
                <a:spcPts val="0"/>
              </a:spcBef>
              <a:buClr>
                <a:srgbClr val="C00000"/>
              </a:buClr>
              <a:buFont typeface="Courier New" pitchFamily="49" charset="0"/>
              <a:buChar char="o"/>
            </a:pPr>
            <a:endParaRPr lang="ru-RU" i="1" dirty="0" smtClean="0">
              <a:solidFill>
                <a:schemeClr val="tx2">
                  <a:lumMod val="10000"/>
                </a:schemeClr>
              </a:solidFill>
              <a:latin typeface="+mj-lt"/>
            </a:endParaRPr>
          </a:p>
          <a:p>
            <a:endParaRPr lang="ru-RU"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Метро">
  <a:themeElements>
    <a:clrScheme name="Другая 29">
      <a:dk1>
        <a:srgbClr val="FFFFFF"/>
      </a:dk1>
      <a:lt1>
        <a:sysClr val="window" lastClr="FFFFFF"/>
      </a:lt1>
      <a:dk2>
        <a:srgbClr val="FF0000"/>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Начальная">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Метро">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580</TotalTime>
  <Words>996</Words>
  <Application>Microsoft Office PowerPoint</Application>
  <PresentationFormat>Экран (4:3)</PresentationFormat>
  <Paragraphs>263</Paragraphs>
  <Slides>21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21</vt:i4>
      </vt:variant>
    </vt:vector>
  </HeadingPairs>
  <TitlesOfParts>
    <vt:vector size="22" baseType="lpstr">
      <vt:lpstr>Метро</vt:lpstr>
      <vt:lpstr>  </vt:lpstr>
      <vt:lpstr>НАУКОВО-МЕТОДИЧНЕ  ОБГРУНТУВАННЯ ТЕМИ. </vt:lpstr>
      <vt:lpstr>Презентация PowerPoint</vt:lpstr>
      <vt:lpstr>Дослідження пульсу.</vt:lpstr>
      <vt:lpstr>Презентация PowerPoint</vt:lpstr>
      <vt:lpstr>Презентация PowerPoint</vt:lpstr>
      <vt:lpstr>Презентация PowerPoint</vt:lpstr>
      <vt:lpstr>Презентация PowerPoint</vt:lpstr>
      <vt:lpstr>Найбільш важливими для оцінки стану здоров'я людини є такі види аритмій: </vt:lpstr>
      <vt:lpstr>Презентация PowerPoint</vt:lpstr>
      <vt:lpstr>Судини, які найчастіше використовують для пальпації пульсу </vt:lpstr>
      <vt:lpstr> Артеріальний тиск-це тиск крові на стінки судин.                Артеріальний тиск є важливим об'єктивним показником функції серцево-судинної системи. Вимірювання артеріального тиску служить незамінним діагностичним методом під час обстеження хворих. Керуючись показниками артеріального тиску, можна скласти уяв­лення про ступінь тяжкості шоку або колапсу, про величину кро­вовтрати. Під контролем артеріального тиску проводиться введен­ня крові, деяких ліків.  </vt:lpstr>
      <vt:lpstr>Презентация PowerPoint</vt:lpstr>
      <vt:lpstr>Основні симптоми захворювань серцево-судинної системи.</vt:lpstr>
      <vt:lpstr>Презентация PowerPoint</vt:lpstr>
      <vt:lpstr>Догляд за пацієнтом з гострою судинною недостатністю. </vt:lpstr>
      <vt:lpstr>Презентация PowerPoint</vt:lpstr>
      <vt:lpstr>Презентация PowerPoint</vt:lpstr>
      <vt:lpstr>Презентация PowerPoint</vt:lpstr>
      <vt:lpstr>Презентация PowerPoint</vt:lpstr>
      <vt:lpstr>Домашне завдання.</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Тема « Спостереження та догляд за пацієнтами з проблемами кровообігу, тяжкохворими та агонуючими».</dc:title>
  <dc:creator>Admin</dc:creator>
  <cp:lastModifiedBy>Ирочка</cp:lastModifiedBy>
  <cp:revision>64</cp:revision>
  <dcterms:created xsi:type="dcterms:W3CDTF">2011-03-01T12:59:19Z</dcterms:created>
  <dcterms:modified xsi:type="dcterms:W3CDTF">2017-05-27T15:07:41Z</dcterms:modified>
</cp:coreProperties>
</file>