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6" r:id="rId3"/>
    <p:sldId id="272" r:id="rId4"/>
    <p:sldId id="273" r:id="rId5"/>
    <p:sldId id="274" r:id="rId6"/>
    <p:sldId id="280" r:id="rId7"/>
    <p:sldId id="276" r:id="rId8"/>
    <p:sldId id="275" r:id="rId9"/>
    <p:sldId id="257" r:id="rId10"/>
    <p:sldId id="258" r:id="rId11"/>
    <p:sldId id="260" r:id="rId12"/>
    <p:sldId id="262" r:id="rId13"/>
    <p:sldId id="261" r:id="rId14"/>
    <p:sldId id="263" r:id="rId15"/>
    <p:sldId id="277" r:id="rId16"/>
    <p:sldId id="264" r:id="rId17"/>
    <p:sldId id="278" r:id="rId18"/>
    <p:sldId id="265" r:id="rId19"/>
    <p:sldId id="266" r:id="rId20"/>
    <p:sldId id="282" r:id="rId21"/>
    <p:sldId id="267" r:id="rId22"/>
    <p:sldId id="268" r:id="rId23"/>
    <p:sldId id="269" r:id="rId24"/>
    <p:sldId id="270" r:id="rId25"/>
    <p:sldId id="279" r:id="rId26"/>
    <p:sldId id="271" r:id="rId27"/>
    <p:sldId id="281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FF00"/>
    <a:srgbClr val="000099"/>
    <a:srgbClr val="FFFF00"/>
    <a:srgbClr val="0066FF"/>
    <a:srgbClr val="A50021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6952EF4-62BB-4096-96E9-92180CFB790C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380C683-BE25-4646-B792-9C0895F7AC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607" y="1556792"/>
            <a:ext cx="8972393" cy="194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Вітаю </a:t>
            </a:r>
          </a:p>
          <a:p>
            <a:pPr algn="ctr"/>
            <a:r>
              <a:rPr lang="uk-UA" sz="6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 сьогоднішньому занятті</a:t>
            </a:r>
            <a:endParaRPr lang="ru-RU" sz="6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Танюшка\Downloads\картинки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634" y="3356992"/>
            <a:ext cx="4314720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764704"/>
            <a:ext cx="7164288" cy="5373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ullref.ru/files/128/42849f42f40eec00d6c658a81e1cb208.html_files/16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48883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59632" y="1628798"/>
          <a:ext cx="6840760" cy="3658450"/>
        </p:xfrm>
        <a:graphic>
          <a:graphicData uri="http://schemas.openxmlformats.org/drawingml/2006/table">
            <a:tbl>
              <a:tblPr/>
              <a:tblGrid>
                <a:gridCol w="3336988"/>
                <a:gridCol w="3503772"/>
              </a:tblGrid>
              <a:tr h="919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 err="1">
                          <a:latin typeface="Times New Roman"/>
                          <a:ea typeface="Times New Roman"/>
                        </a:rPr>
                        <a:t>Переріз</a:t>
                      </a: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u="none" strike="noStrike" dirty="0" err="1">
                          <a:latin typeface="Times New Roman"/>
                          <a:ea typeface="Times New Roman"/>
                        </a:rPr>
                        <a:t>рельєфу</a:t>
                      </a: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, м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>
                          <a:latin typeface="Times New Roman"/>
                          <a:ea typeface="Times New Roman"/>
                        </a:rPr>
                        <a:t>Допустима нев'язка, м</a:t>
                      </a:r>
                      <a:endParaRPr lang="ru-RU" sz="2800" u="dbl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</a:tr>
              <a:tr h="507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0.25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0.08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</a:tr>
              <a:tr h="507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>
                          <a:latin typeface="Times New Roman"/>
                          <a:ea typeface="Times New Roman"/>
                        </a:rPr>
                        <a:t>0.5</a:t>
                      </a:r>
                      <a:endParaRPr lang="ru-RU" sz="2800" u="dbl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0.15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</a:tr>
              <a:tr h="507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>
                          <a:latin typeface="Times New Roman"/>
                          <a:ea typeface="Times New Roman"/>
                        </a:rPr>
                        <a:t>1.0</a:t>
                      </a:r>
                      <a:endParaRPr lang="ru-RU" sz="2800" u="dbl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0.20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</a:tr>
              <a:tr h="507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>
                          <a:latin typeface="Times New Roman"/>
                          <a:ea typeface="Times New Roman"/>
                        </a:rPr>
                        <a:t>2.0</a:t>
                      </a:r>
                      <a:endParaRPr lang="ru-RU" sz="2800" u="dbl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0.50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</a:tr>
              <a:tr h="507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>
                          <a:latin typeface="Times New Roman"/>
                          <a:ea typeface="Times New Roman"/>
                        </a:rPr>
                        <a:t>5.0</a:t>
                      </a:r>
                      <a:endParaRPr lang="ru-RU" sz="2800" u="dbl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latin typeface="Times New Roman"/>
                          <a:ea typeface="Times New Roman"/>
                        </a:rPr>
                        <a:t>1.00</a:t>
                      </a:r>
                      <a:endParaRPr lang="ru-RU" sz="2800" u="dbl" dirty="0">
                        <a:latin typeface="Times New Roman"/>
                        <a:ea typeface="Times New Roman"/>
                      </a:endParaRPr>
                    </a:p>
                  </a:txBody>
                  <a:tcPr marL="28575" marR="28575" marT="28575" marB="285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4E1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79712" y="476672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Допустимі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висотні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нев'язки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мензульному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ході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iles3.vunivere.ru/workbase/00/02/68/15/images/image003.jpg"/>
          <p:cNvPicPr/>
          <p:nvPr/>
        </p:nvPicPr>
        <p:blipFill>
          <a:blip r:embed="rId2" cstate="print">
            <a:lum bright="-29000" contrast="55000"/>
          </a:blip>
          <a:srcRect l="2950" r="2194" b="12879"/>
          <a:stretch>
            <a:fillRect/>
          </a:stretch>
        </p:blipFill>
        <p:spPr bwMode="auto">
          <a:xfrm>
            <a:off x="0" y="1340767"/>
            <a:ext cx="9144000" cy="551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39752" y="404664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Поле зору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кіпрегеля КН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 r="13201"/>
          <a:stretch>
            <a:fillRect/>
          </a:stretch>
        </p:blipFill>
        <p:spPr bwMode="auto">
          <a:xfrm>
            <a:off x="0" y="1352550"/>
            <a:ext cx="91440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476672"/>
            <a:ext cx="367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d=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Д˟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200" dirty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36,1 см=36,1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4048" y="260648"/>
            <a:ext cx="39405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h=K˟n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(+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4см=+1,24м</a:t>
            </a: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або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h=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K˟n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(+20)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6,1см=+1,22м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0152" y="3068960"/>
            <a:ext cx="29523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d=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Д˟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h=K˟n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K˟n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1"/>
            <a:ext cx="806489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43808" y="620688"/>
            <a:ext cx="39998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Вибір рейкових точок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332656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Полярний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спосіб зйомки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Танюшка\Downloads\картинки\26.jpg"/>
          <p:cNvPicPr/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611560" y="1124744"/>
            <a:ext cx="8064895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Танюшка\Downloads\картинки\d5fd396a5a538c31a0eabe41a1a68dcb_i-8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6192688" cy="6836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3501008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пік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– висота пікету</a:t>
            </a:r>
          </a:p>
          <a:p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– висота станції</a:t>
            </a: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перевищення між пікетом та станцією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1772816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пік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h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1" y="1772816"/>
          <a:ext cx="8136904" cy="3168353"/>
        </p:xfrm>
        <a:graphic>
          <a:graphicData uri="http://schemas.openxmlformats.org/drawingml/2006/table">
            <a:tbl>
              <a:tblPr/>
              <a:tblGrid>
                <a:gridCol w="1090345"/>
                <a:gridCol w="1762453"/>
                <a:gridCol w="761616"/>
                <a:gridCol w="1586696"/>
                <a:gridCol w="1189614"/>
                <a:gridCol w="1746180"/>
              </a:tblGrid>
              <a:tr h="115176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Кіпрегель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Дата 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Виконавець 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</a:t>
                      </a:r>
                      <a:r>
                        <a:rPr lang="en-US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Станція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Висота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uk-UA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иладу</a:t>
                      </a:r>
                      <a:r>
                        <a:rPr lang="uk-UA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Відмітка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станці</a:t>
                      </a:r>
                      <a:r>
                        <a:rPr lang="uk-UA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ї 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точок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>
                          <a:latin typeface="Times New Roman"/>
                          <a:ea typeface="Times New Roman"/>
                          <a:cs typeface="Times New Roman"/>
                        </a:rPr>
                        <a:t>відстані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i="1" u="none" strike="noStrike"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ru-RU" sz="2000" i="1" u="none" strike="noStrike" baseline="-25000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>
                          <a:latin typeface="Times New Roman"/>
                          <a:ea typeface="Times New Roman"/>
                          <a:cs typeface="Times New Roman"/>
                        </a:rPr>
                        <a:t>перевищення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Відмітка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опис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точки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87824" y="836712"/>
            <a:ext cx="3319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Польовий журнал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484785"/>
            <a:ext cx="8458200" cy="4591002"/>
          </a:xfrm>
        </p:spPr>
        <p:txBody>
          <a:bodyPr/>
          <a:lstStyle/>
          <a:p>
            <a: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  <a:t>Тема: Способи зйомки   </a:t>
            </a:r>
            <a:b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  <a:t>              контурів і рельєфу</a:t>
            </a:r>
            <a:b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  <a:t>              при мензульній</a:t>
            </a:r>
            <a:b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4400" b="1" dirty="0" smtClean="0">
                <a:effectLst/>
                <a:latin typeface="Times New Roman" pitchFamily="18" charset="0"/>
                <a:cs typeface="Times New Roman" pitchFamily="18" charset="0"/>
              </a:rPr>
              <a:t>              зйомці</a:t>
            </a:r>
            <a:r>
              <a:rPr lang="uk-UA" b="1" dirty="0" smtClean="0">
                <a:effectLst/>
              </a:rPr>
              <a:t>.</a:t>
            </a:r>
            <a:r>
              <a:rPr lang="ru-RU" u="dbl" dirty="0" smtClean="0"/>
              <a:t/>
            </a:r>
            <a:br>
              <a:rPr lang="ru-RU" u="dbl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1" y="1772816"/>
          <a:ext cx="8208911" cy="3648588"/>
        </p:xfrm>
        <a:graphic>
          <a:graphicData uri="http://schemas.openxmlformats.org/drawingml/2006/table">
            <a:tbl>
              <a:tblPr/>
              <a:tblGrid>
                <a:gridCol w="1090345"/>
                <a:gridCol w="1501942"/>
                <a:gridCol w="720080"/>
                <a:gridCol w="1584176"/>
                <a:gridCol w="1152128"/>
                <a:gridCol w="2160240"/>
              </a:tblGrid>
              <a:tr h="115176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Кіпрегель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1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КН №00021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Дата </a:t>
                      </a:r>
                      <a:r>
                        <a:rPr lang="ru-RU" sz="2000" i="1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03.03.2016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Виконавець </a:t>
                      </a:r>
                      <a:endParaRPr lang="uk-UA" sz="2000" u="none" strike="noStrike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u="sng" strike="noStrike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Хіхло</a:t>
                      </a:r>
                      <a:r>
                        <a:rPr lang="uk-UA" sz="2000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 С.</a:t>
                      </a: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________</a:t>
                      </a:r>
                      <a:endParaRPr lang="ru-RU" sz="2000" u="sng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Станція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000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№ І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Висота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uk-UA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иладу</a:t>
                      </a:r>
                      <a:r>
                        <a:rPr lang="uk-UA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2000" i="1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і=1,48</a:t>
                      </a:r>
                      <a:r>
                        <a:rPr lang="ru-RU" sz="2000" u="none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__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Відмітка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станці</a:t>
                      </a:r>
                      <a:r>
                        <a:rPr lang="uk-UA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ї </a:t>
                      </a:r>
                      <a:r>
                        <a:rPr lang="uk-UA" sz="2000" i="1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i="1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ст</a:t>
                      </a:r>
                      <a:r>
                        <a:rPr lang="uk-UA" sz="2000" i="1" u="sng" strike="noStrike" dirty="0" smtClean="0">
                          <a:latin typeface="Times New Roman"/>
                          <a:ea typeface="Times New Roman"/>
                          <a:cs typeface="Times New Roman"/>
                        </a:rPr>
                        <a:t>.=128,60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8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точок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>
                          <a:latin typeface="Times New Roman"/>
                          <a:ea typeface="Times New Roman"/>
                          <a:cs typeface="Times New Roman"/>
                        </a:rPr>
                        <a:t>відстані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i="1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ru-RU" sz="2000" i="1" u="none" strike="noStrike" baseline="-25000" dirty="0" err="1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>
                          <a:latin typeface="Times New Roman"/>
                          <a:ea typeface="Times New Roman"/>
                          <a:cs typeface="Times New Roman"/>
                        </a:rPr>
                        <a:t>перевищення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Відмітка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 err="1">
                          <a:latin typeface="Times New Roman"/>
                          <a:ea typeface="Times New Roman"/>
                          <a:cs typeface="Times New Roman"/>
                        </a:rPr>
                        <a:t>опис</a:t>
                      </a:r>
                      <a:r>
                        <a:rPr lang="ru-RU" sz="2000" u="none" strike="noStrike" dirty="0">
                          <a:latin typeface="Times New Roman"/>
                          <a:ea typeface="Times New Roman"/>
                          <a:cs typeface="Times New Roman"/>
                        </a:rPr>
                        <a:t> точки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67009" marR="670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25,80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+3,1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+0,31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128,91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бордюр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13,50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+6,2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+0,62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129,22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кут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будівлі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9,30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+6,7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+0,67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129,27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кут</a:t>
                      </a: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будівлі</a:t>
                      </a: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+12,8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+1,28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uk-U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129,88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дерево</a:t>
                      </a:r>
                    </a:p>
                  </a:txBody>
                  <a:tcPr marL="67009" marR="670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87824" y="836712"/>
            <a:ext cx="33199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Польовий журнал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3728" y="260648"/>
            <a:ext cx="5148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Аналітичне інтерполювання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30000"/>
          </a:blip>
          <a:srcRect/>
          <a:stretch>
            <a:fillRect/>
          </a:stretch>
        </p:blipFill>
        <p:spPr bwMode="auto">
          <a:xfrm>
            <a:off x="6228184" y="2204864"/>
            <a:ext cx="2423346" cy="1080120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89561" y="5157192"/>
            <a:ext cx="89544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 smtClean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ізниця між позначкою рейкової точки та відміткою шуканої горизонталі,м.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– Н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– позначки сусідніх рейкових точок, між якими виконується 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інтерполювання, м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відстань між сусідніми рейковими точками, 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56197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1691680" y="4005064"/>
            <a:ext cx="5220981" cy="936104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1331640" y="4869160"/>
            <a:ext cx="5234296" cy="877597"/>
          </a:xfrm>
          <a:prstGeom prst="rect">
            <a:avLst/>
          </a:prstGeom>
          <a:noFill/>
        </p:spPr>
      </p:pic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/>
          <a:stretch>
            <a:fillRect/>
          </a:stretch>
        </p:blipFill>
        <p:spPr bwMode="auto">
          <a:xfrm>
            <a:off x="1043608" y="5733256"/>
            <a:ext cx="5112568" cy="936104"/>
          </a:xfrm>
          <a:prstGeom prst="rect">
            <a:avLst/>
          </a:prstGeom>
          <a:noFill/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16764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611560" y="980727"/>
            <a:ext cx="446449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Low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=261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50м.</a:t>
            </a:r>
          </a:p>
          <a:p>
            <a:pPr marL="0" marR="0" lvl="0" indent="53975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=263,52м.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=35м.</a:t>
            </a:r>
          </a:p>
          <a:p>
            <a:pPr marL="0" marR="0" lvl="0" indent="53975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Переріз рельєфу 1 метр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53975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Масштаб плану 1:1000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404664"/>
            <a:ext cx="1188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Дано: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3212976"/>
            <a:ext cx="1903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Розв'язок: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1760" y="764704"/>
            <a:ext cx="47069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Графічне інтерполювання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1"/>
            <a:ext cx="734481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 descr="https://im2-tub-ua.yandex.net/i?id=b835703e2534cf840be1201109307a4d&amp;n=33&amp;h=215&amp;w=3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https://im2-tub-ua.yandex.net/i?id=b835703e2534cf840be1201109307a4d&amp;n=33&amp;h=215&amp;w=3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https://im2-tub-ua.yandex.net/i?id=b835703e2534cf840be1201109307a4d&amp;n=33&amp;h=215&amp;w=3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264063" y="1052736"/>
            <a:ext cx="8746417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0185"/>
          <a:stretch>
            <a:fillRect/>
          </a:stretch>
        </p:blipFill>
        <p:spPr bwMode="auto">
          <a:xfrm>
            <a:off x="395536" y="620688"/>
            <a:ext cx="8424936" cy="5745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Scan0021"/>
          <p:cNvPicPr>
            <a:picLocks noChangeAspect="1" noChangeArrowheads="1"/>
          </p:cNvPicPr>
          <p:nvPr/>
        </p:nvPicPr>
        <p:blipFill>
          <a:blip r:embed="rId2" cstate="print"/>
          <a:srcRect l="55650" t="47240" r="4546" b="21646"/>
          <a:stretch>
            <a:fillRect/>
          </a:stretch>
        </p:blipFill>
        <p:spPr bwMode="auto">
          <a:xfrm>
            <a:off x="395536" y="692696"/>
            <a:ext cx="849069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TextBox 2"/>
          <p:cNvSpPr txBox="1"/>
          <p:nvPr/>
        </p:nvSpPr>
        <p:spPr>
          <a:xfrm>
            <a:off x="1331640" y="5661248"/>
            <a:ext cx="6817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Горизонталі побудовані за інтерполюванням висот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анюшка\Downloads\картинки\91197_html_m565051e6.jpg"/>
          <p:cNvPicPr>
            <a:picLocks noChangeAspect="1" noChangeArrowheads="1"/>
          </p:cNvPicPr>
          <p:nvPr/>
        </p:nvPicPr>
        <p:blipFill>
          <a:blip r:embed="rId2" cstate="print"/>
          <a:srcRect l="787" t="2751" r="6688"/>
          <a:stretch>
            <a:fillRect/>
          </a:stretch>
        </p:blipFill>
        <p:spPr bwMode="auto">
          <a:xfrm>
            <a:off x="323528" y="0"/>
            <a:ext cx="84604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://0day.kiev.ua/uploads3/1422017681_54c24491de9bf.jpg"/>
          <p:cNvPicPr>
            <a:picLocks noChangeAspect="1" noChangeArrowheads="1"/>
          </p:cNvPicPr>
          <p:nvPr/>
        </p:nvPicPr>
        <p:blipFill>
          <a:blip r:embed="rId2" cstate="print"/>
          <a:srcRect l="34115" t="32760" r="34499" b="31961"/>
          <a:stretch>
            <a:fillRect/>
          </a:stretch>
        </p:blipFill>
        <p:spPr bwMode="auto">
          <a:xfrm>
            <a:off x="3419872" y="3140968"/>
            <a:ext cx="2839172" cy="34563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744" y="620688"/>
            <a:ext cx="3872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700808"/>
            <a:ext cx="756418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Опрацювати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опорний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конспект</a:t>
            </a:r>
          </a:p>
          <a:p>
            <a:pPr marL="342900" indent="-342900"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Самостійно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законспектувати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тему</a:t>
            </a:r>
          </a:p>
          <a:p>
            <a:pPr marL="342900" indent="-3429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«Калька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контурів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висот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Новак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Б.І.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Геодезія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C:\Users\Танюшка\Downloads\5578042756_bbb5c140c2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156176" cy="3962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986" name="Picture 2" descr="C:\Users\Танюшка\Downloads\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8800" y="3113584"/>
            <a:ext cx="4855200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Танюшка\Downloads\картинки\01308.jpg"/>
          <p:cNvPicPr>
            <a:picLocks noChangeAspect="1" noChangeArrowheads="1"/>
          </p:cNvPicPr>
          <p:nvPr/>
        </p:nvPicPr>
        <p:blipFill>
          <a:blip r:embed="rId2" cstate="print"/>
          <a:srcRect l="13146" b="18375"/>
          <a:stretch>
            <a:fillRect/>
          </a:stretch>
        </p:blipFill>
        <p:spPr bwMode="auto">
          <a:xfrm>
            <a:off x="0" y="0"/>
            <a:ext cx="6618312" cy="3902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012" name="Picture 4" descr="C:\Users\Танюшка\Downloads\картинки\0064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9784" y="2635844"/>
            <a:ext cx="5754216" cy="4222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858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7884368" cy="683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893" r="3870" b="5782"/>
          <a:stretch>
            <a:fillRect/>
          </a:stretch>
        </p:blipFill>
        <p:spPr bwMode="auto">
          <a:xfrm>
            <a:off x="0" y="0"/>
            <a:ext cx="91889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www.istu.edu/docs/Popovka4.jpg"/>
          <p:cNvPicPr>
            <a:picLocks noChangeAspect="1" noChangeArrowheads="1"/>
          </p:cNvPicPr>
          <p:nvPr/>
        </p:nvPicPr>
        <p:blipFill>
          <a:blip r:embed="rId2" cstate="print"/>
          <a:srcRect b="12821"/>
          <a:stretch>
            <a:fillRect/>
          </a:stretch>
        </p:blipFill>
        <p:spPr bwMode="auto">
          <a:xfrm>
            <a:off x="1043608" y="980728"/>
            <a:ext cx="7488832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564088"/>
          </a:xfrm>
        </p:spPr>
        <p:txBody>
          <a:bodyPr>
            <a:noAutofit/>
          </a:bodyPr>
          <a:lstStyle/>
          <a:p>
            <a:pPr lvl="0" indent="609600" fontAlgn="base">
              <a:spcAft>
                <a:spcPct val="0"/>
              </a:spcAft>
              <a:tabLst>
                <a:tab pos="2181225" algn="l"/>
              </a:tabLst>
            </a:pPr>
            <a:r>
              <a:rPr lang="uk-UA" sz="4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 заняття</a:t>
            </a:r>
            <a:r>
              <a:rPr lang="uk-UA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Побудова зйомочної мережі</a:t>
            </a: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Визначення відстаней та перевищень за номограмами</a:t>
            </a: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Зйомка ситуації</a:t>
            </a: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Камеральна обробка даних мензульної зйомки, </a:t>
            </a:r>
            <a:r>
              <a:rPr lang="uk-UA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32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онтроль знімання.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1118</TotalTime>
  <Words>300</Words>
  <Application>Microsoft Office PowerPoint</Application>
  <PresentationFormat>Экран (4:3)</PresentationFormat>
  <Paragraphs>100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Слайд 1</vt:lpstr>
      <vt:lpstr>Тема: Способи зйомки                  контурів і рельєфу               при мензульній               зйомці. </vt:lpstr>
      <vt:lpstr>Слайд 3</vt:lpstr>
      <vt:lpstr>Слайд 4</vt:lpstr>
      <vt:lpstr>Слайд 5</vt:lpstr>
      <vt:lpstr>Слайд 6</vt:lpstr>
      <vt:lpstr>Слайд 7</vt:lpstr>
      <vt:lpstr>Слайд 8</vt:lpstr>
      <vt:lpstr>План заняття  1. Побудова зйомочної мережі 2. Визначення відстаней та перевищень за номограмами 3. Зйомка ситуації 4. Камеральна обробка даних мензульної зйомки, контроль знімання.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Способи зйомки                  контурів і рельєфу               при мензульній               зйомці.</dc:title>
  <dc:creator>Танюшка</dc:creator>
  <cp:lastModifiedBy>Пользователь Windows</cp:lastModifiedBy>
  <cp:revision>99</cp:revision>
  <dcterms:created xsi:type="dcterms:W3CDTF">2016-03-01T05:59:15Z</dcterms:created>
  <dcterms:modified xsi:type="dcterms:W3CDTF">2017-05-30T08:06:31Z</dcterms:modified>
</cp:coreProperties>
</file>