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1" r:id="rId3"/>
    <p:sldId id="256" r:id="rId4"/>
    <p:sldId id="257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5" autoAdjust="0"/>
    <p:restoredTop sz="94574" autoAdjust="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2500" baseline="0"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Земельні відносини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Орендні відносини</c:v>
                </c:pt>
                <c:pt idx="1">
                  <c:v>Інші відносини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</c:pie3DChart>
    </c:plotArea>
    <c:legend>
      <c:legendPos val="b"/>
      <c:legendEntry>
        <c:idx val="0"/>
        <c:txPr>
          <a:bodyPr/>
          <a:lstStyle/>
          <a:p>
            <a:pPr>
              <a:defRPr sz="2200" b="1" i="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200" b="1" i="0" baseline="0"/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155B316-7088-4968-B336-161737333E62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AABBFF0-F968-4713-83BF-1F27642D0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500174"/>
            <a:ext cx="835821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7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ітаємо</a:t>
            </a:r>
            <a:r>
              <a:rPr lang="uk-UA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вас на відкритому занятті!</a:t>
            </a:r>
            <a:endParaRPr lang="ru-RU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Нормативно-правова база грошової оцінки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Земельний кодекс України від 25.10.2001 року;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Податковий кодекс України від 02.12.2010 року;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Закон України "Про оцінку земель", прийнятий </a:t>
            </a:r>
          </a:p>
          <a:p>
            <a:pPr lvl="0">
              <a:spcBef>
                <a:spcPts val="0"/>
              </a:spcBef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11 грудня 2003 року;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Закон «Про Державний земельний кадастр» прийнятий 11.07.2011 року;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Методика грошової оцінки земель сільськогосподарського при значення та </a:t>
            </a:r>
          </a:p>
          <a:p>
            <a:pPr lvl="0">
              <a:spcBef>
                <a:spcPts val="0"/>
              </a:spcBef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населених пунктів, затверджена постановою Кабінету Міністрів  від 23.03.95 № 213.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Сфера використання нормативної грошової оцінки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686700" cy="4846320"/>
          </a:xfrm>
        </p:spPr>
        <p:txBody>
          <a:bodyPr>
            <a:normAutofit/>
          </a:bodyPr>
          <a:lstStyle/>
          <a:p>
            <a:pPr lvl="0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Визначення розміру земельного податку;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Визначення розміру орендної плати на земельні ділянки комунальної та державної власності;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Державного мита при міні;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Спадкуванні та даруванні земельних ділянок.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74113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cap="all" dirty="0" smtClean="0">
                <a:latin typeface="Times New Roman" pitchFamily="18" charset="0"/>
                <a:cs typeface="Times New Roman" pitchFamily="18" charset="0"/>
              </a:rPr>
              <a:t>2.Порядок визначення грошової оцінки земель населених пунктів</a:t>
            </a:r>
            <a:r>
              <a:rPr lang="ru-RU" b="1" cap="all" dirty="0" smtClean="0"/>
              <a:t/>
            </a:r>
            <a:br>
              <a:rPr lang="ru-RU" b="1" cap="all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420656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Формула визначення грошової оцінки земель населеного пункту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грошова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оцінка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одного квадратного метра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земельної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ділянки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освоєння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облаштування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розрахунку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квадратний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метр,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норма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прибутку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(6%);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норма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капіталізації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(3%);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коефіцієнт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функціональне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земельної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ділянки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житлову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громадську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забудову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транспорту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коефіцієнт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розташування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земельної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ділянки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051720" y="1196752"/>
          <a:ext cx="4464496" cy="1080120"/>
        </p:xfrm>
        <a:graphic>
          <a:graphicData uri="http://schemas.openxmlformats.org/presentationml/2006/ole">
            <p:oleObj spid="_x0000_s1025" name="Формула" r:id="rId3" imgW="2057400" imgH="508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(В) 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освоєння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облаштування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Бобринець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складають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117010,3936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населеного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пункту – 1908,9426 га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оціночної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включені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Сільськогосподарські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угіддя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971,4969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Ліси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лісовкриті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площі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24,00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витрат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140,771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відкриті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242,00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Залізниця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7,6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водою – 46,0 га</a:t>
            </a: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оцінюється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4770747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м.кв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освоєння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облаштування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містаБобринець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розрахунку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на 1 кв.м.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складають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117010,3936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т :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4770747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м.кв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= 24,53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м.кв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229600" cy="3071810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Коефіцієнт індексації нормативно-грошової оцінки землі визначається за формулою: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143248"/>
            <a:ext cx="7239000" cy="2928958"/>
          </a:xfrm>
        </p:spPr>
        <p:txBody>
          <a:bodyPr>
            <a:normAutofit fontScale="85000" lnSpcReduction="20000"/>
          </a:bodyPr>
          <a:lstStyle/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= [І - 10]:100,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де І – це індекс споживчих цін за попередній рік.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заняття: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uk-UA" sz="1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Тема заняття: </a:t>
            </a:r>
          </a:p>
          <a:p>
            <a:pPr algn="ctr">
              <a:buNone/>
            </a:pPr>
            <a:r>
              <a:rPr lang="uk-UA" sz="72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Нормативна грошова оцінка земель населених пунктів ”</a:t>
            </a:r>
            <a:endParaRPr lang="ru-RU" sz="72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img.rosrealt.ru/pics/land/2013/Apr/600_130409_1365504918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7620000" cy="5715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30956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8-tub-ua.yandex.net/i?id=462362054-4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064896" cy="57606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9058" y="2571744"/>
            <a:ext cx="19438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продається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857620" y="2643182"/>
            <a:ext cx="2000264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571868" y="2857496"/>
            <a:ext cx="428628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86182" y="3071810"/>
            <a:ext cx="2143140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857884" y="2643182"/>
            <a:ext cx="285752" cy="21431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5929322" y="2857496"/>
            <a:ext cx="214314" cy="21431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3714744" y="2643182"/>
            <a:ext cx="142876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142976" y="571480"/>
          <a:ext cx="757242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заняття: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sz="3200" cap="al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Законодавча та методологічна бази грошової оцінки;</a:t>
            </a:r>
            <a:endParaRPr lang="ru-RU" sz="3200" b="1" cap="al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3200" cap="al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визначення грошової оцінки земель населених     пунктів;</a:t>
            </a:r>
            <a:endParaRPr lang="ru-RU" sz="3200" b="1" cap="all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3200" cap="all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Індексація грошової оцінки земель.</a:t>
            </a:r>
            <a:endParaRPr lang="ru-RU" sz="3200" b="1" cap="all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Третяк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Антон Миколайович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svitapk.in.ua/repository_web/1osoby/tretjak-anton-mykolajovych/dsc_0249_medium.jpg"/>
          <p:cNvPicPr>
            <a:picLocks noGrp="1"/>
          </p:cNvPicPr>
          <p:nvPr>
            <p:ph idx="1"/>
          </p:nvPr>
        </p:nvPicPr>
        <p:blipFill>
          <a:blip r:embed="rId2"/>
          <a:srcRect t="15957" b="21277"/>
          <a:stretch>
            <a:fillRect/>
          </a:stretch>
        </p:blipFill>
        <p:spPr bwMode="auto">
          <a:xfrm>
            <a:off x="1714480" y="1428736"/>
            <a:ext cx="54292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04088"/>
            <a:ext cx="7972452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Дехтяренко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Юрій Федорович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lh5.googleusercontent.com/-ZERorbZvAdY/ToncYNmjTcI/AAAAAAAAATE/FIPbHjGML78/s320/Dekhtiarenk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71612"/>
            <a:ext cx="37147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29602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Добряк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Дмитро Семенович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Добряк Дмитро Семенович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285984" y="1571612"/>
            <a:ext cx="435771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387</TotalTime>
  <Words>365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Изящная</vt:lpstr>
      <vt:lpstr>Формула</vt:lpstr>
      <vt:lpstr>Слайд 1</vt:lpstr>
      <vt:lpstr>Тема заняття:</vt:lpstr>
      <vt:lpstr>Слайд 3</vt:lpstr>
      <vt:lpstr>Слайд 4</vt:lpstr>
      <vt:lpstr>Слайд 5</vt:lpstr>
      <vt:lpstr>План заняття:</vt:lpstr>
      <vt:lpstr>Третяк  Антон Миколайович</vt:lpstr>
      <vt:lpstr>Дехтяренко  Юрій Федорович</vt:lpstr>
      <vt:lpstr>Добряк  Дмитро Семенович</vt:lpstr>
      <vt:lpstr>Нормативно-правова база грошової оцінки</vt:lpstr>
      <vt:lpstr>Сфера використання нормативної грошової оцінки</vt:lpstr>
      <vt:lpstr>2.Порядок визначення грошової оцінки земель населених пунктів </vt:lpstr>
      <vt:lpstr>Формула визначення грошової оцінки земель населеного пункту</vt:lpstr>
      <vt:lpstr>Витрати (В) на освоєння та облаштування території міста Бобринець </vt:lpstr>
      <vt:lpstr>  Коефіцієнт індексації нормативно-грошової оцінки землі визначається за формулою: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2013-11-12T11:27:33Z</dcterms:created>
  <dcterms:modified xsi:type="dcterms:W3CDTF">2013-11-13T08:40:14Z</dcterms:modified>
</cp:coreProperties>
</file>