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7"/>
  </p:handoutMasterIdLst>
  <p:sldIdLst>
    <p:sldId id="273" r:id="rId2"/>
    <p:sldId id="276" r:id="rId3"/>
    <p:sldId id="274" r:id="rId4"/>
    <p:sldId id="275" r:id="rId5"/>
    <p:sldId id="277" r:id="rId6"/>
    <p:sldId id="278" r:id="rId7"/>
    <p:sldId id="272" r:id="rId8"/>
    <p:sldId id="257" r:id="rId9"/>
    <p:sldId id="289" r:id="rId10"/>
    <p:sldId id="279" r:id="rId11"/>
    <p:sldId id="258" r:id="rId12"/>
    <p:sldId id="281" r:id="rId13"/>
    <p:sldId id="280" r:id="rId14"/>
    <p:sldId id="259" r:id="rId15"/>
    <p:sldId id="282" r:id="rId16"/>
    <p:sldId id="260" r:id="rId17"/>
    <p:sldId id="261" r:id="rId18"/>
    <p:sldId id="283" r:id="rId19"/>
    <p:sldId id="262" r:id="rId20"/>
    <p:sldId id="284" r:id="rId21"/>
    <p:sldId id="263" r:id="rId22"/>
    <p:sldId id="264" r:id="rId23"/>
    <p:sldId id="285" r:id="rId24"/>
    <p:sldId id="287" r:id="rId25"/>
    <p:sldId id="288" r:id="rId2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24" autoAdjust="0"/>
  </p:normalViewPr>
  <p:slideViewPr>
    <p:cSldViewPr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DEB45-37AB-4837-BC63-4249DF3329A6}" type="datetimeFigureOut">
              <a:rPr lang="ru-RU" smtClean="0"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C0C47-7C3D-4C9F-8BE8-CED5AFA090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473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7C629-C411-437E-A4C8-F344D8A260E0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A3DBB-E064-4C96-93DE-836293F275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DC8B8-A43C-4317-8818-8D12DA693C43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87D02-40E2-482D-8DF4-779B57F59D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FB590-2CF6-428B-B044-A7065ECA5C64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85C1E-3CB0-4693-BA82-B4AA108042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088D9-932A-40D4-8B3A-1B48673709DC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2D87-3EE7-4AEA-9ABA-5187C088CA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2BD58-7881-43D4-982E-C704CB4B9EC0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1DE3F-BDF7-4CB8-8D88-26A7E0396B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218C1-A130-4F20-847D-7F59E264E059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7B37F-C0F1-40E2-9C98-99BA3F6E09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DAFE-DDB6-4AE8-B221-737A5BE067B4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ABC4-5C4D-43FB-A262-9DDBEC4EB3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7F41A-D616-4863-AAC7-7257338B13E3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C199-24F9-432C-B801-78A9636301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0F1D-8742-48D0-9EAE-64122030D1D2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677B7-4E7E-4317-9769-44AE66EC28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A02DB-705B-460F-B7FD-4F96D01287B2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B8DA-8704-4E58-8865-D276A26905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E2B13-07D4-44C8-B5B1-137D230C02C1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F057E-7AA5-48EE-877F-0E3ACCC158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5756EC-1AE7-4B18-92A5-C0BFEBEC5191}" type="datetimeFigureOut">
              <a:rPr lang="ru-RU"/>
              <a:pPr>
                <a:defRPr/>
              </a:pPr>
              <a:t>30.05.2017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306540-C960-4BCA-91AC-5E0DDE04D2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fk.ua/" TargetMode="External"/><Relationship Id="rId2" Type="http://schemas.openxmlformats.org/officeDocument/2006/relationships/hyperlink" Target="http://www.st&#1072;tinform.com/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kiis.com.ua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Формальна </a:t>
            </a:r>
            <a:r>
              <a:rPr lang="ru-RU" sz="3200" b="1" dirty="0" err="1"/>
              <a:t>освіта</a:t>
            </a:r>
            <a:r>
              <a:rPr lang="ru-RU" sz="3200" b="1" dirty="0"/>
              <a:t> </a:t>
            </a:r>
            <a:r>
              <a:rPr lang="ru-RU" sz="3200" b="1" dirty="0" err="1"/>
              <a:t>допоможе</a:t>
            </a:r>
            <a:r>
              <a:rPr lang="ru-RU" sz="3200" b="1" dirty="0"/>
              <a:t> вам </a:t>
            </a:r>
            <a:r>
              <a:rPr lang="ru-RU" sz="3200" b="1" dirty="0" err="1"/>
              <a:t>вижити</a:t>
            </a:r>
            <a:r>
              <a:rPr lang="ru-RU" sz="3200" b="1" dirty="0"/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err="1" smtClean="0"/>
              <a:t>Самоосвіта</a:t>
            </a:r>
            <a:r>
              <a:rPr lang="ru-RU" sz="3200" b="1" dirty="0" smtClean="0"/>
              <a:t> </a:t>
            </a:r>
            <a:r>
              <a:rPr lang="ru-RU" sz="3200" b="1" dirty="0" err="1"/>
              <a:t>приведе</a:t>
            </a:r>
            <a:r>
              <a:rPr lang="ru-RU" sz="3200" b="1" dirty="0"/>
              <a:t> вас до </a:t>
            </a:r>
            <a:r>
              <a:rPr lang="ru-RU" sz="3200" b="1" dirty="0" err="1" smtClean="0"/>
              <a:t>успіху</a:t>
            </a:r>
            <a:r>
              <a:rPr lang="ru-RU" sz="3200" b="1" dirty="0" smtClean="0"/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esktop\На відкрите заняття маркетинг\маркетингові дослідження\f.8.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472608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3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7"/>
            <a:ext cx="8229600" cy="4623793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b="1" dirty="0" smtClean="0"/>
              <a:t>Вартість дослідження менша за вартість помилок!!!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84500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2. ЗНАЧЕННЯ МАРКЕТИНГОВИХ         ДОСЛІДЖЕНЬ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b="1" u="sng" dirty="0" smtClean="0"/>
              <a:t>Маркетингове дослідження </a:t>
            </a:r>
            <a:r>
              <a:rPr lang="uk-UA" dirty="0" smtClean="0"/>
              <a:t>– це аналітичний процес, що включає визначення проблеми, збирання й аналіз інформації, розроблення рекомендацій щодо поліпшення маркетингової діяльності організації.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dirty="0" smtClean="0">
                <a:solidFill>
                  <a:srgbClr val="FF0000"/>
                </a:solidFill>
              </a:rPr>
              <a:t>Не тільки визначати проблему, а й вказувати на маркетингові можливості та допомагати приймати найкращі рішення!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/>
              <a:t>Завдання маркетингових досліджень полягає в отриманні корисної достовірної, надійної та максимально повної інформації для прийняття маркетингового рішення.	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r>
              <a:rPr lang="uk-UA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uk-UA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Етапи проведення маркетингових досліджень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b="1" u="sng" dirty="0"/>
              <a:t>Прийняття рішення</a:t>
            </a:r>
            <a:r>
              <a:rPr lang="uk-UA" sz="2000" b="1" dirty="0"/>
              <a:t> </a:t>
            </a:r>
            <a:r>
              <a:rPr lang="uk-UA" sz="2000" dirty="0"/>
              <a:t>– це усвідомлений вибір одного варіанта з кількох можливих.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Маркетологи намагаються поліпшити маркетингові рішення за допомогою більш формальних, структурованих підходів. 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Для цього вони розробили </a:t>
            </a:r>
            <a:r>
              <a:rPr lang="uk-UA" sz="2000" dirty="0" err="1"/>
              <a:t>п’ятиетапний</a:t>
            </a:r>
            <a:r>
              <a:rPr lang="uk-UA" sz="2000" dirty="0"/>
              <a:t> процес маркетингових досліджень: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	</a:t>
            </a:r>
            <a:r>
              <a:rPr lang="uk-UA" sz="2000" b="1" dirty="0"/>
              <a:t>1.   </a:t>
            </a:r>
            <a:r>
              <a:rPr lang="uk-UA" sz="2000" dirty="0"/>
              <a:t>Визначення проблеми.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	</a:t>
            </a:r>
            <a:r>
              <a:rPr lang="uk-UA" sz="2000" b="1" dirty="0"/>
              <a:t>2.   </a:t>
            </a:r>
            <a:r>
              <a:rPr lang="uk-UA" sz="2000" dirty="0"/>
              <a:t>Розроблення плану дослідження.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	</a:t>
            </a:r>
            <a:r>
              <a:rPr lang="uk-UA" sz="2000" b="1" dirty="0"/>
              <a:t>3.   </a:t>
            </a:r>
            <a:r>
              <a:rPr lang="uk-UA" sz="2000" dirty="0"/>
              <a:t>Збирання інформації.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	4.   Підготовка загального звіту.</a:t>
            </a:r>
            <a:endParaRPr lang="ru-RU" sz="2000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dirty="0"/>
              <a:t>	5.   Розроблення рекомендацій.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05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На відкрите заняття маркетинг\маркетингові дослідження\8.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14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858280" cy="107157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3.1. ЕТАП 1: ВИЗНАЧЕННЯ ПРОБЛЕМИ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4752975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dirty="0" smtClean="0"/>
              <a:t>Постановка мети дослідження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b="1" u="sng" dirty="0" smtClean="0"/>
              <a:t>Мета дослідження</a:t>
            </a:r>
            <a:r>
              <a:rPr lang="uk-UA" dirty="0" smtClean="0"/>
              <a:t> – це певні завдання, розв’язати які намагається менеджер.. 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b="1" dirty="0" smtClean="0"/>
              <a:t>Найчастіше маркетологи прагнуть: </a:t>
            </a:r>
            <a:r>
              <a:rPr lang="uk-UA" i="1" dirty="0" smtClean="0"/>
              <a:t>збільшити доходи і прибуток; чіткіше визначити потреби споживачів; дізнатися чому продукт погано продається.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Маркетологи повинні точно визначити тип дослідження, який допоможе досягти мети дослідження. Як правило, використовуються один з трьох видів дослідження: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b="1" dirty="0" smtClean="0"/>
              <a:t>	</a:t>
            </a:r>
            <a:r>
              <a:rPr lang="uk-UA" b="1" i="1" dirty="0" smtClean="0"/>
              <a:t>Пошукове дослідження </a:t>
            </a:r>
            <a:r>
              <a:rPr lang="uk-UA" dirty="0" smtClean="0"/>
              <a:t>дозволяє отримати інформацію про факт або явище, які маркетологи хочуть краще зрозуміти.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	</a:t>
            </a:r>
            <a:r>
              <a:rPr lang="uk-UA" b="1" dirty="0" smtClean="0"/>
              <a:t>	</a:t>
            </a:r>
            <a:r>
              <a:rPr lang="uk-UA" b="1" i="1" dirty="0" smtClean="0"/>
              <a:t>Описове дослідження </a:t>
            </a:r>
            <a:r>
              <a:rPr lang="uk-UA" dirty="0" smtClean="0"/>
              <a:t>передбачає детальний опис окремих фактів або явищ, а також їхню частоту та щільність зв’язку.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		</a:t>
            </a:r>
            <a:r>
              <a:rPr lang="uk-UA" b="1" i="1" dirty="0" smtClean="0"/>
              <a:t>Причинно-наслідкове дослідження</a:t>
            </a:r>
            <a:r>
              <a:rPr lang="uk-UA" b="1" dirty="0" smtClean="0"/>
              <a:t> </a:t>
            </a:r>
            <a:r>
              <a:rPr lang="uk-UA" dirty="0" smtClean="0"/>
              <a:t>допомагає зрозуміти, яким чином мірою зміна одного чинника впливає на впливає на зміну іншого.  </a:t>
            </a:r>
            <a:endParaRPr lang="ru-RU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389437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/>
              <a:t>Кваліфіковані спеціалісти з маркетингу чітко визначають </a:t>
            </a:r>
            <a:r>
              <a:rPr lang="uk-UA" sz="3600" b="1" dirty="0" smtClean="0"/>
              <a:t>показники успіху </a:t>
            </a:r>
            <a:r>
              <a:rPr lang="uk-UA" sz="3600" dirty="0" smtClean="0"/>
              <a:t>– це критерії і стандарти, за якими оцінюють запропоновані способи вирішення певної проблеми.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791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3.2. ЕТАП 2: РОЗРОБЛЕННЯ ПЛАНУ ДОСЛІДЖЕННЯ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/>
              <a:t>1</a:t>
            </a:r>
            <a:r>
              <a:rPr lang="uk-UA" b="1" dirty="0" smtClean="0"/>
              <a:t>. Визначення обмежень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dirty="0" smtClean="0"/>
              <a:t>Обмеження, які накладаються на дослідження – це обмежувальні чинники, що впливають на потенційні можливості вирішення проблеми.</a:t>
            </a:r>
            <a:endParaRPr lang="ru-RU" dirty="0" smtClean="0"/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dirty="0" smtClean="0"/>
              <a:t>Типові обмеження, що виникають на цьому етапі – це брак часу та коштів, необхідних для проведення дослідження.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/>
              <a:t>2</a:t>
            </a:r>
            <a:r>
              <a:rPr lang="uk-UA" b="1" dirty="0" smtClean="0"/>
              <a:t>. Визначення типу потрібної інформації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Під час дослідження можна отримати величезний обсяг цікавої інформації, яка не здатна допомогти прийняти маркетингове рішення.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 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/>
              <a:t>3</a:t>
            </a:r>
            <a:r>
              <a:rPr lang="uk-UA" b="1" dirty="0" smtClean="0"/>
              <a:t>.	Визначення методів  збирання інформації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При визначенні методу збирання інформації, важливе значення мають два складники: </a:t>
            </a:r>
            <a:r>
              <a:rPr lang="uk-UA" b="1" dirty="0" smtClean="0"/>
              <a:t>1)</a:t>
            </a:r>
            <a:r>
              <a:rPr lang="uk-UA" b="1" i="1" dirty="0" smtClean="0"/>
              <a:t> гіпотези; </a:t>
            </a:r>
            <a:r>
              <a:rPr lang="uk-UA" b="1" dirty="0" smtClean="0"/>
              <a:t>2)</a:t>
            </a:r>
            <a:r>
              <a:rPr lang="uk-UA" b="1" i="1" dirty="0" smtClean="0"/>
              <a:t> методи.</a:t>
            </a:r>
            <a:endParaRPr lang="ru-RU" b="1" i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908720"/>
            <a:ext cx="8643998" cy="496855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 smtClean="0">
                <a:solidFill>
                  <a:schemeClr val="tx1"/>
                </a:solidFill>
              </a:rPr>
              <a:t>Гіпотези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uk-UA" sz="2800" i="1" dirty="0" smtClean="0">
                <a:solidFill>
                  <a:schemeClr val="tx1"/>
                </a:solidFill>
              </a:rPr>
              <a:t>Гіпотеза </a:t>
            </a:r>
            <a:r>
              <a:rPr lang="uk-UA" sz="2800" dirty="0" smtClean="0">
                <a:solidFill>
                  <a:schemeClr val="tx1"/>
                </a:solidFill>
              </a:rPr>
              <a:t>– це припущення про зв’язок двох або більше чинників чи про можливий результат.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uk-UA" sz="2800" b="1" dirty="0">
                <a:solidFill>
                  <a:schemeClr val="tx1"/>
                </a:solidFill>
              </a:rPr>
              <a:t/>
            </a:r>
            <a:br>
              <a:rPr lang="uk-UA" sz="2800" b="1" dirty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/>
            </a:r>
            <a:br>
              <a:rPr lang="uk-UA" sz="2800" b="1" dirty="0" smtClean="0">
                <a:solidFill>
                  <a:schemeClr val="tx1"/>
                </a:solidFill>
              </a:rPr>
            </a:br>
            <a:r>
              <a:rPr lang="uk-UA" sz="2800" dirty="0" smtClean="0">
                <a:solidFill>
                  <a:schemeClr val="tx1"/>
                </a:solidFill>
              </a:rPr>
              <a:t>Гіпотези, які стають підставою для маркетингових рішень, можуть мати різні джерела: роздуми, матеріали попередніх маркетингових досліджень, технічні досягнення, неформальні бесіди, творчі здогадки і навіть пропозиції внесені споживачами.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0464" y="668675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/>
              <a:t>Методи</a:t>
            </a:r>
            <a:r>
              <a:rPr lang="ru-RU" dirty="0"/>
              <a:t/>
            </a:r>
            <a:br>
              <a:rPr lang="ru-RU" dirty="0"/>
            </a:br>
            <a:r>
              <a:rPr lang="uk-UA" i="1" dirty="0" smtClean="0"/>
              <a:t>Методи </a:t>
            </a:r>
            <a:r>
              <a:rPr lang="uk-UA" dirty="0"/>
              <a:t>– це підходи, які можна використати для вирішення всієї проблеми або її частини.</a:t>
            </a:r>
            <a:r>
              <a:rPr lang="ru-RU" dirty="0"/>
              <a:t/>
            </a:r>
            <a:br>
              <a:rPr lang="ru-RU" dirty="0"/>
            </a:br>
            <a:r>
              <a:rPr lang="uk-UA" dirty="0" smtClean="0"/>
              <a:t>Спеціальні </a:t>
            </a:r>
            <a:r>
              <a:rPr lang="uk-UA" dirty="0"/>
              <a:t>методи, що відіграють важливу роль у </a:t>
            </a:r>
            <a:r>
              <a:rPr lang="uk-UA" dirty="0" smtClean="0"/>
              <a:t>маркетингу – спосіб формування вибірки.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</a:t>
            </a:r>
            <a:r>
              <a:rPr lang="uk-UA" b="1" dirty="0"/>
              <a:t>Вибірка </a:t>
            </a:r>
            <a:r>
              <a:rPr lang="uk-UA" dirty="0"/>
              <a:t>представляє собою групу представників ринкового середовища, таких як дистриб'ютори, споживачі або покупці, відповіді яких вважають типовими для тих, хто цікавить дослідника</a:t>
            </a:r>
            <a:r>
              <a:rPr lang="uk-UA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uk-UA" i="1" u="sng" dirty="0"/>
              <a:t>Існують два способи формування вибірки</a:t>
            </a:r>
            <a:r>
              <a:rPr lang="uk-UA" i="1" dirty="0"/>
              <a:t>:</a:t>
            </a:r>
            <a:r>
              <a:rPr lang="ru-RU" i="1" dirty="0"/>
              <a:t/>
            </a:r>
            <a:br>
              <a:rPr lang="ru-RU" i="1" dirty="0"/>
            </a:br>
            <a:r>
              <a:rPr lang="ru-RU" dirty="0"/>
              <a:t>   </a:t>
            </a:r>
            <a:r>
              <a:rPr lang="uk-UA" b="1" dirty="0"/>
              <a:t>Випадкова вибірка </a:t>
            </a:r>
            <a:r>
              <a:rPr lang="uk-UA" dirty="0"/>
              <a:t>формується</a:t>
            </a:r>
            <a:r>
              <a:rPr lang="uk-UA" b="1" dirty="0"/>
              <a:t> </a:t>
            </a:r>
            <a:r>
              <a:rPr lang="uk-UA" dirty="0"/>
              <a:t>за такими принципами, що дають можливість будь-якому представникові ринкового середовища бути вибраним.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</a:t>
            </a:r>
            <a:r>
              <a:rPr lang="uk-UA" b="1" dirty="0"/>
              <a:t>Невипадкова вибірка</a:t>
            </a:r>
            <a:r>
              <a:rPr lang="uk-UA" dirty="0"/>
              <a:t> формується за певними ознаками, тому деякі представники ринкового середовища не можуть ні за яких обставин бути вибраними.  </a:t>
            </a:r>
            <a:r>
              <a:rPr lang="ru-RU" dirty="0"/>
              <a:t/>
            </a:r>
            <a:br>
              <a:rPr lang="ru-RU" dirty="0"/>
            </a:br>
            <a:r>
              <a:rPr lang="uk-UA" dirty="0" smtClean="0"/>
              <a:t> Щоб </a:t>
            </a:r>
            <a:r>
              <a:rPr lang="uk-UA" dirty="0"/>
              <a:t>висновок максимально повно відповідав реальному стану речей, вибірка має бути репрезентативною.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Якщо вибірка не об’єднує типових представників, можна зробити хибні висновки та ухвалити помилкове маркетингове рішення.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2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3.3. Етап 3: ЗБИРАННЯ ІНФОРМАЦІЇ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uk-UA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Дані – це факти і цифри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458" name="Содержимое 9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4038600" cy="4433888"/>
          </a:xfrm>
        </p:spPr>
        <p:txBody>
          <a:bodyPr/>
          <a:lstStyle/>
          <a:p>
            <a:pPr eaLnBrk="1" hangingPunct="1"/>
            <a:r>
              <a:rPr lang="uk-UA" sz="2800" b="1" dirty="0" smtClean="0"/>
              <a:t>Вторинні дані </a:t>
            </a:r>
            <a:r>
              <a:rPr lang="uk-UA" i="1" dirty="0" smtClean="0"/>
              <a:t>– </a:t>
            </a:r>
            <a:r>
              <a:rPr lang="uk-UA" dirty="0" smtClean="0"/>
              <a:t>це інформація, яку було зібрано раніше з іншою метою.</a:t>
            </a: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19459" name="Содержимое 10"/>
          <p:cNvSpPr>
            <a:spLocks noGrp="1"/>
          </p:cNvSpPr>
          <p:nvPr>
            <p:ph sz="half" idx="2"/>
          </p:nvPr>
        </p:nvSpPr>
        <p:spPr>
          <a:xfrm>
            <a:off x="4572000" y="2780928"/>
            <a:ext cx="4038600" cy="4433888"/>
          </a:xfrm>
        </p:spPr>
        <p:txBody>
          <a:bodyPr/>
          <a:lstStyle/>
          <a:p>
            <a:pPr eaLnBrk="1" hangingPunct="1"/>
            <a:r>
              <a:rPr lang="uk-UA" sz="2800" b="1" dirty="0" smtClean="0"/>
              <a:t>Первинні дані </a:t>
            </a:r>
            <a:r>
              <a:rPr lang="uk-UA" dirty="0" smtClean="0"/>
              <a:t>– це інформація, яку збирають спеціально для даного проекту.</a:t>
            </a: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dirty="0" smtClean="0"/>
              <a:t>Модуль 2. Визначення маркетингових можливостей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35163"/>
            <a:ext cx="8640960" cy="4389437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 smtClean="0"/>
              <a:t>Тема 2.1. Поведінка споживача.</a:t>
            </a:r>
          </a:p>
          <a:p>
            <a:pPr marL="0" indent="0">
              <a:buNone/>
            </a:pPr>
            <a:r>
              <a:rPr lang="uk-UA" sz="3600" b="1" dirty="0" smtClean="0"/>
              <a:t>Тема 2.2. Вихід на міжнародні ринки.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Тема 2.3. Маркетингові дослідження.</a:t>
            </a:r>
          </a:p>
          <a:p>
            <a:pPr marL="0" indent="0">
              <a:buNone/>
            </a:pPr>
            <a:r>
              <a:rPr lang="uk-UA" sz="3600" b="1" dirty="0" smtClean="0"/>
              <a:t>Тема 2.4. Сегментація ринку.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265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esktop\На відкрите заняття маркетинг\маркетингові дослідження\8.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sus\Desktop\На відкрите заняття маркетинг\маркетингові дослідження\8.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2" y="-305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1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Текст 5"/>
          <p:cNvSpPr>
            <a:spLocks noGrp="1"/>
          </p:cNvSpPr>
          <p:nvPr>
            <p:ph type="body" idx="1"/>
          </p:nvPr>
        </p:nvSpPr>
        <p:spPr>
          <a:xfrm>
            <a:off x="251520" y="1340768"/>
            <a:ext cx="4040187" cy="714375"/>
          </a:xfrm>
        </p:spPr>
        <p:txBody>
          <a:bodyPr/>
          <a:lstStyle/>
          <a:p>
            <a:pPr eaLnBrk="1" hangingPunct="1"/>
            <a:r>
              <a:rPr lang="en-US" sz="1800" dirty="0" smtClean="0"/>
              <a:t>  </a:t>
            </a:r>
            <a:r>
              <a:rPr lang="uk-UA" sz="1800" dirty="0" smtClean="0"/>
              <a:t>Переваги вторинних даних:</a:t>
            </a:r>
            <a:endParaRPr lang="ru-RU" sz="1800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20483" name="Текст 7"/>
          <p:cNvSpPr>
            <a:spLocks noGrp="1"/>
          </p:cNvSpPr>
          <p:nvPr>
            <p:ph type="body" sz="half" idx="3"/>
          </p:nvPr>
        </p:nvSpPr>
        <p:spPr>
          <a:xfrm>
            <a:off x="4860032" y="1124744"/>
            <a:ext cx="4041775" cy="857250"/>
          </a:xfrm>
        </p:spPr>
        <p:txBody>
          <a:bodyPr/>
          <a:lstStyle/>
          <a:p>
            <a:pPr eaLnBrk="1" hangingPunct="1"/>
            <a:r>
              <a:rPr lang="en-US" sz="1800" dirty="0" smtClean="0">
                <a:solidFill>
                  <a:schemeClr val="tx1"/>
                </a:solidFill>
              </a:rPr>
              <a:t>       </a:t>
            </a:r>
            <a:r>
              <a:rPr lang="uk-UA" sz="1800" dirty="0" smtClean="0"/>
              <a:t>Недоліки вторинних даних:</a:t>
            </a:r>
            <a:endParaRPr lang="ru-RU" sz="1800" dirty="0" smtClean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179512" y="2276872"/>
            <a:ext cx="4283075" cy="3142681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Заощадження часу, адже необхідні дані вже зібрані та систематизовані.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Низькі витрати – інформація часто надається безкоштовно або її вартість дорівнює вартості носія.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Містить інформацію, яку важко отримати власноруч.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572000" y="2348880"/>
            <a:ext cx="4284663" cy="2714625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dirty="0" smtClean="0"/>
              <a:t> Можуть застаріти, зокрема  дані перепису, які збираються раз на 10 років.</a:t>
            </a: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dirty="0" smtClean="0"/>
              <a:t>Стосуються інших проблем, інших організацій і тому можуть не відповідати вашому дослідженню.</a:t>
            </a: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400" dirty="0" smtClean="0"/>
              <a:t>Дані збираються з  іншою метою і можуть бути недостатніми для потреб вашого дослідження.</a:t>
            </a: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313" y="214313"/>
            <a:ext cx="8715375" cy="42148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 Первинні дані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</a:t>
            </a:r>
            <a:r>
              <a:rPr lang="uk-UA" sz="2000" dirty="0" smtClean="0">
                <a:solidFill>
                  <a:schemeClr val="tx1"/>
                </a:solidFill>
              </a:rPr>
              <a:t>Існують два основні способи збирання первинних даних під час маркетингового дослідження: 1)</a:t>
            </a:r>
            <a:r>
              <a:rPr lang="uk-UA" sz="2000" b="1" i="1" dirty="0" smtClean="0">
                <a:solidFill>
                  <a:schemeClr val="tx1"/>
                </a:solidFill>
              </a:rPr>
              <a:t> спостереження за поведінкою людей; </a:t>
            </a:r>
            <a:r>
              <a:rPr lang="uk-UA" sz="2000" dirty="0" smtClean="0">
                <a:solidFill>
                  <a:schemeClr val="tx1"/>
                </a:solidFill>
              </a:rPr>
              <a:t>2)</a:t>
            </a:r>
            <a:r>
              <a:rPr lang="uk-UA" sz="2000" b="1" i="1" dirty="0" smtClean="0">
                <a:solidFill>
                  <a:schemeClr val="tx1"/>
                </a:solidFill>
              </a:rPr>
              <a:t> опитування.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</a:t>
            </a:r>
            <a:r>
              <a:rPr lang="uk-UA" sz="2000" b="1" dirty="0" smtClean="0">
                <a:solidFill>
                  <a:schemeClr val="tx1"/>
                </a:solidFill>
              </a:rPr>
              <a:t>1.Дані спостережень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 </a:t>
            </a:r>
            <a:r>
              <a:rPr lang="uk-UA" sz="2000" dirty="0" smtClean="0">
                <a:solidFill>
                  <a:schemeClr val="tx1"/>
                </a:solidFill>
              </a:rPr>
              <a:t>Інформацію, одержану шляхом спостереження за поведінкою людей, називають </a:t>
            </a:r>
            <a:r>
              <a:rPr lang="uk-UA" sz="2000" b="1" dirty="0" smtClean="0">
                <a:solidFill>
                  <a:schemeClr val="tx1"/>
                </a:solidFill>
              </a:rPr>
              <a:t>даними спостережень</a:t>
            </a:r>
            <a:r>
              <a:rPr lang="uk-UA" sz="2000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 </a:t>
            </a:r>
            <a:r>
              <a:rPr lang="uk-UA" sz="2000" dirty="0" smtClean="0">
                <a:solidFill>
                  <a:schemeClr val="tx1"/>
                </a:solidFill>
              </a:rPr>
              <a:t>Інші методи збирання даних спостережень: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  - </a:t>
            </a:r>
            <a:r>
              <a:rPr lang="uk-UA" sz="2000" dirty="0" smtClean="0">
                <a:solidFill>
                  <a:schemeClr val="tx1"/>
                </a:solidFill>
              </a:rPr>
              <a:t>Таємні покупці.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  - </a:t>
            </a:r>
            <a:r>
              <a:rPr lang="uk-UA" sz="2000" dirty="0" smtClean="0">
                <a:solidFill>
                  <a:schemeClr val="tx1"/>
                </a:solidFill>
              </a:rPr>
              <a:t>Спостереження за споживачами і запис на відеоплівку.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    </a:t>
            </a:r>
            <a:r>
              <a:rPr lang="uk-UA" sz="2000" b="1" dirty="0" smtClean="0">
                <a:solidFill>
                  <a:schemeClr val="tx1"/>
                </a:solidFill>
              </a:rPr>
              <a:t>2.Дані анкетних опитувань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Дані анкетних опитувань </a:t>
            </a:r>
            <a:r>
              <a:rPr lang="uk-UA" sz="2000" dirty="0" smtClean="0">
                <a:solidFill>
                  <a:schemeClr val="tx1"/>
                </a:solidFill>
              </a:rPr>
              <a:t>– це факти і цифри, які отримують шляхом опитування людей про їхні наміри ставлення, рівень обізнаності та звички споживання.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uk-UA" sz="2000" dirty="0" smtClean="0">
                <a:solidFill>
                  <a:schemeClr val="tx1"/>
                </a:solidFill>
              </a:rPr>
              <a:t>Існує декілька методів пошукового дослідження: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en-US" sz="2000" b="1" dirty="0" smtClean="0">
                <a:solidFill>
                  <a:schemeClr val="tx1"/>
                </a:solidFill>
              </a:rPr>
              <a:t>     -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uk-UA" sz="2000" i="1" dirty="0" smtClean="0">
                <a:solidFill>
                  <a:schemeClr val="tx1"/>
                </a:solidFill>
              </a:rPr>
              <a:t>Особисте опитування (індивідуальне інтерв’ю) 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    </a:t>
            </a:r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uk-UA" sz="2000" i="1" dirty="0" smtClean="0">
                <a:solidFill>
                  <a:schemeClr val="tx1"/>
                </a:solidFill>
              </a:rPr>
              <a:t>Фокус-група (групове інтерв’ю).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1506" name="Текст 4"/>
          <p:cNvSpPr>
            <a:spLocks noGrp="1"/>
          </p:cNvSpPr>
          <p:nvPr>
            <p:ph type="body" idx="1"/>
          </p:nvPr>
        </p:nvSpPr>
        <p:spPr>
          <a:xfrm>
            <a:off x="142875" y="4357688"/>
            <a:ext cx="4354513" cy="642937"/>
          </a:xfrm>
        </p:spPr>
        <p:txBody>
          <a:bodyPr/>
          <a:lstStyle/>
          <a:p>
            <a:pPr eaLnBrk="1" hangingPunct="1"/>
            <a:r>
              <a:rPr lang="uk-UA" sz="2000" smtClean="0"/>
              <a:t>Переваги  первинних даних:</a:t>
            </a:r>
            <a:endParaRPr lang="ru-RU" sz="2000" smtClean="0"/>
          </a:p>
        </p:txBody>
      </p:sp>
      <p:sp>
        <p:nvSpPr>
          <p:cNvPr id="21507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4357688"/>
            <a:ext cx="4284663" cy="571500"/>
          </a:xfrm>
        </p:spPr>
        <p:txBody>
          <a:bodyPr/>
          <a:lstStyle/>
          <a:p>
            <a:pPr eaLnBrk="1" hangingPunct="1"/>
            <a:r>
              <a:rPr lang="uk-UA" smtClean="0"/>
              <a:t> </a:t>
            </a:r>
            <a:r>
              <a:rPr lang="ru-RU" sz="2000" smtClean="0"/>
              <a:t>Н</a:t>
            </a:r>
            <a:r>
              <a:rPr lang="uk-UA" sz="2000" smtClean="0"/>
              <a:t>едоліки первинних даних</a:t>
            </a:r>
            <a:endParaRPr lang="ru-RU" sz="2000" smtClean="0"/>
          </a:p>
        </p:txBody>
      </p:sp>
      <p:sp>
        <p:nvSpPr>
          <p:cNvPr id="21508" name="Содержимое 5"/>
          <p:cNvSpPr>
            <a:spLocks noGrp="1"/>
          </p:cNvSpPr>
          <p:nvPr>
            <p:ph sz="quarter" idx="2"/>
          </p:nvPr>
        </p:nvSpPr>
        <p:spPr>
          <a:xfrm>
            <a:off x="457200" y="5143500"/>
            <a:ext cx="4043363" cy="1500188"/>
          </a:xfrm>
        </p:spPr>
        <p:txBody>
          <a:bodyPr/>
          <a:lstStyle/>
          <a:p>
            <a:pPr eaLnBrk="1" hangingPunct="1"/>
            <a:r>
              <a:rPr lang="uk-UA" sz="2000" smtClean="0"/>
              <a:t>Переваги полягають у тому, що первинні дані актуальні і відповідають меті дослідження.</a:t>
            </a:r>
            <a:endParaRPr lang="ru-RU" sz="2000" smtClean="0"/>
          </a:p>
          <a:p>
            <a:pPr eaLnBrk="1" hangingPunct="1"/>
            <a:endParaRPr lang="ru-RU" smtClean="0"/>
          </a:p>
        </p:txBody>
      </p:sp>
      <p:sp>
        <p:nvSpPr>
          <p:cNvPr id="21509" name="Содержимое 9"/>
          <p:cNvSpPr>
            <a:spLocks noGrp="1"/>
          </p:cNvSpPr>
          <p:nvPr>
            <p:ph sz="quarter" idx="4"/>
          </p:nvPr>
        </p:nvSpPr>
        <p:spPr>
          <a:xfrm>
            <a:off x="4643438" y="5143500"/>
            <a:ext cx="4043362" cy="1500188"/>
          </a:xfrm>
        </p:spPr>
        <p:txBody>
          <a:bodyPr/>
          <a:lstStyle/>
          <a:p>
            <a:pPr eaLnBrk="1" hangingPunct="1"/>
            <a:r>
              <a:rPr lang="uk-UA" sz="2000" smtClean="0"/>
              <a:t>Недоліки полягають у їх високій вартості і великих витратах часу порівняно із збиранням вторинних даних.</a:t>
            </a:r>
            <a:endParaRPr lang="ru-RU" sz="2000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pPr algn="ctr"/>
            <a:r>
              <a:rPr lang="uk-UA" sz="3600" b="1" dirty="0" smtClean="0"/>
              <a:t>Первинні дані: </a:t>
            </a:r>
            <a:br>
              <a:rPr lang="uk-UA" sz="3600" b="1" dirty="0" smtClean="0"/>
            </a:br>
            <a:r>
              <a:rPr lang="uk-UA" sz="3600" b="1" dirty="0" smtClean="0"/>
              <a:t>спостереження за поведінкою</a:t>
            </a:r>
            <a:endParaRPr lang="ru-RU" sz="3600" b="1" dirty="0"/>
          </a:p>
        </p:txBody>
      </p:sp>
      <p:pic>
        <p:nvPicPr>
          <p:cNvPr id="4098" name="Picture 2" descr="C:\Users\Asus\Desktop\На відкрите заняття маркетинг\маркетингові дослідження\8.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99288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2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Висновки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2000" dirty="0" smtClean="0"/>
              <a:t>Які причини проведення маркетингових досліджень?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849163"/>
          </a:xfrm>
        </p:spPr>
        <p:txBody>
          <a:bodyPr/>
          <a:lstStyle/>
          <a:p>
            <a:pPr algn="ctr"/>
            <a:r>
              <a:rPr lang="uk-UA" sz="2000" dirty="0" smtClean="0"/>
              <a:t>Які складові процесу маркетингового дослідження ми сьогодні розглянули?</a:t>
            </a: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 smtClean="0"/>
              <a:t>Щоб бути успішними, продукт і маркетингова програма мають задовольнити потреби споживачів. Отримана в наслідок досліджень інформація дозволяє зменшити ризики.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2000" y="2852936"/>
            <a:ext cx="4041775" cy="384572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1. Визначення проблеми</a:t>
            </a:r>
          </a:p>
          <a:p>
            <a:pPr marL="0" indent="0">
              <a:buNone/>
            </a:pPr>
            <a:r>
              <a:rPr lang="uk-UA" dirty="0" smtClean="0"/>
              <a:t>2. Розробка плану дослідження.</a:t>
            </a:r>
          </a:p>
          <a:p>
            <a:pPr marL="0" indent="0">
              <a:buNone/>
            </a:pPr>
            <a:r>
              <a:rPr lang="uk-UA" dirty="0" smtClean="0"/>
              <a:t>3. Збирання інформації.</a:t>
            </a:r>
          </a:p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69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Домашнє завдання: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427985" y="1859757"/>
            <a:ext cx="4258816" cy="654843"/>
          </a:xfrm>
        </p:spPr>
        <p:txBody>
          <a:bodyPr/>
          <a:lstStyle/>
          <a:p>
            <a:r>
              <a:rPr lang="uk-UA" dirty="0" smtClean="0"/>
              <a:t>Завдання в </a:t>
            </a:r>
            <a:r>
              <a:rPr lang="en-US" dirty="0" smtClean="0"/>
              <a:t>Internet </a:t>
            </a:r>
            <a:r>
              <a:rPr lang="uk-UA" dirty="0" smtClean="0"/>
              <a:t>ресурсі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95536" y="1988840"/>
            <a:ext cx="4040188" cy="384572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i="1" dirty="0" smtClean="0"/>
              <a:t>Навчальний посібник </a:t>
            </a:r>
          </a:p>
          <a:p>
            <a:pPr marL="0" indent="0" algn="ctr">
              <a:buNone/>
            </a:pPr>
            <a:r>
              <a:rPr lang="uk-UA" sz="3200" i="1" dirty="0" smtClean="0"/>
              <a:t>«Маркетинг»</a:t>
            </a:r>
          </a:p>
          <a:p>
            <a:pPr marL="0" indent="0" algn="ctr">
              <a:buNone/>
            </a:pPr>
            <a:r>
              <a:rPr lang="uk-UA" sz="3200" i="1" dirty="0" err="1" smtClean="0"/>
              <a:t>Роздайбіда</a:t>
            </a:r>
            <a:r>
              <a:rPr lang="uk-UA" sz="3200" i="1" dirty="0" smtClean="0"/>
              <a:t> </a:t>
            </a:r>
            <a:r>
              <a:rPr lang="uk-UA" sz="3200" i="1" dirty="0"/>
              <a:t>Н.М. та </a:t>
            </a:r>
            <a:r>
              <a:rPr lang="uk-UA" sz="3200" i="1" dirty="0" smtClean="0"/>
              <a:t>ін.    ст.78-88</a:t>
            </a:r>
          </a:p>
          <a:p>
            <a:pPr marL="0" indent="0" algn="ctr">
              <a:buNone/>
            </a:pPr>
            <a:r>
              <a:rPr lang="uk-UA" sz="3200" i="1" dirty="0" smtClean="0"/>
              <a:t> 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1600" b="1" dirty="0" smtClean="0"/>
              <a:t>1. Знайдіть </a:t>
            </a:r>
            <a:r>
              <a:rPr lang="uk-UA" sz="1600" b="1" dirty="0"/>
              <a:t>в Інтернеті сайти кількох дослідницьких компаній, наприклад, </a:t>
            </a:r>
            <a:r>
              <a:rPr lang="en-GB" sz="1600" b="1" u="sng" dirty="0">
                <a:hlinkClick r:id="rId2"/>
              </a:rPr>
              <a:t>www</a:t>
            </a:r>
            <a:r>
              <a:rPr lang="ru-RU" sz="1600" b="1" u="sng" dirty="0">
                <a:hlinkClick r:id="rId2"/>
              </a:rPr>
              <a:t>.</a:t>
            </a:r>
            <a:r>
              <a:rPr lang="en-GB" sz="1600" b="1" u="sng" dirty="0" err="1">
                <a:hlinkClick r:id="rId2"/>
              </a:rPr>
              <a:t>st</a:t>
            </a:r>
            <a:r>
              <a:rPr lang="uk-UA" sz="1600" b="1" u="sng" dirty="0">
                <a:hlinkClick r:id="rId2"/>
              </a:rPr>
              <a:t>а</a:t>
            </a:r>
            <a:r>
              <a:rPr lang="en-GB" sz="1600" b="1" u="sng" dirty="0" err="1">
                <a:hlinkClick r:id="rId2"/>
              </a:rPr>
              <a:t>tinform</a:t>
            </a:r>
            <a:r>
              <a:rPr lang="ru-RU" sz="1600" b="1" u="sng" dirty="0">
                <a:hlinkClick r:id="rId2"/>
              </a:rPr>
              <a:t>.</a:t>
            </a:r>
            <a:r>
              <a:rPr lang="en-GB" sz="1600" b="1" u="sng" dirty="0">
                <a:hlinkClick r:id="rId2"/>
              </a:rPr>
              <a:t>com</a:t>
            </a:r>
            <a:r>
              <a:rPr lang="ru-RU" sz="1600" b="1" dirty="0"/>
              <a:t>, </a:t>
            </a:r>
            <a:r>
              <a:rPr lang="en-GB" sz="1600" b="1" u="sng" dirty="0">
                <a:hlinkClick r:id="rId3"/>
              </a:rPr>
              <a:t>www</a:t>
            </a:r>
            <a:r>
              <a:rPr lang="ru-RU" sz="1600" b="1" u="sng" dirty="0">
                <a:hlinkClick r:id="rId3"/>
              </a:rPr>
              <a:t>.</a:t>
            </a:r>
            <a:r>
              <a:rPr lang="en-GB" sz="1600" b="1" u="sng" dirty="0" err="1">
                <a:hlinkClick r:id="rId3"/>
              </a:rPr>
              <a:t>gfk</a:t>
            </a:r>
            <a:r>
              <a:rPr lang="ru-RU" sz="1600" b="1" u="sng" dirty="0">
                <a:hlinkClick r:id="rId3"/>
              </a:rPr>
              <a:t>.</a:t>
            </a:r>
            <a:r>
              <a:rPr lang="en-GB" sz="1600" b="1" u="sng" dirty="0" err="1">
                <a:hlinkClick r:id="rId3"/>
              </a:rPr>
              <a:t>ua</a:t>
            </a:r>
            <a:r>
              <a:rPr lang="ru-RU" sz="1600" b="1" dirty="0"/>
              <a:t>, </a:t>
            </a:r>
            <a:r>
              <a:rPr lang="en-GB" sz="1600" b="1" u="sng" dirty="0">
                <a:hlinkClick r:id="rId4"/>
              </a:rPr>
              <a:t>www</a:t>
            </a:r>
            <a:r>
              <a:rPr lang="ru-RU" sz="1600" b="1" u="sng" dirty="0">
                <a:hlinkClick r:id="rId4"/>
              </a:rPr>
              <a:t>.</a:t>
            </a:r>
            <a:r>
              <a:rPr lang="en-GB" sz="1600" b="1" u="sng" dirty="0" err="1">
                <a:hlinkClick r:id="rId4"/>
              </a:rPr>
              <a:t>kiis</a:t>
            </a:r>
            <a:r>
              <a:rPr lang="ru-RU" sz="1600" b="1" u="sng" dirty="0">
                <a:hlinkClick r:id="rId4"/>
              </a:rPr>
              <a:t>.</a:t>
            </a:r>
            <a:r>
              <a:rPr lang="en-GB" sz="1600" b="1" u="sng" dirty="0">
                <a:hlinkClick r:id="rId4"/>
              </a:rPr>
              <a:t>com</a:t>
            </a:r>
            <a:r>
              <a:rPr lang="ru-RU" sz="1600" b="1" u="sng" dirty="0">
                <a:hlinkClick r:id="rId4"/>
              </a:rPr>
              <a:t>.</a:t>
            </a:r>
            <a:r>
              <a:rPr lang="en-GB" sz="1600" b="1" u="sng" dirty="0" err="1">
                <a:hlinkClick r:id="rId4"/>
              </a:rPr>
              <a:t>ua</a:t>
            </a:r>
            <a:r>
              <a:rPr lang="uk-UA" sz="1600" b="1" dirty="0"/>
              <a:t>. Перегляньте їх структуру, ознайомтесь з переліком досліджень, які вони проводять, методами, яким вони віддають перевагу при проведенні досліджень</a:t>
            </a:r>
            <a:r>
              <a:rPr lang="uk-UA" sz="1600" b="1" dirty="0" smtClean="0"/>
              <a:t>.</a:t>
            </a:r>
          </a:p>
          <a:p>
            <a:pPr marL="0" indent="0">
              <a:buNone/>
            </a:pPr>
            <a:r>
              <a:rPr lang="uk-UA" sz="1600" b="1" dirty="0" smtClean="0"/>
              <a:t>2. </a:t>
            </a:r>
            <a:r>
              <a:rPr lang="uk-UA" sz="1600" b="1" dirty="0"/>
              <a:t>Зверніть увагу на те, які вакантні посади є в цих компаніях, які визначні події відбулися в них чи за їхньою участю останнім часом. Прочитайте новини компаній. Перегляньте публікації, розміщені на сайтах.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9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Тема заняття: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Маркетингові дослідження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4000" dirty="0" smtClean="0"/>
              <a:t>Мета:</a:t>
            </a:r>
          </a:p>
          <a:p>
            <a:pPr marL="0" indent="0">
              <a:buNone/>
            </a:pPr>
            <a:r>
              <a:rPr lang="uk-UA" sz="3600" dirty="0" smtClean="0"/>
              <a:t>1. Зрозуміти причини, які змушують підприємство (компанію) проводити маркетингові дослідження.</a:t>
            </a:r>
          </a:p>
          <a:p>
            <a:pPr marL="0" indent="0">
              <a:buNone/>
            </a:pPr>
            <a:r>
              <a:rPr lang="uk-UA" sz="3600" dirty="0" smtClean="0"/>
              <a:t>2. Описувати етапи проведення маркетингових досліджень.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Актуалізація опорних знань: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608512"/>
          </a:xfrm>
        </p:spPr>
        <p:txBody>
          <a:bodyPr/>
          <a:lstStyle/>
          <a:p>
            <a:r>
              <a:rPr lang="uk-UA" dirty="0" smtClean="0"/>
              <a:t>1. Які завдання маркетингу?</a:t>
            </a:r>
          </a:p>
          <a:p>
            <a:pPr algn="r"/>
            <a:r>
              <a:rPr lang="uk-UA" dirty="0" smtClean="0">
                <a:solidFill>
                  <a:srgbClr val="FF0000"/>
                </a:solidFill>
              </a:rPr>
              <a:t>виявлення потреб потенційних споживачів</a:t>
            </a:r>
          </a:p>
          <a:p>
            <a:pPr algn="r"/>
            <a:r>
              <a:rPr lang="uk-UA" dirty="0">
                <a:solidFill>
                  <a:srgbClr val="FF0000"/>
                </a:solidFill>
              </a:rPr>
              <a:t>з</a:t>
            </a:r>
            <a:r>
              <a:rPr lang="uk-UA" dirty="0" smtClean="0">
                <a:solidFill>
                  <a:srgbClr val="FF0000"/>
                </a:solidFill>
              </a:rPr>
              <a:t>адоволення потреб потенційних споживачів</a:t>
            </a:r>
          </a:p>
          <a:p>
            <a:r>
              <a:rPr lang="uk-UA" dirty="0" smtClean="0"/>
              <a:t>2. Від чого залежить поведінка потенційного споживача в маркетинговому середовищі?</a:t>
            </a:r>
          </a:p>
          <a:p>
            <a:pPr algn="r"/>
            <a:r>
              <a:rPr lang="uk-UA" dirty="0" smtClean="0">
                <a:solidFill>
                  <a:srgbClr val="FF0000"/>
                </a:solidFill>
              </a:rPr>
              <a:t>від ринку на якому вони існують</a:t>
            </a:r>
          </a:p>
          <a:p>
            <a:r>
              <a:rPr lang="uk-UA" dirty="0" smtClean="0"/>
              <a:t>3. Які  типи ринків в маркетинговому середовищі вам відомі?</a:t>
            </a:r>
          </a:p>
          <a:p>
            <a:pPr algn="r"/>
            <a:r>
              <a:rPr lang="uk-UA" dirty="0">
                <a:solidFill>
                  <a:srgbClr val="FF0000"/>
                </a:solidFill>
              </a:rPr>
              <a:t>с</a:t>
            </a:r>
            <a:r>
              <a:rPr lang="uk-UA" dirty="0" smtClean="0">
                <a:solidFill>
                  <a:srgbClr val="FF0000"/>
                </a:solidFill>
              </a:rPr>
              <a:t>поживчий ринок</a:t>
            </a:r>
          </a:p>
          <a:p>
            <a:pPr algn="r"/>
            <a:r>
              <a:rPr lang="uk-UA" dirty="0" smtClean="0">
                <a:solidFill>
                  <a:srgbClr val="FF0000"/>
                </a:solidFill>
              </a:rPr>
              <a:t>ринок  організацій </a:t>
            </a:r>
            <a:r>
              <a:rPr lang="uk-UA" dirty="0" smtClean="0"/>
              <a:t> 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4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415880"/>
          </a:xfrm>
        </p:spPr>
        <p:txBody>
          <a:bodyPr/>
          <a:lstStyle/>
          <a:p>
            <a:pPr marL="0" indent="0">
              <a:buNone/>
            </a:pPr>
            <a:r>
              <a:rPr lang="uk-UA" sz="3200" dirty="0" smtClean="0"/>
              <a:t>4. Хто приймає рішення про купівлю на споживчому ринку?</a:t>
            </a:r>
          </a:p>
          <a:p>
            <a:pPr marL="0" indent="0" algn="ctr">
              <a:buNone/>
            </a:pPr>
            <a:r>
              <a:rPr lang="uk-UA" sz="3200" dirty="0">
                <a:solidFill>
                  <a:srgbClr val="FF0000"/>
                </a:solidFill>
              </a:rPr>
              <a:t>с</a:t>
            </a:r>
            <a:r>
              <a:rPr lang="uk-UA" sz="3200" dirty="0" smtClean="0">
                <a:solidFill>
                  <a:srgbClr val="FF0000"/>
                </a:solidFill>
              </a:rPr>
              <a:t>поживач який купує товар для особистого користування або споживання</a:t>
            </a:r>
          </a:p>
          <a:p>
            <a:pPr marL="0" indent="0">
              <a:buNone/>
            </a:pPr>
            <a:r>
              <a:rPr lang="uk-UA" sz="3200" dirty="0" smtClean="0"/>
              <a:t>5. Що являє собою ринок організацій?</a:t>
            </a:r>
          </a:p>
          <a:p>
            <a:pPr marL="0" indent="0" algn="ctr">
              <a:buNone/>
            </a:pPr>
            <a:r>
              <a:rPr lang="uk-UA" sz="3200" dirty="0">
                <a:solidFill>
                  <a:srgbClr val="FF0000"/>
                </a:solidFill>
              </a:rPr>
              <a:t>р</a:t>
            </a:r>
            <a:r>
              <a:rPr lang="uk-UA" sz="3200" dirty="0" smtClean="0">
                <a:solidFill>
                  <a:srgbClr val="FF0000"/>
                </a:solidFill>
              </a:rPr>
              <a:t>инки товарів промислового призначення</a:t>
            </a:r>
          </a:p>
          <a:p>
            <a:pPr marL="0" indent="0" algn="ctr">
              <a:buNone/>
            </a:pPr>
            <a:r>
              <a:rPr lang="uk-UA" sz="3200" dirty="0">
                <a:solidFill>
                  <a:srgbClr val="FF0000"/>
                </a:solidFill>
              </a:rPr>
              <a:t>р</a:t>
            </a:r>
            <a:r>
              <a:rPr lang="uk-UA" sz="3200" dirty="0" smtClean="0">
                <a:solidFill>
                  <a:srgbClr val="FF0000"/>
                </a:solidFill>
              </a:rPr>
              <a:t>инки торгівельних посередників</a:t>
            </a:r>
          </a:p>
          <a:p>
            <a:pPr marL="0" indent="0" algn="ctr">
              <a:buNone/>
            </a:pPr>
            <a:r>
              <a:rPr lang="uk-UA" sz="3200" dirty="0">
                <a:solidFill>
                  <a:srgbClr val="FF0000"/>
                </a:solidFill>
              </a:rPr>
              <a:t>р</a:t>
            </a:r>
            <a:r>
              <a:rPr lang="uk-UA" sz="3200" dirty="0" smtClean="0">
                <a:solidFill>
                  <a:srgbClr val="FF0000"/>
                </a:solidFill>
              </a:rPr>
              <a:t>инки державних установ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глобальні ринки організацій</a:t>
            </a:r>
          </a:p>
          <a:p>
            <a:pPr marL="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9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18457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6. Назвати основних  учасників глобального маркетингу:</a:t>
            </a:r>
          </a:p>
          <a:p>
            <a:pPr marL="0" indent="0" algn="ctr">
              <a:buNone/>
            </a:pPr>
            <a:r>
              <a:rPr lang="uk-UA" u="sng" dirty="0" smtClean="0">
                <a:solidFill>
                  <a:srgbClr val="FF0000"/>
                </a:solidFill>
              </a:rPr>
              <a:t>Світова організація торгівлі (СОТ)</a:t>
            </a:r>
          </a:p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Європейський союз (ЄС)</a:t>
            </a:r>
          </a:p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Північноамериканська угода про вільну торгівлю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Nort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Amerikan</a:t>
            </a:r>
            <a:r>
              <a:rPr lang="en-US" dirty="0" smtClean="0">
                <a:solidFill>
                  <a:srgbClr val="FF0000"/>
                </a:solidFill>
              </a:rPr>
              <a:t>  Free </a:t>
            </a:r>
            <a:r>
              <a:rPr lang="en-US" dirty="0" err="1" smtClean="0">
                <a:solidFill>
                  <a:srgbClr val="FF0000"/>
                </a:solidFill>
              </a:rPr>
              <a:t>Trage</a:t>
            </a:r>
            <a:r>
              <a:rPr lang="en-US" dirty="0" smtClean="0">
                <a:solidFill>
                  <a:srgbClr val="FF0000"/>
                </a:solidFill>
              </a:rPr>
              <a:t> Agreement – NAFTA)</a:t>
            </a:r>
          </a:p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Азіатська зона вільної торгівлі</a:t>
            </a:r>
          </a:p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Митний союз (Росія, Білорусія, Казахстан)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38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57163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/>
              <a:t>МАРКЕТИНГОВІ ДОСЛІДЖЕННЯ</a:t>
            </a: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50"/>
            <a:ext cx="6400800" cy="4286250"/>
          </a:xfrm>
        </p:spPr>
        <p:txBody>
          <a:bodyPr/>
          <a:lstStyle/>
          <a:p>
            <a:pPr marR="0" algn="l" eaLnBrk="1" hangingPunct="1"/>
            <a:r>
              <a:rPr lang="uk-UA" dirty="0" smtClean="0"/>
              <a:t>1</a:t>
            </a:r>
            <a:r>
              <a:rPr lang="uk-UA" b="1" dirty="0" smtClean="0"/>
              <a:t>. Вартість інформації	</a:t>
            </a:r>
            <a:endParaRPr lang="ru-RU" b="1" dirty="0" smtClean="0"/>
          </a:p>
          <a:p>
            <a:pPr marR="0" algn="l" eaLnBrk="1" hangingPunct="1"/>
            <a:r>
              <a:rPr lang="uk-UA" b="1" dirty="0" smtClean="0"/>
              <a:t>2.Значення маркетингових досліджень</a:t>
            </a:r>
          </a:p>
          <a:p>
            <a:pPr marR="0" algn="l" eaLnBrk="1" hangingPunct="1"/>
            <a:r>
              <a:rPr lang="uk-UA" b="1" dirty="0" smtClean="0"/>
              <a:t>3. Етапи проведення маркетингових досліджень.	</a:t>
            </a:r>
            <a:endParaRPr lang="ru-RU" b="1" dirty="0" smtClean="0"/>
          </a:p>
          <a:p>
            <a:pPr marR="0" algn="l" eaLnBrk="1" hangingPunct="1"/>
            <a:r>
              <a:rPr lang="uk-UA" b="1" dirty="0" smtClean="0"/>
              <a:t>3.1.Етап 1: Визначення проблеми	</a:t>
            </a:r>
            <a:endParaRPr lang="ru-RU" b="1" dirty="0" smtClean="0"/>
          </a:p>
          <a:p>
            <a:pPr marR="0" algn="l" eaLnBrk="1" hangingPunct="1"/>
            <a:r>
              <a:rPr lang="uk-UA" b="1" dirty="0" smtClean="0"/>
              <a:t>3.2.Етап 2: Розробка плану дослідження</a:t>
            </a:r>
            <a:endParaRPr lang="uk-UA" b="1" dirty="0"/>
          </a:p>
          <a:p>
            <a:pPr marR="0" algn="l" eaLnBrk="1" hangingPunct="1"/>
            <a:r>
              <a:rPr lang="uk-UA" b="1" dirty="0" smtClean="0"/>
              <a:t>3.3. Етап 3: </a:t>
            </a:r>
            <a:r>
              <a:rPr lang="ru-RU" b="1" dirty="0" err="1" smtClean="0"/>
              <a:t>Збирання</a:t>
            </a:r>
            <a:r>
              <a:rPr lang="uk-UA" b="1" dirty="0" smtClean="0"/>
              <a:t> інформації</a:t>
            </a:r>
            <a:r>
              <a:rPr lang="uk-UA" dirty="0" smtClean="0"/>
              <a:t>	</a:t>
            </a:r>
            <a:endParaRPr lang="ru-RU" dirty="0" smtClean="0"/>
          </a:p>
          <a:p>
            <a:pPr marR="0" algn="l" eaLnBrk="1" hangingPunct="1"/>
            <a:r>
              <a:rPr lang="uk-UA" dirty="0" smtClean="0"/>
              <a:t>3.4.Етап 4: Підготовка загального звіту</a:t>
            </a:r>
            <a:endParaRPr lang="uk-UA" dirty="0"/>
          </a:p>
          <a:p>
            <a:pPr marR="0" algn="l" eaLnBrk="1" hangingPunct="1"/>
            <a:r>
              <a:rPr lang="uk-UA" dirty="0" smtClean="0"/>
              <a:t>3.5.Етап 5: Розроблення рекомендацій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32989586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18418"/>
          </a:xfrm>
        </p:spPr>
        <p:txBody>
          <a:bodyPr>
            <a:normAutofit fontScale="90000"/>
          </a:bodyPr>
          <a:lstStyle/>
          <a:p>
            <a:pPr marL="914400" indent="-91440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Вступ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ВАРТІСТЬ ІНФОРМАЦІ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Для будь</a:t>
            </a:r>
            <a:r>
              <a:rPr lang="uk-UA" dirty="0" smtClean="0"/>
              <a:t>-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успішної</a:t>
            </a:r>
            <a:r>
              <a:rPr lang="ru-RU" dirty="0" smtClean="0"/>
              <a:t> </a:t>
            </a:r>
            <a:r>
              <a:rPr lang="ru-RU" dirty="0" err="1" smtClean="0"/>
              <a:t>фірми</a:t>
            </a:r>
            <a:r>
              <a:rPr lang="ru-RU" dirty="0" smtClean="0"/>
              <a:t> </a:t>
            </a:r>
            <a:r>
              <a:rPr lang="ru-RU" dirty="0" err="1" smtClean="0"/>
              <a:t>маркетингові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</a:t>
            </a:r>
            <a:r>
              <a:rPr lang="uk-UA" dirty="0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початк</a:t>
            </a:r>
            <a:r>
              <a:rPr lang="uk-UA" dirty="0" smtClean="0"/>
              <a:t>ом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логічн</a:t>
            </a:r>
            <a:r>
              <a:rPr lang="uk-UA" dirty="0" err="1" smtClean="0"/>
              <a:t>им</a:t>
            </a:r>
            <a:r>
              <a:rPr lang="ru-RU" dirty="0" smtClean="0"/>
              <a:t> </a:t>
            </a:r>
            <a:r>
              <a:rPr lang="ru-RU" dirty="0" err="1" smtClean="0"/>
              <a:t>завершення</a:t>
            </a:r>
            <a:r>
              <a:rPr lang="uk-UA" dirty="0" smtClean="0"/>
              <a:t>м кожного</a:t>
            </a:r>
            <a:r>
              <a:rPr lang="ru-RU" dirty="0" smtClean="0"/>
              <a:t> циклу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маркетингової</a:t>
            </a:r>
            <a:r>
              <a:rPr lang="ru-RU" dirty="0" smtClean="0"/>
              <a:t> </a:t>
            </a:r>
            <a:r>
              <a:rPr lang="ru-RU" dirty="0" err="1" smtClean="0"/>
              <a:t>діяльності</a:t>
            </a:r>
            <a:r>
              <a:rPr lang="ru-RU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Для створення програм, спрямованих на задоволення цих потреб, необхідно мати інформацію про споживачів, конкурентів інших учасників ринку. З розширенням масштабів діяльності зростає потреба в інформації про ситуацію на все більших та географічно віддалених територіях.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err="1" smtClean="0"/>
              <a:t>Висококонкурентне</a:t>
            </a:r>
            <a:r>
              <a:rPr lang="uk-UA" dirty="0" smtClean="0"/>
              <a:t> середовище та постійно зростаюча вартість управлінських помилок вимагають високоякісної інформації. 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Маркетингові дослідження дозволяють визначати потенціал ринку, аналізувати покупців, оцінювати конкурентну ситуацію на ринку.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Asus\Desktop\На відкрите заняття маркетинг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34481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2061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632</TotalTime>
  <Words>795</Words>
  <Application>Microsoft Office PowerPoint</Application>
  <PresentationFormat>Экран (4:3)</PresentationFormat>
  <Paragraphs>116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Constantia</vt:lpstr>
      <vt:lpstr>Times New Roman</vt:lpstr>
      <vt:lpstr>Wingdings 2</vt:lpstr>
      <vt:lpstr>Поток</vt:lpstr>
      <vt:lpstr>Формальна освіта допоможе вам вижити.  Самоосвіта приведе вас до успіху.</vt:lpstr>
      <vt:lpstr>Модуль 2. Визначення маркетингових можливостей</vt:lpstr>
      <vt:lpstr>Тема заняття:  Маркетингові дослідження</vt:lpstr>
      <vt:lpstr>Актуалізація опорних знань:</vt:lpstr>
      <vt:lpstr>Презентация PowerPoint</vt:lpstr>
      <vt:lpstr>Презентация PowerPoint</vt:lpstr>
      <vt:lpstr>МАРКЕТИНГОВІ ДОСЛІДЖЕННЯ</vt:lpstr>
      <vt:lpstr>Вступ   ВАРТІСТЬ ІНФОРМАЦІ</vt:lpstr>
      <vt:lpstr>Презентация PowerPoint</vt:lpstr>
      <vt:lpstr>Презентация PowerPoint</vt:lpstr>
      <vt:lpstr>2. ЗНАЧЕННЯ МАРКЕТИНГОВИХ         ДОСЛІДЖЕНЬ</vt:lpstr>
      <vt:lpstr>3. Етапи проведення маркетингових досліджень</vt:lpstr>
      <vt:lpstr>Презентация PowerPoint</vt:lpstr>
      <vt:lpstr>3.1. ЕТАП 1: ВИЗНАЧЕННЯ ПРОБЛЕМИ</vt:lpstr>
      <vt:lpstr>Презентация PowerPoint</vt:lpstr>
      <vt:lpstr>3.2. ЕТАП 2: РОЗРОБЛЕННЯ ПЛАНУ ДОСЛІДЖЕННЯ</vt:lpstr>
      <vt:lpstr>Гіпотези Гіпотеза – це припущення про зв’язок двох або більше чинників чи про можливий результат.   Гіпотези, які стають підставою для маркетингових рішень, можуть мати різні джерела: роздуми, матеріали попередніх маркетингових досліджень, технічні досягнення, неформальні бесіди, творчі здогадки і навіть пропозиції внесені споживачами.</vt:lpstr>
      <vt:lpstr>Презентация PowerPoint</vt:lpstr>
      <vt:lpstr>3.3. Етап 3: ЗБИРАННЯ ІНФОРМАЦІЇ Дані – це факти і цифри</vt:lpstr>
      <vt:lpstr>Презентация PowerPoint</vt:lpstr>
      <vt:lpstr>Презентация PowerPoint</vt:lpstr>
      <vt:lpstr>    Первинні дані    Існують два основні способи збирання первинних даних під час маркетингового дослідження: 1) спостереження за поведінкою людей; 2) опитування.    1.Дані спостережень   Інформацію, одержану шляхом спостереження за поведінкою людей, називають даними спостережень.   Інші методи збирання даних спостережень:      - Таємні покупці.      - Спостереження за споживачами і запис на відеоплівку.     2.Дані анкетних опитувань  Дані анкетних опитувань – це факти і цифри, які отримують шляхом опитування людей про їхні наміри ставлення, рівень обізнаності та звички споживання.  Існує декілька методів пошукового дослідження:      - Особисте опитування (індивідуальне інтерв’ю) .      - Фокус-група (групове інтерв’ю).</vt:lpstr>
      <vt:lpstr>Первинні дані:  спостереження за поведінкою</vt:lpstr>
      <vt:lpstr>Висновки</vt:lpstr>
      <vt:lpstr>Домашнє завдання: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1</cp:lastModifiedBy>
  <cp:revision>54</cp:revision>
  <cp:lastPrinted>2016-02-05T14:07:46Z</cp:lastPrinted>
  <dcterms:created xsi:type="dcterms:W3CDTF">2011-09-25T00:31:47Z</dcterms:created>
  <dcterms:modified xsi:type="dcterms:W3CDTF">2017-05-30T15:15:39Z</dcterms:modified>
</cp:coreProperties>
</file>