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256" r:id="rId2"/>
    <p:sldId id="290" r:id="rId3"/>
    <p:sldId id="259" r:id="rId4"/>
    <p:sldId id="258" r:id="rId5"/>
    <p:sldId id="318" r:id="rId6"/>
    <p:sldId id="261" r:id="rId7"/>
    <p:sldId id="262" r:id="rId8"/>
    <p:sldId id="263" r:id="rId9"/>
    <p:sldId id="264" r:id="rId10"/>
    <p:sldId id="265" r:id="rId11"/>
    <p:sldId id="326" r:id="rId12"/>
    <p:sldId id="327" r:id="rId13"/>
    <p:sldId id="266" r:id="rId14"/>
    <p:sldId id="267" r:id="rId15"/>
    <p:sldId id="268" r:id="rId16"/>
    <p:sldId id="269" r:id="rId17"/>
    <p:sldId id="325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317" r:id="rId37"/>
    <p:sldId id="303" r:id="rId38"/>
    <p:sldId id="298" r:id="rId39"/>
    <p:sldId id="302" r:id="rId40"/>
    <p:sldId id="300" r:id="rId41"/>
    <p:sldId id="301" r:id="rId42"/>
    <p:sldId id="293" r:id="rId43"/>
    <p:sldId id="319" r:id="rId44"/>
    <p:sldId id="321" r:id="rId45"/>
    <p:sldId id="322" r:id="rId46"/>
    <p:sldId id="306" r:id="rId47"/>
    <p:sldId id="305" r:id="rId48"/>
    <p:sldId id="310" r:id="rId49"/>
    <p:sldId id="308" r:id="rId50"/>
    <p:sldId id="309" r:id="rId51"/>
    <p:sldId id="312" r:id="rId52"/>
    <p:sldId id="313" r:id="rId53"/>
    <p:sldId id="314" r:id="rId54"/>
    <p:sldId id="315" r:id="rId55"/>
    <p:sldId id="324" r:id="rId56"/>
    <p:sldId id="330" r:id="rId57"/>
    <p:sldId id="329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80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ACCC2D-23A7-482D-A52B-E57D03F09D7E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64747D-F8E6-4762-89E6-62ED7F91E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64747D-F8E6-4762-89E6-62ED7F91EB5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64747D-F8E6-4762-89E6-62ED7F91EB5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64747D-F8E6-4762-89E6-62ED7F91EB50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FD41E-62C3-4007-B331-FEA22CAA9752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45506-E31C-4E72-B019-F475B76F0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FD41E-62C3-4007-B331-FEA22CAA9752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45506-E31C-4E72-B019-F475B76F0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FD41E-62C3-4007-B331-FEA22CAA9752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45506-E31C-4E72-B019-F475B76F0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FD41E-62C3-4007-B331-FEA22CAA9752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45506-E31C-4E72-B019-F475B76F0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FD41E-62C3-4007-B331-FEA22CAA9752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45506-E31C-4E72-B019-F475B76F0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FD41E-62C3-4007-B331-FEA22CAA9752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45506-E31C-4E72-B019-F475B76F0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FD41E-62C3-4007-B331-FEA22CAA9752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45506-E31C-4E72-B019-F475B76F0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FD41E-62C3-4007-B331-FEA22CAA9752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45506-E31C-4E72-B019-F475B76F0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FD41E-62C3-4007-B331-FEA22CAA9752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45506-E31C-4E72-B019-F475B76F0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FD41E-62C3-4007-B331-FEA22CAA9752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45506-E31C-4E72-B019-F475B76F0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FD41E-62C3-4007-B331-FEA22CAA9752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45506-E31C-4E72-B019-F475B76F0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8FD41E-62C3-4007-B331-FEA22CAA9752}" type="datetimeFigureOut">
              <a:rPr lang="ru-RU" smtClean="0"/>
              <a:pPr/>
              <a:t>05.06.2017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45506-E31C-4E72-B019-F475B76F0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428604"/>
            <a:ext cx="8929718" cy="324328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ВІКТОРИНА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3714752"/>
            <a:ext cx="8786874" cy="17526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серед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студентів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будівельної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спеціальності</a:t>
            </a:r>
            <a:endParaRPr lang="ru-RU" sz="4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4765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Відповідно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Держстандарту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грані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цегли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свої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назви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Як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називається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робоча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грань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цегли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розташована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паралельно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підставі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кладки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Ліжко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б) Постель.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Диван.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г) Лежанка.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428604"/>
            <a:ext cx="85725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служить початком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відліку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географічних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довгот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Північний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полюс.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б)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Південний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полюс.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Грінвічський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меридіан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г)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Екватор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28604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умовний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рівень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моря в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Україні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приймають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 </a:t>
            </a:r>
          </a:p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Середній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рівень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Каспійського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моря.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Середній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рівень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Охотського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моря.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Середній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рівень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Балтійського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моря.</a:t>
            </a:r>
          </a:p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Середній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рівень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Тихого океану. </a:t>
            </a:r>
            <a:endParaRPr lang="ru-RU" sz="4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Яка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приблизна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вага стандартного (120х250х65 мм)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цегли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без пустот (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повнотілої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а) 0,5 кг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б) 1 кг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в) 2 кг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г) 4 кг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00042"/>
            <a:ext cx="8229600" cy="571504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називається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цегла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призначена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внутрішнього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облицювання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печей,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камінів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димоходів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димарів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Вогнеметна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Вогнедишна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в)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Вогнетривка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г)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Вогнепальна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pPr lvl="0"/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Майстер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кельмою -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...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Тесляр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Муляр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в)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Кошторисник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г)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Електрик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6154758"/>
          </a:xfrm>
        </p:spPr>
        <p:txBody>
          <a:bodyPr>
            <a:normAutofit/>
          </a:bodyPr>
          <a:lstStyle/>
          <a:p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тип фундаменту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існує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Стрічковий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б)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Шнурочний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Наметовий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г)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Мереживний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7"/>
            <a:ext cx="842968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називаються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бруси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служать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основою 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даху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algn="ctr"/>
            <a:endParaRPr lang="ru-RU" sz="40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Палі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Колони.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в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Крокви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Перила. 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стіни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будівлі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Сліпі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Глухі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Німі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Тихі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08332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називається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опорна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стіна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будинку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Везуча.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Несуща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трибуча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Колюча.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40510"/>
          </a:xfrm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МЕТА ЗАХОДУ</a:t>
            </a:r>
            <a:r>
              <a:rPr lang="ru-RU" sz="4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6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дидактична: </a:t>
            </a:r>
            <a:r>
              <a:rPr lang="ru-RU" sz="2800" u="sng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узагальнення</a:t>
            </a:r>
            <a:r>
              <a:rPr lang="ru-RU" sz="28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800" u="sng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систематизація</a:t>
            </a:r>
            <a:r>
              <a:rPr lang="ru-RU" sz="28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u="sng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знань</a:t>
            </a:r>
            <a:r>
              <a:rPr lang="ru-RU" sz="28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u="sng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отриманих</a:t>
            </a:r>
            <a:r>
              <a:rPr lang="ru-RU" sz="28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2800" u="sng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вивченні</a:t>
            </a:r>
            <a:r>
              <a:rPr lang="ru-RU" sz="28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u="sng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будівельних</a:t>
            </a:r>
            <a:r>
              <a:rPr lang="ru-RU" sz="28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u="sng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дисциплін</a:t>
            </a:r>
            <a:r>
              <a:rPr lang="ru-RU" sz="28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u="sng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формування</a:t>
            </a:r>
            <a:r>
              <a:rPr lang="ru-RU" sz="28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800" u="sng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студентів</a:t>
            </a:r>
            <a:r>
              <a:rPr lang="ru-RU" sz="28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u="sng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пізнавального</a:t>
            </a:r>
            <a:r>
              <a:rPr lang="ru-RU" sz="28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u="sng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інтересу</a:t>
            </a:r>
            <a:r>
              <a:rPr lang="ru-RU" sz="28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 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розвиваюча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розширення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кругозору,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вміння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працювати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команді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виховна</a:t>
            </a:r>
            <a:r>
              <a:rPr lang="ru-RU" sz="28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прищеплення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любові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обраної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професії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вироблення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навичок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ділового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спілкування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вміння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виступати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публічно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b="1" i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Назвіть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співвітчизника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найзнаменитішої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світі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стіни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Німець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Росіянин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в)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Китаєць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г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Італієць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називається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будівельна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машина для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переміщення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вантажів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рухомого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каната (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ланцюга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Воронка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Лебідка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Журавель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Сорока.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ким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парі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працює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кранівник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підйомі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переміщенні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будівельних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вантажів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Водопровідник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Штукатур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в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Стропальник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Нормувальник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97502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маляр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використовує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зовнішніх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робіт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Колиску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б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Люльку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Батут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Ходулі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якою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цифрою на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клавіатурі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комп'ютера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розташований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значок «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дах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Над цифрою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б)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 цифрою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Над цифрою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Над цифрою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0.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9001156" cy="608332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називаються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несучі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конструкції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використовуються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будівництві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промислових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будівель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спортивних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споруд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мостів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Ферма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Ранчо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Фазенда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Хутір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615475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називається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гребінь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даху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Коник.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б) Телок.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Баранчик.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Щеня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86874" cy="6369072"/>
          </a:xfrm>
        </p:spPr>
        <p:txBody>
          <a:bodyPr>
            <a:normAutofit/>
          </a:bodyPr>
          <a:lstStyle/>
          <a:p>
            <a:pPr lvl="0"/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перерахованого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покрівельним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матеріалом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дахів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Шифер.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б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Черепиця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Руберойд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г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Лінолеум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01156" cy="6440510"/>
          </a:xfrm>
        </p:spPr>
        <p:txBody>
          <a:bodyPr>
            <a:noAutofit/>
          </a:bodyPr>
          <a:lstStyle/>
          <a:p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архітектурно-будівельний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термін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розмовним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синонімом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слів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«голова», «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розум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мізки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Балкон.</a:t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Лоджія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в) Горище. (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рус.чердак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г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Фундамент.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покрівлі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даху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дощик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барабанить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голосніше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Шифер.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б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Черепиця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Толь.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г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Металопрофіль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472518" cy="6715148"/>
          </a:xfrm>
          <a:ln>
            <a:solidFill>
              <a:schemeClr val="tx1"/>
            </a:solidFill>
          </a:ln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8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1.ДОМАШНЄ</a:t>
            </a:r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sz="36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В БУДІВЕЛЬНИКИ ПІШОВ-</a:t>
            </a:r>
            <a:br>
              <a:rPr lang="ru-RU" sz="36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НЕХАЙ МЕНЕ НАВЧАТЬ!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http://kramkanc.com.ua/uploads/cat_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0"/>
            <a:ext cx="1524000" cy="1524001"/>
          </a:xfrm>
          <a:prstGeom prst="rect">
            <a:avLst/>
          </a:prstGeom>
          <a:noFill/>
        </p:spPr>
      </p:pic>
      <p:pic>
        <p:nvPicPr>
          <p:cNvPr id="7" name="Picture 12" descr="http://www.bennu.ru/images/categories/chertjozhnye_instrumenty.jpg"/>
          <p:cNvPicPr>
            <a:picLocks noChangeAspect="1" noChangeArrowheads="1"/>
          </p:cNvPicPr>
          <p:nvPr/>
        </p:nvPicPr>
        <p:blipFill>
          <a:blip r:embed="rId3"/>
          <a:srcRect t="12856"/>
          <a:stretch>
            <a:fillRect/>
          </a:stretch>
        </p:blipFill>
        <p:spPr bwMode="auto">
          <a:xfrm>
            <a:off x="7072330" y="0"/>
            <a:ext cx="1866900" cy="1452585"/>
          </a:xfrm>
          <a:prstGeom prst="rect">
            <a:avLst/>
          </a:prstGeom>
          <a:noFill/>
        </p:spPr>
      </p:pic>
      <p:pic>
        <p:nvPicPr>
          <p:cNvPr id="8" name="Picture 14" descr="https://upload.wikimedia.org/wikipedia/commons/b/b7/Nivelir.jpg"/>
          <p:cNvPicPr>
            <a:picLocks noChangeAspect="1" noChangeArrowheads="1"/>
          </p:cNvPicPr>
          <p:nvPr/>
        </p:nvPicPr>
        <p:blipFill>
          <a:blip r:embed="rId4"/>
          <a:srcRect l="9298" t="6383" r="10123" b="7446"/>
          <a:stretch>
            <a:fillRect/>
          </a:stretch>
        </p:blipFill>
        <p:spPr bwMode="auto">
          <a:xfrm>
            <a:off x="500034" y="4643446"/>
            <a:ext cx="1857388" cy="1928826"/>
          </a:xfrm>
          <a:prstGeom prst="rect">
            <a:avLst/>
          </a:prstGeom>
          <a:noFill/>
        </p:spPr>
      </p:pic>
      <p:pic>
        <p:nvPicPr>
          <p:cNvPr id="10" name="Picture 18" descr="https://im0-tub-ua.yandex.net/i?id=f9a4ac388d705fbf03cd70857ecd8810&amp;n=33&amp;h=215&amp;w=269"/>
          <p:cNvPicPr>
            <a:picLocks noChangeAspect="1" noChangeArrowheads="1"/>
          </p:cNvPicPr>
          <p:nvPr/>
        </p:nvPicPr>
        <p:blipFill>
          <a:blip r:embed="rId5"/>
          <a:srcRect t="5814" b="6976"/>
          <a:stretch>
            <a:fillRect/>
          </a:stretch>
        </p:blipFill>
        <p:spPr bwMode="auto">
          <a:xfrm>
            <a:off x="6215074" y="4929198"/>
            <a:ext cx="2562225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txBody>
          <a:bodyPr>
            <a:normAutofit/>
          </a:bodyPr>
          <a:lstStyle/>
          <a:p>
            <a:pPr lvl="0"/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будівельних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матеріалів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використовується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покриття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підлог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будівлі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Лінолеум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Паркет.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Руберойд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Ламінат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69072"/>
          </a:xfrm>
        </p:spPr>
        <p:txBody>
          <a:bodyPr>
            <a:normAutofit/>
          </a:bodyPr>
          <a:lstStyle/>
          <a:p>
            <a:pPr lvl="0"/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ремонтно-будівельного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терміна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існує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Рідкі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шпалери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б)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Мокрий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фасад.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в)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Тепла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підлога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г)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Перфорований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дах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40510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будівництві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працює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вогником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Кранівник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Каменщик.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Зварювальник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Штукатур.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спорудження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конструкцій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будівлі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опалубка НЕ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застосовується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Фундамент.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Стіна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Перекриття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г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Покрівля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6297634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 в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багатоповерховій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будівлі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називається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повністю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обгороджене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тягнеться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підлоги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приямка до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перекриття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для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руху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ліфта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Свердловина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б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Колодязь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Шахта.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г) Печера.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86874" cy="629763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називається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конструкція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яка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зміцнюється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прорізі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стіни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перегородки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яку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навішується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дверне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полотно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Дверний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ящик.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Дверна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скриня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Дверна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коробка.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Дверна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кошик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01156" cy="6011882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конструкції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будівлі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бувають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натяжними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Стелі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Стіни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Вікна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г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Підлоги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14300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ЩО Б ЦЕ ЗНАЧИЛО?</a:t>
            </a:r>
            <a:endParaRPr lang="ru-RU" sz="60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8" descr="http://fs00.infourok.ru/images/doc/274/279417/6/img19.jpg"/>
          <p:cNvPicPr>
            <a:picLocks noChangeAspect="1" noChangeArrowheads="1"/>
          </p:cNvPicPr>
          <p:nvPr/>
        </p:nvPicPr>
        <p:blipFill>
          <a:blip r:embed="rId2"/>
          <a:srcRect l="10156" t="10417" r="10937" b="7291"/>
          <a:stretch>
            <a:fillRect/>
          </a:stretch>
        </p:blipFill>
        <p:spPr bwMode="auto">
          <a:xfrm>
            <a:off x="500034" y="1214398"/>
            <a:ext cx="7215238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llnewsfacts.files.wordpress.com/2012/07/1309360624_11_resize1.jpg"/>
          <p:cNvPicPr/>
          <p:nvPr/>
        </p:nvPicPr>
        <p:blipFill>
          <a:blip r:embed="rId2"/>
          <a:srcRect l="3333" t="3174" r="6474" b="4771"/>
          <a:stretch>
            <a:fillRect/>
          </a:stretch>
        </p:blipFill>
        <p:spPr bwMode="auto">
          <a:xfrm>
            <a:off x="3786118" y="0"/>
            <a:ext cx="535788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funlib.ru/cimg/2014/101520/0833389"/>
          <p:cNvPicPr/>
          <p:nvPr/>
        </p:nvPicPr>
        <p:blipFill>
          <a:blip r:embed="rId3"/>
          <a:srcRect l="7215" t="8834" r="11010" b="11395"/>
          <a:stretch>
            <a:fillRect/>
          </a:stretch>
        </p:blipFill>
        <p:spPr bwMode="auto">
          <a:xfrm>
            <a:off x="0" y="3357538"/>
            <a:ext cx="485778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дборка приколов ко дню строителя (55 фото)"/>
          <p:cNvPicPr/>
          <p:nvPr/>
        </p:nvPicPr>
        <p:blipFill>
          <a:blip r:embed="rId2"/>
          <a:srcRect l="4688"/>
          <a:stretch>
            <a:fillRect/>
          </a:stretch>
        </p:blipFill>
        <p:spPr bwMode="auto">
          <a:xfrm>
            <a:off x="4643438" y="142852"/>
            <a:ext cx="4357686" cy="3429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" name="Рисунок 2" descr="Подборка приколов ко дню строителя (55 фото)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6369072"/>
          </a:xfrm>
          <a:ln>
            <a:solidFill>
              <a:schemeClr val="tx1"/>
            </a:solidFill>
          </a:ln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8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9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РОЗМИНКА</a:t>
            </a:r>
            <a:br>
              <a:rPr lang="ru-RU" sz="9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9600" b="1" u="sng" spc="50" dirty="0" err="1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бліц-питання</a:t>
            </a:r>
            <a:r>
              <a:rPr lang="ru-RU" sz="9600" b="1" u="sng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b="1" u="sng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72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72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72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72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72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pics.ddestiny.ru/files/Blitz_600.png"/>
          <p:cNvPicPr>
            <a:picLocks noChangeAspect="1" noChangeArrowheads="1"/>
          </p:cNvPicPr>
          <p:nvPr/>
        </p:nvPicPr>
        <p:blipFill>
          <a:blip r:embed="rId3"/>
          <a:srcRect b="18523"/>
          <a:stretch>
            <a:fillRect/>
          </a:stretch>
        </p:blipFill>
        <p:spPr bwMode="auto">
          <a:xfrm>
            <a:off x="1857356" y="3214686"/>
            <a:ext cx="5715000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дборка приколов ко дню строителя (55 фото)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428604"/>
            <a:ext cx="4572000" cy="3429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" name="Рисунок 2" descr="Подборка приколов ко дню строителя (55 фото)"/>
          <p:cNvPicPr/>
          <p:nvPr/>
        </p:nvPicPr>
        <p:blipFill>
          <a:blip r:embed="rId3"/>
          <a:srcRect r="12501"/>
          <a:stretch>
            <a:fillRect/>
          </a:stretch>
        </p:blipFill>
        <p:spPr bwMode="auto">
          <a:xfrm>
            <a:off x="142844" y="3429000"/>
            <a:ext cx="4000496" cy="297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дборка приколов ко дню строителя (55 фото)"/>
          <p:cNvPicPr/>
          <p:nvPr/>
        </p:nvPicPr>
        <p:blipFill>
          <a:blip r:embed="rId2"/>
          <a:srcRect l="3124" b="3537"/>
          <a:stretch>
            <a:fillRect/>
          </a:stretch>
        </p:blipFill>
        <p:spPr bwMode="auto">
          <a:xfrm>
            <a:off x="142844" y="800100"/>
            <a:ext cx="4429156" cy="58436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" name="Рисунок 2" descr="Подборка приколов ко дню строителя (55 фото)"/>
          <p:cNvPicPr/>
          <p:nvPr/>
        </p:nvPicPr>
        <p:blipFill>
          <a:blip r:embed="rId3"/>
          <a:srcRect l="14063" b="5048"/>
          <a:stretch>
            <a:fillRect/>
          </a:stretch>
        </p:blipFill>
        <p:spPr bwMode="auto">
          <a:xfrm>
            <a:off x="5000628" y="928670"/>
            <a:ext cx="3929058" cy="5643578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27478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4.КОНКУРС КАПІТАНІВ</a:t>
            </a:r>
            <a:endParaRPr lang="ru-RU" sz="54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://wwportal.com/data/uploads/2013/12/555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928802"/>
            <a:ext cx="3810000" cy="3810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622619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           Ситуация 1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Роблячи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генеральне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прибирання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перед приходом гостей,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випадково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забруднили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руки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олійною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фарбою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Як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швидко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домашніх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умовах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видалити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рук?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http://www.ktovdome.ru/pics/5860_41347077.jpg"/>
          <p:cNvPicPr>
            <a:picLocks noChangeAspect="1" noChangeArrowheads="1"/>
          </p:cNvPicPr>
          <p:nvPr/>
        </p:nvPicPr>
        <p:blipFill>
          <a:blip r:embed="rId2"/>
          <a:srcRect l="13500" t="5625" r="5499" b="10000"/>
          <a:stretch>
            <a:fillRect/>
          </a:stretch>
        </p:blipFill>
        <p:spPr bwMode="auto">
          <a:xfrm>
            <a:off x="0" y="0"/>
            <a:ext cx="3857652" cy="32146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43956" cy="6226196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                                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Ситуація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2.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зібралися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бетонувати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доріжку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дачній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ділянці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Коли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краще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цим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зайнятися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в жарку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суху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погоду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дощову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вологу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6" descr="http://stroyka-house.ru/wp-content/uploads/2015/02/Sadovye-dorozhki-svoimi-rukami-5.jpg"/>
          <p:cNvPicPr>
            <a:picLocks noChangeAspect="1" noChangeArrowheads="1"/>
          </p:cNvPicPr>
          <p:nvPr/>
        </p:nvPicPr>
        <p:blipFill>
          <a:blip r:embed="rId2"/>
          <a:srcRect l="11905" t="28846" r="11255" b="7692"/>
          <a:stretch>
            <a:fillRect/>
          </a:stretch>
        </p:blipFill>
        <p:spPr bwMode="auto">
          <a:xfrm>
            <a:off x="0" y="0"/>
            <a:ext cx="5072098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9001156" cy="2582858"/>
          </a:xfrm>
        </p:spPr>
        <p:txBody>
          <a:bodyPr>
            <a:noAutofit/>
          </a:bodyPr>
          <a:lstStyle/>
          <a:p>
            <a:r>
              <a:rPr lang="ru-RU" sz="32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Ситуація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склав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три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різних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ескіза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голови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бульдога, для нового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будівельного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проекту. З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цих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трьох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ескізів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виберіть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той, за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яким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Роман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зробив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тривимірну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голову бульдога,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ілюстрованого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вище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Найди отличия: Эскиз головы бульдог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2928934"/>
            <a:ext cx="28575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КОТ В МІШКУ</a:t>
            </a:r>
            <a:endParaRPr lang="ru-RU" sz="7200" u="sng" dirty="0"/>
          </a:p>
        </p:txBody>
      </p:sp>
      <p:pic>
        <p:nvPicPr>
          <p:cNvPr id="3" name="Picture 2" descr="http://cs629530.vk.me/v629530575/3c85c/zmAm7JQ2kyA.jpg"/>
          <p:cNvPicPr>
            <a:picLocks noChangeAspect="1" noChangeArrowheads="1"/>
          </p:cNvPicPr>
          <p:nvPr/>
        </p:nvPicPr>
        <p:blipFill>
          <a:blip r:embed="rId2"/>
          <a:srcRect l="17500" t="2500" r="23749" b="3749"/>
          <a:stretch>
            <a:fillRect/>
          </a:stretch>
        </p:blipFill>
        <p:spPr bwMode="auto">
          <a:xfrm>
            <a:off x="2714612" y="1500150"/>
            <a:ext cx="3357586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8929718" cy="6083320"/>
          </a:xfrm>
        </p:spPr>
        <p:txBody>
          <a:bodyPr>
            <a:no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Будівельники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почали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використовувати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ЦЕ на початку XX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століття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Перший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матеріал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цей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предмет стали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виготовляти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алюміній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Але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потім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таких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вирішили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відмовитися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оскільки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алюміній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хороший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провідник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електрики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І то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лежить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мішку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стали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робити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скловолокна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У 1970-х роках то,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лежить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мішку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почали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виготовляти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поліетиленового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пластика.? Цей предмет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бути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наступних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кольорів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Білого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для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керівних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працівників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Червоного - для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виконробів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майстрів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Жовтого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оранжевого- для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працівників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числа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молодшого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обслуговуючого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персоналу.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ЩО ЛЕЖИТЬ В МЕШКУ?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КАСКА БУДІВЕЛЬНА</a:t>
            </a:r>
            <a:endParaRPr lang="ru-RU" sz="60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5780" name="Picture 4" descr="http://img.opt-union.ru/l1587915/images/photocat/600x600/1000672462.jpg"/>
          <p:cNvPicPr>
            <a:picLocks noChangeAspect="1" noChangeArrowheads="1"/>
          </p:cNvPicPr>
          <p:nvPr/>
        </p:nvPicPr>
        <p:blipFill>
          <a:blip r:embed="rId2"/>
          <a:srcRect b="9855"/>
          <a:stretch>
            <a:fillRect/>
          </a:stretch>
        </p:blipFill>
        <p:spPr bwMode="auto">
          <a:xfrm>
            <a:off x="285720" y="1500174"/>
            <a:ext cx="4286250" cy="1785950"/>
          </a:xfrm>
          <a:prstGeom prst="rect">
            <a:avLst/>
          </a:prstGeom>
          <a:noFill/>
        </p:spPr>
      </p:pic>
      <p:pic>
        <p:nvPicPr>
          <p:cNvPr id="75784" name="Picture 8" descr="http://files.lspnn.ru/images/14599_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500174"/>
            <a:ext cx="3333750" cy="2552700"/>
          </a:xfrm>
          <a:prstGeom prst="rect">
            <a:avLst/>
          </a:prstGeom>
          <a:noFill/>
        </p:spPr>
      </p:pic>
      <p:pic>
        <p:nvPicPr>
          <p:cNvPr id="75786" name="Picture 10" descr="http://cs616719.vk.me/v616719076/15919/G8RR4LpJVF8.jpg"/>
          <p:cNvPicPr>
            <a:picLocks noChangeAspect="1" noChangeArrowheads="1"/>
          </p:cNvPicPr>
          <p:nvPr/>
        </p:nvPicPr>
        <p:blipFill>
          <a:blip r:embed="rId4"/>
          <a:srcRect r="4387" b="5555"/>
          <a:stretch>
            <a:fillRect/>
          </a:stretch>
        </p:blipFill>
        <p:spPr bwMode="auto">
          <a:xfrm>
            <a:off x="285720" y="3214662"/>
            <a:ext cx="5500726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кінці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XIX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століття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ТИМ ЩО ЛЕЖИТЬ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мішку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називався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крупнокаліберний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револьвер. І так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вийшло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через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кілька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слово мало 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увазі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будь-яку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міць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будь-яку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силу, яка могла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посунути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щось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неймовірно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важке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Найперший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того,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лежить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мішку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великих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розмірів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надто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галасливий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офіційно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з'явився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1929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До тих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часів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два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десятиліття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землю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освоювали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«предки»,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отримали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назву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Катерпіллер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ЩО ЛЕЖИТЬ В МЕШКУ?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5154626"/>
          </a:xfrm>
        </p:spPr>
        <p:txBody>
          <a:bodyPr/>
          <a:lstStyle/>
          <a:p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Назвіть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дату, коли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вперше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офіційно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відзначили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День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будівельника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12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серпня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1956 року. </a:t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31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грудня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1956 року. </a:t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23 лютого 1956 року.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БУЛЬДОЗЕР</a:t>
            </a:r>
            <a:endParaRPr lang="ru-RU" sz="6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4754" name="Picture 2" descr="http://www.cn.all.biz/img/cn/catalog/38876.jpeg?rrr=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928802"/>
            <a:ext cx="6000750" cy="3762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43956" cy="5654692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Цей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матеріал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застосовується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сучасному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будівництві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широко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використовувався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Русі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спорудження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неприступних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укріплень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святкових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забав,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особливо любила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імператрица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Ганна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Іванівна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Найбільш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відоме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спорудження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нього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мало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близько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17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метрів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довжину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6 - у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висоту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прикрашено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крижаними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статуями. 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ЩО ЛЕЖИТЬ У  МЕШКУ?</a:t>
            </a:r>
            <a:r>
              <a:rPr lang="ru-RU" sz="4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ЛЬОД</a:t>
            </a:r>
            <a:endParaRPr lang="ru-RU" sz="80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8850" name="Picture 2" descr="http://i65.beon.ru/34/9/220934/44/7026244/1295068.jpeg"/>
          <p:cNvPicPr>
            <a:picLocks noChangeAspect="1" noChangeArrowheads="1"/>
          </p:cNvPicPr>
          <p:nvPr/>
        </p:nvPicPr>
        <p:blipFill>
          <a:blip r:embed="rId2"/>
          <a:srcRect t="9699"/>
          <a:stretch>
            <a:fillRect/>
          </a:stretch>
        </p:blipFill>
        <p:spPr bwMode="auto">
          <a:xfrm>
            <a:off x="1071538" y="1500174"/>
            <a:ext cx="7620000" cy="514351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9001156" cy="6226196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Назва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предмета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запозичене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тюркських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прорадітелем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плінфа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Плінфа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- тонка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широка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глиняна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пластина,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товщиною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приблизно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2,5 см.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Наприклад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при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відвідуванні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Іваном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Грозним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недобудованого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Софійського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собору у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Вологді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нього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впала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плінфа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:«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как из своду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туповатова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упадала </a:t>
            </a:r>
            <a:r>
              <a:rPr lang="ru-RU" sz="2800" i="1" dirty="0" err="1">
                <a:latin typeface="Times New Roman" pitchFamily="18" charset="0"/>
                <a:cs typeface="Times New Roman" pitchFamily="18" charset="0"/>
              </a:rPr>
              <a:t>плинфа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красная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Форма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предмета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Стародавньому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Римі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варіювалася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вона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прямокутної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трикутної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круглої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плані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Звичною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ж нам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прямокутної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форми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зручніше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тримати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руці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цей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предмет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з'явився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Англії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XVI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столітті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ЩО ЛЕЖИТЬ У МЕШКУ?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ЦЕГЛА</a:t>
            </a:r>
            <a:endParaRPr lang="ru-RU" sz="6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9874" name="Picture 2" descr="http://blockbest.ru/images/product_images/popup_images/113_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786058"/>
            <a:ext cx="4286250" cy="292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6.ЧТО НАМ </a:t>
            </a:r>
            <a:r>
              <a:rPr lang="ru-RU" sz="48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ВАРТО БУДИНОК ПОБУДУВАТИ</a:t>
            </a:r>
            <a:r>
              <a:rPr lang="ru-RU" sz="48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48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r="64333"/>
          <a:stretch/>
        </p:blipFill>
        <p:spPr bwMode="auto">
          <a:xfrm rot="5400000">
            <a:off x="7591425" y="1395402"/>
            <a:ext cx="1019175" cy="20859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3074" name="Picture 2" descr="http://stavmaster.com/assets/img/landshaft_project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286124"/>
            <a:ext cx="6096000" cy="3438526"/>
          </a:xfrm>
          <a:prstGeom prst="rect">
            <a:avLst/>
          </a:prstGeom>
          <a:noFill/>
        </p:spPr>
      </p:pic>
      <p:sp>
        <p:nvSpPr>
          <p:cNvPr id="5" name="Стрелка влево 4"/>
          <p:cNvSpPr/>
          <p:nvPr/>
        </p:nvSpPr>
        <p:spPr>
          <a:xfrm rot="19298585">
            <a:off x="6072198" y="3357562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Картинки по запросу підведення підсумків слай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AutoShape 2" descr="Картинки по запросу дякую за участь слай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6804" name="Picture 4" descr="Картинки по запросу дякую за участь слай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226196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перекладається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давньогрецької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слово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архітектор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а)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Головний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будівельник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б)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Головний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художник.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Мудрий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геометр.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г)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Старий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скульптор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01156" cy="6369072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називали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будівельника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старовину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Бондар.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б) Бортник.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Зодчий.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г)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Керманич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наполяганням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Аристотеля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Фіораванті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керував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перебудовою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Московського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Кремля,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побудований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перший на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завод,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випускав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...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Цвяхи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б) Молотки.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Цеглу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г) Бетон.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Назва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якої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господарської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будівлі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російських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селах в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перекладі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тюркського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означає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«палац»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а) Амбар.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Хлів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в) Сарай.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г)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Сінник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</TotalTime>
  <Words>660</Words>
  <Application>Microsoft Office PowerPoint</Application>
  <PresentationFormat>Экран (4:3)</PresentationFormat>
  <Paragraphs>61</Paragraphs>
  <Slides>57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Тема Office</vt:lpstr>
      <vt:lpstr>ВІКТОРИНА</vt:lpstr>
      <vt:lpstr> МЕТА ЗАХОДУ:   дидактична: узагальнення та систематизація знань, отриманих при вивченні будівельних дисциплін, формування у студентів пізнавального інтересу;   розвиваюча: розширення кругозору, вміння працювати в команді;  виховна: прищеплення любові до обраної професії, вироблення навичок ділового спілкування, розвиток вміння виступати публічно. </vt:lpstr>
      <vt:lpstr>1.ДОМАШНЄ ЗАВДАННЯ ТЕМА:Я В БУДІВЕЛЬНИКИ ПІШОВ-          НЕХАЙ МЕНЕ НАВЧАТЬ! </vt:lpstr>
      <vt:lpstr>2. РОЗМИНКА бліц-питання     </vt:lpstr>
      <vt:lpstr>Назвіть дату, коли вперше офіційно відзначили День будівельника ?  а) 12 серпня 1956 року.  б) 31 грудня 1956 року.  в) 23 лютого 1956 року. </vt:lpstr>
      <vt:lpstr>Як перекладається з давньогрецької слово  «архітектор» ?            а) Головний будівельник.       б) Головний художник.  в) Мудрий геометр.     г) Старий скульптор. </vt:lpstr>
      <vt:lpstr>Як називали будівельника в старовину?   а) Бондар.    б) Бортник.  в) Зодчий.      г) Керманич.</vt:lpstr>
      <vt:lpstr>За наполяганням Аристотеля Фіораванті, який керував перебудовою Московського Кремля, був побудований перший на Русі завод, який випускав ... ?   а) Цвяхи.      б) Молотки.  в) Цеглу.  г) Бетон. </vt:lpstr>
      <vt:lpstr>Назва якої господарської будівлі в російських селах в перекладі з тюркського означає «палац» ?      а) Амбар. б) Хлів.     в) Сарай.     г) Сінник.  </vt:lpstr>
      <vt:lpstr>Відповідно до Держстандарту, всі грані цегли мають свої назви. Як називається робоча грань цегли, розташована паралельно підставі кладки?   а) Ліжко.     б) Постель.  в) Диван.       г) Лежанка.</vt:lpstr>
      <vt:lpstr>Слайд 11</vt:lpstr>
      <vt:lpstr>Слайд 12</vt:lpstr>
      <vt:lpstr>Яка приблизна вага стандартного (120х250х65 мм) цегли без пустот (повнотілої)?       а) 0,5 кг   б) 1 кг  в) 2 кг  г) 4 кг </vt:lpstr>
      <vt:lpstr>Як називається цегла, призначена для внутрішнього облицювання печей, камінів, димоходів і димарів?   а) Вогнеметна.  б) Вогнедишна.    в) Вогнетривка.    г) Вогнепальна. </vt:lpstr>
      <vt:lpstr>Майстер з кельмою - це ... ?   а) Тесляр.  б) Муляр.                в) Кошторисник.        г) Електрик. </vt:lpstr>
      <vt:lpstr>Який тип фундаменту існує?   а) Стрічковий.  б) Шнурочний. в) Наметовий.    г) Мереживний.  </vt:lpstr>
      <vt:lpstr>Слайд 17</vt:lpstr>
      <vt:lpstr>Які стіни є в будівлі ?   а) Сліпі.  б) Глухі.  в) Німі.  г) Тихі.  </vt:lpstr>
      <vt:lpstr>Як називається опорна стіна будинку?  а) Везуча.   б) Несуща.      в) Стрибуча.  г) Колюча. </vt:lpstr>
      <vt:lpstr>Назвіть співвітчизника найзнаменитішої у світі стіни.   а) Німець.    б) Росіянин.    в) Китаєць.   г) Італієць.  </vt:lpstr>
      <vt:lpstr>Як називається будівельна машина для переміщення вантажів за допомогою рухомого каната (ланцюга) ?    а) Воронка.  б) Лебідка.      в) Журавель. г) Сорока.    </vt:lpstr>
      <vt:lpstr>З ким в парі працює кранівник при підйомі, переміщенні будівельних вантажів ?         а) Водопровідник. б) Штукатур.        в) Стропальник.           г) Нормувальник. </vt:lpstr>
      <vt:lpstr>Що маляр використовує для зовнішніх робіт ?     а) Колиску.     б) Люльку.  в) Батут.   г) Ходулі.  </vt:lpstr>
      <vt:lpstr>Над якою цифрою на клавіатурі комп'ютера розташований значок «дах»?    а) Над цифрою 3.  б) Над цифрою 6.  в) Над цифрою 8.  г) Над цифрою 0. </vt:lpstr>
      <vt:lpstr> Як називаються несучі конструкції, які використовуються в будівництві промислових будівель, спортивних споруд, мостів ?   а) Ферма.  б) Ранчо.      в) Фазенда.  г) Хутір.    </vt:lpstr>
      <vt:lpstr>Як називається гребінь даху ?   а) Коник.  б) Телок.        в) Баранчик.  г) Щеня.  </vt:lpstr>
      <vt:lpstr>Що з перерахованого не є покрівельним матеріалом для дахів ?   а) Шифер.     б) Черепиця.    в) Руберойд.    г) Лінолеум.  </vt:lpstr>
      <vt:lpstr>Який архітектурно-будівельний термін є розмовним синонімом слів «голова», «розум», «мізки» ?   а) Балкон. б) Лоджія.                        в) Горище. (рус.чердак)        г) Фундамент.</vt:lpstr>
      <vt:lpstr>По якій покрівлі даху дощик барабанить голосніше ?       а) Шифер.          б) Черепиця. в) Толь.                    г) Металопрофіль. </vt:lpstr>
      <vt:lpstr>Який з будівельних матеріалів НЕ використовується для покриття підлог будівлі ?       а) Лінолеум. б) Паркет.     в) Руберойд.  г) Ламінат. </vt:lpstr>
      <vt:lpstr>Якого ремонтно-будівельного терміна НЕ існує ?   а) Рідкі шпалери.   б) Мокрий фасад.  в) Тепла підлога.        г) Перфорований дах. </vt:lpstr>
      <vt:lpstr>Хто на будівництві «працює з вогником» ?  а) Кранівник.  б) Каменщик.          в) Зварювальник. г) Штукатур.  </vt:lpstr>
      <vt:lpstr>Для спорудження яких конструкцій будівлі опалубка НЕ застосовується ?            а) Фундамент. б) Стіна.            в) Перекриття.        г) Покрівля. </vt:lpstr>
      <vt:lpstr>Як в багатоповерховій будівлі називається повністю обгороджене місце, що тягнеться від підлоги приямка до перекриття, для руху ліфта ?             а) Свердловина.     б) Колодязь. в) Шахта.  г) Печера. </vt:lpstr>
      <vt:lpstr>Як називається конструкція, яка зміцнюється в прорізі стіни або перегородки та на яку навішується дверне полотно ?   а) Дверний ящик.  б) Дверна скриня.   в) Дверна коробка. г) Дверна кошик. </vt:lpstr>
      <vt:lpstr>Які конструкції будівлі бувають натяжними ?  а) Стелі. б) Стіни.  в) Вікна.     г) Підлоги.  </vt:lpstr>
      <vt:lpstr>3. ЩО Б ЦЕ ЗНАЧИЛО?</vt:lpstr>
      <vt:lpstr>Слайд 38</vt:lpstr>
      <vt:lpstr>Слайд 39</vt:lpstr>
      <vt:lpstr>Слайд 40</vt:lpstr>
      <vt:lpstr>Слайд 41</vt:lpstr>
      <vt:lpstr>4.КОНКУРС КАПІТАНІВ</vt:lpstr>
      <vt:lpstr>   Си           Ситуация 1.   Роблячи генеральне прибирання перед приходом гостей, ви випадково забруднили руки олійною фарбою. Як можна швидко в домашніх умовах видалити її з рук?</vt:lpstr>
      <vt:lpstr>                                     Ситуація 2.  Ви зібралися бетонувати доріжку на дачній ділянці. Коли краще цим зайнятися: в жарку суху погоду або в дощову, вологу?  </vt:lpstr>
      <vt:lpstr>Ситуація 3 Роман склав три різних ескіза голови бульдога, для нового будівельного проекту. З цих трьох ескізів, виберіть той, за яким Роман зробив тривимірну голову бульдога, ілюстрованого вище?</vt:lpstr>
      <vt:lpstr>5. КОТ В МІШКУ</vt:lpstr>
      <vt:lpstr>Будівельники почали використовувати ЦЕ на початку XX століття. Перший матеріал, з якого цей предмет стали виготовляти був алюміній. Але потім від таких вирішили відмовитися, оскільки алюміній - хороший провідник електрики. І то що лежить в мішку стали робити зі скловолокна. У 1970-х роках то, що лежить в мішку почали виготовляти з поліетиленового пластика.? Цей предмет може бути наступних кольорів:  Білого - для керівних працівників,  Червоного - для виконробів і майстрів,  Жовтого і оранжевого- для працівників з числа молодшого і обслуговуючого персоналу.  ЩО ЛЕЖИТЬ В МЕШКУ?  </vt:lpstr>
      <vt:lpstr>КАСКА БУДІВЕЛЬНА</vt:lpstr>
      <vt:lpstr>В кінці XIX століття ТИМ ЩО ЛЕЖИТЬ в мішку називався крупнокаліберний револьвер. І так вийшло, що через кілька років це слово мало на увазі будь-яку міць, будь-яку силу, яка могла посунути щось неймовірно важке.  Найперший з того, що лежить в мішку був великих розмірів і надто галасливий - офіційно з'явився в 1929 році. До тих часів два десятиліття землю освоювали його «предки», які отримали назву «Катерпіллер».     ЩО ЛЕЖИТЬ В МЕШКУ?</vt:lpstr>
      <vt:lpstr>БУЛЬДОЗЕР</vt:lpstr>
      <vt:lpstr>Цей матеріал НЕ застосовується в сучасному будівництві, але широко використовувався на Русі для спорудження неприступних укріплень і святкових забав, його особливо любила імператрица Ганна Іванівна. Найбільш відоме спорудження з нього мало близько 17 метрів в довжину, більш 6 - у висоту і було прикрашено крижаними статуями.    ЩО ЛЕЖИТЬ У  МЕШКУ?  </vt:lpstr>
      <vt:lpstr>ЛЬОД</vt:lpstr>
      <vt:lpstr> Назва цього предмета запозичене з тюркських мов. Його прорадітелем була плінфа. «Плінфа» - тонка і широка глиняна пластина, товщиною приблизно 2,5 см. Наприклад, при відвідуванні Іваном Грозним недобудованого Софійського собору у Вологді на нього впала плінфа:«как из своду туповатова упадала плинфа красная».   Форма цього предмета в Стародавньому Римі варіювалася, вона була прямокутної, трикутної і круглої в плані.  Звичною ж нам прямокутної форми (його зручніше було тримати в руці) цей предмет з'явився в Англії в XVI в столітті.   ЩО ЛЕЖИТЬ У МЕШКУ?  </vt:lpstr>
      <vt:lpstr>ЦЕГЛА</vt:lpstr>
      <vt:lpstr>6.ЧТО НАМ ВАРТО БУДИНОК ПОБУДУВАТИ!</vt:lpstr>
      <vt:lpstr>Слайд 56</vt:lpstr>
      <vt:lpstr>Слайд 57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76</cp:revision>
  <dcterms:created xsi:type="dcterms:W3CDTF">2016-04-11T12:57:21Z</dcterms:created>
  <dcterms:modified xsi:type="dcterms:W3CDTF">2017-06-05T17:58:37Z</dcterms:modified>
</cp:coreProperties>
</file>