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31"/>
  </p:notesMasterIdLst>
  <p:sldIdLst>
    <p:sldId id="311" r:id="rId2"/>
    <p:sldId id="270" r:id="rId3"/>
    <p:sldId id="296" r:id="rId4"/>
    <p:sldId id="297" r:id="rId5"/>
    <p:sldId id="256" r:id="rId6"/>
    <p:sldId id="257" r:id="rId7"/>
    <p:sldId id="258" r:id="rId8"/>
    <p:sldId id="301" r:id="rId9"/>
    <p:sldId id="307" r:id="rId10"/>
    <p:sldId id="266" r:id="rId11"/>
    <p:sldId id="273" r:id="rId12"/>
    <p:sldId id="302" r:id="rId13"/>
    <p:sldId id="264" r:id="rId14"/>
    <p:sldId id="260" r:id="rId15"/>
    <p:sldId id="269" r:id="rId16"/>
    <p:sldId id="268" r:id="rId17"/>
    <p:sldId id="313" r:id="rId18"/>
    <p:sldId id="312" r:id="rId19"/>
    <p:sldId id="309" r:id="rId20"/>
    <p:sldId id="285" r:id="rId21"/>
    <p:sldId id="277" r:id="rId22"/>
    <p:sldId id="259" r:id="rId23"/>
    <p:sldId id="317" r:id="rId24"/>
    <p:sldId id="314" r:id="rId25"/>
    <p:sldId id="315" r:id="rId26"/>
    <p:sldId id="316" r:id="rId27"/>
    <p:sldId id="286" r:id="rId28"/>
    <p:sldId id="283" r:id="rId29"/>
    <p:sldId id="279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777" autoAdjust="0"/>
    <p:restoredTop sz="94660"/>
  </p:normalViewPr>
  <p:slideViewPr>
    <p:cSldViewPr>
      <p:cViewPr varScale="1">
        <p:scale>
          <a:sx n="104" d="100"/>
          <a:sy n="104" d="100"/>
        </p:scale>
        <p:origin x="-16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BF51F4-2C67-4081-9F05-B31FD14032D9}" type="datetimeFigureOut">
              <a:rPr lang="ru-RU" smtClean="0"/>
              <a:pPr/>
              <a:t>02.10.2017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C7F548-1DDC-4B95-A0F7-690D21B2704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6889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C7F548-1DDC-4B95-A0F7-690D21B27045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1963D-3971-42BE-A23D-6FD7516EDC23}" type="datetimeFigureOut">
              <a:rPr lang="ru-RU" smtClean="0"/>
              <a:pPr/>
              <a:t>02.10.2017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CFCCC-F327-48E9-B78A-770A3FA641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1963D-3971-42BE-A23D-6FD7516EDC23}" type="datetimeFigureOut">
              <a:rPr lang="ru-RU" smtClean="0"/>
              <a:pPr/>
              <a:t>02.10.2017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CFCCC-F327-48E9-B78A-770A3FA641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1963D-3971-42BE-A23D-6FD7516EDC23}" type="datetimeFigureOut">
              <a:rPr lang="ru-RU" smtClean="0"/>
              <a:pPr/>
              <a:t>02.10.2017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CFCCC-F327-48E9-B78A-770A3FA641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1963D-3971-42BE-A23D-6FD7516EDC23}" type="datetimeFigureOut">
              <a:rPr lang="ru-RU" smtClean="0"/>
              <a:pPr/>
              <a:t>02.10.2017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CFCCC-F327-48E9-B78A-770A3FA641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1963D-3971-42BE-A23D-6FD7516EDC23}" type="datetimeFigureOut">
              <a:rPr lang="ru-RU" smtClean="0"/>
              <a:pPr/>
              <a:t>02.10.2017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CFCCC-F327-48E9-B78A-770A3FA641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1963D-3971-42BE-A23D-6FD7516EDC23}" type="datetimeFigureOut">
              <a:rPr lang="ru-RU" smtClean="0"/>
              <a:pPr/>
              <a:t>02.10.2017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CFCCC-F327-48E9-B78A-770A3FA641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1963D-3971-42BE-A23D-6FD7516EDC23}" type="datetimeFigureOut">
              <a:rPr lang="ru-RU" smtClean="0"/>
              <a:pPr/>
              <a:t>02.10.2017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CFCCC-F327-48E9-B78A-770A3FA641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1963D-3971-42BE-A23D-6FD7516EDC23}" type="datetimeFigureOut">
              <a:rPr lang="ru-RU" smtClean="0"/>
              <a:pPr/>
              <a:t>02.10.2017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CFCCC-F327-48E9-B78A-770A3FA641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1963D-3971-42BE-A23D-6FD7516EDC23}" type="datetimeFigureOut">
              <a:rPr lang="ru-RU" smtClean="0"/>
              <a:pPr/>
              <a:t>02.10.2017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CFCCC-F327-48E9-B78A-770A3FA641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1963D-3971-42BE-A23D-6FD7516EDC23}" type="datetimeFigureOut">
              <a:rPr lang="ru-RU" smtClean="0"/>
              <a:pPr/>
              <a:t>02.10.2017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CFCCC-F327-48E9-B78A-770A3FA641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1963D-3971-42BE-A23D-6FD7516EDC23}" type="datetimeFigureOut">
              <a:rPr lang="ru-RU" smtClean="0"/>
              <a:pPr/>
              <a:t>02.10.2017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1CCFCCC-F327-48E9-B78A-770A3FA641D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281963D-3971-42BE-A23D-6FD7516EDC23}" type="datetimeFigureOut">
              <a:rPr lang="ru-RU" smtClean="0"/>
              <a:pPr/>
              <a:t>02.10.2017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1CCFCCC-F327-48E9-B78A-770A3FA641DF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7724" y="2113817"/>
            <a:ext cx="8180739" cy="45360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Скругленный прямоугольник 4"/>
          <p:cNvSpPr/>
          <p:nvPr/>
        </p:nvSpPr>
        <p:spPr>
          <a:xfrm>
            <a:off x="0" y="785794"/>
            <a:ext cx="9144000" cy="132802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>
                <a:ln w="11430">
                  <a:solidFill>
                    <a:schemeClr val="tx1"/>
                  </a:solidFill>
                </a:ln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Бетон - </a:t>
            </a:r>
            <a:r>
              <a:rPr lang="ru-RU" sz="2400" b="1" spc="50" dirty="0" err="1">
                <a:ln w="11430">
                  <a:solidFill>
                    <a:schemeClr val="tx1"/>
                  </a:solidFill>
                </a:ln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матеріал</a:t>
            </a:r>
            <a:r>
              <a:rPr lang="ru-RU" sz="2400" b="1" spc="50" dirty="0">
                <a:ln w="11430">
                  <a:solidFill>
                    <a:schemeClr val="tx1"/>
                  </a:solidFill>
                </a:ln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з </a:t>
            </a:r>
            <a:r>
              <a:rPr lang="ru-RU" sz="2400" b="1" spc="50" dirty="0" err="1" smtClean="0">
                <a:ln w="11430">
                  <a:solidFill>
                    <a:schemeClr val="tx1"/>
                  </a:solidFill>
                </a:ln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тисячолітньою</a:t>
            </a:r>
            <a:r>
              <a:rPr lang="ru-RU" sz="2400" b="1" spc="50" dirty="0" smtClean="0">
                <a:ln w="11430">
                  <a:solidFill>
                    <a:schemeClr val="tx1"/>
                  </a:solidFill>
                </a:ln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spc="50" dirty="0" err="1" smtClean="0">
                <a:ln w="11430">
                  <a:solidFill>
                    <a:schemeClr val="tx1"/>
                  </a:solidFill>
                </a:ln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історією</a:t>
            </a:r>
            <a:r>
              <a:rPr lang="ru-RU" sz="2400" b="1" spc="50" dirty="0" smtClean="0">
                <a:ln w="11430">
                  <a:solidFill>
                    <a:schemeClr val="tx1"/>
                  </a:solidFill>
                </a:ln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spc="50" dirty="0" err="1" smtClean="0">
                <a:ln w="11430">
                  <a:solidFill>
                    <a:schemeClr val="tx1"/>
                  </a:solidFill>
                </a:ln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залишиться</a:t>
            </a:r>
            <a:r>
              <a:rPr lang="ru-RU" sz="2400" b="1" spc="50" dirty="0" smtClean="0">
                <a:ln w="11430">
                  <a:solidFill>
                    <a:schemeClr val="tx1"/>
                  </a:solidFill>
                </a:ln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spc="50" dirty="0" err="1">
                <a:ln w="11430">
                  <a:solidFill>
                    <a:schemeClr val="tx1"/>
                  </a:solidFill>
                </a:ln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затребуваним</a:t>
            </a:r>
            <a:r>
              <a:rPr lang="ru-RU" sz="2400" b="1" spc="50" dirty="0">
                <a:ln w="11430">
                  <a:solidFill>
                    <a:schemeClr val="tx1"/>
                  </a:solidFill>
                </a:ln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у </a:t>
            </a:r>
            <a:r>
              <a:rPr lang="ru-RU" sz="2400" b="1" spc="50" dirty="0" err="1">
                <a:ln w="11430">
                  <a:solidFill>
                    <a:schemeClr val="tx1"/>
                  </a:solidFill>
                </a:ln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всі</a:t>
            </a:r>
            <a:r>
              <a:rPr lang="ru-RU" sz="2400" b="1" spc="50" dirty="0">
                <a:ln w="11430">
                  <a:solidFill>
                    <a:schemeClr val="tx1"/>
                  </a:solidFill>
                </a:ln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spc="50" dirty="0" err="1">
                <a:ln w="11430">
                  <a:solidFill>
                    <a:schemeClr val="tx1"/>
                  </a:solidFill>
                </a:ln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часи</a:t>
            </a:r>
            <a:r>
              <a:rPr lang="ru-RU" sz="2400" b="1" spc="50" dirty="0">
                <a:ln w="11430">
                  <a:solidFill>
                    <a:schemeClr val="tx1"/>
                  </a:solidFill>
                </a:ln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і </a:t>
            </a:r>
            <a:r>
              <a:rPr lang="ru-RU" sz="2400" b="1" spc="50" dirty="0" err="1">
                <a:ln w="11430">
                  <a:solidFill>
                    <a:schemeClr val="tx1"/>
                  </a:solidFill>
                </a:ln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продовжуватиме</a:t>
            </a:r>
            <a:r>
              <a:rPr lang="ru-RU" sz="2400" b="1" spc="50" dirty="0">
                <a:ln w="11430">
                  <a:solidFill>
                    <a:schemeClr val="tx1"/>
                  </a:solidFill>
                </a:ln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spc="50" dirty="0" err="1">
                <a:ln w="11430">
                  <a:solidFill>
                    <a:schemeClr val="tx1"/>
                  </a:solidFill>
                </a:ln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свій</a:t>
            </a:r>
            <a:r>
              <a:rPr lang="ru-RU" sz="2400" b="1" spc="50" dirty="0">
                <a:ln w="11430">
                  <a:solidFill>
                    <a:schemeClr val="tx1"/>
                  </a:solidFill>
                </a:ln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spc="50" dirty="0" err="1">
                <a:ln w="11430">
                  <a:solidFill>
                    <a:schemeClr val="tx1"/>
                  </a:solidFill>
                </a:ln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розвиток</a:t>
            </a:r>
            <a:r>
              <a:rPr lang="ru-RU" sz="2400" b="1" spc="50" dirty="0">
                <a:ln w="11430">
                  <a:solidFill>
                    <a:schemeClr val="tx1"/>
                  </a:solidFill>
                </a:ln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spc="50" dirty="0" err="1">
                <a:ln w="11430">
                  <a:solidFill>
                    <a:schemeClr val="tx1"/>
                  </a:solidFill>
                </a:ln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залежно</a:t>
            </a:r>
            <a:r>
              <a:rPr lang="ru-RU" sz="2400" b="1" spc="50" dirty="0">
                <a:ln w="11430">
                  <a:solidFill>
                    <a:schemeClr val="tx1"/>
                  </a:solidFill>
                </a:ln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spc="50" dirty="0" err="1">
                <a:ln w="11430">
                  <a:solidFill>
                    <a:schemeClr val="tx1"/>
                  </a:solidFill>
                </a:ln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від</a:t>
            </a:r>
            <a:r>
              <a:rPr lang="ru-RU" sz="2400" b="1" spc="50" dirty="0">
                <a:ln w="11430">
                  <a:solidFill>
                    <a:schemeClr val="tx1"/>
                  </a:solidFill>
                </a:ln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spc="50" dirty="0" err="1">
                <a:ln w="11430">
                  <a:solidFill>
                    <a:schemeClr val="tx1"/>
                  </a:solidFill>
                </a:ln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покладених</a:t>
            </a:r>
            <a:r>
              <a:rPr lang="ru-RU" sz="2400" b="1" spc="50" dirty="0">
                <a:ln w="11430">
                  <a:solidFill>
                    <a:schemeClr val="tx1"/>
                  </a:solidFill>
                </a:ln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на </a:t>
            </a:r>
            <a:r>
              <a:rPr lang="ru-RU" sz="2400" b="1" spc="50" dirty="0" err="1">
                <a:ln w="11430">
                  <a:solidFill>
                    <a:schemeClr val="tx1"/>
                  </a:solidFill>
                </a:ln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нього</a:t>
            </a:r>
            <a:r>
              <a:rPr lang="ru-RU" sz="2400" b="1" spc="50" dirty="0">
                <a:ln w="11430">
                  <a:solidFill>
                    <a:schemeClr val="tx1"/>
                  </a:solidFill>
                </a:ln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spc="50" dirty="0" err="1">
                <a:ln w="11430">
                  <a:solidFill>
                    <a:schemeClr val="tx1"/>
                  </a:solidFill>
                </a:ln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завдань</a:t>
            </a:r>
            <a:r>
              <a:rPr lang="ru-RU" sz="2400" b="1" spc="50" dirty="0">
                <a:ln w="11430">
                  <a:solidFill>
                    <a:schemeClr val="tx1"/>
                  </a:solidFill>
                </a:ln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uk-UA" sz="8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Колізей</a:t>
            </a:r>
            <a:endParaRPr lang="ru-RU" sz="8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844824"/>
            <a:ext cx="4510933" cy="443484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788024" y="1928802"/>
            <a:ext cx="4176464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dirty="0" smtClean="0">
                <a:latin typeface="+mj-lt"/>
              </a:rPr>
              <a:t>Держава                Італія</a:t>
            </a:r>
            <a:endParaRPr lang="ru-RU" sz="2400" dirty="0">
              <a:latin typeface="+mj-lt"/>
            </a:endParaRPr>
          </a:p>
          <a:p>
            <a:pPr>
              <a:lnSpc>
                <a:spcPct val="150000"/>
              </a:lnSpc>
            </a:pPr>
            <a:r>
              <a:rPr lang="ru-RU" sz="2400" dirty="0" err="1" smtClean="0">
                <a:latin typeface="+mj-lt"/>
              </a:rPr>
              <a:t>Місто</a:t>
            </a:r>
            <a:r>
              <a:rPr lang="ru-RU" sz="2400" dirty="0">
                <a:latin typeface="+mj-lt"/>
              </a:rPr>
              <a:t>	</a:t>
            </a:r>
            <a:r>
              <a:rPr lang="ru-RU" sz="2400" dirty="0" smtClean="0">
                <a:latin typeface="+mj-lt"/>
              </a:rPr>
              <a:t>                     Рим</a:t>
            </a:r>
            <a:endParaRPr lang="ru-RU" sz="2400" dirty="0">
              <a:latin typeface="+mj-lt"/>
            </a:endParaRPr>
          </a:p>
          <a:p>
            <a:pPr>
              <a:lnSpc>
                <a:spcPct val="150000"/>
              </a:lnSpc>
            </a:pPr>
            <a:r>
              <a:rPr lang="ru-RU" sz="2400" dirty="0">
                <a:latin typeface="+mj-lt"/>
              </a:rPr>
              <a:t>Автор </a:t>
            </a:r>
            <a:r>
              <a:rPr lang="ru-RU" sz="2400" dirty="0" smtClean="0">
                <a:latin typeface="+mj-lt"/>
              </a:rPr>
              <a:t>проекту       </a:t>
            </a:r>
            <a:r>
              <a:rPr lang="ru-RU" sz="2400" dirty="0" err="1" smtClean="0">
                <a:latin typeface="+mj-lt"/>
              </a:rPr>
              <a:t>Невідомий</a:t>
            </a:r>
            <a:endParaRPr lang="ru-RU" sz="2400" dirty="0">
              <a:latin typeface="+mj-lt"/>
            </a:endParaRPr>
          </a:p>
          <a:p>
            <a:pPr>
              <a:lnSpc>
                <a:spcPct val="150000"/>
              </a:lnSpc>
            </a:pPr>
            <a:r>
              <a:rPr lang="ru-RU" sz="2400" dirty="0" smtClean="0">
                <a:latin typeface="+mj-lt"/>
              </a:rPr>
              <a:t>Дата  </a:t>
            </a:r>
            <a:r>
              <a:rPr lang="ru-RU" sz="2400" dirty="0" err="1" smtClean="0">
                <a:latin typeface="+mj-lt"/>
              </a:rPr>
              <a:t>заснування</a:t>
            </a:r>
            <a:r>
              <a:rPr lang="ru-RU" sz="2400" dirty="0">
                <a:latin typeface="+mj-lt"/>
              </a:rPr>
              <a:t>	72 </a:t>
            </a:r>
            <a:r>
              <a:rPr lang="ru-RU" sz="2400" dirty="0" smtClean="0">
                <a:latin typeface="+mj-lt"/>
              </a:rPr>
              <a:t> </a:t>
            </a:r>
            <a:r>
              <a:rPr lang="ru-RU" sz="2400" dirty="0" err="1" smtClean="0">
                <a:latin typeface="+mj-lt"/>
              </a:rPr>
              <a:t>рік</a:t>
            </a:r>
            <a:r>
              <a:rPr lang="ru-RU" sz="2400" dirty="0" smtClean="0">
                <a:latin typeface="+mj-lt"/>
              </a:rPr>
              <a:t> </a:t>
            </a:r>
            <a:r>
              <a:rPr lang="ru-RU" sz="2400" dirty="0" err="1" smtClean="0">
                <a:latin typeface="+mj-lt"/>
              </a:rPr>
              <a:t>Будівництво</a:t>
            </a:r>
            <a:r>
              <a:rPr lang="ru-RU" sz="2400" dirty="0">
                <a:latin typeface="+mj-lt"/>
              </a:rPr>
              <a:t>	</a:t>
            </a:r>
            <a:r>
              <a:rPr lang="ru-RU" sz="2400" dirty="0" smtClean="0">
                <a:latin typeface="+mj-lt"/>
              </a:rPr>
              <a:t>       72—80  </a:t>
            </a:r>
            <a:r>
              <a:rPr lang="ru-RU" sz="2400" dirty="0" err="1" smtClean="0">
                <a:latin typeface="+mj-lt"/>
              </a:rPr>
              <a:t>р.р</a:t>
            </a:r>
            <a:r>
              <a:rPr lang="ru-RU" sz="2400" dirty="0" smtClean="0">
                <a:latin typeface="+mj-lt"/>
              </a:rPr>
              <a:t>.</a:t>
            </a:r>
          </a:p>
          <a:p>
            <a:endParaRPr lang="uk-UA" sz="2400" u="sng" dirty="0" smtClean="0">
              <a:latin typeface="Arial" pitchFamily="34" charset="0"/>
              <a:cs typeface="Arial" pitchFamily="34" charset="0"/>
            </a:endParaRPr>
          </a:p>
          <a:p>
            <a:r>
              <a:rPr lang="uk-UA" sz="2400" u="sng" dirty="0" err="1" smtClean="0">
                <a:latin typeface="Arial" pitchFamily="34" charset="0"/>
                <a:cs typeface="Arial" pitchFamily="34" charset="0"/>
              </a:rPr>
              <a:t>Аттик</a:t>
            </a:r>
            <a:r>
              <a:rPr lang="uk-UA" sz="2400" dirty="0" err="1" smtClean="0">
                <a:latin typeface="Arial" pitchFamily="34" charset="0"/>
                <a:cs typeface="Arial" pitchFamily="34" charset="0"/>
              </a:rPr>
              <a:t>-</a:t>
            </a:r>
            <a:r>
              <a:rPr lang="uk-UA" sz="24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стінка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,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що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міститься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над 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карнизом і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завершує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споруду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,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значно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вища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за парапет.</a:t>
            </a:r>
          </a:p>
        </p:txBody>
      </p:sp>
      <p:pic>
        <p:nvPicPr>
          <p:cNvPr id="9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lum contrast="20000"/>
          </a:blip>
          <a:srcRect/>
          <a:stretch>
            <a:fillRect/>
          </a:stretch>
        </p:blipFill>
        <p:spPr bwMode="auto">
          <a:xfrm>
            <a:off x="428596" y="1928802"/>
            <a:ext cx="4038600" cy="4016698"/>
          </a:xfrm>
          <a:prstGeom prst="rect">
            <a:avLst/>
          </a:prstGeom>
          <a:noFill/>
          <a:ln w="19050">
            <a:solidFill>
              <a:schemeClr val="tx1">
                <a:lumMod val="85000"/>
                <a:lumOff val="15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lum contrast="40000"/>
          </a:blip>
          <a:srcRect/>
          <a:stretch>
            <a:fillRect/>
          </a:stretch>
        </p:blipFill>
        <p:spPr bwMode="auto">
          <a:xfrm>
            <a:off x="500034" y="1643050"/>
            <a:ext cx="8429684" cy="4572032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ffectLst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214282" y="0"/>
            <a:ext cx="9072626" cy="1661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0" i="0" u="none" strike="noStrike" cap="none" normalizeH="0" baseline="0" dirty="0" smtClean="0">
                <a:ln w="19050">
                  <a:solidFill>
                    <a:srgbClr val="0070C0"/>
                  </a:solidFill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Рекламна балка із попередньо напруженого залізобетону</a:t>
            </a:r>
            <a:endParaRPr kumimoji="0" lang="ru-RU" sz="2800" b="0" i="0" u="none" strike="noStrike" cap="none" normalizeH="0" baseline="0" dirty="0" smtClean="0">
              <a:ln w="19050">
                <a:solidFill>
                  <a:srgbClr val="0070C0"/>
                </a:solidFill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b="1" spc="5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Мост "</a:t>
            </a:r>
            <a:r>
              <a:rPr lang="ru-RU" sz="5400" b="1" spc="50" dirty="0" err="1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Нормандія</a:t>
            </a:r>
            <a:r>
              <a:rPr lang="ru-RU" sz="5400" b="1" spc="5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"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352956" cy="4434840"/>
          </a:xfrm>
        </p:spPr>
        <p:txBody>
          <a:bodyPr>
            <a:normAutofit/>
          </a:bodyPr>
          <a:lstStyle/>
          <a:p>
            <a:r>
              <a:rPr lang="uk-UA" sz="2400" u="sng" dirty="0" err="1" smtClean="0">
                <a:latin typeface="Arial" pitchFamily="34" charset="0"/>
                <a:cs typeface="Arial" pitchFamily="34" charset="0"/>
              </a:rPr>
              <a:t>Вантовий</a:t>
            </a:r>
            <a:r>
              <a:rPr lang="uk-UA" sz="2400" u="sng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uk-UA" sz="2400" u="sng" dirty="0" err="1" smtClean="0">
                <a:latin typeface="Arial" pitchFamily="34" charset="0"/>
                <a:cs typeface="Arial" pitchFamily="34" charset="0"/>
              </a:rPr>
              <a:t>дорожний</a:t>
            </a:r>
            <a:r>
              <a:rPr lang="uk-UA" sz="2400" u="sng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uk-UA" sz="2400" u="sng" dirty="0" err="1" smtClean="0">
                <a:latin typeface="Arial" pitchFamily="34" charset="0"/>
                <a:cs typeface="Arial" pitchFamily="34" charset="0"/>
              </a:rPr>
              <a:t>мост</a:t>
            </a:r>
            <a:endParaRPr lang="uk-UA" sz="2400" u="sng" dirty="0" smtClean="0">
              <a:latin typeface="Arial" pitchFamily="34" charset="0"/>
              <a:cs typeface="Arial" pitchFamily="34" charset="0"/>
            </a:endParaRPr>
          </a:p>
          <a:p>
            <a:r>
              <a:rPr lang="uk-UA" sz="2400" dirty="0" smtClean="0">
                <a:latin typeface="Arial" pitchFamily="34" charset="0"/>
                <a:cs typeface="Arial" pitchFamily="34" charset="0"/>
              </a:rPr>
              <a:t>Держава                </a:t>
            </a:r>
            <a:r>
              <a:rPr lang="uk-UA" sz="2400" dirty="0" smtClean="0">
                <a:ln>
                  <a:solidFill>
                    <a:srgbClr val="C00000"/>
                  </a:solidFill>
                </a:ln>
                <a:latin typeface="Arial" pitchFamily="34" charset="0"/>
                <a:cs typeface="Arial" pitchFamily="34" charset="0"/>
              </a:rPr>
              <a:t>Франція</a:t>
            </a:r>
          </a:p>
          <a:p>
            <a:r>
              <a:rPr lang="uk-UA" sz="2400" dirty="0" smtClean="0">
                <a:latin typeface="Arial" pitchFamily="34" charset="0"/>
                <a:cs typeface="Arial" pitchFamily="34" charset="0"/>
              </a:rPr>
              <a:t>Довжина                  </a:t>
            </a:r>
            <a:r>
              <a:rPr lang="uk-UA" sz="2400" dirty="0" smtClean="0">
                <a:ln>
                  <a:solidFill>
                    <a:srgbClr val="C00000"/>
                  </a:solidFill>
                </a:ln>
                <a:latin typeface="Arial" pitchFamily="34" charset="0"/>
                <a:cs typeface="Arial" pitchFamily="34" charset="0"/>
              </a:rPr>
              <a:t>2350 м </a:t>
            </a:r>
          </a:p>
          <a:p>
            <a:r>
              <a:rPr lang="uk-UA" sz="2400" dirty="0" smtClean="0">
                <a:latin typeface="Arial" pitchFamily="34" charset="0"/>
                <a:cs typeface="Arial" pitchFamily="34" charset="0"/>
              </a:rPr>
              <a:t>Центр. </a:t>
            </a:r>
            <a:r>
              <a:rPr lang="uk-UA" sz="2400" dirty="0" err="1" smtClean="0">
                <a:latin typeface="Arial" pitchFamily="34" charset="0"/>
                <a:cs typeface="Arial" pitchFamily="34" charset="0"/>
              </a:rPr>
              <a:t>прольот</a:t>
            </a:r>
            <a:r>
              <a:rPr lang="uk-UA" sz="2400" dirty="0" smtClean="0">
                <a:latin typeface="Arial" pitchFamily="34" charset="0"/>
                <a:cs typeface="Arial" pitchFamily="34" charset="0"/>
              </a:rPr>
              <a:t>       </a:t>
            </a:r>
            <a:r>
              <a:rPr lang="uk-UA" sz="2400" dirty="0" smtClean="0">
                <a:ln>
                  <a:solidFill>
                    <a:srgbClr val="C00000"/>
                  </a:solidFill>
                </a:ln>
                <a:latin typeface="Arial" pitchFamily="34" charset="0"/>
                <a:cs typeface="Arial" pitchFamily="34" charset="0"/>
              </a:rPr>
              <a:t>856 м</a:t>
            </a:r>
          </a:p>
          <a:p>
            <a:r>
              <a:rPr lang="uk-UA" sz="2400" dirty="0" smtClean="0">
                <a:latin typeface="Arial" pitchFamily="34" charset="0"/>
                <a:cs typeface="Arial" pitchFamily="34" charset="0"/>
              </a:rPr>
              <a:t>Ширина                    </a:t>
            </a:r>
            <a:r>
              <a:rPr lang="uk-UA" sz="2400" dirty="0" smtClean="0">
                <a:ln>
                  <a:solidFill>
                    <a:srgbClr val="C00000"/>
                  </a:solidFill>
                </a:ln>
                <a:latin typeface="Arial" pitchFamily="34" charset="0"/>
                <a:cs typeface="Arial" pitchFamily="34" charset="0"/>
              </a:rPr>
              <a:t>23м</a:t>
            </a:r>
          </a:p>
          <a:p>
            <a:r>
              <a:rPr lang="uk-UA" sz="2400" dirty="0" smtClean="0">
                <a:latin typeface="Arial" pitchFamily="34" charset="0"/>
                <a:cs typeface="Arial" pitchFamily="34" charset="0"/>
              </a:rPr>
              <a:t>Кількість опор         </a:t>
            </a:r>
            <a:r>
              <a:rPr lang="uk-UA" sz="2400" dirty="0" smtClean="0">
                <a:ln>
                  <a:solidFill>
                    <a:srgbClr val="C00000"/>
                  </a:solidFill>
                </a:ln>
                <a:latin typeface="Arial" pitchFamily="34" charset="0"/>
                <a:cs typeface="Arial" pitchFamily="34" charset="0"/>
              </a:rPr>
              <a:t>184 шт.</a:t>
            </a:r>
          </a:p>
          <a:p>
            <a:r>
              <a:rPr lang="uk-UA" sz="2400" dirty="0" smtClean="0">
                <a:latin typeface="Arial" pitchFamily="34" charset="0"/>
                <a:cs typeface="Arial" pitchFamily="34" charset="0"/>
              </a:rPr>
              <a:t>Висота опор             </a:t>
            </a:r>
            <a:r>
              <a:rPr lang="uk-UA" sz="2400" dirty="0" smtClean="0">
                <a:ln>
                  <a:solidFill>
                    <a:srgbClr val="C00000"/>
                  </a:solidFill>
                </a:ln>
                <a:latin typeface="Arial" pitchFamily="34" charset="0"/>
                <a:cs typeface="Arial" pitchFamily="34" charset="0"/>
              </a:rPr>
              <a:t>214 м</a:t>
            </a:r>
          </a:p>
          <a:p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Відкрит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          </a:t>
            </a:r>
            <a:r>
              <a:rPr lang="ru-RU" sz="2400" dirty="0" smtClean="0">
                <a:ln>
                  <a:solidFill>
                    <a:srgbClr val="C00000"/>
                  </a:solidFill>
                </a:ln>
                <a:latin typeface="Arial" pitchFamily="34" charset="0"/>
                <a:cs typeface="Arial" pitchFamily="34" charset="0"/>
              </a:rPr>
              <a:t>20.01.1995 р.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</a:t>
            </a:r>
            <a:endParaRPr lang="uk-UA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Архітектор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            </a:t>
            </a:r>
            <a:r>
              <a:rPr lang="ru-RU" sz="2400" dirty="0" smtClean="0">
                <a:ln>
                  <a:solidFill>
                    <a:srgbClr val="C00000"/>
                  </a:solidFill>
                </a:ln>
                <a:latin typeface="Arial" pitchFamily="34" charset="0"/>
                <a:cs typeface="Arial" pitchFamily="34" charset="0"/>
              </a:rPr>
              <a:t>Мишель</a:t>
            </a:r>
          </a:p>
          <a:p>
            <a:pPr>
              <a:buNone/>
            </a:pPr>
            <a:r>
              <a:rPr lang="ru-RU" sz="2400" dirty="0" smtClean="0">
                <a:ln>
                  <a:solidFill>
                    <a:srgbClr val="C00000"/>
                  </a:solidFill>
                </a:ln>
                <a:latin typeface="Arial" pitchFamily="34" charset="0"/>
                <a:cs typeface="Arial" pitchFamily="34" charset="0"/>
              </a:rPr>
              <a:t>                                  </a:t>
            </a:r>
            <a:r>
              <a:rPr lang="ru-RU" sz="2400" dirty="0" err="1" smtClean="0">
                <a:ln>
                  <a:solidFill>
                    <a:srgbClr val="C00000"/>
                  </a:solidFill>
                </a:ln>
                <a:latin typeface="Arial" pitchFamily="34" charset="0"/>
                <a:cs typeface="Arial" pitchFamily="34" charset="0"/>
              </a:rPr>
              <a:t>Вирложо</a:t>
            </a:r>
            <a:r>
              <a:rPr lang="ru-RU" sz="2400" dirty="0" smtClean="0">
                <a:ln>
                  <a:solidFill>
                    <a:srgbClr val="C00000"/>
                  </a:solidFill>
                </a:ln>
                <a:latin typeface="Arial" pitchFamily="34" charset="0"/>
                <a:cs typeface="Arial" pitchFamily="34" charset="0"/>
              </a:rPr>
              <a:t> </a:t>
            </a:r>
            <a:endParaRPr lang="ru-RU" sz="2400" dirty="0">
              <a:ln>
                <a:solidFill>
                  <a:srgbClr val="C00000"/>
                </a:solidFill>
              </a:ln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5" y="1916832"/>
            <a:ext cx="4032448" cy="4392488"/>
          </a:xfrm>
          <a:prstGeom prst="roundRect">
            <a:avLst/>
          </a:prstGeom>
          <a:noFill/>
          <a:ln w="28575">
            <a:solidFill>
              <a:schemeClr val="tx1">
                <a:lumMod val="65000"/>
                <a:lumOff val="35000"/>
              </a:schemeClr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707637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spc="5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Платформа  "</a:t>
            </a:r>
            <a:r>
              <a:rPr lang="ru-RU" sz="6000" b="1" spc="50" dirty="0" err="1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Тролл</a:t>
            </a:r>
            <a:r>
              <a:rPr lang="ru-RU" sz="6000" b="1" spc="5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"</a:t>
            </a:r>
            <a:endParaRPr lang="ru-RU" sz="6000" b="1" spc="50" dirty="0">
              <a:ln w="11430">
                <a:solidFill>
                  <a:schemeClr val="tx1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6385" name="Picture 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1928802"/>
            <a:ext cx="4000528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500034" y="1920084"/>
            <a:ext cx="3995766" cy="4437873"/>
          </a:xfrm>
          <a:ln w="38100">
            <a:solidFill>
              <a:schemeClr val="tx2">
                <a:lumMod val="75000"/>
              </a:schemeClr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714876" y="1928802"/>
            <a:ext cx="4429124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None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-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Розташування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                     </a:t>
            </a:r>
            <a:r>
              <a:rPr lang="ru-RU" dirty="0" err="1" smtClean="0">
                <a:ln>
                  <a:solidFill>
                    <a:srgbClr val="C00000"/>
                  </a:solidFill>
                </a:ln>
                <a:cs typeface="Arial" pitchFamily="34" charset="0"/>
              </a:rPr>
              <a:t>Норвегія</a:t>
            </a:r>
            <a:endParaRPr lang="ru-RU" dirty="0" smtClean="0">
              <a:ln>
                <a:solidFill>
                  <a:srgbClr val="C00000"/>
                </a:solidFill>
              </a:ln>
              <a:cs typeface="Arial" pitchFamily="34" charset="0"/>
            </a:endParaRPr>
          </a:p>
          <a:p>
            <a:pPr>
              <a:lnSpc>
                <a:spcPct val="120000"/>
              </a:lnSpc>
              <a:buNone/>
            </a:pPr>
            <a:r>
              <a:rPr lang="ru-RU" sz="1600" dirty="0" smtClean="0">
                <a:cs typeface="Arial" pitchFamily="34" charset="0"/>
              </a:rPr>
              <a:t>-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Побудована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                         </a:t>
            </a:r>
            <a:r>
              <a:rPr lang="ru-RU" sz="1600" dirty="0" smtClean="0">
                <a:ln>
                  <a:solidFill>
                    <a:srgbClr val="C00000"/>
                  </a:solidFill>
                </a:ln>
                <a:latin typeface="Arial" pitchFamily="34" charset="0"/>
                <a:cs typeface="Arial" pitchFamily="34" charset="0"/>
              </a:rPr>
              <a:t>в 1995 р.               </a:t>
            </a:r>
            <a:endParaRPr lang="ru-RU" dirty="0" smtClean="0">
              <a:ln>
                <a:solidFill>
                  <a:srgbClr val="C00000"/>
                </a:solidFill>
              </a:ln>
              <a:latin typeface="Arial" pitchFamily="34" charset="0"/>
              <a:cs typeface="Arial" pitchFamily="34" charset="0"/>
            </a:endParaRPr>
          </a:p>
          <a:p>
            <a:pPr>
              <a:lnSpc>
                <a:spcPct val="120000"/>
              </a:lnSpc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-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Використання</a:t>
            </a:r>
            <a:r>
              <a:rPr lang="ru-RU" dirty="0" smtClean="0">
                <a:cs typeface="Arial" pitchFamily="34" charset="0"/>
              </a:rPr>
              <a:t>  </a:t>
            </a:r>
            <a:r>
              <a:rPr lang="ru-RU" dirty="0" smtClean="0">
                <a:ln>
                  <a:solidFill>
                    <a:srgbClr val="C00000"/>
                  </a:solidFill>
                </a:ln>
                <a:cs typeface="Arial" pitchFamily="34" charset="0"/>
              </a:rPr>
              <a:t>         </a:t>
            </a:r>
            <a:r>
              <a:rPr lang="ru-RU" dirty="0" err="1" smtClean="0">
                <a:ln>
                  <a:solidFill>
                    <a:srgbClr val="C00000"/>
                  </a:solidFill>
                </a:ln>
                <a:latin typeface="Arial" pitchFamily="34" charset="0"/>
                <a:cs typeface="Arial" pitchFamily="34" charset="0"/>
              </a:rPr>
              <a:t>газова</a:t>
            </a:r>
            <a:r>
              <a:rPr lang="ru-RU" dirty="0" smtClean="0">
                <a:ln>
                  <a:solidFill>
                    <a:srgbClr val="C00000"/>
                  </a:solidFill>
                </a:ln>
                <a:latin typeface="Arial" pitchFamily="34" charset="0"/>
                <a:cs typeface="Arial" pitchFamily="34" charset="0"/>
              </a:rPr>
              <a:t> платформа</a:t>
            </a:r>
          </a:p>
          <a:p>
            <a:pPr>
              <a:lnSpc>
                <a:spcPct val="120000"/>
              </a:lnSpc>
              <a:buNone/>
            </a:pPr>
            <a:r>
              <a:rPr lang="ru-RU" b="1" dirty="0" smtClean="0">
                <a:cs typeface="Arial" pitchFamily="34" charset="0"/>
              </a:rPr>
              <a:t>    </a:t>
            </a:r>
          </a:p>
          <a:p>
            <a:pPr>
              <a:lnSpc>
                <a:spcPct val="120000"/>
              </a:lnSpc>
              <a:buNone/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ru-RU" b="1" u="sng" dirty="0" err="1" smtClean="0">
                <a:latin typeface="Arial" pitchFamily="34" charset="0"/>
                <a:cs typeface="Arial" pitchFamily="34" charset="0"/>
              </a:rPr>
              <a:t>Висота</a:t>
            </a:r>
            <a:endParaRPr lang="ru-RU" b="1" u="sng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20000"/>
              </a:lnSpc>
              <a:buFontTx/>
              <a:buChar char="-"/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Загальна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висота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                         </a:t>
            </a:r>
            <a:r>
              <a:rPr lang="ru-RU" sz="1600" b="1" dirty="0" smtClean="0">
                <a:ln>
                  <a:solidFill>
                    <a:srgbClr val="C00000"/>
                  </a:solidFill>
                </a:ln>
                <a:latin typeface="Arial" pitchFamily="34" charset="0"/>
                <a:cs typeface="Arial" pitchFamily="34" charset="0"/>
              </a:rPr>
              <a:t>472 м</a:t>
            </a:r>
          </a:p>
          <a:p>
            <a:pPr>
              <a:lnSpc>
                <a:spcPct val="120000"/>
              </a:lnSpc>
            </a:pPr>
            <a:r>
              <a:rPr lang="ru-RU" sz="1600" dirty="0" smtClean="0">
                <a:cs typeface="Arial" pitchFamily="34" charset="0"/>
              </a:rPr>
              <a:t>- 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Підводна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  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частина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                       </a:t>
            </a:r>
            <a:r>
              <a:rPr lang="ru-RU" sz="1600" dirty="0" smtClean="0">
                <a:ln>
                  <a:solidFill>
                    <a:srgbClr val="C00000"/>
                  </a:solidFill>
                </a:ln>
                <a:latin typeface="Arial" pitchFamily="34" charset="0"/>
                <a:cs typeface="Arial" pitchFamily="34" charset="0"/>
              </a:rPr>
              <a:t>300м</a:t>
            </a:r>
            <a:endParaRPr lang="ru-RU" sz="1600" dirty="0" smtClean="0">
              <a:ln>
                <a:solidFill>
                  <a:srgbClr val="C00000"/>
                </a:solidFill>
              </a:ln>
              <a:cs typeface="Arial" pitchFamily="34" charset="0"/>
            </a:endParaRPr>
          </a:p>
          <a:p>
            <a:pPr>
              <a:lnSpc>
                <a:spcPct val="120000"/>
              </a:lnSpc>
            </a:pPr>
            <a:endParaRPr lang="ru-RU" sz="1600" dirty="0" smtClean="0">
              <a:ln>
                <a:solidFill>
                  <a:srgbClr val="C00000"/>
                </a:solidFill>
              </a:ln>
              <a:latin typeface="Arial" pitchFamily="34" charset="0"/>
              <a:cs typeface="Arial" pitchFamily="34" charset="0"/>
            </a:endParaRPr>
          </a:p>
          <a:p>
            <a:pPr>
              <a:lnSpc>
                <a:spcPct val="120000"/>
              </a:lnSpc>
              <a:buNone/>
            </a:pPr>
            <a:r>
              <a:rPr lang="uk-UA" b="1" u="sng" dirty="0" smtClean="0">
                <a:latin typeface="Arial" pitchFamily="34" charset="0"/>
                <a:cs typeface="Arial" pitchFamily="34" charset="0"/>
              </a:rPr>
              <a:t>Матеріали</a:t>
            </a:r>
            <a:endParaRPr lang="ru-RU" b="1" u="sng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20000"/>
              </a:lnSpc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-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Бетон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                     </a:t>
            </a:r>
            <a:r>
              <a:rPr lang="ru-RU" dirty="0" smtClean="0">
                <a:ln>
                  <a:solidFill>
                    <a:srgbClr val="C00000"/>
                  </a:solidFill>
                </a:ln>
                <a:latin typeface="Arial" pitchFamily="34" charset="0"/>
                <a:cs typeface="Arial" pitchFamily="34" charset="0"/>
              </a:rPr>
              <a:t>            </a:t>
            </a:r>
            <a:r>
              <a:rPr lang="uk-UA" sz="1600" dirty="0" smtClean="0">
                <a:ln>
                  <a:solidFill>
                    <a:srgbClr val="C00000"/>
                  </a:solidFill>
                </a:ln>
                <a:latin typeface="Arial" pitchFamily="34" charset="0"/>
                <a:cs typeface="Arial" pitchFamily="34" charset="0"/>
              </a:rPr>
              <a:t>250 </a:t>
            </a:r>
            <a:r>
              <a:rPr lang="uk-UA" sz="1600" dirty="0" err="1" smtClean="0">
                <a:ln>
                  <a:solidFill>
                    <a:srgbClr val="C00000"/>
                  </a:solidFill>
                </a:ln>
                <a:latin typeface="Arial" pitchFamily="34" charset="0"/>
                <a:cs typeface="Arial" pitchFamily="34" charset="0"/>
              </a:rPr>
              <a:t>тис.куб.м</a:t>
            </a:r>
            <a:r>
              <a:rPr lang="uk-UA" sz="1600" dirty="0" smtClean="0">
                <a:latin typeface="Arial" pitchFamily="34" charset="0"/>
                <a:cs typeface="Arial" pitchFamily="34" charset="0"/>
              </a:rPr>
              <a:t>. </a:t>
            </a:r>
            <a:endParaRPr lang="ru-RU" sz="1600" dirty="0" smtClean="0">
              <a:ln>
                <a:solidFill>
                  <a:srgbClr val="C00000"/>
                </a:solidFill>
              </a:ln>
              <a:latin typeface="Arial" pitchFamily="34" charset="0"/>
              <a:cs typeface="Arial" pitchFamily="34" charset="0"/>
            </a:endParaRPr>
          </a:p>
          <a:p>
            <a:pPr>
              <a:lnSpc>
                <a:spcPct val="120000"/>
              </a:lnSpc>
              <a:buFontTx/>
              <a:buChar char="-"/>
            </a:pPr>
            <a:r>
              <a:rPr lang="ru-RU" dirty="0" smtClean="0">
                <a:cs typeface="Arial" pitchFamily="34" charset="0"/>
              </a:rPr>
              <a:t> 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Сталь</a:t>
            </a:r>
          </a:p>
          <a:p>
            <a:pPr>
              <a:lnSpc>
                <a:spcPct val="120000"/>
              </a:lnSpc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а) 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звичайна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                                </a:t>
            </a:r>
            <a:r>
              <a:rPr lang="uk-UA" sz="1600" dirty="0" smtClean="0">
                <a:ln>
                  <a:solidFill>
                    <a:srgbClr val="C00000"/>
                  </a:solidFill>
                </a:ln>
                <a:latin typeface="Arial" pitchFamily="34" charset="0"/>
                <a:cs typeface="Arial" pitchFamily="34" charset="0"/>
              </a:rPr>
              <a:t>100 тис. т </a:t>
            </a:r>
            <a:endParaRPr lang="ru-RU" sz="1600" dirty="0" smtClean="0">
              <a:ln>
                <a:solidFill>
                  <a:srgbClr val="C00000"/>
                </a:solidFill>
              </a:ln>
              <a:latin typeface="Arial" pitchFamily="34" charset="0"/>
              <a:cs typeface="Arial" pitchFamily="34" charset="0"/>
            </a:endParaRPr>
          </a:p>
          <a:p>
            <a:pPr>
              <a:lnSpc>
                <a:spcPct val="120000"/>
              </a:lnSpc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б) 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попередньо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напружена	      </a:t>
            </a:r>
            <a:r>
              <a:rPr lang="ru-RU" sz="1600" dirty="0" smtClean="0">
                <a:ln>
                  <a:solidFill>
                    <a:srgbClr val="C00000"/>
                  </a:solidFill>
                </a:ln>
                <a:latin typeface="Arial" pitchFamily="34" charset="0"/>
                <a:cs typeface="Arial" pitchFamily="34" charset="0"/>
              </a:rPr>
              <a:t>11 </a:t>
            </a:r>
            <a:r>
              <a:rPr lang="uk-UA" sz="1600" dirty="0" smtClean="0">
                <a:ln>
                  <a:solidFill>
                    <a:srgbClr val="C00000"/>
                  </a:solidFill>
                </a:ln>
                <a:latin typeface="Arial" pitchFamily="34" charset="0"/>
                <a:cs typeface="Arial" pitchFamily="34" charset="0"/>
              </a:rPr>
              <a:t>тис. т</a:t>
            </a:r>
            <a:r>
              <a:rPr lang="ru-RU" sz="1600" dirty="0" smtClean="0">
                <a:ln>
                  <a:solidFill>
                    <a:srgbClr val="C00000"/>
                  </a:solidFill>
                </a:ln>
                <a:latin typeface="Arial" pitchFamily="34" charset="0"/>
                <a:cs typeface="Arial" pitchFamily="34" charset="0"/>
              </a:rPr>
              <a:t>           </a:t>
            </a:r>
            <a:endParaRPr lang="ru-RU" sz="1600" dirty="0">
              <a:ln>
                <a:solidFill>
                  <a:srgbClr val="C00000"/>
                </a:solidFill>
              </a:ln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>
                  <a:solidFill>
                    <a:schemeClr val="tx1"/>
                  </a:solidFill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</a:t>
            </a:r>
            <a:r>
              <a:rPr lang="ru-RU" sz="6600" b="1" spc="50" dirty="0" smtClean="0">
                <a:ln w="11430">
                  <a:solidFill>
                    <a:schemeClr val="tx1"/>
                  </a:solidFill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Телебашня в Торонто</a:t>
            </a:r>
            <a:endParaRPr lang="ru-RU" sz="6600" b="1" spc="50" dirty="0">
              <a:ln w="11430">
                <a:solidFill>
                  <a:schemeClr val="tx1"/>
                </a:solidFill>
              </a:ln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28002" name="Picture 2"/>
          <p:cNvPicPr>
            <a:picLocks noChangeAspect="1" noChangeArrowheads="1"/>
          </p:cNvPicPr>
          <p:nvPr/>
        </p:nvPicPr>
        <p:blipFill>
          <a:blip r:embed="rId2">
            <a:lum contrast="20000"/>
          </a:blip>
          <a:srcRect/>
          <a:stretch>
            <a:fillRect/>
          </a:stretch>
        </p:blipFill>
        <p:spPr bwMode="auto">
          <a:xfrm>
            <a:off x="428596" y="2000250"/>
            <a:ext cx="3071834" cy="4500584"/>
          </a:xfrm>
          <a:prstGeom prst="round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3929058" y="1928802"/>
            <a:ext cx="5072098" cy="45797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None/>
            </a:pPr>
            <a:r>
              <a:rPr lang="ru-RU" dirty="0" smtClean="0">
                <a:cs typeface="Arial" pitchFamily="34" charset="0"/>
              </a:rPr>
              <a:t>-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Розташування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  </a:t>
            </a:r>
            <a:r>
              <a:rPr lang="ru-RU" dirty="0" smtClean="0">
                <a:ln>
                  <a:solidFill>
                    <a:srgbClr val="C00000"/>
                  </a:solidFill>
                </a:ln>
                <a:cs typeface="Arial" pitchFamily="34" charset="0"/>
              </a:rPr>
              <a:t>                         Канада</a:t>
            </a:r>
          </a:p>
          <a:p>
            <a:pPr>
              <a:lnSpc>
                <a:spcPct val="150000"/>
              </a:lnSpc>
              <a:buNone/>
            </a:pPr>
            <a:r>
              <a:rPr lang="ru-RU" dirty="0" smtClean="0">
                <a:cs typeface="Arial" pitchFamily="34" charset="0"/>
              </a:rPr>
              <a:t>-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Статус	</a:t>
            </a:r>
            <a:r>
              <a:rPr lang="ru-RU" dirty="0" smtClean="0">
                <a:cs typeface="Arial" pitchFamily="34" charset="0"/>
              </a:rPr>
              <a:t>                                       </a:t>
            </a:r>
            <a:r>
              <a:rPr lang="ru-RU" dirty="0" err="1" smtClean="0">
                <a:ln>
                  <a:solidFill>
                    <a:srgbClr val="C00000"/>
                  </a:solidFill>
                </a:ln>
                <a:cs typeface="Arial" pitchFamily="34" charset="0"/>
              </a:rPr>
              <a:t>збудовано</a:t>
            </a:r>
            <a:endParaRPr lang="ru-RU" dirty="0" smtClean="0">
              <a:ln>
                <a:solidFill>
                  <a:srgbClr val="C00000"/>
                </a:solidFill>
              </a:ln>
              <a:cs typeface="Arial" pitchFamily="34" charset="0"/>
            </a:endParaRPr>
          </a:p>
          <a:p>
            <a:pPr>
              <a:lnSpc>
                <a:spcPct val="150000"/>
              </a:lnSpc>
              <a:buNone/>
            </a:pPr>
            <a:r>
              <a:rPr lang="ru-RU" dirty="0" smtClean="0">
                <a:cs typeface="Arial" pitchFamily="34" charset="0"/>
              </a:rPr>
              <a:t>-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Будівництво</a:t>
            </a:r>
            <a:r>
              <a:rPr lang="ru-RU" dirty="0" smtClean="0">
                <a:cs typeface="Arial" pitchFamily="34" charset="0"/>
              </a:rPr>
              <a:t>	             </a:t>
            </a:r>
            <a:r>
              <a:rPr lang="ru-RU" dirty="0" smtClean="0">
                <a:ln>
                  <a:solidFill>
                    <a:srgbClr val="C00000"/>
                  </a:solidFill>
                </a:ln>
                <a:cs typeface="Arial" pitchFamily="34" charset="0"/>
              </a:rPr>
              <a:t>           1973—1976</a:t>
            </a:r>
          </a:p>
          <a:p>
            <a:pPr>
              <a:lnSpc>
                <a:spcPct val="150000"/>
              </a:lnSpc>
              <a:buNone/>
            </a:pPr>
            <a:r>
              <a:rPr lang="ru-RU" dirty="0" smtClean="0">
                <a:cs typeface="Arial" pitchFamily="34" charset="0"/>
              </a:rPr>
              <a:t>-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Використання</a:t>
            </a:r>
            <a:r>
              <a:rPr lang="ru-RU" dirty="0" smtClean="0">
                <a:cs typeface="Arial" pitchFamily="34" charset="0"/>
              </a:rPr>
              <a:t>                   </a:t>
            </a:r>
            <a:r>
              <a:rPr lang="ru-RU" dirty="0" err="1" smtClean="0">
                <a:ln>
                  <a:solidFill>
                    <a:srgbClr val="C00000"/>
                  </a:solidFill>
                </a:ln>
                <a:cs typeface="Arial" pitchFamily="34" charset="0"/>
              </a:rPr>
              <a:t>телекомунікації</a:t>
            </a:r>
            <a:r>
              <a:rPr lang="ru-RU" dirty="0" smtClean="0">
                <a:ln>
                  <a:solidFill>
                    <a:srgbClr val="C00000"/>
                  </a:solidFill>
                </a:ln>
                <a:cs typeface="Arial" pitchFamily="34" charset="0"/>
              </a:rPr>
              <a:t> </a:t>
            </a:r>
            <a:r>
              <a:rPr lang="ru-RU" dirty="0" smtClean="0">
                <a:cs typeface="Arial" pitchFamily="34" charset="0"/>
              </a:rPr>
              <a:t>  </a:t>
            </a:r>
          </a:p>
          <a:p>
            <a:pPr>
              <a:lnSpc>
                <a:spcPct val="150000"/>
              </a:lnSpc>
              <a:buNone/>
            </a:pPr>
            <a:r>
              <a:rPr lang="ru-RU" b="1" dirty="0" smtClean="0">
                <a:cs typeface="Arial" pitchFamily="34" charset="0"/>
              </a:rPr>
              <a:t>      </a:t>
            </a:r>
            <a:r>
              <a:rPr lang="ru-RU" b="1" u="sng" dirty="0" err="1" smtClean="0">
                <a:latin typeface="Arial" pitchFamily="34" charset="0"/>
                <a:cs typeface="Arial" pitchFamily="34" charset="0"/>
              </a:rPr>
              <a:t>Висота</a:t>
            </a:r>
            <a:endParaRPr lang="ru-RU" b="1" u="sng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  <a:buFontTx/>
              <a:buChar char="-"/>
            </a:pPr>
            <a:r>
              <a:rPr lang="ru-RU" dirty="0" err="1" smtClean="0">
                <a:latin typeface="Arial" pitchFamily="34" charset="0"/>
                <a:cs typeface="Arial" pitchFamily="34" charset="0"/>
              </a:rPr>
              <a:t>Антена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/Шпиль</a:t>
            </a:r>
            <a:r>
              <a:rPr lang="ru-RU" dirty="0" smtClean="0">
                <a:cs typeface="Arial" pitchFamily="34" charset="0"/>
              </a:rPr>
              <a:t>	                       </a:t>
            </a:r>
            <a:r>
              <a:rPr lang="ru-RU" dirty="0" smtClean="0">
                <a:ln>
                  <a:solidFill>
                    <a:srgbClr val="C00000"/>
                  </a:solidFill>
                </a:ln>
                <a:cs typeface="Arial" pitchFamily="34" charset="0"/>
              </a:rPr>
              <a:t>555 м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ru-RU" dirty="0" err="1" smtClean="0">
                <a:ln>
                  <a:solidFill>
                    <a:schemeClr val="tx1"/>
                  </a:solidFill>
                </a:ln>
                <a:cs typeface="Arial" pitchFamily="34" charset="0"/>
              </a:rPr>
              <a:t>Криша</a:t>
            </a:r>
            <a:r>
              <a:rPr lang="ru-RU" dirty="0" smtClean="0">
                <a:ln>
                  <a:solidFill>
                    <a:srgbClr val="C00000"/>
                  </a:solidFill>
                </a:ln>
                <a:cs typeface="Arial" pitchFamily="34" charset="0"/>
              </a:rPr>
              <a:t>	                                457,2 метров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ru-RU" dirty="0" err="1" smtClean="0">
                <a:ln>
                  <a:solidFill>
                    <a:schemeClr val="tx1"/>
                  </a:solidFill>
                </a:ln>
                <a:cs typeface="Arial" pitchFamily="34" charset="0"/>
              </a:rPr>
              <a:t>Верхній</a:t>
            </a:r>
            <a:r>
              <a:rPr lang="ru-RU" dirty="0" smtClean="0">
                <a:ln>
                  <a:solidFill>
                    <a:schemeClr val="tx1"/>
                  </a:solidFill>
                </a:ln>
                <a:cs typeface="Arial" pitchFamily="34" charset="0"/>
              </a:rPr>
              <a:t> поверх</a:t>
            </a:r>
            <a:r>
              <a:rPr lang="ru-RU" dirty="0" smtClean="0">
                <a:ln>
                  <a:solidFill>
                    <a:srgbClr val="C00000"/>
                  </a:solidFill>
                </a:ln>
                <a:cs typeface="Arial" pitchFamily="34" charset="0"/>
              </a:rPr>
              <a:t>	                446,5 метров</a:t>
            </a:r>
          </a:p>
          <a:p>
            <a:pPr>
              <a:lnSpc>
                <a:spcPct val="150000"/>
              </a:lnSpc>
              <a:buNone/>
            </a:pPr>
            <a:r>
              <a:rPr lang="ru-RU" dirty="0" smtClean="0">
                <a:cs typeface="Arial" pitchFamily="34" charset="0"/>
              </a:rPr>
              <a:t>   </a:t>
            </a:r>
            <a:r>
              <a:rPr lang="ru-RU" b="1" u="sng" dirty="0" err="1" smtClean="0">
                <a:latin typeface="Arial" pitchFamily="34" charset="0"/>
                <a:cs typeface="Arial" pitchFamily="34" charset="0"/>
              </a:rPr>
              <a:t>Технічні</a:t>
            </a:r>
            <a:r>
              <a:rPr lang="ru-RU" b="1" u="sng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b="1" u="sng" dirty="0" err="1" smtClean="0">
                <a:latin typeface="Arial" pitchFamily="34" charset="0"/>
                <a:cs typeface="Arial" pitchFamily="34" charset="0"/>
              </a:rPr>
              <a:t>деталі</a:t>
            </a:r>
            <a:endParaRPr lang="ru-RU" b="1" u="sng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-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Кількість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поверхів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	</a:t>
            </a:r>
            <a:r>
              <a:rPr lang="ru-RU" dirty="0" smtClean="0">
                <a:ln>
                  <a:solidFill>
                    <a:srgbClr val="C00000"/>
                  </a:solidFill>
                </a:ln>
                <a:latin typeface="Arial" pitchFamily="34" charset="0"/>
                <a:cs typeface="Arial" pitchFamily="34" charset="0"/>
              </a:rPr>
              <a:t>          147</a:t>
            </a:r>
          </a:p>
          <a:p>
            <a:pPr>
              <a:lnSpc>
                <a:spcPct val="150000"/>
              </a:lnSpc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-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Архітектор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ru-RU" dirty="0" smtClean="0">
                <a:ln>
                  <a:solidFill>
                    <a:srgbClr val="C00000"/>
                  </a:solidFill>
                </a:ln>
                <a:latin typeface="Arial" pitchFamily="34" charset="0"/>
                <a:cs typeface="Arial" pitchFamily="34" charset="0"/>
              </a:rPr>
              <a:t>               </a:t>
            </a:r>
            <a:r>
              <a:rPr lang="en-US" dirty="0" smtClean="0">
                <a:ln>
                  <a:solidFill>
                    <a:srgbClr val="C00000"/>
                  </a:solidFill>
                </a:ln>
                <a:latin typeface="Arial" pitchFamily="34" charset="0"/>
                <a:cs typeface="Arial" pitchFamily="34" charset="0"/>
              </a:rPr>
              <a:t>WZMH Architects</a:t>
            </a:r>
            <a:endParaRPr lang="ru-RU" dirty="0">
              <a:ln>
                <a:solidFill>
                  <a:srgbClr val="C00000"/>
                </a:solidFill>
              </a:ln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000" b="1" spc="50" dirty="0" err="1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Останкінська</a:t>
            </a:r>
            <a:r>
              <a:rPr lang="ru-RU" sz="6000" b="1" spc="5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6000" b="1" spc="50" dirty="0" err="1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телевежа</a:t>
            </a:r>
            <a:endParaRPr lang="ru-RU" sz="6000" b="1" spc="50" dirty="0">
              <a:ln w="11430">
                <a:solidFill>
                  <a:schemeClr val="tx1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10000"/>
          </a:bodyPr>
          <a:lstStyle/>
          <a:p>
            <a:pPr>
              <a:lnSpc>
                <a:spcPct val="120000"/>
              </a:lnSpc>
              <a:buNone/>
            </a:pPr>
            <a:r>
              <a:rPr lang="ru-RU" sz="2400" dirty="0" smtClean="0">
                <a:cs typeface="Arial" pitchFamily="34" charset="0"/>
              </a:rPr>
              <a:t>-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Розташування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  </a:t>
            </a:r>
            <a:r>
              <a:rPr lang="ru-RU" dirty="0" smtClean="0">
                <a:ln>
                  <a:solidFill>
                    <a:srgbClr val="C00000"/>
                  </a:solidFill>
                </a:ln>
                <a:cs typeface="Arial" pitchFamily="34" charset="0"/>
              </a:rPr>
              <a:t>Москва, </a:t>
            </a:r>
            <a:r>
              <a:rPr lang="ru-RU" dirty="0" err="1" smtClean="0">
                <a:ln>
                  <a:solidFill>
                    <a:srgbClr val="C00000"/>
                  </a:solidFill>
                </a:ln>
                <a:cs typeface="Arial" pitchFamily="34" charset="0"/>
              </a:rPr>
              <a:t>Росія</a:t>
            </a:r>
            <a:r>
              <a:rPr lang="ru-RU" dirty="0" smtClean="0">
                <a:ln>
                  <a:solidFill>
                    <a:srgbClr val="C00000"/>
                  </a:solidFill>
                </a:ln>
                <a:cs typeface="Arial" pitchFamily="34" charset="0"/>
              </a:rPr>
              <a:t>      </a:t>
            </a:r>
          </a:p>
          <a:p>
            <a:pPr>
              <a:lnSpc>
                <a:spcPct val="120000"/>
              </a:lnSpc>
              <a:buNone/>
            </a:pPr>
            <a:r>
              <a:rPr lang="ru-RU" sz="2400" dirty="0" smtClean="0">
                <a:cs typeface="Arial" pitchFamily="34" charset="0"/>
              </a:rPr>
              <a:t>-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Статус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ru-RU" dirty="0" smtClean="0">
                <a:cs typeface="Arial" pitchFamily="34" charset="0"/>
              </a:rPr>
              <a:t>          </a:t>
            </a:r>
            <a:r>
              <a:rPr lang="ru-RU" dirty="0" err="1" smtClean="0">
                <a:ln>
                  <a:solidFill>
                    <a:srgbClr val="C00000"/>
                  </a:solidFill>
                </a:ln>
                <a:cs typeface="Arial" pitchFamily="34" charset="0"/>
              </a:rPr>
              <a:t>збудовано</a:t>
            </a:r>
            <a:endParaRPr lang="ru-RU" dirty="0" smtClean="0">
              <a:ln>
                <a:solidFill>
                  <a:srgbClr val="C00000"/>
                </a:solidFill>
              </a:ln>
              <a:cs typeface="Arial" pitchFamily="34" charset="0"/>
            </a:endParaRPr>
          </a:p>
          <a:p>
            <a:pPr>
              <a:lnSpc>
                <a:spcPct val="120000"/>
              </a:lnSpc>
              <a:buNone/>
            </a:pPr>
            <a:r>
              <a:rPr lang="ru-RU" sz="2400" dirty="0" smtClean="0">
                <a:cs typeface="Arial" pitchFamily="34" charset="0"/>
              </a:rPr>
              <a:t>-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Завершено</a:t>
            </a:r>
            <a:r>
              <a:rPr lang="ru-RU" sz="2400" dirty="0" smtClean="0">
                <a:cs typeface="Arial" pitchFamily="34" charset="0"/>
              </a:rPr>
              <a:t>	</a:t>
            </a:r>
            <a:r>
              <a:rPr lang="ru-RU" dirty="0" smtClean="0">
                <a:cs typeface="Arial" pitchFamily="34" charset="0"/>
              </a:rPr>
              <a:t>             </a:t>
            </a:r>
            <a:r>
              <a:rPr lang="ru-RU" dirty="0" smtClean="0">
                <a:ln>
                  <a:solidFill>
                    <a:srgbClr val="C00000"/>
                  </a:solidFill>
                </a:ln>
                <a:cs typeface="Arial" pitchFamily="34" charset="0"/>
              </a:rPr>
              <a:t>1967</a:t>
            </a:r>
          </a:p>
          <a:p>
            <a:pPr>
              <a:lnSpc>
                <a:spcPct val="120000"/>
              </a:lnSpc>
              <a:buNone/>
            </a:pPr>
            <a:r>
              <a:rPr lang="ru-RU" sz="2400" dirty="0" smtClean="0">
                <a:cs typeface="Arial" pitchFamily="34" charset="0"/>
              </a:rPr>
              <a:t>-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Використання</a:t>
            </a:r>
            <a:r>
              <a:rPr lang="ru-RU" sz="2400" dirty="0" smtClean="0">
                <a:cs typeface="Arial" pitchFamily="34" charset="0"/>
              </a:rPr>
              <a:t>  </a:t>
            </a:r>
            <a:r>
              <a:rPr lang="ru-RU" sz="2400" dirty="0" err="1" smtClean="0">
                <a:ln>
                  <a:solidFill>
                    <a:srgbClr val="C00000"/>
                  </a:solidFill>
                </a:ln>
                <a:cs typeface="Arial" pitchFamily="34" charset="0"/>
              </a:rPr>
              <a:t>телекомунікац</a:t>
            </a:r>
            <a:r>
              <a:rPr lang="ru-RU" dirty="0" smtClean="0">
                <a:ln>
                  <a:solidFill>
                    <a:srgbClr val="C00000"/>
                  </a:solidFill>
                </a:ln>
                <a:cs typeface="Arial" pitchFamily="34" charset="0"/>
              </a:rPr>
              <a:t>	</a:t>
            </a:r>
            <a:r>
              <a:rPr lang="ru-RU" dirty="0" err="1" smtClean="0">
                <a:ln>
                  <a:solidFill>
                    <a:srgbClr val="C00000"/>
                  </a:solidFill>
                </a:ln>
                <a:cs typeface="Arial" pitchFamily="34" charset="0"/>
              </a:rPr>
              <a:t>ії</a:t>
            </a:r>
            <a:r>
              <a:rPr lang="ru-RU" dirty="0" smtClean="0">
                <a:ln>
                  <a:solidFill>
                    <a:srgbClr val="C00000"/>
                  </a:solidFill>
                </a:ln>
                <a:cs typeface="Arial" pitchFamily="34" charset="0"/>
              </a:rPr>
              <a:t> </a:t>
            </a:r>
            <a:r>
              <a:rPr lang="ru-RU" dirty="0" smtClean="0">
                <a:cs typeface="Arial" pitchFamily="34" charset="0"/>
              </a:rPr>
              <a:t>  </a:t>
            </a:r>
          </a:p>
          <a:p>
            <a:pPr>
              <a:lnSpc>
                <a:spcPct val="120000"/>
              </a:lnSpc>
              <a:buNone/>
            </a:pPr>
            <a:r>
              <a:rPr lang="ru-RU" b="1" dirty="0" smtClean="0">
                <a:cs typeface="Arial" pitchFamily="34" charset="0"/>
              </a:rPr>
              <a:t>    </a:t>
            </a:r>
            <a:r>
              <a:rPr lang="ru-RU" b="1" dirty="0" err="1" smtClean="0">
                <a:latin typeface="Arial" pitchFamily="34" charset="0"/>
                <a:cs typeface="Arial" pitchFamily="34" charset="0"/>
              </a:rPr>
              <a:t>Висота</a:t>
            </a:r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20000"/>
              </a:lnSpc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-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Антена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/Шпиль</a:t>
            </a:r>
            <a:r>
              <a:rPr lang="ru-RU" dirty="0" smtClean="0">
                <a:cs typeface="Arial" pitchFamily="34" charset="0"/>
              </a:rPr>
              <a:t>	</a:t>
            </a:r>
            <a:r>
              <a:rPr lang="ru-RU" dirty="0" smtClean="0">
                <a:ln>
                  <a:solidFill>
                    <a:srgbClr val="C00000"/>
                  </a:solidFill>
                </a:ln>
                <a:cs typeface="Arial" pitchFamily="34" charset="0"/>
              </a:rPr>
              <a:t>540 м</a:t>
            </a:r>
          </a:p>
          <a:p>
            <a:pPr>
              <a:lnSpc>
                <a:spcPct val="120000"/>
              </a:lnSpc>
              <a:buNone/>
            </a:pPr>
            <a:r>
              <a:rPr lang="ru-RU" dirty="0" smtClean="0">
                <a:cs typeface="Arial" pitchFamily="34" charset="0"/>
              </a:rPr>
              <a:t>   </a:t>
            </a:r>
            <a:r>
              <a:rPr lang="ru-RU" b="1" dirty="0" err="1" smtClean="0">
                <a:latin typeface="Arial" pitchFamily="34" charset="0"/>
                <a:cs typeface="Arial" pitchFamily="34" charset="0"/>
              </a:rPr>
              <a:t>Технічні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 err="1" smtClean="0">
                <a:latin typeface="Arial" pitchFamily="34" charset="0"/>
                <a:cs typeface="Arial" pitchFamily="34" charset="0"/>
              </a:rPr>
              <a:t>деталі</a:t>
            </a:r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20000"/>
              </a:lnSpc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-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Загальна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площа</a:t>
            </a:r>
            <a:r>
              <a:rPr lang="ru-RU" dirty="0" smtClean="0">
                <a:cs typeface="Arial" pitchFamily="34" charset="0"/>
              </a:rPr>
              <a:t>	</a:t>
            </a:r>
            <a:r>
              <a:rPr lang="ru-RU" dirty="0" smtClean="0">
                <a:ln>
                  <a:solidFill>
                    <a:srgbClr val="C00000"/>
                  </a:solidFill>
                </a:ln>
                <a:cs typeface="Arial" pitchFamily="34" charset="0"/>
              </a:rPr>
              <a:t>15 000 м²</a:t>
            </a:r>
          </a:p>
          <a:p>
            <a:pPr>
              <a:lnSpc>
                <a:spcPct val="120000"/>
              </a:lnSpc>
              <a:buNone/>
            </a:pPr>
            <a:r>
              <a:rPr lang="ru-RU" dirty="0" smtClean="0">
                <a:cs typeface="Arial" pitchFamily="34" charset="0"/>
              </a:rPr>
              <a:t>-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Архітектор</a:t>
            </a:r>
            <a:r>
              <a:rPr lang="ru-RU" dirty="0" smtClean="0">
                <a:cs typeface="Arial" pitchFamily="34" charset="0"/>
              </a:rPr>
              <a:t>	</a:t>
            </a:r>
            <a:r>
              <a:rPr lang="ru-RU" dirty="0" err="1" smtClean="0">
                <a:ln>
                  <a:solidFill>
                    <a:srgbClr val="C00000"/>
                  </a:solidFill>
                </a:ln>
                <a:cs typeface="Arial" pitchFamily="34" charset="0"/>
              </a:rPr>
              <a:t>Микола</a:t>
            </a:r>
            <a:r>
              <a:rPr lang="ru-RU" dirty="0" smtClean="0">
                <a:ln>
                  <a:solidFill>
                    <a:srgbClr val="C00000"/>
                  </a:solidFill>
                </a:ln>
                <a:cs typeface="Arial" pitchFamily="34" charset="0"/>
              </a:rPr>
              <a:t> </a:t>
            </a:r>
            <a:r>
              <a:rPr lang="ru-RU" dirty="0" err="1" smtClean="0">
                <a:ln>
                  <a:solidFill>
                    <a:srgbClr val="C00000"/>
                  </a:solidFill>
                </a:ln>
                <a:cs typeface="Arial" pitchFamily="34" charset="0"/>
              </a:rPr>
              <a:t>Нікітін</a:t>
            </a:r>
            <a:endParaRPr lang="ru-RU" dirty="0">
              <a:ln>
                <a:solidFill>
                  <a:srgbClr val="C00000"/>
                </a:solidFill>
              </a:ln>
              <a:cs typeface="Arial" pitchFamily="34" charset="0"/>
            </a:endParaRPr>
          </a:p>
        </p:txBody>
      </p:sp>
      <p:pic>
        <p:nvPicPr>
          <p:cNvPr id="5123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lum bright="10000" contrast="20000"/>
          </a:blip>
          <a:srcRect/>
          <a:stretch>
            <a:fillRect/>
          </a:stretch>
        </p:blipFill>
        <p:spPr bwMode="auto">
          <a:xfrm>
            <a:off x="500035" y="1928802"/>
            <a:ext cx="4000528" cy="4429156"/>
          </a:xfrm>
          <a:prstGeom prst="round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err="1" smtClean="0">
                <a:ln w="11430"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Батьківщина-мати</a:t>
            </a:r>
            <a:r>
              <a:rPr lang="ru-RU" b="1" spc="50" dirty="0" smtClean="0">
                <a:ln w="11430"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(Волгоград)</a:t>
            </a:r>
            <a:endParaRPr lang="ru-RU" b="1" spc="50" dirty="0">
              <a:ln w="11430">
                <a:solidFill>
                  <a:schemeClr val="tx1"/>
                </a:solidFill>
              </a:ln>
              <a:solidFill>
                <a:schemeClr val="accent3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786182" y="1920085"/>
            <a:ext cx="5214974" cy="4434840"/>
          </a:xfrm>
        </p:spPr>
        <p:txBody>
          <a:bodyPr>
            <a:normAutofit/>
          </a:bodyPr>
          <a:lstStyle/>
          <a:p>
            <a:r>
              <a:rPr lang="ru-RU" dirty="0" err="1" smtClean="0">
                <a:latin typeface="Arial" pitchFamily="34" charset="0"/>
                <a:cs typeface="Arial" pitchFamily="34" charset="0"/>
              </a:rPr>
              <a:t>Розташування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           </a:t>
            </a:r>
            <a:r>
              <a:rPr lang="ru-RU" dirty="0" err="1" smtClean="0">
                <a:ln>
                  <a:solidFill>
                    <a:srgbClr val="C00000"/>
                  </a:solidFill>
                </a:ln>
                <a:latin typeface="Arial" pitchFamily="34" charset="0"/>
                <a:cs typeface="Arial" pitchFamily="34" charset="0"/>
              </a:rPr>
              <a:t>Росія</a:t>
            </a:r>
            <a:endParaRPr lang="ru-RU" dirty="0" smtClean="0">
              <a:ln>
                <a:solidFill>
                  <a:srgbClr val="C00000"/>
                </a:solidFill>
              </a:ln>
              <a:latin typeface="Arial" pitchFamily="34" charset="0"/>
              <a:cs typeface="Arial" pitchFamily="34" charset="0"/>
            </a:endParaRP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Автор проекту    </a:t>
            </a:r>
            <a:r>
              <a:rPr lang="ru-RU" dirty="0" smtClean="0">
                <a:ln>
                  <a:solidFill>
                    <a:srgbClr val="C00000"/>
                  </a:solidFill>
                </a:ln>
                <a:latin typeface="Arial" pitchFamily="34" charset="0"/>
                <a:cs typeface="Arial" pitchFamily="34" charset="0"/>
              </a:rPr>
              <a:t>Є. В. Вучетич, </a:t>
            </a:r>
          </a:p>
          <a:p>
            <a:pPr>
              <a:buNone/>
            </a:pPr>
            <a:r>
              <a:rPr lang="ru-RU" dirty="0" smtClean="0">
                <a:ln>
                  <a:solidFill>
                    <a:srgbClr val="C00000"/>
                  </a:solidFill>
                </a:ln>
                <a:latin typeface="Arial" pitchFamily="34" charset="0"/>
                <a:cs typeface="Arial" pitchFamily="34" charset="0"/>
              </a:rPr>
              <a:t>                                 Н. В. </a:t>
            </a:r>
            <a:r>
              <a:rPr lang="ru-RU" dirty="0" err="1" smtClean="0">
                <a:ln>
                  <a:solidFill>
                    <a:srgbClr val="C00000"/>
                  </a:solidFill>
                </a:ln>
                <a:latin typeface="Arial" pitchFamily="34" charset="0"/>
                <a:cs typeface="Arial" pitchFamily="34" charset="0"/>
              </a:rPr>
              <a:t>Нікітін</a:t>
            </a:r>
            <a:r>
              <a:rPr lang="ru-RU" dirty="0" smtClean="0">
                <a:ln>
                  <a:solidFill>
                    <a:srgbClr val="C00000"/>
                  </a:solidFill>
                </a:ln>
                <a:latin typeface="Arial" pitchFamily="34" charset="0"/>
                <a:cs typeface="Arial" pitchFamily="34" charset="0"/>
              </a:rPr>
              <a:t> </a:t>
            </a:r>
          </a:p>
          <a:p>
            <a:r>
              <a:rPr lang="ru-RU" dirty="0" err="1" smtClean="0">
                <a:latin typeface="Arial" pitchFamily="34" charset="0"/>
                <a:cs typeface="Arial" pitchFamily="34" charset="0"/>
              </a:rPr>
              <a:t>Будівництво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ru-RU" dirty="0" smtClean="0">
                <a:ln>
                  <a:solidFill>
                    <a:srgbClr val="C00000"/>
                  </a:solidFill>
                </a:ln>
                <a:latin typeface="Arial" pitchFamily="34" charset="0"/>
                <a:cs typeface="Arial" pitchFamily="34" charset="0"/>
              </a:rPr>
              <a:t>1959-1967 роки</a:t>
            </a:r>
          </a:p>
          <a:p>
            <a:r>
              <a:rPr lang="uk-UA" u="sng" dirty="0" smtClean="0">
                <a:ln>
                  <a:solidFill>
                    <a:schemeClr val="tx1"/>
                  </a:solidFill>
                </a:ln>
                <a:latin typeface="Arial" pitchFamily="34" charset="0"/>
                <a:cs typeface="Arial" pitchFamily="34" charset="0"/>
              </a:rPr>
              <a:t>Технічні характеристики</a:t>
            </a:r>
          </a:p>
          <a:p>
            <a:r>
              <a:rPr lang="ru-RU" dirty="0" err="1" smtClean="0">
                <a:latin typeface="Arial" pitchFamily="34" charset="0"/>
                <a:cs typeface="Arial" pitchFamily="34" charset="0"/>
              </a:rPr>
              <a:t>Загальна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высота     </a:t>
            </a:r>
            <a:r>
              <a:rPr lang="ru-RU" dirty="0" smtClean="0"/>
              <a:t> </a:t>
            </a:r>
            <a:r>
              <a:rPr lang="ru-RU" sz="2400" dirty="0" smtClean="0">
                <a:ln>
                  <a:solidFill>
                    <a:srgbClr val="C00000"/>
                  </a:solidFill>
                </a:ln>
                <a:latin typeface="Arial" pitchFamily="34" charset="0"/>
                <a:cs typeface="Arial" pitchFamily="34" charset="0"/>
              </a:rPr>
              <a:t>85 </a:t>
            </a:r>
            <a:r>
              <a:rPr lang="ru-RU" sz="2400" dirty="0" err="1" smtClean="0">
                <a:ln>
                  <a:solidFill>
                    <a:srgbClr val="C00000"/>
                  </a:solidFill>
                </a:ln>
                <a:latin typeface="Arial" pitchFamily="34" charset="0"/>
                <a:cs typeface="Arial" pitchFamily="34" charset="0"/>
              </a:rPr>
              <a:t>метрів</a:t>
            </a:r>
            <a:r>
              <a:rPr lang="ru-RU" sz="2400" dirty="0" smtClean="0">
                <a:ln>
                  <a:solidFill>
                    <a:srgbClr val="C00000"/>
                  </a:solidFill>
                </a:ln>
                <a:latin typeface="Arial" pitchFamily="34" charset="0"/>
                <a:cs typeface="Arial" pitchFamily="34" charset="0"/>
              </a:rPr>
              <a:t>  </a:t>
            </a:r>
          </a:p>
          <a:p>
            <a:r>
              <a:rPr lang="uk-UA" sz="2400" dirty="0" err="1" smtClean="0">
                <a:ln>
                  <a:solidFill>
                    <a:schemeClr val="tx1"/>
                  </a:solidFill>
                </a:ln>
                <a:latin typeface="Arial" pitchFamily="34" charset="0"/>
                <a:cs typeface="Arial" pitchFamily="34" charset="0"/>
              </a:rPr>
              <a:t>Длина</a:t>
            </a:r>
            <a:r>
              <a:rPr lang="uk-UA" sz="2400" dirty="0" smtClean="0">
                <a:ln>
                  <a:solidFill>
                    <a:schemeClr val="tx1"/>
                  </a:solidFill>
                </a:ln>
                <a:latin typeface="Arial" pitchFamily="34" charset="0"/>
                <a:cs typeface="Arial" pitchFamily="34" charset="0"/>
              </a:rPr>
              <a:t> руки                   </a:t>
            </a:r>
            <a:r>
              <a:rPr lang="uk-UA" sz="2400" dirty="0" smtClean="0">
                <a:ln>
                  <a:solidFill>
                    <a:srgbClr val="C00000"/>
                  </a:solidFill>
                </a:ln>
                <a:latin typeface="Arial" pitchFamily="34" charset="0"/>
                <a:cs typeface="Arial" pitchFamily="34" charset="0"/>
              </a:rPr>
              <a:t>20 метрів</a:t>
            </a:r>
          </a:p>
          <a:p>
            <a:r>
              <a:rPr lang="uk-UA" sz="2400" dirty="0" err="1" smtClean="0">
                <a:ln>
                  <a:solidFill>
                    <a:schemeClr val="tx1"/>
                  </a:solidFill>
                </a:ln>
                <a:latin typeface="Arial" pitchFamily="34" charset="0"/>
                <a:cs typeface="Arial" pitchFamily="34" charset="0"/>
              </a:rPr>
              <a:t>Длина</a:t>
            </a:r>
            <a:r>
              <a:rPr lang="uk-UA" sz="2400" dirty="0" smtClean="0">
                <a:ln>
                  <a:solidFill>
                    <a:schemeClr val="tx1"/>
                  </a:solidFill>
                </a:ln>
                <a:latin typeface="Arial" pitchFamily="34" charset="0"/>
                <a:cs typeface="Arial" pitchFamily="34" charset="0"/>
              </a:rPr>
              <a:t> плеча                </a:t>
            </a:r>
            <a:r>
              <a:rPr lang="uk-UA" sz="2400" dirty="0" smtClean="0">
                <a:ln>
                  <a:solidFill>
                    <a:srgbClr val="C00000"/>
                  </a:solidFill>
                </a:ln>
                <a:latin typeface="Arial" pitchFamily="34" charset="0"/>
                <a:cs typeface="Arial" pitchFamily="34" charset="0"/>
              </a:rPr>
              <a:t>33 метра</a:t>
            </a:r>
          </a:p>
          <a:p>
            <a:r>
              <a:rPr lang="uk-UA" sz="2400" dirty="0" smtClean="0">
                <a:ln>
                  <a:solidFill>
                    <a:schemeClr val="tx1"/>
                  </a:solidFill>
                </a:ln>
                <a:latin typeface="Arial" pitchFamily="34" charset="0"/>
                <a:cs typeface="Arial" pitchFamily="34" charset="0"/>
              </a:rPr>
              <a:t>Вага  </a:t>
            </a:r>
            <a:r>
              <a:rPr lang="uk-UA" sz="2400" dirty="0" smtClean="0">
                <a:ln>
                  <a:solidFill>
                    <a:srgbClr val="C00000"/>
                  </a:solidFill>
                </a:ln>
                <a:latin typeface="Arial" pitchFamily="34" charset="0"/>
                <a:cs typeface="Arial" pitchFamily="34" charset="0"/>
              </a:rPr>
              <a:t>                            8 </a:t>
            </a:r>
            <a:r>
              <a:rPr lang="uk-UA" sz="2400" dirty="0" err="1" smtClean="0">
                <a:ln>
                  <a:solidFill>
                    <a:srgbClr val="C00000"/>
                  </a:solidFill>
                </a:ln>
                <a:latin typeface="Arial" pitchFamily="34" charset="0"/>
                <a:cs typeface="Arial" pitchFamily="34" charset="0"/>
              </a:rPr>
              <a:t>тис.т</a:t>
            </a:r>
            <a:r>
              <a:rPr lang="uk-UA" sz="2400" dirty="0" smtClean="0">
                <a:ln>
                  <a:solidFill>
                    <a:srgbClr val="C00000"/>
                  </a:solidFill>
                </a:ln>
                <a:latin typeface="Arial" pitchFamily="34" charset="0"/>
                <a:cs typeface="Arial" pitchFamily="34" charset="0"/>
              </a:rPr>
              <a:t>    </a:t>
            </a:r>
            <a:endParaRPr lang="ru-RU" sz="2400" dirty="0">
              <a:ln>
                <a:solidFill>
                  <a:srgbClr val="C00000"/>
                </a:solidFill>
              </a:ln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lum bright="10000"/>
          </a:blip>
          <a:srcRect/>
          <a:stretch>
            <a:fillRect/>
          </a:stretch>
        </p:blipFill>
        <p:spPr bwMode="auto">
          <a:xfrm>
            <a:off x="214282" y="2000241"/>
            <a:ext cx="1643074" cy="3571900"/>
          </a:xfrm>
          <a:prstGeom prst="round1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pic>
        <p:nvPicPr>
          <p:cNvPr id="5" name="Рисунок 4"/>
          <p:cNvPicPr/>
          <p:nvPr/>
        </p:nvPicPr>
        <p:blipFill>
          <a:blip r:embed="rId3">
            <a:lum contrast="10000"/>
          </a:blip>
          <a:srcRect/>
          <a:stretch>
            <a:fillRect/>
          </a:stretch>
        </p:blipFill>
        <p:spPr bwMode="auto">
          <a:xfrm>
            <a:off x="2000232" y="3286124"/>
            <a:ext cx="1785950" cy="3214710"/>
          </a:xfrm>
          <a:prstGeom prst="snip1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785794"/>
            <a:ext cx="8786874" cy="144655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2800" b="1" u="sng" spc="50" dirty="0" err="1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Гермооболо́нка</a:t>
            </a:r>
            <a:r>
              <a:rPr lang="uk-UA" sz="2800" b="1" spc="5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uk-UA" sz="2000" b="1" spc="5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— пасивна система безпеки енергетичних  ядерних реакторів, головною функцією якої є запобігання виходу радіоактивних речовин у навколишнє  сере середовище при серйозних аваріях.</a:t>
            </a:r>
            <a:endParaRPr lang="ru-RU" sz="2000" b="1" spc="50" dirty="0">
              <a:ln w="11430">
                <a:solidFill>
                  <a:schemeClr val="tx1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857496"/>
            <a:ext cx="2095500" cy="20955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9058" y="3071810"/>
            <a:ext cx="4762500" cy="3438525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928670"/>
            <a:ext cx="8143932" cy="101566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vi-VN" sz="3200" b="1" u="sng" spc="5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Гради́рня</a:t>
            </a:r>
            <a:r>
              <a:rPr lang="uk-UA" sz="3200" b="1" spc="5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spc="5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— </a:t>
            </a:r>
            <a:r>
              <a:rPr lang="vi-VN" sz="2800" b="1" spc="5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споруда у вигляді башти для охолодження води атмосферним повітрям.</a:t>
            </a:r>
            <a:endParaRPr lang="ru-RU" sz="2800" b="1" spc="50" dirty="0">
              <a:ln w="11430">
                <a:solidFill>
                  <a:schemeClr val="tx1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lum contrast="20000"/>
          </a:blip>
          <a:srcRect/>
          <a:stretch>
            <a:fillRect/>
          </a:stretch>
        </p:blipFill>
        <p:spPr bwMode="auto">
          <a:xfrm>
            <a:off x="1214414" y="1928802"/>
            <a:ext cx="6191250" cy="4648200"/>
          </a:xfrm>
          <a:prstGeom prst="rect">
            <a:avLst/>
          </a:prstGeom>
          <a:noFill/>
          <a:ln w="28575">
            <a:solidFill>
              <a:schemeClr val="tx1">
                <a:lumMod val="65000"/>
                <a:lumOff val="35000"/>
              </a:schemeClr>
            </a:solidFill>
            <a:miter lim="800000"/>
            <a:headEnd/>
            <a:tailEnd/>
          </a:ln>
          <a:effectLst>
            <a:reflection blurRad="6350" stA="50000" endA="300" endPos="5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chemeClr val="bg1"/>
            </a:solidFill>
          </a:ln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5400" b="1" spc="50" dirty="0" smtClean="0">
                <a:ln w="11430"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Область застосування:</a:t>
            </a:r>
            <a:endParaRPr lang="ru-RU" sz="5400" b="1" spc="50" dirty="0">
              <a:ln w="11430">
                <a:solidFill>
                  <a:schemeClr val="tx2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935480"/>
            <a:ext cx="8820472" cy="43891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3200" dirty="0" smtClean="0">
                <a:latin typeface="Arial" pitchFamily="34" charset="0"/>
                <a:cs typeface="Arial" pitchFamily="34" charset="0"/>
              </a:rPr>
              <a:t>  За призначенням  попередньо напружені залізобетонні вироби розділяють на чотири групи:</a:t>
            </a:r>
            <a:endParaRPr lang="ru-RU" sz="3200" dirty="0" smtClean="0">
              <a:latin typeface="Arial" pitchFamily="34" charset="0"/>
              <a:cs typeface="Arial" pitchFamily="34" charset="0"/>
            </a:endParaRPr>
          </a:p>
          <a:p>
            <a:r>
              <a:rPr lang="uk-UA" sz="3200" dirty="0" smtClean="0">
                <a:latin typeface="Arial" pitchFamily="34" charset="0"/>
                <a:cs typeface="Arial" pitchFamily="34" charset="0"/>
              </a:rPr>
              <a:t>- вироби для житлових і </a:t>
            </a:r>
            <a:r>
              <a:rPr lang="uk-UA" sz="3200" smtClean="0">
                <a:latin typeface="Arial" pitchFamily="34" charset="0"/>
                <a:cs typeface="Arial" pitchFamily="34" charset="0"/>
              </a:rPr>
              <a:t>цивільних будинків;      </a:t>
            </a:r>
            <a:endParaRPr lang="ru-RU" sz="3200" dirty="0" smtClean="0">
              <a:latin typeface="Arial" pitchFamily="34" charset="0"/>
              <a:cs typeface="Arial" pitchFamily="34" charset="0"/>
            </a:endParaRPr>
          </a:p>
          <a:p>
            <a:r>
              <a:rPr lang="uk-UA" sz="3200" dirty="0" smtClean="0">
                <a:latin typeface="Arial" pitchFamily="34" charset="0"/>
                <a:cs typeface="Arial" pitchFamily="34" charset="0"/>
              </a:rPr>
              <a:t>- вироби для промислових будівель;</a:t>
            </a:r>
            <a:endParaRPr lang="ru-RU" sz="3200" dirty="0" smtClean="0">
              <a:latin typeface="Arial" pitchFamily="34" charset="0"/>
              <a:cs typeface="Arial" pitchFamily="34" charset="0"/>
            </a:endParaRPr>
          </a:p>
          <a:p>
            <a:r>
              <a:rPr lang="uk-UA" sz="3200" dirty="0" smtClean="0">
                <a:latin typeface="Arial" pitchFamily="34" charset="0"/>
                <a:cs typeface="Arial" pitchFamily="34" charset="0"/>
              </a:rPr>
              <a:t>- вироби для інженерних споруд;</a:t>
            </a:r>
            <a:endParaRPr lang="ru-RU" sz="3200" dirty="0" smtClean="0">
              <a:latin typeface="Arial" pitchFamily="34" charset="0"/>
              <a:cs typeface="Arial" pitchFamily="34" charset="0"/>
            </a:endParaRPr>
          </a:p>
          <a:p>
            <a:r>
              <a:rPr lang="uk-UA" sz="3200" dirty="0" smtClean="0">
                <a:latin typeface="Arial" pitchFamily="34" charset="0"/>
                <a:cs typeface="Arial" pitchFamily="34" charset="0"/>
              </a:rPr>
              <a:t>- вироби різного призначення.</a:t>
            </a:r>
            <a:endParaRPr lang="ru-RU" sz="3200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0" y="0"/>
            <a:ext cx="8653459" cy="7417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400" b="1" i="0" u="none" strike="noStrike" cap="all" normalizeH="0" baseline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1400" b="1" cap="all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400" b="1" i="0" u="none" strike="noStrike" cap="all" normalizeH="0" baseline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1400" b="1" cap="all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1" i="0" u="none" strike="noStrike" cap="all" normalizeH="0" baseline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</a:t>
            </a:r>
            <a:r>
              <a:rPr kumimoji="0" lang="uk-UA" sz="4800" b="1" i="0" u="none" strike="noStrike" cap="all" normalizeH="0" baseline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БЛІЦ-КОНТРОЛЬ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dirty="0" smtClean="0">
                <a:latin typeface="Arial" pitchFamily="34" charset="0"/>
                <a:cs typeface="Arial" pitchFamily="34" charset="0"/>
              </a:rPr>
              <a:t> 1. Що таке залізобетон?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dirty="0" smtClean="0">
                <a:latin typeface="Arial" pitchFamily="34" charset="0"/>
                <a:cs typeface="Arial" pitchFamily="34" charset="0"/>
              </a:rPr>
              <a:t> 2. Що є основою спільної роботи бетону та арматури?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dirty="0" smtClean="0">
                <a:latin typeface="Arial" pitchFamily="34" charset="0"/>
                <a:cs typeface="Arial" pitchFamily="34" charset="0"/>
              </a:rPr>
              <a:t> 3. Назвіть основні види деформацій?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dirty="0" smtClean="0">
                <a:latin typeface="Arial" pitchFamily="34" charset="0"/>
                <a:cs typeface="Arial" pitchFamily="34" charset="0"/>
              </a:rPr>
              <a:t> 4. Що таке клас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та марка бетону?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dirty="0" smtClean="0">
                <a:latin typeface="Arial" pitchFamily="34" charset="0"/>
                <a:cs typeface="Arial" pitchFamily="34" charset="0"/>
              </a:rPr>
              <a:t> 5. Які класи та марки бетону встановлені нормами?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dirty="0" smtClean="0">
                <a:latin typeface="Arial" pitchFamily="34" charset="0"/>
                <a:cs typeface="Arial" pitchFamily="34" charset="0"/>
              </a:rPr>
              <a:t> 6. Які ви знаєте класи арматурної сталі?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dirty="0" smtClean="0">
                <a:latin typeface="Arial" pitchFamily="34" charset="0"/>
                <a:cs typeface="Arial" pitchFamily="34" charset="0"/>
              </a:rPr>
              <a:t> 7. Сформулювати закон </a:t>
            </a:r>
            <a:r>
              <a:rPr lang="uk-UA" dirty="0" err="1" smtClean="0">
                <a:latin typeface="Arial" pitchFamily="34" charset="0"/>
                <a:cs typeface="Arial" pitchFamily="34" charset="0"/>
              </a:rPr>
              <a:t>Гука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. 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dirty="0" smtClean="0">
                <a:latin typeface="Arial" pitchFamily="34" charset="0"/>
                <a:cs typeface="Arial" pitchFamily="34" charset="0"/>
              </a:rPr>
              <a:t> 8.Які види арматурних виробів ви знаєте?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dirty="0" smtClean="0">
                <a:latin typeface="Arial" pitchFamily="34" charset="0"/>
                <a:cs typeface="Arial" pitchFamily="34" charset="0"/>
              </a:rPr>
              <a:t> 9.Поясніть ствердження: “ будівельна конструкція втратила несучу здатність .”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dirty="0" smtClean="0">
                <a:latin typeface="Arial" pitchFamily="34" charset="0"/>
                <a:cs typeface="Arial" pitchFamily="34" charset="0"/>
              </a:rPr>
              <a:t>10.Назвіть основні види згинальних залізобетонних елементів.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dirty="0" smtClean="0">
                <a:latin typeface="Arial" pitchFamily="34" charset="0"/>
                <a:cs typeface="Arial" pitchFamily="34" charset="0"/>
              </a:rPr>
              <a:t>11.Назвіть основні види стислих залізобетонних елементів.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dirty="0" smtClean="0">
                <a:latin typeface="Arial" pitchFamily="34" charset="0"/>
                <a:cs typeface="Arial" pitchFamily="34" charset="0"/>
              </a:rPr>
              <a:t>12.Поясніть призначення поздовжньої арматури.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dirty="0" smtClean="0">
                <a:latin typeface="Arial" pitchFamily="34" charset="0"/>
                <a:cs typeface="Arial" pitchFamily="34" charset="0"/>
              </a:rPr>
              <a:t>13.Поясніть призначення поперечної арматури.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dirty="0" smtClean="0">
                <a:latin typeface="Arial" pitchFamily="34" charset="0"/>
                <a:cs typeface="Arial" pitchFamily="34" charset="0"/>
              </a:rPr>
              <a:t>14. Які ви знаєте позитивні властивості залізобетону?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dirty="0" smtClean="0">
                <a:latin typeface="Arial" pitchFamily="34" charset="0"/>
                <a:cs typeface="Arial" pitchFamily="34" charset="0"/>
              </a:rPr>
              <a:t>15. Які ви знаєте негативні властивості залізобетону?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4800" b="1" i="0" u="none" strike="noStrike" cap="all" normalizeH="0" baseline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01040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800" b="1" spc="50" dirty="0" err="1" smtClean="0">
                <a:ln w="11430">
                  <a:solidFill>
                    <a:schemeClr val="tx1"/>
                  </a:solidFill>
                </a:ln>
                <a:solidFill>
                  <a:schemeClr val="bg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Фрейсине</a:t>
            </a:r>
            <a:r>
              <a:rPr lang="ru-RU" sz="4800" b="1" spc="50" dirty="0" smtClean="0">
                <a:ln w="11430">
                  <a:solidFill>
                    <a:schemeClr val="tx1"/>
                  </a:solidFill>
                </a:ln>
                <a:solidFill>
                  <a:schemeClr val="bg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Ежен (1879—1962)</a:t>
            </a:r>
            <a:endParaRPr lang="ru-RU" sz="4800" b="1" spc="50" dirty="0">
              <a:ln w="11430">
                <a:solidFill>
                  <a:schemeClr val="tx1"/>
                </a:solidFill>
              </a:ln>
              <a:solidFill>
                <a:schemeClr val="bg2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495800" cy="443484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2800" b="1" spc="50" dirty="0" smtClean="0">
                <a:ln w="11430">
                  <a:solidFill>
                    <a:schemeClr val="tx1"/>
                  </a:solidFill>
                </a:ln>
                <a:solidFill>
                  <a:schemeClr val="bg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</a:t>
            </a:r>
            <a:r>
              <a:rPr lang="ru-RU" sz="2800" b="1" spc="50" dirty="0" err="1" smtClean="0">
                <a:ln w="11430">
                  <a:solidFill>
                    <a:schemeClr val="tx1"/>
                  </a:solidFill>
                </a:ln>
                <a:solidFill>
                  <a:schemeClr val="bg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Фрейсине</a:t>
            </a:r>
            <a:r>
              <a:rPr lang="ru-RU" sz="2800" b="1" spc="50" dirty="0" smtClean="0">
                <a:ln w="11430">
                  <a:solidFill>
                    <a:schemeClr val="tx1"/>
                  </a:solidFill>
                </a:ln>
                <a:solidFill>
                  <a:schemeClr val="bg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800" b="1" spc="50" dirty="0" err="1" smtClean="0">
                <a:ln w="11430">
                  <a:solidFill>
                    <a:schemeClr val="tx1"/>
                  </a:solidFill>
                </a:ln>
                <a:solidFill>
                  <a:schemeClr val="bg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Єжен</a:t>
            </a:r>
            <a:r>
              <a:rPr lang="ru-RU" sz="2800" b="1" spc="50" dirty="0" smtClean="0">
                <a:ln w="11430">
                  <a:solidFill>
                    <a:schemeClr val="tx1"/>
                  </a:solidFill>
                </a:ln>
                <a:solidFill>
                  <a:schemeClr val="bg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французький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інженер-будівельник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 </a:t>
            </a:r>
          </a:p>
          <a:p>
            <a:pPr>
              <a:lnSpc>
                <a:spcPct val="150000"/>
              </a:lnSpc>
              <a:buNone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-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У 1917 р. </a:t>
            </a:r>
            <a:r>
              <a:rPr lang="ru-RU" sz="1800" dirty="0" err="1" smtClean="0">
                <a:latin typeface="Arial" pitchFamily="34" charset="0"/>
                <a:cs typeface="Arial" pitchFamily="34" charset="0"/>
              </a:rPr>
              <a:t>він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800" dirty="0" err="1" smtClean="0">
                <a:latin typeface="Arial" pitchFamily="34" charset="0"/>
                <a:cs typeface="Arial" pitchFamily="34" charset="0"/>
              </a:rPr>
              <a:t>запропонував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800" dirty="0" err="1" smtClean="0">
                <a:latin typeface="Arial" pitchFamily="34" charset="0"/>
                <a:cs typeface="Arial" pitchFamily="34" charset="0"/>
              </a:rPr>
              <a:t>збільшити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 не- сучу </a:t>
            </a:r>
            <a:r>
              <a:rPr lang="ru-RU" sz="1800" dirty="0" err="1" smtClean="0">
                <a:latin typeface="Arial" pitchFamily="34" charset="0"/>
                <a:cs typeface="Arial" pitchFamily="34" charset="0"/>
              </a:rPr>
              <a:t>здатність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 бетону шляхом </a:t>
            </a:r>
            <a:r>
              <a:rPr lang="ru-RU" sz="1800" dirty="0" err="1" smtClean="0">
                <a:latin typeface="Arial" pitchFamily="34" charset="0"/>
                <a:cs typeface="Arial" pitchFamily="34" charset="0"/>
              </a:rPr>
              <a:t>ущіль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-   </a:t>
            </a:r>
            <a:r>
              <a:rPr lang="ru-RU" sz="1800" dirty="0" err="1" smtClean="0">
                <a:latin typeface="Arial" pitchFamily="34" charset="0"/>
                <a:cs typeface="Arial" pitchFamily="34" charset="0"/>
              </a:rPr>
              <a:t>нення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800" dirty="0" err="1" smtClean="0">
                <a:latin typeface="Arial" pitchFamily="34" charset="0"/>
                <a:cs typeface="Arial" pitchFamily="34" charset="0"/>
              </a:rPr>
              <a:t>його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800" dirty="0" err="1" smtClean="0">
                <a:latin typeface="Arial" pitchFamily="34" charset="0"/>
                <a:cs typeface="Arial" pitchFamily="34" charset="0"/>
              </a:rPr>
              <a:t>механічною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800" dirty="0" err="1" smtClean="0">
                <a:latin typeface="Arial" pitchFamily="34" charset="0"/>
                <a:cs typeface="Arial" pitchFamily="34" charset="0"/>
              </a:rPr>
              <a:t>вібрацією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, а по- </a:t>
            </a:r>
            <a:r>
              <a:rPr lang="ru-RU" sz="1800" dirty="0" err="1" smtClean="0">
                <a:latin typeface="Arial" pitchFamily="34" charset="0"/>
                <a:cs typeface="Arial" pitchFamily="34" charset="0"/>
              </a:rPr>
              <a:t>тім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800" dirty="0" err="1" smtClean="0">
                <a:latin typeface="Arial" pitchFamily="34" charset="0"/>
                <a:cs typeface="Arial" pitchFamily="34" charset="0"/>
              </a:rPr>
              <a:t>і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800" dirty="0" err="1" smtClean="0">
                <a:latin typeface="Arial" pitchFamily="34" charset="0"/>
                <a:cs typeface="Arial" pitchFamily="34" charset="0"/>
              </a:rPr>
              <a:t>вібропресуванням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lnSpc>
                <a:spcPct val="150000"/>
              </a:lnSpc>
              <a:buNone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-У 1928 </a:t>
            </a:r>
            <a:r>
              <a:rPr lang="ru-RU" sz="1800" dirty="0" err="1" smtClean="0">
                <a:latin typeface="Arial" pitchFamily="34" charset="0"/>
                <a:cs typeface="Arial" pitchFamily="34" charset="0"/>
              </a:rPr>
              <a:t>році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800" dirty="0" err="1" smtClean="0">
                <a:latin typeface="Arial" pitchFamily="34" charset="0"/>
                <a:cs typeface="Arial" pitchFamily="34" charset="0"/>
              </a:rPr>
              <a:t>розробив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800" dirty="0" err="1" smtClean="0">
                <a:latin typeface="Arial" pitchFamily="34" charset="0"/>
                <a:cs typeface="Arial" pitchFamily="34" charset="0"/>
              </a:rPr>
              <a:t>попередньо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 напру-  </a:t>
            </a:r>
            <a:r>
              <a:rPr lang="ru-RU" sz="1800" dirty="0" err="1" smtClean="0">
                <a:latin typeface="Arial" pitchFamily="34" charset="0"/>
                <a:cs typeface="Arial" pitchFamily="34" charset="0"/>
              </a:rPr>
              <a:t>жений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 бетон.</a:t>
            </a:r>
          </a:p>
          <a:p>
            <a:pPr>
              <a:lnSpc>
                <a:spcPct val="150000"/>
              </a:lnSpc>
              <a:buNone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- У</a:t>
            </a:r>
            <a:r>
              <a:rPr lang="uk-UA" sz="1800" dirty="0" smtClean="0">
                <a:latin typeface="Arial" pitchFamily="34" charset="0"/>
                <a:cs typeface="Arial" pitchFamily="34" charset="0"/>
              </a:rPr>
              <a:t>1932році організував перше </a:t>
            </a:r>
            <a:r>
              <a:rPr lang="uk-UA" sz="1800" smtClean="0">
                <a:latin typeface="Arial" pitchFamily="34" charset="0"/>
                <a:cs typeface="Arial" pitchFamily="34" charset="0"/>
              </a:rPr>
              <a:t>промисло- </a:t>
            </a:r>
            <a:r>
              <a:rPr lang="uk-UA" sz="1800" dirty="0" err="1" smtClean="0">
                <a:latin typeface="Arial" pitchFamily="34" charset="0"/>
                <a:cs typeface="Arial" pitchFamily="34" charset="0"/>
              </a:rPr>
              <a:t>лове</a:t>
            </a:r>
            <a:r>
              <a:rPr lang="uk-UA" sz="1800" dirty="0" smtClean="0">
                <a:latin typeface="Arial" pitchFamily="34" charset="0"/>
                <a:cs typeface="Arial" pitchFamily="34" charset="0"/>
              </a:rPr>
              <a:t> виробництво попередньо </a:t>
            </a:r>
            <a:r>
              <a:rPr lang="uk-UA" sz="1800" dirty="0" err="1" smtClean="0">
                <a:latin typeface="Arial" pitchFamily="34" charset="0"/>
                <a:cs typeface="Arial" pitchFamily="34" charset="0"/>
              </a:rPr>
              <a:t>напру-</a:t>
            </a:r>
            <a:r>
              <a:rPr lang="uk-UA" sz="1800" dirty="0" smtClean="0">
                <a:latin typeface="Arial" pitchFamily="34" charset="0"/>
                <a:cs typeface="Arial" pitchFamily="34" charset="0"/>
              </a:rPr>
              <a:t> жених виробів</a:t>
            </a:r>
            <a:r>
              <a:rPr lang="uk-UA" sz="2000" dirty="0" smtClean="0">
                <a:latin typeface="Arial" pitchFamily="34" charset="0"/>
                <a:cs typeface="Arial" pitchFamily="34" charset="0"/>
              </a:rPr>
              <a:t>.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993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lum bright="-10000" contrast="20000"/>
          </a:blip>
          <a:srcRect/>
          <a:stretch>
            <a:fillRect/>
          </a:stretch>
        </p:blipFill>
        <p:spPr bwMode="auto">
          <a:xfrm>
            <a:off x="214282" y="1785926"/>
            <a:ext cx="4357718" cy="421484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glow rad="63500">
              <a:schemeClr val="accent4">
                <a:satMod val="175000"/>
                <a:alpha val="40000"/>
              </a:schemeClr>
            </a:glow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704088"/>
            <a:ext cx="8401080" cy="1143000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ln w="11430">
                  <a:solidFill>
                    <a:schemeClr val="tx1"/>
                  </a:solidFill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Михайлов В</a:t>
            </a:r>
            <a:r>
              <a:rPr lang="uk-UA" sz="4800" b="1" dirty="0" smtClean="0">
                <a:ln w="11430">
                  <a:solidFill>
                    <a:schemeClr val="tx1"/>
                  </a:solidFill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і</a:t>
            </a:r>
            <a:r>
              <a:rPr lang="ru-RU" sz="4800" b="1" dirty="0" err="1" smtClean="0">
                <a:ln w="11430">
                  <a:solidFill>
                    <a:schemeClr val="tx1"/>
                  </a:solidFill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ктор</a:t>
            </a:r>
            <a:r>
              <a:rPr lang="ru-RU" sz="4800" b="1" dirty="0" smtClean="0">
                <a:ln w="11430">
                  <a:solidFill>
                    <a:schemeClr val="tx1"/>
                  </a:solidFill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4800" b="1" dirty="0" err="1" smtClean="0">
                <a:ln w="11430">
                  <a:solidFill>
                    <a:schemeClr val="tx1"/>
                  </a:solidFill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Васильйович</a:t>
            </a:r>
            <a:r>
              <a:rPr lang="ru-RU" sz="4800" b="1" dirty="0" smtClean="0">
                <a:ln w="11430">
                  <a:solidFill>
                    <a:schemeClr val="tx1"/>
                  </a:solidFill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(1901—1990)</a:t>
            </a:r>
            <a:endParaRPr lang="ru-RU" sz="4800" b="1" dirty="0">
              <a:ln w="11430">
                <a:solidFill>
                  <a:schemeClr val="tx1"/>
                </a:solidFill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4"/>
            <a:ext cx="4352956" cy="4723625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170000"/>
              </a:lnSpc>
              <a:buNone/>
            </a:pPr>
            <a:r>
              <a:rPr lang="uk-UA" sz="7200" dirty="0" smtClean="0">
                <a:latin typeface="Arial" pitchFamily="34" charset="0"/>
                <a:cs typeface="Arial" pitchFamily="34" charset="0"/>
              </a:rPr>
              <a:t>     </a:t>
            </a:r>
            <a:r>
              <a:rPr lang="ru-RU" sz="7200" b="1" dirty="0" smtClean="0">
                <a:ln w="11430">
                  <a:solidFill>
                    <a:schemeClr val="tx1"/>
                  </a:solidFill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Михайлов В.В.</a:t>
            </a:r>
            <a:r>
              <a:rPr lang="uk-UA" sz="7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uk-UA" sz="6400" dirty="0" smtClean="0">
                <a:latin typeface="Arial" pitchFamily="34" charset="0"/>
                <a:cs typeface="Arial" pitchFamily="34" charset="0"/>
              </a:rPr>
              <a:t>– професор, доктор технічних наук.</a:t>
            </a:r>
            <a:endParaRPr lang="ru-RU" sz="64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20000"/>
              </a:lnSpc>
            </a:pPr>
            <a:r>
              <a:rPr lang="ru-RU" sz="5600" dirty="0" smtClean="0">
                <a:latin typeface="Arial" pitchFamily="34" charset="0"/>
                <a:cs typeface="Arial" pitchFamily="34" charset="0"/>
              </a:rPr>
              <a:t>У 1930-х </a:t>
            </a:r>
            <a:r>
              <a:rPr lang="ru-RU" sz="5600" dirty="0" err="1" smtClean="0">
                <a:latin typeface="Arial" pitchFamily="34" charset="0"/>
                <a:cs typeface="Arial" pitchFamily="34" charset="0"/>
              </a:rPr>
              <a:t>рр</a:t>
            </a:r>
            <a:r>
              <a:rPr lang="ru-RU" sz="5600" dirty="0" smtClean="0">
                <a:latin typeface="Arial" pitchFamily="34" charset="0"/>
                <a:cs typeface="Arial" pitchFamily="34" charset="0"/>
              </a:rPr>
              <a:t>.. Михайлов </a:t>
            </a:r>
            <a:r>
              <a:rPr lang="ru-RU" sz="5600" dirty="0" err="1" smtClean="0">
                <a:latin typeface="Arial" pitchFamily="34" charset="0"/>
                <a:cs typeface="Arial" pitchFamily="34" charset="0"/>
              </a:rPr>
              <a:t>вперше</a:t>
            </a:r>
            <a:r>
              <a:rPr lang="ru-RU" sz="5600" dirty="0" smtClean="0">
                <a:latin typeface="Arial" pitchFamily="34" charset="0"/>
                <a:cs typeface="Arial" pitchFamily="34" charset="0"/>
              </a:rPr>
              <a:t> в СРСР почав </a:t>
            </a:r>
            <a:r>
              <a:rPr lang="ru-RU" sz="5600" dirty="0" err="1" smtClean="0">
                <a:latin typeface="Arial" pitchFamily="34" charset="0"/>
                <a:cs typeface="Arial" pitchFamily="34" charset="0"/>
              </a:rPr>
              <a:t>розробку</a:t>
            </a:r>
            <a:r>
              <a:rPr lang="ru-RU" sz="5600" dirty="0" smtClean="0">
                <a:latin typeface="Arial" pitchFamily="34" charset="0"/>
                <a:cs typeface="Arial" pitchFamily="34" charset="0"/>
              </a:rPr>
              <a:t> напрямки  </a:t>
            </a:r>
            <a:r>
              <a:rPr lang="ru-RU" sz="5600" dirty="0" err="1" smtClean="0">
                <a:latin typeface="Arial" pitchFamily="34" charset="0"/>
                <a:cs typeface="Arial" pitchFamily="34" charset="0"/>
              </a:rPr>
              <a:t>попередньо-напруженого</a:t>
            </a:r>
            <a:r>
              <a:rPr lang="ru-RU" sz="5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5600" dirty="0" err="1" smtClean="0">
                <a:latin typeface="Arial" pitchFamily="34" charset="0"/>
                <a:cs typeface="Arial" pitchFamily="34" charset="0"/>
              </a:rPr>
              <a:t>залізобетону</a:t>
            </a:r>
            <a:r>
              <a:rPr lang="ru-RU" sz="5600" dirty="0" smtClean="0">
                <a:latin typeface="Arial" pitchFamily="34" charset="0"/>
                <a:cs typeface="Arial" pitchFamily="34" charset="0"/>
              </a:rPr>
              <a:t>. </a:t>
            </a:r>
          </a:p>
          <a:p>
            <a:pPr>
              <a:lnSpc>
                <a:spcPct val="120000"/>
              </a:lnSpc>
            </a:pPr>
            <a:r>
              <a:rPr lang="ru-RU" sz="5600" dirty="0" smtClean="0">
                <a:latin typeface="Arial" pitchFamily="34" charset="0"/>
                <a:cs typeface="Arial" pitchFamily="34" charset="0"/>
              </a:rPr>
              <a:t>У 1933 </a:t>
            </a:r>
            <a:r>
              <a:rPr lang="ru-RU" sz="5600" dirty="0" err="1" smtClean="0">
                <a:latin typeface="Arial" pitchFamily="34" charset="0"/>
                <a:cs typeface="Arial" pitchFamily="34" charset="0"/>
              </a:rPr>
              <a:t>році</a:t>
            </a:r>
            <a:r>
              <a:rPr lang="ru-RU" sz="5600" dirty="0" smtClean="0">
                <a:latin typeface="Arial" pitchFamily="34" charset="0"/>
                <a:cs typeface="Arial" pitchFamily="34" charset="0"/>
              </a:rPr>
              <a:t> на </a:t>
            </a:r>
            <a:r>
              <a:rPr lang="ru-RU" sz="5600" dirty="0" err="1" smtClean="0">
                <a:latin typeface="Arial" pitchFamily="34" charset="0"/>
                <a:cs typeface="Arial" pitchFamily="34" charset="0"/>
              </a:rPr>
              <a:t>підставі</a:t>
            </a:r>
            <a:r>
              <a:rPr lang="ru-RU" sz="5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5600" dirty="0" err="1" smtClean="0">
                <a:latin typeface="Arial" pitchFamily="34" charset="0"/>
                <a:cs typeface="Arial" pitchFamily="34" charset="0"/>
              </a:rPr>
              <a:t>проведених</a:t>
            </a:r>
            <a:r>
              <a:rPr lang="ru-RU" sz="5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5600" dirty="0" err="1" smtClean="0">
                <a:latin typeface="Arial" pitchFamily="34" charset="0"/>
                <a:cs typeface="Arial" pitchFamily="34" charset="0"/>
              </a:rPr>
              <a:t>досліджень</a:t>
            </a:r>
            <a:r>
              <a:rPr lang="ru-RU" sz="5600" dirty="0" smtClean="0">
                <a:latin typeface="Arial" pitchFamily="34" charset="0"/>
                <a:cs typeface="Arial" pitchFamily="34" charset="0"/>
              </a:rPr>
              <a:t>     </a:t>
            </a:r>
            <a:r>
              <a:rPr lang="ru-RU" sz="5600" dirty="0" err="1" smtClean="0">
                <a:latin typeface="Arial" pitchFamily="34" charset="0"/>
                <a:cs typeface="Arial" pitchFamily="34" charset="0"/>
              </a:rPr>
              <a:t>він</a:t>
            </a:r>
            <a:r>
              <a:rPr lang="ru-RU" sz="5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5600" dirty="0" err="1" smtClean="0">
                <a:latin typeface="Arial" pitchFamily="34" charset="0"/>
                <a:cs typeface="Arial" pitchFamily="34" charset="0"/>
              </a:rPr>
              <a:t>пише</a:t>
            </a:r>
            <a:r>
              <a:rPr lang="ru-RU" sz="5600" dirty="0" smtClean="0">
                <a:latin typeface="Arial" pitchFamily="34" charset="0"/>
                <a:cs typeface="Arial" pitchFamily="34" charset="0"/>
              </a:rPr>
              <a:t> книгу «</a:t>
            </a:r>
            <a:r>
              <a:rPr lang="ru-RU" sz="5600" dirty="0" err="1" smtClean="0">
                <a:latin typeface="Arial" pitchFamily="34" charset="0"/>
                <a:cs typeface="Arial" pitchFamily="34" charset="0"/>
              </a:rPr>
              <a:t>Напружено-армований</a:t>
            </a:r>
            <a:r>
              <a:rPr lang="ru-RU" sz="5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5600" dirty="0" err="1" smtClean="0">
                <a:latin typeface="Arial" pitchFamily="34" charset="0"/>
                <a:cs typeface="Arial" pitchFamily="34" charset="0"/>
              </a:rPr>
              <a:t>залізо</a:t>
            </a:r>
            <a:r>
              <a:rPr lang="ru-RU" sz="5600" dirty="0" smtClean="0">
                <a:latin typeface="Arial" pitchFamily="34" charset="0"/>
                <a:cs typeface="Arial" pitchFamily="34" charset="0"/>
              </a:rPr>
              <a:t>- бетон»  - перший у </a:t>
            </a:r>
            <a:r>
              <a:rPr lang="ru-RU" sz="5600" dirty="0" err="1" smtClean="0">
                <a:latin typeface="Arial" pitchFamily="34" charset="0"/>
                <a:cs typeface="Arial" pitchFamily="34" charset="0"/>
              </a:rPr>
              <a:t>світі</a:t>
            </a:r>
            <a:r>
              <a:rPr lang="ru-RU" sz="5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5600" dirty="0" err="1" smtClean="0">
                <a:latin typeface="Arial" pitchFamily="34" charset="0"/>
                <a:cs typeface="Arial" pitchFamily="34" charset="0"/>
              </a:rPr>
              <a:t>монографію</a:t>
            </a:r>
            <a:r>
              <a:rPr lang="ru-RU" sz="5600" dirty="0" smtClean="0">
                <a:latin typeface="Arial" pitchFamily="34" charset="0"/>
                <a:cs typeface="Arial" pitchFamily="34" charset="0"/>
              </a:rPr>
              <a:t> про попе- </a:t>
            </a:r>
            <a:r>
              <a:rPr lang="ru-RU" sz="5600" dirty="0" err="1" smtClean="0">
                <a:latin typeface="Arial" pitchFamily="34" charset="0"/>
                <a:cs typeface="Arial" pitchFamily="34" charset="0"/>
              </a:rPr>
              <a:t>редньо-напружений</a:t>
            </a:r>
            <a:r>
              <a:rPr lang="ru-RU" sz="5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5600" dirty="0" err="1" smtClean="0">
                <a:latin typeface="Arial" pitchFamily="34" charset="0"/>
                <a:cs typeface="Arial" pitchFamily="34" charset="0"/>
              </a:rPr>
              <a:t>залізобетон</a:t>
            </a:r>
            <a:r>
              <a:rPr lang="ru-RU" sz="56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ru-RU" sz="5600" dirty="0" smtClean="0">
                <a:latin typeface="Arial" pitchFamily="34" charset="0"/>
                <a:cs typeface="Arial" pitchFamily="34" charset="0"/>
              </a:rPr>
              <a:t>У 1970-і </a:t>
            </a:r>
            <a:r>
              <a:rPr lang="ru-RU" sz="5600" dirty="0" err="1" smtClean="0">
                <a:latin typeface="Arial" pitchFamily="34" charset="0"/>
                <a:cs typeface="Arial" pitchFamily="34" charset="0"/>
              </a:rPr>
              <a:t>рр</a:t>
            </a:r>
            <a:r>
              <a:rPr lang="ru-RU" sz="5600" dirty="0" smtClean="0">
                <a:latin typeface="Arial" pitchFamily="34" charset="0"/>
                <a:cs typeface="Arial" pitchFamily="34" charset="0"/>
              </a:rPr>
              <a:t>.. в </a:t>
            </a:r>
            <a:r>
              <a:rPr lang="ru-RU" sz="5600" dirty="0" err="1" smtClean="0">
                <a:latin typeface="Arial" pitchFamily="34" charset="0"/>
                <a:cs typeface="Arial" pitchFamily="34" charset="0"/>
              </a:rPr>
              <a:t>результаті</a:t>
            </a:r>
            <a:r>
              <a:rPr lang="ru-RU" sz="5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5600" dirty="0" err="1" smtClean="0">
                <a:latin typeface="Arial" pitchFamily="34" charset="0"/>
                <a:cs typeface="Arial" pitchFamily="34" charset="0"/>
              </a:rPr>
              <a:t>подальшої</a:t>
            </a:r>
            <a:r>
              <a:rPr lang="ru-RU" sz="5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5600" dirty="0" err="1" smtClean="0">
                <a:latin typeface="Arial" pitchFamily="34" charset="0"/>
                <a:cs typeface="Arial" pitchFamily="34" charset="0"/>
              </a:rPr>
              <a:t>роботи</a:t>
            </a:r>
            <a:r>
              <a:rPr lang="ru-RU" sz="5600" dirty="0" smtClean="0">
                <a:latin typeface="Arial" pitchFamily="34" charset="0"/>
                <a:cs typeface="Arial" pitchFamily="34" charset="0"/>
              </a:rPr>
              <a:t> над </a:t>
            </a:r>
            <a:r>
              <a:rPr lang="ru-RU" sz="5600" dirty="0" err="1" smtClean="0">
                <a:latin typeface="Arial" pitchFamily="34" charset="0"/>
                <a:cs typeface="Arial" pitchFamily="34" charset="0"/>
              </a:rPr>
              <a:t>розширюються</a:t>
            </a:r>
            <a:r>
              <a:rPr lang="ru-RU" sz="5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5600" dirty="0" err="1" smtClean="0">
                <a:latin typeface="Arial" pitchFamily="34" charset="0"/>
                <a:cs typeface="Arial" pitchFamily="34" charset="0"/>
              </a:rPr>
              <a:t>в'яжучими</a:t>
            </a:r>
            <a:r>
              <a:rPr lang="ru-RU" sz="5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5600" dirty="0" err="1" smtClean="0">
                <a:latin typeface="Arial" pitchFamily="34" charset="0"/>
                <a:cs typeface="Arial" pitchFamily="34" charset="0"/>
              </a:rPr>
              <a:t>колектив</a:t>
            </a:r>
            <a:r>
              <a:rPr lang="ru-RU" sz="5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5600" dirty="0" err="1" smtClean="0">
                <a:latin typeface="Arial" pitchFamily="34" charset="0"/>
                <a:cs typeface="Arial" pitchFamily="34" charset="0"/>
              </a:rPr>
              <a:t>вчених</a:t>
            </a:r>
            <a:r>
              <a:rPr lang="ru-RU" sz="5600" dirty="0" smtClean="0">
                <a:latin typeface="Arial" pitchFamily="34" charset="0"/>
                <a:cs typeface="Arial" pitchFamily="34" charset="0"/>
              </a:rPr>
              <a:t> на </a:t>
            </a:r>
            <a:r>
              <a:rPr lang="ru-RU" sz="5600" dirty="0" err="1" smtClean="0">
                <a:latin typeface="Arial" pitchFamily="34" charset="0"/>
                <a:cs typeface="Arial" pitchFamily="34" charset="0"/>
              </a:rPr>
              <a:t>чолі</a:t>
            </a:r>
            <a:r>
              <a:rPr lang="ru-RU" sz="5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5600" dirty="0" err="1" smtClean="0">
                <a:latin typeface="Arial" pitchFamily="34" charset="0"/>
                <a:cs typeface="Arial" pitchFamily="34" charset="0"/>
              </a:rPr>
              <a:t>з</a:t>
            </a:r>
            <a:r>
              <a:rPr lang="ru-RU" sz="5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5600" dirty="0" err="1" smtClean="0">
                <a:latin typeface="Arial" pitchFamily="34" charset="0"/>
                <a:cs typeface="Arial" pitchFamily="34" charset="0"/>
              </a:rPr>
              <a:t>Михайловим</a:t>
            </a:r>
            <a:r>
              <a:rPr lang="ru-RU" sz="5600" dirty="0" smtClean="0">
                <a:latin typeface="Arial" pitchFamily="34" charset="0"/>
                <a:cs typeface="Arial" pitchFamily="34" charset="0"/>
              </a:rPr>
              <a:t> створив </a:t>
            </a:r>
            <a:r>
              <a:rPr lang="ru-RU" sz="5600" dirty="0" err="1" smtClean="0">
                <a:latin typeface="Arial" pitchFamily="34" charset="0"/>
                <a:cs typeface="Arial" pitchFamily="34" charset="0"/>
              </a:rPr>
              <a:t>напружений</a:t>
            </a:r>
            <a:r>
              <a:rPr lang="ru-RU" sz="5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5600" dirty="0" err="1" smtClean="0">
                <a:latin typeface="Arial" pitchFamily="34" charset="0"/>
                <a:cs typeface="Arial" pitchFamily="34" charset="0"/>
              </a:rPr>
              <a:t>це</a:t>
            </a:r>
            <a:r>
              <a:rPr lang="ru-RU" sz="5600" dirty="0" smtClean="0">
                <a:latin typeface="Arial" pitchFamily="34" charset="0"/>
                <a:cs typeface="Arial" pitchFamily="34" charset="0"/>
              </a:rPr>
              <a:t>- </a:t>
            </a:r>
            <a:r>
              <a:rPr lang="ru-RU" sz="5600" dirty="0" err="1" smtClean="0">
                <a:latin typeface="Arial" pitchFamily="34" charset="0"/>
                <a:cs typeface="Arial" pitchFamily="34" charset="0"/>
              </a:rPr>
              <a:t>мент</a:t>
            </a:r>
            <a:r>
              <a:rPr lang="ru-RU" sz="5600" dirty="0" smtClean="0">
                <a:latin typeface="Arial" pitchFamily="34" charset="0"/>
                <a:cs typeface="Arial" pitchFamily="34" charset="0"/>
              </a:rPr>
              <a:t> (НЦ) на </a:t>
            </a:r>
            <a:r>
              <a:rPr lang="ru-RU" sz="5600" dirty="0" err="1" smtClean="0">
                <a:latin typeface="Arial" pitchFamily="34" charset="0"/>
                <a:cs typeface="Arial" pitchFamily="34" charset="0"/>
              </a:rPr>
              <a:t>базі</a:t>
            </a:r>
            <a:r>
              <a:rPr lang="ru-RU" sz="5600" dirty="0" smtClean="0">
                <a:latin typeface="Arial" pitchFamily="34" charset="0"/>
                <a:cs typeface="Arial" pitchFamily="34" charset="0"/>
              </a:rPr>
              <a:t> портландцементу </a:t>
            </a:r>
            <a:r>
              <a:rPr lang="ru-RU" sz="5600" dirty="0" err="1" smtClean="0">
                <a:latin typeface="Arial" pitchFamily="34" charset="0"/>
                <a:cs typeface="Arial" pitchFamily="34" charset="0"/>
              </a:rPr>
              <a:t>і</a:t>
            </a:r>
            <a:r>
              <a:rPr lang="ru-RU" sz="56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ru-RU" sz="5600" dirty="0" err="1" smtClean="0">
                <a:latin typeface="Arial" pitchFamily="34" charset="0"/>
                <a:cs typeface="Arial" pitchFamily="34" charset="0"/>
              </a:rPr>
              <a:t>напруже-ного</a:t>
            </a:r>
            <a:r>
              <a:rPr lang="ru-RU" sz="5600" dirty="0" smtClean="0">
                <a:latin typeface="Arial" pitchFamily="34" charset="0"/>
                <a:cs typeface="Arial" pitchFamily="34" charset="0"/>
              </a:rPr>
              <a:t>  бетону. </a:t>
            </a:r>
          </a:p>
          <a:p>
            <a:pPr>
              <a:lnSpc>
                <a:spcPct val="120000"/>
              </a:lnSpc>
            </a:pPr>
            <a:r>
              <a:rPr lang="ru-RU" sz="5600" dirty="0" err="1" smtClean="0">
                <a:latin typeface="Arial" pitchFamily="34" charset="0"/>
                <a:cs typeface="Arial" pitchFamily="34" charset="0"/>
              </a:rPr>
              <a:t>Винаходи</a:t>
            </a:r>
            <a:r>
              <a:rPr lang="ru-RU" sz="5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5600" dirty="0" err="1" smtClean="0">
                <a:latin typeface="Arial" pitchFamily="34" charset="0"/>
                <a:cs typeface="Arial" pitchFamily="34" charset="0"/>
              </a:rPr>
              <a:t>професора</a:t>
            </a:r>
            <a:r>
              <a:rPr lang="ru-RU" sz="5600" dirty="0" smtClean="0">
                <a:latin typeface="Arial" pitchFamily="34" charset="0"/>
                <a:cs typeface="Arial" pitchFamily="34" charset="0"/>
              </a:rPr>
              <a:t> Михайлова – метод без- </a:t>
            </a:r>
            <a:r>
              <a:rPr lang="ru-RU" sz="5600" dirty="0" err="1" smtClean="0">
                <a:latin typeface="Arial" pitchFamily="34" charset="0"/>
                <a:cs typeface="Arial" pitchFamily="34" charset="0"/>
              </a:rPr>
              <a:t>перервного</a:t>
            </a:r>
            <a:r>
              <a:rPr lang="ru-RU" sz="5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5600" dirty="0" err="1" smtClean="0">
                <a:latin typeface="Arial" pitchFamily="34" charset="0"/>
                <a:cs typeface="Arial" pitchFamily="34" charset="0"/>
              </a:rPr>
              <a:t>напруженого</a:t>
            </a:r>
            <a:r>
              <a:rPr lang="ru-RU" sz="5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5600" dirty="0" err="1" smtClean="0">
                <a:latin typeface="Arial" pitchFamily="34" charset="0"/>
                <a:cs typeface="Arial" pitchFamily="34" charset="0"/>
              </a:rPr>
              <a:t>армування</a:t>
            </a:r>
            <a:r>
              <a:rPr lang="ru-RU" sz="5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5600" dirty="0" err="1" smtClean="0">
                <a:latin typeface="Arial" pitchFamily="34" charset="0"/>
                <a:cs typeface="Arial" pitchFamily="34" charset="0"/>
              </a:rPr>
              <a:t>конструк</a:t>
            </a:r>
            <a:r>
              <a:rPr lang="ru-RU" sz="5600" dirty="0" smtClean="0">
                <a:latin typeface="Arial" pitchFamily="34" charset="0"/>
                <a:cs typeface="Arial" pitchFamily="34" charset="0"/>
              </a:rPr>
              <a:t>- </a:t>
            </a:r>
            <a:r>
              <a:rPr lang="ru-RU" sz="5600" dirty="0" err="1" smtClean="0">
                <a:latin typeface="Arial" pitchFamily="34" charset="0"/>
                <a:cs typeface="Arial" pitchFamily="34" charset="0"/>
              </a:rPr>
              <a:t>цій</a:t>
            </a:r>
            <a:r>
              <a:rPr lang="ru-RU" sz="5600" dirty="0" smtClean="0">
                <a:latin typeface="Arial" pitchFamily="34" charset="0"/>
                <a:cs typeface="Arial" pitchFamily="34" charset="0"/>
              </a:rPr>
              <a:t> форм </a:t>
            </a:r>
            <a:r>
              <a:rPr lang="ru-RU" sz="5600" dirty="0" err="1" smtClean="0">
                <a:latin typeface="Arial" pitchFamily="34" charset="0"/>
                <a:cs typeface="Arial" pitchFamily="34" charset="0"/>
              </a:rPr>
              <a:t>і</a:t>
            </a:r>
            <a:r>
              <a:rPr lang="ru-RU" sz="5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5600" dirty="0" err="1" smtClean="0">
                <a:latin typeface="Arial" pitchFamily="34" charset="0"/>
                <a:cs typeface="Arial" pitchFamily="34" charset="0"/>
              </a:rPr>
              <a:t>розмірів</a:t>
            </a:r>
            <a:r>
              <a:rPr lang="ru-RU" sz="56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ru-RU" sz="5600" dirty="0" err="1" smtClean="0">
                <a:latin typeface="Arial" pitchFamily="34" charset="0"/>
                <a:cs typeface="Arial" pitchFamily="34" charset="0"/>
              </a:rPr>
              <a:t>водонепроникний</a:t>
            </a:r>
            <a:r>
              <a:rPr lang="ru-RU" sz="5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5600" dirty="0" err="1" smtClean="0">
                <a:latin typeface="Arial" pitchFamily="34" charset="0"/>
                <a:cs typeface="Arial" pitchFamily="34" charset="0"/>
              </a:rPr>
              <a:t>розши</a:t>
            </a:r>
            <a:r>
              <a:rPr lang="ru-RU" sz="5600" dirty="0" smtClean="0">
                <a:latin typeface="Arial" pitchFamily="34" charset="0"/>
                <a:cs typeface="Arial" pitchFamily="34" charset="0"/>
              </a:rPr>
              <a:t>- </a:t>
            </a:r>
            <a:r>
              <a:rPr lang="ru-RU" sz="5600" dirty="0" err="1" smtClean="0">
                <a:latin typeface="Arial" pitchFamily="34" charset="0"/>
                <a:cs typeface="Arial" pitchFamily="34" charset="0"/>
              </a:rPr>
              <a:t>рюваний</a:t>
            </a:r>
            <a:r>
              <a:rPr lang="ru-RU" sz="5600" dirty="0" smtClean="0">
                <a:latin typeface="Arial" pitchFamily="34" charset="0"/>
                <a:cs typeface="Arial" pitchFamily="34" charset="0"/>
              </a:rPr>
              <a:t> цемент, </a:t>
            </a:r>
            <a:r>
              <a:rPr lang="ru-RU" sz="5600" dirty="0" err="1" smtClean="0">
                <a:latin typeface="Arial" pitchFamily="34" charset="0"/>
                <a:cs typeface="Arial" pitchFamily="34" charset="0"/>
              </a:rPr>
              <a:t>самонапружений</a:t>
            </a:r>
            <a:r>
              <a:rPr lang="ru-RU" sz="5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5600" dirty="0" err="1" smtClean="0">
                <a:latin typeface="Arial" pitchFamily="34" charset="0"/>
                <a:cs typeface="Arial" pitchFamily="34" charset="0"/>
              </a:rPr>
              <a:t>залізобетон</a:t>
            </a:r>
            <a:endParaRPr lang="ru-RU" sz="56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70000"/>
              </a:lnSpc>
            </a:pPr>
            <a:endParaRPr lang="ru-RU" sz="6400" dirty="0" smtClean="0">
              <a:latin typeface="Arial" pitchFamily="34" charset="0"/>
              <a:cs typeface="Arial" pitchFamily="34" charset="0"/>
            </a:endParaRPr>
          </a:p>
          <a:p>
            <a:endParaRPr lang="ru-RU" sz="6400" dirty="0" smtClean="0">
              <a:latin typeface="Arial" pitchFamily="34" charset="0"/>
              <a:cs typeface="Arial" pitchFamily="34" charset="0"/>
            </a:endParaRP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uk-UA" dirty="0" smtClean="0"/>
              <a:t> 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lum bright="-30000" contrast="20000"/>
          </a:blip>
          <a:srcRect/>
          <a:stretch>
            <a:fillRect/>
          </a:stretch>
        </p:blipFill>
        <p:spPr bwMode="auto">
          <a:xfrm>
            <a:off x="428596" y="1857364"/>
            <a:ext cx="4143404" cy="4572032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642918"/>
            <a:ext cx="8229600" cy="1143000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4000" b="1" dirty="0" smtClean="0">
                <a:ln w="11430">
                  <a:solidFill>
                    <a:schemeClr val="accent2">
                      <a:lumMod val="60000"/>
                      <a:lumOff val="40000"/>
                    </a:schemeClr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Способи створення попереднього напруження</a:t>
            </a:r>
            <a:endParaRPr lang="ru-RU" sz="4000" b="1" dirty="0">
              <a:ln w="11430">
                <a:solidFill>
                  <a:schemeClr val="accent2">
                    <a:lumMod val="60000"/>
                    <a:lumOff val="40000"/>
                  </a:schemeClr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614866" cy="443484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uk-UA" sz="1600" dirty="0" smtClean="0">
                <a:latin typeface="Arial" pitchFamily="34" charset="0"/>
                <a:cs typeface="Arial" pitchFamily="34" charset="0"/>
              </a:rPr>
              <a:t>а)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uk-UA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натяг на бетон 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- </a:t>
            </a:r>
            <a:r>
              <a:rPr lang="uk-UA" sz="1600" dirty="0" smtClean="0">
                <a:latin typeface="Arial" pitchFamily="34" charset="0"/>
                <a:cs typeface="Arial" pitchFamily="34" charset="0"/>
              </a:rPr>
              <a:t>заздалегідь бетонують конструкцію, залишають в ній канали, в них пропускають арматуру (пучки з дротів, канати, стрижні); після набору </a:t>
            </a:r>
            <a:r>
              <a:rPr lang="uk-UA" sz="1600" dirty="0" smtClean="0">
                <a:latin typeface="Arial" pitchFamily="34" charset="0"/>
                <a:cs typeface="Arial" pitchFamily="34" charset="0"/>
              </a:rPr>
              <a:t>бетоном </a:t>
            </a:r>
            <a:r>
              <a:rPr lang="uk-UA" sz="1600" dirty="0" smtClean="0">
                <a:latin typeface="Arial" pitchFamily="34" charset="0"/>
                <a:cs typeface="Arial" pitchFamily="34" charset="0"/>
              </a:rPr>
              <a:t>необхідної міцності арматуру </a:t>
            </a:r>
            <a:r>
              <a:rPr lang="uk-UA" sz="1600" dirty="0" smtClean="0">
                <a:latin typeface="Arial" pitchFamily="34" charset="0"/>
                <a:cs typeface="Arial" pitchFamily="34" charset="0"/>
              </a:rPr>
              <a:t>натягують</a:t>
            </a:r>
            <a:r>
              <a:rPr lang="uk-UA" sz="1600" dirty="0" smtClean="0">
                <a:latin typeface="Arial" pitchFamily="34" charset="0"/>
                <a:cs typeface="Arial" pitchFamily="34" charset="0"/>
              </a:rPr>
              <a:t>, а її кінці закріплюють на торцях </a:t>
            </a:r>
            <a:r>
              <a:rPr lang="uk-UA" sz="1600" dirty="0" smtClean="0">
                <a:latin typeface="Arial" pitchFamily="34" charset="0"/>
                <a:cs typeface="Arial" pitchFamily="34" charset="0"/>
              </a:rPr>
              <a:t>конструкції</a:t>
            </a:r>
            <a:r>
              <a:rPr lang="uk-UA" sz="1600" dirty="0" smtClean="0">
                <a:latin typeface="Arial" pitchFamily="34" charset="0"/>
                <a:cs typeface="Arial" pitchFamily="34" charset="0"/>
              </a:rPr>
              <a:t>. Одночасно з натягуванням арматури відбувається стиснення (обтиснення) </a:t>
            </a:r>
            <a:r>
              <a:rPr lang="uk-UA" sz="1600" dirty="0" smtClean="0">
                <a:latin typeface="Arial" pitchFamily="34" charset="0"/>
                <a:cs typeface="Arial" pitchFamily="34" charset="0"/>
              </a:rPr>
              <a:t>бетону </a:t>
            </a:r>
            <a:r>
              <a:rPr lang="uk-UA" sz="1600" dirty="0" smtClean="0">
                <a:latin typeface="Arial" pitchFamily="34" charset="0"/>
                <a:cs typeface="Arial" pitchFamily="34" charset="0"/>
              </a:rPr>
              <a:t>(рисунок </a:t>
            </a:r>
            <a:r>
              <a:rPr lang="uk-UA" sz="1600" u="sng" dirty="0" smtClean="0">
                <a:latin typeface="Arial" pitchFamily="34" charset="0"/>
                <a:cs typeface="Arial" pitchFamily="34" charset="0"/>
              </a:rPr>
              <a:t>а</a:t>
            </a:r>
            <a:r>
              <a:rPr lang="uk-UA" sz="1600" dirty="0" smtClean="0">
                <a:latin typeface="Arial" pitchFamily="34" charset="0"/>
                <a:cs typeface="Arial" pitchFamily="34" charset="0"/>
              </a:rPr>
              <a:t>).</a:t>
            </a:r>
          </a:p>
          <a:p>
            <a:pPr>
              <a:buNone/>
            </a:pPr>
            <a:r>
              <a:rPr lang="uk-UA" sz="1600" dirty="0" smtClean="0">
                <a:latin typeface="Arial" pitchFamily="34" charset="0"/>
                <a:cs typeface="Arial" pitchFamily="34" charset="0"/>
              </a:rPr>
              <a:t>б) </a:t>
            </a:r>
            <a:r>
              <a:rPr lang="uk-UA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натяг на </a:t>
            </a:r>
            <a:r>
              <a:rPr lang="uk-UA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упори-</a:t>
            </a:r>
            <a:r>
              <a:rPr lang="uk-UA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uk-UA" sz="1600" dirty="0" smtClean="0">
                <a:latin typeface="Arial" pitchFamily="34" charset="0"/>
                <a:cs typeface="Arial" pitchFamily="34" charset="0"/>
              </a:rPr>
              <a:t>спочатку </a:t>
            </a:r>
            <a:r>
              <a:rPr lang="uk-UA" sz="1600" dirty="0" smtClean="0">
                <a:latin typeface="Arial" pitchFamily="34" charset="0"/>
                <a:cs typeface="Arial" pitchFamily="34" charset="0"/>
              </a:rPr>
              <a:t>натягують </a:t>
            </a:r>
            <a:r>
              <a:rPr lang="uk-UA" sz="1600" dirty="0" smtClean="0">
                <a:latin typeface="Arial" pitchFamily="34" charset="0"/>
                <a:cs typeface="Arial" pitchFamily="34" charset="0"/>
              </a:rPr>
              <a:t>арматуру і закріплюють її кінці на </a:t>
            </a:r>
            <a:r>
              <a:rPr lang="uk-UA" sz="1600" dirty="0" smtClean="0">
                <a:latin typeface="Arial" pitchFamily="34" charset="0"/>
                <a:cs typeface="Arial" pitchFamily="34" charset="0"/>
              </a:rPr>
              <a:t>упорах стенда </a:t>
            </a:r>
            <a:r>
              <a:rPr lang="uk-UA" sz="1600" dirty="0" smtClean="0">
                <a:latin typeface="Arial" pitchFamily="34" charset="0"/>
                <a:cs typeface="Arial" pitchFamily="34" charset="0"/>
              </a:rPr>
              <a:t>або форми, потім </a:t>
            </a:r>
            <a:r>
              <a:rPr lang="uk-UA" sz="1600" dirty="0" smtClean="0">
                <a:latin typeface="Arial" pitchFamily="34" charset="0"/>
                <a:cs typeface="Arial" pitchFamily="34" charset="0"/>
              </a:rPr>
              <a:t>бетонують </a:t>
            </a:r>
            <a:r>
              <a:rPr lang="uk-UA" sz="1600" dirty="0" smtClean="0">
                <a:latin typeface="Arial" pitchFamily="34" charset="0"/>
                <a:cs typeface="Arial" pitchFamily="34" charset="0"/>
              </a:rPr>
              <a:t>виріб, а після набору бетоном </a:t>
            </a:r>
            <a:r>
              <a:rPr lang="uk-UA" sz="1600" dirty="0" smtClean="0">
                <a:latin typeface="Arial" pitchFamily="34" charset="0"/>
                <a:cs typeface="Arial" pitchFamily="34" charset="0"/>
              </a:rPr>
              <a:t>необхідної міцності </a:t>
            </a:r>
            <a:r>
              <a:rPr lang="uk-UA" sz="1600" dirty="0" smtClean="0">
                <a:latin typeface="Arial" pitchFamily="34" charset="0"/>
                <a:cs typeface="Arial" pitchFamily="34" charset="0"/>
              </a:rPr>
              <a:t>відпускають з упорів арматуру. Пружно  </a:t>
            </a:r>
            <a:r>
              <a:rPr lang="uk-UA" sz="1600" dirty="0" err="1" smtClean="0">
                <a:latin typeface="Arial" pitchFamily="34" charset="0"/>
                <a:cs typeface="Arial" pitchFamily="34" charset="0"/>
              </a:rPr>
              <a:t>скорочуваючись</a:t>
            </a:r>
            <a:r>
              <a:rPr lang="uk-UA" sz="1600" dirty="0" smtClean="0">
                <a:latin typeface="Arial" pitchFamily="34" charset="0"/>
                <a:cs typeface="Arial" pitchFamily="34" charset="0"/>
              </a:rPr>
              <a:t>, арматура </a:t>
            </a:r>
            <a:r>
              <a:rPr lang="uk-UA" sz="1600" dirty="0" smtClean="0">
                <a:latin typeface="Arial" pitchFamily="34" charset="0"/>
                <a:cs typeface="Arial" pitchFamily="34" charset="0"/>
              </a:rPr>
              <a:t>обжимає </a:t>
            </a:r>
            <a:r>
              <a:rPr lang="uk-UA" sz="1600" dirty="0" smtClean="0">
                <a:latin typeface="Arial" pitchFamily="34" charset="0"/>
                <a:cs typeface="Arial" pitchFamily="34" charset="0"/>
              </a:rPr>
              <a:t>бетон за рахунок сил зчеплення (</a:t>
            </a:r>
            <a:r>
              <a:rPr lang="uk-UA" sz="1600" dirty="0" smtClean="0">
                <a:latin typeface="Arial" pitchFamily="34" charset="0"/>
                <a:cs typeface="Arial" pitchFamily="34" charset="0"/>
              </a:rPr>
              <a:t>рисунок </a:t>
            </a:r>
            <a:r>
              <a:rPr lang="uk-UA" sz="1600" u="sng" dirty="0" smtClean="0">
                <a:latin typeface="Arial" pitchFamily="34" charset="0"/>
                <a:cs typeface="Arial" pitchFamily="34" charset="0"/>
              </a:rPr>
              <a:t>б</a:t>
            </a:r>
            <a:r>
              <a:rPr lang="uk-UA" sz="1600" dirty="0" smtClean="0">
                <a:latin typeface="Arial" pitchFamily="34" charset="0"/>
                <a:cs typeface="Arial" pitchFamily="34" charset="0"/>
              </a:rPr>
              <a:t>).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04048" y="1920085"/>
            <a:ext cx="4032448" cy="4434840"/>
          </a:xfrm>
        </p:spPr>
        <p:txBody>
          <a:bodyPr/>
          <a:lstStyle/>
          <a:p>
            <a:r>
              <a:rPr lang="ru-RU" dirty="0"/>
              <a:t>   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156176" y="3244334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 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9230"/>
          <a:stretch>
            <a:fillRect/>
          </a:stretch>
        </p:blipFill>
        <p:spPr bwMode="auto">
          <a:xfrm>
            <a:off x="5220072" y="1582738"/>
            <a:ext cx="3923928" cy="4726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>
                  <a:solidFill>
                    <a:schemeClr val="tx1">
                      <a:lumMod val="65000"/>
                      <a:lumOff val="35000"/>
                    </a:schemeClr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Матеріали для </a:t>
            </a:r>
            <a:r>
              <a:rPr lang="ru-RU" sz="2800" b="1" spc="50" dirty="0" err="1" smtClean="0">
                <a:ln w="11430">
                  <a:solidFill>
                    <a:schemeClr val="tx1">
                      <a:lumMod val="65000"/>
                      <a:lumOff val="35000"/>
                    </a:schemeClr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попередньо</a:t>
            </a:r>
            <a:r>
              <a:rPr lang="ru-RU" sz="2800" b="1" spc="50" dirty="0" smtClean="0">
                <a:ln w="11430">
                  <a:solidFill>
                    <a:schemeClr val="tx1">
                      <a:lumMod val="65000"/>
                      <a:lumOff val="35000"/>
                    </a:schemeClr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spc="50" dirty="0" err="1" smtClean="0">
                <a:ln w="11430">
                  <a:solidFill>
                    <a:schemeClr val="tx1">
                      <a:lumMod val="65000"/>
                      <a:lumOff val="35000"/>
                    </a:schemeClr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напружених</a:t>
            </a:r>
            <a:r>
              <a:rPr lang="ru-RU" sz="2800" b="1" spc="50" dirty="0" smtClean="0">
                <a:ln w="11430">
                  <a:solidFill>
                    <a:schemeClr val="tx1">
                      <a:lumMod val="65000"/>
                      <a:lumOff val="35000"/>
                    </a:schemeClr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spc="50" dirty="0" err="1" smtClean="0">
                <a:ln w="11430">
                  <a:solidFill>
                    <a:schemeClr val="tx1">
                      <a:lumMod val="65000"/>
                      <a:lumOff val="35000"/>
                    </a:schemeClr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залізобетонних</a:t>
            </a:r>
            <a:r>
              <a:rPr lang="ru-RU" sz="2800" b="1" spc="50" dirty="0" smtClean="0">
                <a:ln w="11430">
                  <a:solidFill>
                    <a:schemeClr val="tx1">
                      <a:lumMod val="65000"/>
                      <a:lumOff val="35000"/>
                    </a:schemeClr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spc="50" dirty="0" err="1" smtClean="0">
                <a:ln w="11430">
                  <a:solidFill>
                    <a:schemeClr val="tx1">
                      <a:lumMod val="65000"/>
                      <a:lumOff val="35000"/>
                    </a:schemeClr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конструкцій</a:t>
            </a:r>
            <a:endParaRPr lang="ru-RU" sz="2800" b="1" spc="50" dirty="0">
              <a:ln w="11430">
                <a:solidFill>
                  <a:schemeClr val="tx1">
                    <a:lumMod val="65000"/>
                    <a:lumOff val="35000"/>
                  </a:schemeClr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35480"/>
            <a:ext cx="8401080" cy="4389120"/>
          </a:xfrm>
        </p:spPr>
        <p:txBody>
          <a:bodyPr>
            <a:normAutofit fontScale="40000" lnSpcReduction="20000"/>
          </a:bodyPr>
          <a:lstStyle/>
          <a:p>
            <a:pPr>
              <a:buNone/>
            </a:pPr>
            <a:r>
              <a:rPr lang="uk-UA" sz="3600" dirty="0" smtClean="0">
                <a:latin typeface="Arial" pitchFamily="34" charset="0"/>
                <a:cs typeface="Arial" pitchFamily="34" charset="0"/>
              </a:rPr>
              <a:t>   </a:t>
            </a:r>
          </a:p>
          <a:p>
            <a:pPr>
              <a:buNone/>
            </a:pPr>
            <a:r>
              <a:rPr lang="uk-UA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uk-UA" sz="3600" u="sng" dirty="0" smtClean="0">
                <a:latin typeface="Arial" pitchFamily="34" charset="0"/>
                <a:cs typeface="Arial" pitchFamily="34" charset="0"/>
              </a:rPr>
              <a:t>Арматура:</a:t>
            </a:r>
          </a:p>
          <a:p>
            <a:pPr>
              <a:lnSpc>
                <a:spcPct val="170000"/>
              </a:lnSpc>
            </a:pPr>
            <a:r>
              <a:rPr lang="uk-UA" sz="3400" dirty="0" smtClean="0">
                <a:latin typeface="Arial" pitchFamily="34" charset="0"/>
                <a:cs typeface="Arial" pitchFamily="34" charset="0"/>
              </a:rPr>
              <a:t>а) стрижневу арматуру періодичного профілю із гарячекатаної сталі класів А- IV - А-VI; </a:t>
            </a:r>
            <a:endParaRPr lang="ru-RU" sz="34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70000"/>
              </a:lnSpc>
            </a:pPr>
            <a:r>
              <a:rPr lang="uk-UA" sz="3400" dirty="0" smtClean="0">
                <a:latin typeface="Arial" pitchFamily="34" charset="0"/>
                <a:cs typeface="Arial" pitchFamily="34" charset="0"/>
              </a:rPr>
              <a:t>б) стрижневу термічно зміцнену арматуру періодичного профілю класів А</a:t>
            </a:r>
            <a:r>
              <a:rPr lang="uk-UA" sz="3400" baseline="-25000" dirty="0" smtClean="0">
                <a:latin typeface="Arial" pitchFamily="34" charset="0"/>
                <a:cs typeface="Arial" pitchFamily="34" charset="0"/>
              </a:rPr>
              <a:t>Т</a:t>
            </a:r>
            <a:r>
              <a:rPr lang="uk-UA" sz="3400" dirty="0" smtClean="0">
                <a:latin typeface="Arial" pitchFamily="34" charset="0"/>
                <a:cs typeface="Arial" pitchFamily="34" charset="0"/>
              </a:rPr>
              <a:t>- 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IV</a:t>
            </a:r>
            <a:r>
              <a:rPr lang="uk-UA" sz="3400" dirty="0" smtClean="0">
                <a:latin typeface="Arial" pitchFamily="34" charset="0"/>
                <a:cs typeface="Arial" pitchFamily="34" charset="0"/>
              </a:rPr>
              <a:t> - </a:t>
            </a:r>
            <a:r>
              <a:rPr lang="uk-UA" sz="3400" dirty="0" err="1" smtClean="0">
                <a:latin typeface="Arial" pitchFamily="34" charset="0"/>
                <a:cs typeface="Arial" pitchFamily="34" charset="0"/>
              </a:rPr>
              <a:t>А</a:t>
            </a:r>
            <a:r>
              <a:rPr lang="uk-UA" sz="3400" baseline="-25000" dirty="0" err="1" smtClean="0">
                <a:latin typeface="Arial" pitchFamily="34" charset="0"/>
                <a:cs typeface="Arial" pitchFamily="34" charset="0"/>
              </a:rPr>
              <a:t>т</a:t>
            </a:r>
            <a:r>
              <a:rPr lang="uk-UA" sz="3400" dirty="0" err="1" smtClean="0">
                <a:latin typeface="Arial" pitchFamily="34" charset="0"/>
                <a:cs typeface="Arial" pitchFamily="34" charset="0"/>
              </a:rPr>
              <a:t>-</a:t>
            </a:r>
            <a:r>
              <a:rPr lang="uk-UA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VI</a:t>
            </a:r>
            <a:r>
              <a:rPr lang="uk-UA" sz="3400" dirty="0" smtClean="0">
                <a:latin typeface="Arial" pitchFamily="34" charset="0"/>
                <a:cs typeface="Arial" pitchFamily="34" charset="0"/>
              </a:rPr>
              <a:t> діаметром 10-25 мм, призначається для армування конструкцій довжиною до 12 м в масових виробах (багатопустотні плити перекриттів, ребристі плити покриттів і перекритій, опори ЛЕП та ін.); </a:t>
            </a:r>
            <a:endParaRPr lang="ru-RU" sz="34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70000"/>
              </a:lnSpc>
            </a:pPr>
            <a:r>
              <a:rPr lang="uk-UA" sz="3400" dirty="0" smtClean="0">
                <a:latin typeface="Arial" pitchFamily="34" charset="0"/>
                <a:cs typeface="Arial" pitchFamily="34" charset="0"/>
              </a:rPr>
              <a:t>в) дріт високоміцний гладкий класу В-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II</a:t>
            </a:r>
            <a:r>
              <a:rPr lang="uk-UA" sz="3400" dirty="0" smtClean="0">
                <a:latin typeface="Arial" pitchFamily="34" charset="0"/>
                <a:cs typeface="Arial" pitchFamily="34" charset="0"/>
              </a:rPr>
              <a:t> і періодичного профілю класу </a:t>
            </a:r>
            <a:r>
              <a:rPr lang="uk-UA" sz="3400" dirty="0" err="1" smtClean="0">
                <a:latin typeface="Arial" pitchFamily="34" charset="0"/>
                <a:cs typeface="Arial" pitchFamily="34" charset="0"/>
              </a:rPr>
              <a:t>Вр</a:t>
            </a:r>
            <a:r>
              <a:rPr lang="ru-RU" sz="3400" dirty="0" smtClean="0">
                <a:latin typeface="Arial" pitchFamily="34" charset="0"/>
                <a:cs typeface="Arial" pitchFamily="34" charset="0"/>
              </a:rPr>
              <a:t>-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II</a:t>
            </a:r>
            <a:r>
              <a:rPr lang="uk-UA" sz="3400" dirty="0" smtClean="0">
                <a:latin typeface="Arial" pitchFamily="34" charset="0"/>
                <a:cs typeface="Arial" pitchFamily="34" charset="0"/>
              </a:rPr>
              <a:t> діаметром 3 - 8 мм; </a:t>
            </a:r>
            <a:endParaRPr lang="ru-RU" sz="34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70000"/>
              </a:lnSpc>
            </a:pPr>
            <a:r>
              <a:rPr lang="uk-UA" sz="3400" dirty="0" smtClean="0">
                <a:latin typeface="Arial" pitchFamily="34" charset="0"/>
                <a:cs typeface="Arial" pitchFamily="34" charset="0"/>
              </a:rPr>
              <a:t>г) арматурні канати класів К-7, К-19 та ін.</a:t>
            </a:r>
            <a:endParaRPr lang="ru-RU" sz="3400" dirty="0" smtClean="0">
              <a:latin typeface="Arial" pitchFamily="34" charset="0"/>
              <a:cs typeface="Arial" pitchFamily="34" charset="0"/>
            </a:endParaRPr>
          </a:p>
          <a:p>
            <a:endParaRPr lang="uk-UA" dirty="0" smtClean="0"/>
          </a:p>
          <a:p>
            <a:pPr>
              <a:buNone/>
            </a:pPr>
            <a:r>
              <a:rPr lang="uk-UA" sz="3600" dirty="0" smtClean="0">
                <a:latin typeface="Arial" pitchFamily="34" charset="0"/>
                <a:cs typeface="Arial" pitchFamily="34" charset="0"/>
              </a:rPr>
              <a:t>    </a:t>
            </a:r>
          </a:p>
          <a:p>
            <a:pPr>
              <a:buNone/>
            </a:pPr>
            <a:r>
              <a:rPr lang="uk-UA" sz="3600" u="sng" dirty="0" smtClean="0">
                <a:latin typeface="Arial" pitchFamily="34" charset="0"/>
                <a:cs typeface="Arial" pitchFamily="34" charset="0"/>
              </a:rPr>
              <a:t>Бетон:</a:t>
            </a:r>
          </a:p>
          <a:p>
            <a:pPr>
              <a:lnSpc>
                <a:spcPct val="170000"/>
              </a:lnSpc>
              <a:buNone/>
            </a:pPr>
            <a:r>
              <a:rPr lang="uk-UA" sz="2500" dirty="0" smtClean="0">
                <a:latin typeface="Arial" pitchFamily="34" charset="0"/>
                <a:cs typeface="Arial" pitchFamily="34" charset="0"/>
              </a:rPr>
              <a:t>   </a:t>
            </a:r>
            <a:r>
              <a:rPr lang="uk-UA" sz="3400" dirty="0" smtClean="0">
                <a:latin typeface="Arial" pitchFamily="34" charset="0"/>
                <a:cs typeface="Arial" pitchFamily="34" charset="0"/>
              </a:rPr>
              <a:t>- високоміцні бетони клусу не нижче В20;</a:t>
            </a:r>
          </a:p>
          <a:p>
            <a:pPr>
              <a:lnSpc>
                <a:spcPct val="170000"/>
              </a:lnSpc>
              <a:buNone/>
            </a:pPr>
            <a:r>
              <a:rPr lang="uk-UA" sz="3400" dirty="0" smtClean="0">
                <a:latin typeface="Arial" pitchFamily="34" charset="0"/>
                <a:cs typeface="Arial" pitchFamily="34" charset="0"/>
              </a:rPr>
              <a:t>  - для захисту на АЕС застосовують бетони для радіаційного захисту.</a:t>
            </a:r>
          </a:p>
          <a:p>
            <a:pPr>
              <a:buNone/>
            </a:pPr>
            <a:r>
              <a:rPr lang="uk-UA" sz="3400" dirty="0" smtClean="0">
                <a:latin typeface="Arial" pitchFamily="34" charset="0"/>
                <a:cs typeface="Arial" pitchFamily="34" charset="0"/>
              </a:rPr>
              <a:t> </a:t>
            </a:r>
            <a:endParaRPr lang="ru-RU" sz="3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8000" b="1" spc="5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Робота в групах</a:t>
            </a:r>
            <a:endParaRPr lang="ru-RU" sz="8000" b="1" spc="50" dirty="0">
              <a:ln w="11430">
                <a:solidFill>
                  <a:schemeClr val="tx1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935480"/>
            <a:ext cx="8715436" cy="4636792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I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група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– «Матеріали для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попередньо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напружених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залізобетонних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конструкцій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. Бетон. Арматура.»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II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група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- «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Зчеплення напруженої арматури з бетоном   Анкерні пристрої».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III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група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- «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Конструювання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попередньо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напружених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залізобетонних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конструкцій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».</a:t>
            </a:r>
          </a:p>
          <a:p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r>
              <a:rPr lang="ru-RU" dirty="0" err="1" smtClean="0">
                <a:latin typeface="Arial" pitchFamily="34" charset="0"/>
                <a:cs typeface="Arial" pitchFamily="34" charset="0"/>
              </a:rPr>
              <a:t>Група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експертів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– «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Переваги та недоліки попередньо напруженого залізобетону».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3600" b="1" spc="5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Переваги  попередньо напружених залізобетонних конструкцій</a:t>
            </a:r>
            <a:endParaRPr lang="ru-RU" sz="3600" b="1" spc="50" dirty="0">
              <a:ln w="11430">
                <a:solidFill>
                  <a:schemeClr val="tx1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935480"/>
            <a:ext cx="8786874" cy="4389120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uk-UA" sz="2000" dirty="0" smtClean="0">
                <a:latin typeface="Arial" pitchFamily="34" charset="0"/>
                <a:cs typeface="Arial" pitchFamily="34" charset="0"/>
              </a:rPr>
              <a:t>використання </a:t>
            </a:r>
            <a:r>
              <a:rPr lang="uk-UA" sz="2000" dirty="0" err="1" smtClean="0">
                <a:latin typeface="Arial" pitchFamily="34" charset="0"/>
                <a:cs typeface="Arial" pitchFamily="34" charset="0"/>
              </a:rPr>
              <a:t>високоекономічної</a:t>
            </a:r>
            <a:r>
              <a:rPr lang="uk-UA" sz="2000" dirty="0" smtClean="0">
                <a:latin typeface="Arial" pitchFamily="34" charset="0"/>
                <a:cs typeface="Arial" pitchFamily="34" charset="0"/>
              </a:rPr>
              <a:t> стрижневої арматури підвищеної міцності та високоміцної дротяної арматури;</a:t>
            </a:r>
          </a:p>
          <a:p>
            <a:pPr>
              <a:lnSpc>
                <a:spcPct val="150000"/>
              </a:lnSpc>
            </a:pPr>
            <a:r>
              <a:rPr lang="uk-UA" sz="2000" dirty="0" smtClean="0">
                <a:latin typeface="Arial" pitchFamily="34" charset="0"/>
                <a:cs typeface="Arial" pitchFamily="34" charset="0"/>
              </a:rPr>
              <a:t>використання високоміцних бетонів;</a:t>
            </a:r>
          </a:p>
          <a:p>
            <a:pPr>
              <a:lnSpc>
                <a:spcPct val="150000"/>
              </a:lnSpc>
            </a:pPr>
            <a:r>
              <a:rPr lang="uk-UA" sz="2000" dirty="0" smtClean="0">
                <a:latin typeface="Arial" pitchFamily="34" charset="0"/>
                <a:cs typeface="Arial" pitchFamily="34" charset="0"/>
              </a:rPr>
              <a:t>економічні – зменшується поперечний  переріз елементів;</a:t>
            </a:r>
          </a:p>
          <a:p>
            <a:pPr>
              <a:lnSpc>
                <a:spcPct val="150000"/>
              </a:lnSpc>
            </a:pPr>
            <a:r>
              <a:rPr lang="uk-UA" sz="2000" dirty="0" smtClean="0">
                <a:latin typeface="Arial" pitchFamily="34" charset="0"/>
                <a:cs typeface="Arial" pitchFamily="34" charset="0"/>
              </a:rPr>
              <a:t>розширюється область використання збірних та </a:t>
            </a:r>
            <a:r>
              <a:rPr lang="uk-UA" sz="2000" dirty="0" err="1" smtClean="0">
                <a:latin typeface="Arial" pitchFamily="34" charset="0"/>
                <a:cs typeface="Arial" pitchFamily="34" charset="0"/>
              </a:rPr>
              <a:t>збірно</a:t>
            </a:r>
            <a:r>
              <a:rPr lang="uk-UA" sz="2000" dirty="0" smtClean="0">
                <a:latin typeface="Arial" pitchFamily="34" charset="0"/>
                <a:cs typeface="Arial" pitchFamily="34" charset="0"/>
              </a:rPr>
              <a:t> - </a:t>
            </a:r>
            <a:r>
              <a:rPr lang="uk-UA" sz="2000" dirty="0" err="1" smtClean="0">
                <a:latin typeface="Arial" pitchFamily="34" charset="0"/>
                <a:cs typeface="Arial" pitchFamily="34" charset="0"/>
              </a:rPr>
              <a:t>монолитних</a:t>
            </a:r>
            <a:r>
              <a:rPr lang="uk-UA" sz="2000" dirty="0" smtClean="0">
                <a:latin typeface="Arial" pitchFamily="34" charset="0"/>
                <a:cs typeface="Arial" pitchFamily="34" charset="0"/>
              </a:rPr>
              <a:t> конструкцій;</a:t>
            </a:r>
          </a:p>
          <a:p>
            <a:pPr>
              <a:lnSpc>
                <a:spcPct val="150000"/>
              </a:lnSpc>
            </a:pPr>
            <a:r>
              <a:rPr lang="uk-UA" sz="2000" dirty="0" smtClean="0">
                <a:latin typeface="Arial" pitchFamily="34" charset="0"/>
                <a:cs typeface="Arial" pitchFamily="34" charset="0"/>
              </a:rPr>
              <a:t>підвищена тріщиностійкість;</a:t>
            </a:r>
          </a:p>
          <a:p>
            <a:pPr>
              <a:lnSpc>
                <a:spcPct val="150000"/>
              </a:lnSpc>
            </a:pPr>
            <a:r>
              <a:rPr lang="uk-UA" sz="2000" dirty="0" smtClean="0">
                <a:latin typeface="Arial" pitchFamily="34" charset="0"/>
                <a:cs typeface="Arial" pitchFamily="34" charset="0"/>
              </a:rPr>
              <a:t>безпечні в експлуатації;</a:t>
            </a:r>
          </a:p>
          <a:p>
            <a:pPr>
              <a:lnSpc>
                <a:spcPct val="150000"/>
              </a:lnSpc>
            </a:pPr>
            <a:r>
              <a:rPr lang="uk-UA" sz="2000" dirty="0" smtClean="0">
                <a:latin typeface="Arial" pitchFamily="34" charset="0"/>
                <a:cs typeface="Arial" pitchFamily="34" charset="0"/>
              </a:rPr>
              <a:t>підвищена сейсмостійкість.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3600" b="1" spc="5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Недоліки  попередньо напружених залізобетонних конструкцій</a:t>
            </a:r>
            <a:endParaRPr lang="ru-RU" sz="3600" b="1" spc="50" dirty="0">
              <a:ln w="11430">
                <a:solidFill>
                  <a:schemeClr val="tx1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uk-UA" sz="2000" dirty="0" smtClean="0">
                <a:latin typeface="Arial" pitchFamily="34" charset="0"/>
                <a:cs typeface="Arial" pitchFamily="34" charset="0"/>
              </a:rPr>
              <a:t>підвищена трудомісткість проектування та виготовлення;</a:t>
            </a:r>
          </a:p>
          <a:p>
            <a:r>
              <a:rPr lang="uk-UA" sz="2000" dirty="0" smtClean="0">
                <a:latin typeface="Arial" pitchFamily="34" charset="0"/>
                <a:cs typeface="Arial" pitchFamily="34" charset="0"/>
              </a:rPr>
              <a:t>маса попередньо напружених залізобетонних конструкцій вище маси металевих та дерев'яних конструкцій;</a:t>
            </a:r>
          </a:p>
          <a:p>
            <a:r>
              <a:rPr lang="uk-UA" sz="2000" dirty="0" smtClean="0">
                <a:latin typeface="Arial" pitchFamily="34" charset="0"/>
                <a:cs typeface="Arial" pitchFamily="34" charset="0"/>
              </a:rPr>
              <a:t>велика </a:t>
            </a:r>
            <a:r>
              <a:rPr lang="uk-UA" sz="2000" dirty="0" err="1" smtClean="0">
                <a:latin typeface="Arial" pitchFamily="34" charset="0"/>
                <a:cs typeface="Arial" pitchFamily="34" charset="0"/>
              </a:rPr>
              <a:t>тепло-</a:t>
            </a:r>
            <a:r>
              <a:rPr lang="uk-UA" sz="2000" dirty="0" smtClean="0">
                <a:latin typeface="Arial" pitchFamily="34" charset="0"/>
                <a:cs typeface="Arial" pitchFamily="34" charset="0"/>
              </a:rPr>
              <a:t> і звукопровідність;</a:t>
            </a:r>
          </a:p>
          <a:p>
            <a:r>
              <a:rPr lang="uk-UA" sz="2000" dirty="0" smtClean="0">
                <a:latin typeface="Arial" pitchFamily="34" charset="0"/>
                <a:cs typeface="Arial" pitchFamily="34" charset="0"/>
              </a:rPr>
              <a:t>велика складність, трудомісткість і вартість виробництва робіт з підсилення ;</a:t>
            </a:r>
          </a:p>
          <a:p>
            <a:r>
              <a:rPr lang="uk-UA" sz="2000" dirty="0" smtClean="0">
                <a:latin typeface="Arial" pitchFamily="34" charset="0"/>
                <a:cs typeface="Arial" pitchFamily="34" charset="0"/>
              </a:rPr>
              <a:t>неспаленні, але їх вогнестійкість нижче вогнестійкості залізобетонних конструкцій без попереднього напруження;</a:t>
            </a:r>
          </a:p>
          <a:p>
            <a:r>
              <a:rPr lang="uk-UA" sz="2000" dirty="0" smtClean="0">
                <a:latin typeface="Arial" pitchFamily="34" charset="0"/>
                <a:cs typeface="Arial" pitchFamily="34" charset="0"/>
              </a:rPr>
              <a:t>рекомендується застосування жаростійкого бетону при великих температурах ;</a:t>
            </a:r>
          </a:p>
          <a:p>
            <a:r>
              <a:rPr lang="uk-UA" sz="2000" dirty="0" smtClean="0">
                <a:latin typeface="Arial" pitchFamily="34" charset="0"/>
                <a:cs typeface="Arial" pitchFamily="34" charset="0"/>
              </a:rPr>
              <a:t>недостатня корозійна стійкість.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0" y="0"/>
            <a:ext cx="9357818" cy="8186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1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1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800" b="1" i="0" u="none" strike="noStrike" normalizeH="0" baseline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Сенкан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японський вірш з п’яти строф.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Формула: </a:t>
            </a:r>
            <a:r>
              <a:rPr lang="uk-UA" sz="28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складання вільного вірша з п’яти рядків,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sz="28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що синтезує інформацію та коротко описує тему.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sz="36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Сенкан</a:t>
            </a:r>
            <a:r>
              <a:rPr lang="uk-UA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uk-UA" sz="28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складається за такими правилами:</a:t>
            </a:r>
            <a:endParaRPr lang="uk-UA" sz="28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742950" indent="-742950"/>
            <a:endParaRPr lang="uk-UA" sz="2000" dirty="0" smtClean="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742950" indent="-742950"/>
            <a:r>
              <a:rPr lang="uk-UA" sz="2000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cs typeface="Arial" pitchFamily="34" charset="0"/>
              </a:rPr>
              <a:t>1.Перший рядок має містити слово, що позначає тему(зазвичай, це іменник</a:t>
            </a:r>
            <a:r>
              <a:rPr lang="uk-UA" sz="2000" dirty="0" smtClean="0">
                <a:latin typeface="Arial" pitchFamily="34" charset="0"/>
                <a:cs typeface="Arial" pitchFamily="34" charset="0"/>
              </a:rPr>
              <a:t>).</a:t>
            </a:r>
          </a:p>
          <a:p>
            <a:pPr marL="742950" indent="-742950"/>
            <a:r>
              <a:rPr lang="uk-UA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cs typeface="Arial" pitchFamily="34" charset="0"/>
              </a:rPr>
              <a:t>2. Другий рядок являє собою опис теми, складається з двох слів</a:t>
            </a:r>
            <a:r>
              <a:rPr lang="uk-UA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uk-UA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cs typeface="Arial" pitchFamily="34" charset="0"/>
              </a:rPr>
              <a:t>(частіше </a:t>
            </a:r>
          </a:p>
          <a:p>
            <a:pPr marL="742950" indent="-742950"/>
            <a:r>
              <a:rPr lang="uk-UA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cs typeface="Arial" pitchFamily="34" charset="0"/>
              </a:rPr>
              <a:t>    прикметників).</a:t>
            </a:r>
          </a:p>
          <a:p>
            <a:pPr marL="742950" indent="-742950"/>
            <a:r>
              <a:rPr lang="uk-UA" sz="2000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cs typeface="Arial" pitchFamily="34" charset="0"/>
              </a:rPr>
              <a:t>3. Третій рядок виражає дію, пов’язану з темою, і складається з трьох слів. </a:t>
            </a:r>
          </a:p>
          <a:p>
            <a:pPr marL="742950" indent="-742950"/>
            <a:r>
              <a:rPr lang="uk-UA" sz="2000" dirty="0" smtClean="0"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cs typeface="Arial" pitchFamily="34" charset="0"/>
              </a:rPr>
              <a:t>4. Четвертий рядок є фразою, що складається з чотирьох слів і виражає </a:t>
            </a:r>
          </a:p>
          <a:p>
            <a:pPr marL="742950" indent="-742950"/>
            <a:r>
              <a:rPr lang="uk-UA" sz="2000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cs typeface="Arial" pitchFamily="34" charset="0"/>
              </a:rPr>
              <a:t>    ставлення до теми (чотири слова).</a:t>
            </a:r>
          </a:p>
          <a:p>
            <a:pPr marL="742950" indent="-742950"/>
            <a:r>
              <a:rPr lang="uk-UA" sz="2000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cs typeface="Arial" pitchFamily="34" charset="0"/>
              </a:rPr>
              <a:t>5.</a:t>
            </a:r>
            <a:r>
              <a:rPr lang="uk-UA" sz="2000" dirty="0" smtClean="0"/>
              <a:t> </a:t>
            </a:r>
            <a:r>
              <a:rPr lang="uk-UA" sz="2000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cs typeface="Arial" pitchFamily="34" charset="0"/>
              </a:rPr>
              <a:t>Останній рядок складається з одного слова – синоніма, який передає </a:t>
            </a:r>
          </a:p>
          <a:p>
            <a:pPr marL="742950" indent="-742950"/>
            <a:r>
              <a:rPr lang="uk-UA" sz="2000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cs typeface="Arial" pitchFamily="34" charset="0"/>
              </a:rPr>
              <a:t>    сутність теми. </a:t>
            </a:r>
            <a:endParaRPr lang="ru-RU" sz="2000" dirty="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742950" indent="-742950"/>
            <a:endParaRPr lang="ru-RU" sz="2000" dirty="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742950" indent="-742950"/>
            <a:endParaRPr lang="uk-UA" sz="2000" dirty="0" smtClean="0"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742950" indent="-742950"/>
            <a:endParaRPr lang="ru-RU" sz="2000" dirty="0" smtClean="0"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0" y="0"/>
            <a:ext cx="22955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0964" name="Rectangle 4"/>
          <p:cNvSpPr>
            <a:spLocks noChangeArrowheads="1"/>
          </p:cNvSpPr>
          <p:nvPr/>
        </p:nvSpPr>
        <p:spPr bwMode="auto">
          <a:xfrm>
            <a:off x="0" y="0"/>
            <a:ext cx="22955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0" y="0"/>
            <a:ext cx="8191601" cy="3570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1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1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6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Домашнє завдання: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4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1. Вивчити конспект.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800" b="1" i="0" u="none" strike="noStrike" normalizeH="0" baseline="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2. Стор. 151-168 підручника. </a:t>
            </a:r>
            <a:endParaRPr kumimoji="0" lang="uk-UA" sz="4800" b="1" i="0" u="none" strike="noStrike" normalizeH="0" baseline="0" dirty="0" smtClean="0">
              <a:ln w="12700">
                <a:solidFill>
                  <a:schemeClr val="tx1"/>
                </a:solidFill>
                <a:prstDash val="solid"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b="1" spc="5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Критий ринок у м. Донецьк</a:t>
            </a:r>
            <a:endParaRPr lang="ru-RU" b="1" spc="50" dirty="0">
              <a:ln w="11430">
                <a:solidFill>
                  <a:schemeClr val="tx1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3438" y="1920085"/>
            <a:ext cx="4043362" cy="443484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1600" b="1" dirty="0" smtClean="0">
                <a:latin typeface="Arial" pitchFamily="34" charset="0"/>
                <a:cs typeface="Arial" pitchFamily="34" charset="0"/>
              </a:rPr>
              <a:t>Рік   будівництва       </a:t>
            </a:r>
            <a:r>
              <a:rPr lang="en-US" sz="1600" b="1" dirty="0" smtClean="0">
                <a:latin typeface="Arial" pitchFamily="34" charset="0"/>
                <a:cs typeface="Arial" pitchFamily="34" charset="0"/>
              </a:rPr>
              <a:t>              </a:t>
            </a:r>
            <a:r>
              <a:rPr lang="uk-UA" sz="1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uk-UA" sz="1600" dirty="0" smtClean="0">
                <a:latin typeface="Arial" pitchFamily="34" charset="0"/>
                <a:cs typeface="Arial" pitchFamily="34" charset="0"/>
              </a:rPr>
              <a:t>1957                                       </a:t>
            </a:r>
          </a:p>
          <a:p>
            <a:pPr>
              <a:buNone/>
            </a:pPr>
            <a:r>
              <a:rPr lang="uk-UA" sz="2000" b="1" u="sng" dirty="0" smtClean="0">
                <a:latin typeface="Arial" pitchFamily="34" charset="0"/>
                <a:cs typeface="Arial" pitchFamily="34" charset="0"/>
              </a:rPr>
              <a:t>Конструкція</a:t>
            </a:r>
          </a:p>
          <a:p>
            <a:pPr>
              <a:buNone/>
            </a:pPr>
            <a:r>
              <a:rPr lang="uk-UA" sz="1600" b="1" dirty="0" smtClean="0">
                <a:latin typeface="Arial" pitchFamily="34" charset="0"/>
                <a:cs typeface="Arial" pitchFamily="34" charset="0"/>
              </a:rPr>
              <a:t>Покриття  </a:t>
            </a:r>
            <a:r>
              <a:rPr lang="uk-UA" sz="1600" dirty="0" smtClean="0">
                <a:latin typeface="Arial" pitchFamily="34" charset="0"/>
                <a:cs typeface="Arial" pitchFamily="34" charset="0"/>
              </a:rPr>
              <a:t>              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         </a:t>
            </a:r>
            <a:r>
              <a:rPr lang="uk-UA" sz="1600" dirty="0" smtClean="0">
                <a:latin typeface="Arial" pitchFamily="34" charset="0"/>
                <a:cs typeface="Arial" pitchFamily="34" charset="0"/>
              </a:rPr>
              <a:t> купольне</a:t>
            </a:r>
          </a:p>
          <a:p>
            <a:pPr>
              <a:buNone/>
            </a:pPr>
            <a:r>
              <a:rPr lang="uk-UA" sz="1600" b="1" dirty="0" smtClean="0">
                <a:latin typeface="Arial" pitchFamily="34" charset="0"/>
                <a:cs typeface="Arial" pitchFamily="34" charset="0"/>
              </a:rPr>
              <a:t>Купол </a:t>
            </a:r>
            <a:r>
              <a:rPr lang="uk-UA" sz="1600" dirty="0" smtClean="0">
                <a:latin typeface="Arial" pitchFamily="34" charset="0"/>
                <a:cs typeface="Arial" pitchFamily="34" charset="0"/>
              </a:rPr>
              <a:t>                      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          </a:t>
            </a:r>
            <a:r>
              <a:rPr lang="uk-UA" sz="1600" dirty="0" smtClean="0">
                <a:latin typeface="Arial" pitchFamily="34" charset="0"/>
                <a:cs typeface="Arial" pitchFamily="34" charset="0"/>
              </a:rPr>
              <a:t>збірний   </a:t>
            </a:r>
          </a:p>
          <a:p>
            <a:pPr>
              <a:buNone/>
            </a:pPr>
            <a:r>
              <a:rPr lang="uk-UA" sz="1600" dirty="0" smtClean="0">
                <a:latin typeface="Arial" pitchFamily="34" charset="0"/>
                <a:cs typeface="Arial" pitchFamily="34" charset="0"/>
              </a:rPr>
              <a:t>                           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           </a:t>
            </a:r>
            <a:r>
              <a:rPr lang="uk-UA" sz="1600" dirty="0" smtClean="0">
                <a:latin typeface="Arial" pitchFamily="34" charset="0"/>
                <a:cs typeface="Arial" pitchFamily="34" charset="0"/>
              </a:rPr>
              <a:t> залізобетонний </a:t>
            </a:r>
          </a:p>
          <a:p>
            <a:pPr>
              <a:buNone/>
            </a:pPr>
            <a:r>
              <a:rPr lang="uk-UA" sz="1600" b="1" dirty="0" smtClean="0">
                <a:latin typeface="Arial" pitchFamily="34" charset="0"/>
                <a:cs typeface="Arial" pitchFamily="34" charset="0"/>
              </a:rPr>
              <a:t>Складається </a:t>
            </a:r>
            <a:r>
              <a:rPr lang="uk-UA" sz="1600" dirty="0" smtClean="0">
                <a:latin typeface="Arial" pitchFamily="34" charset="0"/>
                <a:cs typeface="Arial" pitchFamily="34" charset="0"/>
              </a:rPr>
              <a:t>   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    </a:t>
            </a:r>
            <a:r>
              <a:rPr lang="uk-UA" sz="1600" dirty="0" smtClean="0">
                <a:latin typeface="Arial" pitchFamily="34" charset="0"/>
                <a:cs typeface="Arial" pitchFamily="34" charset="0"/>
              </a:rPr>
              <a:t>з 15 горизонтальних  </a:t>
            </a:r>
          </a:p>
          <a:p>
            <a:pPr>
              <a:buNone/>
            </a:pPr>
            <a:r>
              <a:rPr lang="uk-UA" sz="1600" dirty="0" smtClean="0">
                <a:latin typeface="Arial" pitchFamily="34" charset="0"/>
                <a:cs typeface="Arial" pitchFamily="34" charset="0"/>
              </a:rPr>
              <a:t>                            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       </a:t>
            </a:r>
            <a:r>
              <a:rPr lang="uk-UA" sz="1600" dirty="0" smtClean="0">
                <a:latin typeface="Arial" pitchFamily="34" charset="0"/>
                <a:cs typeface="Arial" pitchFamily="34" charset="0"/>
              </a:rPr>
              <a:t>кільцевих ярусів</a:t>
            </a:r>
            <a:endParaRPr lang="uk-UA" sz="1600" b="1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uk-UA" sz="1600" b="1" dirty="0" smtClean="0">
                <a:latin typeface="Arial" pitchFamily="34" charset="0"/>
                <a:cs typeface="Arial" pitchFamily="34" charset="0"/>
              </a:rPr>
              <a:t>Кожен  ярус        </a:t>
            </a:r>
            <a:r>
              <a:rPr lang="en-US" sz="1600" b="1" dirty="0" smtClean="0">
                <a:latin typeface="Arial" pitchFamily="34" charset="0"/>
                <a:cs typeface="Arial" pitchFamily="34" charset="0"/>
              </a:rPr>
              <a:t>        </a:t>
            </a:r>
            <a:r>
              <a:rPr lang="uk-UA" sz="1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uk-UA" sz="1600" dirty="0" smtClean="0">
                <a:latin typeface="Arial" pitchFamily="34" charset="0"/>
                <a:cs typeface="Arial" pitchFamily="34" charset="0"/>
              </a:rPr>
              <a:t>має 24 секторних </a:t>
            </a:r>
          </a:p>
          <a:p>
            <a:pPr>
              <a:buNone/>
            </a:pPr>
            <a:r>
              <a:rPr lang="uk-UA" sz="1600" dirty="0" smtClean="0">
                <a:latin typeface="Arial" pitchFamily="34" charset="0"/>
                <a:cs typeface="Arial" pitchFamily="34" charset="0"/>
              </a:rPr>
              <a:t>                            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      </a:t>
            </a:r>
            <a:r>
              <a:rPr lang="uk-UA" sz="1600" dirty="0" smtClean="0">
                <a:latin typeface="Arial" pitchFamily="34" charset="0"/>
                <a:cs typeface="Arial" pitchFamily="34" charset="0"/>
              </a:rPr>
              <a:t> ребристих панелі</a:t>
            </a:r>
          </a:p>
          <a:p>
            <a:pPr>
              <a:buNone/>
            </a:pPr>
            <a:r>
              <a:rPr lang="uk-UA" sz="1600" b="1" dirty="0" smtClean="0">
                <a:latin typeface="Arial" pitchFamily="34" charset="0"/>
                <a:cs typeface="Arial" pitchFamily="34" charset="0"/>
              </a:rPr>
              <a:t>Діаметр купола</a:t>
            </a:r>
            <a:r>
              <a:rPr lang="uk-UA" sz="1600" dirty="0" smtClean="0">
                <a:latin typeface="Arial" pitchFamily="34" charset="0"/>
                <a:cs typeface="Arial" pitchFamily="34" charset="0"/>
              </a:rPr>
              <a:t>  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        </a:t>
            </a:r>
            <a:r>
              <a:rPr lang="uk-UA" sz="1600" dirty="0" smtClean="0">
                <a:latin typeface="Arial" pitchFamily="34" charset="0"/>
                <a:cs typeface="Arial" pitchFamily="34" charset="0"/>
              </a:rPr>
              <a:t>35,6 метрів</a:t>
            </a:r>
            <a:endParaRPr lang="ru-RU" sz="16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785926"/>
            <a:ext cx="3571900" cy="2357454"/>
          </a:xfrm>
          <a:prstGeom prst="rect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  <a:miter lim="800000"/>
            <a:headEnd/>
            <a:tailEnd/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lum bright="-10000"/>
          </a:blip>
          <a:srcRect/>
          <a:stretch>
            <a:fillRect/>
          </a:stretch>
        </p:blipFill>
        <p:spPr bwMode="auto">
          <a:xfrm>
            <a:off x="1857356" y="4143380"/>
            <a:ext cx="2714644" cy="2500330"/>
          </a:xfrm>
          <a:prstGeom prst="rect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  <a:miter lim="800000"/>
            <a:headEnd/>
            <a:tailEnd/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spc="50" dirty="0" err="1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Лужнецький</a:t>
            </a:r>
            <a:r>
              <a:rPr lang="ru-RU" b="1" spc="5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b="1" spc="50" dirty="0" err="1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метроміст</a:t>
            </a:r>
            <a:endParaRPr lang="ru-RU" b="1" spc="50" dirty="0">
              <a:ln w="11430">
                <a:solidFill>
                  <a:schemeClr val="tx1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352956" cy="443484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800" dirty="0" err="1" smtClean="0">
                <a:latin typeface="Arial" pitchFamily="34" charset="0"/>
                <a:cs typeface="Arial" pitchFamily="34" charset="0"/>
              </a:rPr>
              <a:t>Рік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800" dirty="0" err="1" smtClean="0">
                <a:latin typeface="Arial" pitchFamily="34" charset="0"/>
                <a:cs typeface="Arial" pitchFamily="34" charset="0"/>
              </a:rPr>
              <a:t>будівництва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              1957</a:t>
            </a:r>
          </a:p>
          <a:p>
            <a:pPr>
              <a:buNone/>
            </a:pPr>
            <a:r>
              <a:rPr lang="ru-RU" sz="2400" b="1" u="sng" dirty="0" err="1" smtClean="0">
                <a:latin typeface="Arial" pitchFamily="34" charset="0"/>
                <a:cs typeface="Arial" pitchFamily="34" charset="0"/>
              </a:rPr>
              <a:t>Конструкція</a:t>
            </a:r>
            <a:r>
              <a:rPr lang="ru-RU" sz="2400" b="1" u="sng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r>
              <a:rPr lang="ru-RU" sz="1600" dirty="0" smtClean="0">
                <a:latin typeface="Arial" pitchFamily="34" charset="0"/>
                <a:cs typeface="Arial" pitchFamily="34" charset="0"/>
              </a:rPr>
              <a:t>Тип 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конструкції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             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залізобетонний</a:t>
            </a:r>
            <a:endParaRPr lang="ru-RU" sz="16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                                          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трьохпрольотний</a:t>
            </a:r>
            <a:endParaRPr lang="ru-RU" sz="16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                                             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двох'ярусний</a:t>
            </a:r>
            <a:endParaRPr lang="ru-RU" sz="16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Міст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                                 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арочний</a:t>
            </a:r>
            <a:endParaRPr lang="ru-RU" sz="1600" dirty="0" smtClean="0">
              <a:latin typeface="Arial" pitchFamily="34" charset="0"/>
              <a:cs typeface="Arial" pitchFamily="34" charset="0"/>
            </a:endParaRPr>
          </a:p>
          <a:p>
            <a:r>
              <a:rPr lang="uk-UA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Верхній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ярус                  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автомобільний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                      </a:t>
            </a:r>
          </a:p>
          <a:p>
            <a:r>
              <a:rPr lang="ru-RU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Нижній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ярас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                  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станція</a:t>
            </a:r>
            <a:r>
              <a:rPr lang="uk-UA" sz="1600" dirty="0" smtClean="0">
                <a:latin typeface="Arial" pitchFamily="34" charset="0"/>
                <a:cs typeface="Arial" pitchFamily="34" charset="0"/>
              </a:rPr>
              <a:t> метро</a:t>
            </a:r>
            <a:endParaRPr lang="ru-RU" sz="16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Основний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проліт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                108,0 м </a:t>
            </a:r>
          </a:p>
          <a:p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Загальна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довжина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              2030 м     </a:t>
            </a:r>
          </a:p>
          <a:p>
            <a:pPr>
              <a:buNone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                       </a:t>
            </a:r>
          </a:p>
          <a:p>
            <a:r>
              <a:rPr lang="ru-RU" sz="1600" dirty="0" smtClean="0">
                <a:latin typeface="Arial" pitchFamily="34" charset="0"/>
                <a:cs typeface="Arial" pitchFamily="34" charset="0"/>
              </a:rPr>
              <a:t>Ширина моста                      25,8 м</a:t>
            </a:r>
            <a:endParaRPr lang="ru-RU" sz="1600" dirty="0"/>
          </a:p>
        </p:txBody>
      </p:sp>
      <p:pic>
        <p:nvPicPr>
          <p:cNvPr id="2052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74" y="2071678"/>
            <a:ext cx="4572001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ChangeArrowheads="1"/>
          </p:cNvSpPr>
          <p:nvPr/>
        </p:nvSpPr>
        <p:spPr bwMode="auto">
          <a:xfrm>
            <a:off x="0" y="0"/>
            <a:ext cx="9387570" cy="69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4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4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uk-UA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Тема: </a:t>
            </a:r>
            <a:r>
              <a:rPr lang="uk-UA" sz="3600" b="1" spc="5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СУТНІСТЬ </a:t>
            </a:r>
            <a:r>
              <a:rPr kumimoji="0" lang="uk-UA" sz="3600" b="1" i="0" u="none" strike="noStrike" spc="50" normalizeH="0" baseline="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ПОПЕРЕДНЬО НАП-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3600" b="1" spc="5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           </a:t>
            </a:r>
            <a:r>
              <a:rPr kumimoji="0" lang="uk-UA" sz="3600" b="1" i="0" u="none" strike="noStrike" spc="50" normalizeH="0" baseline="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РУЖЕНОГО ЗАЛІЗОБЕТОНУ.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sz="3600" b="1" spc="50" dirty="0" smtClean="0">
                <a:ln w="11430">
                  <a:solidFill>
                    <a:schemeClr val="accent2">
                      <a:lumMod val="75000"/>
                    </a:schemeClr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uk-UA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Мета: </a:t>
            </a:r>
            <a:r>
              <a:rPr lang="uk-UA" sz="3200" b="1" spc="50" dirty="0" smtClean="0">
                <a:ln w="11430"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Узагальнити вивчені на попередніх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sz="3200" b="1" spc="50" dirty="0" smtClean="0">
                <a:ln w="11430"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          заняттях знання, дати поняття </a:t>
            </a:r>
            <a:r>
              <a:rPr lang="uk-UA" sz="3200" b="1" spc="50" dirty="0" err="1" smtClean="0">
                <a:ln w="11430"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“по-</a:t>
            </a:r>
            <a:endParaRPr lang="uk-UA" sz="3200" b="1" spc="50" dirty="0" smtClean="0">
              <a:ln w="11430">
                <a:solidFill>
                  <a:schemeClr val="accent2">
                    <a:lumMod val="75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sz="3200" b="1" spc="50" dirty="0" smtClean="0">
                <a:ln w="11430"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          </a:t>
            </a:r>
            <a:r>
              <a:rPr lang="uk-UA" sz="3200" b="1" spc="50" dirty="0" err="1" smtClean="0">
                <a:ln w="11430"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передньо</a:t>
            </a:r>
            <a:r>
              <a:rPr lang="uk-UA" sz="3200" b="1" spc="50" dirty="0" smtClean="0">
                <a:ln w="11430"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напру</a:t>
            </a:r>
            <a:r>
              <a:rPr kumimoji="0" lang="uk-UA" sz="3200" b="1" i="0" u="none" strike="noStrike" spc="50" normalizeH="0" dirty="0" smtClean="0">
                <a:ln w="11430"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жений </a:t>
            </a:r>
            <a:r>
              <a:rPr kumimoji="0" lang="uk-UA" sz="3200" b="1" i="0" u="none" strike="noStrike" spc="50" normalizeH="0" dirty="0" err="1" smtClean="0">
                <a:ln w="11430"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залізобетон”</a:t>
            </a:r>
            <a:r>
              <a:rPr kumimoji="0" lang="uk-UA" sz="3200" b="1" i="0" u="none" strike="noStrike" spc="50" normalizeH="0" dirty="0" smtClean="0">
                <a:ln w="11430"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,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sz="3200" b="1" spc="50" dirty="0" smtClean="0">
                <a:ln w="11430"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          </a:t>
            </a:r>
            <a:r>
              <a:rPr kumimoji="0" lang="uk-UA" sz="3200" b="1" i="0" u="none" strike="noStrike" spc="50" normalizeH="0" dirty="0" smtClean="0">
                <a:ln w="11430"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ознайомитися </a:t>
            </a:r>
            <a:r>
              <a:rPr lang="uk-UA" sz="3200" b="1" spc="50" baseline="0" dirty="0" smtClean="0">
                <a:ln w="11430"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зі</a:t>
            </a:r>
            <a:r>
              <a:rPr lang="uk-UA" sz="3200" b="1" spc="50" dirty="0" smtClean="0">
                <a:ln w="11430"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способами </a:t>
            </a:r>
            <a:r>
              <a:rPr lang="uk-UA" sz="3200" b="1" spc="50" dirty="0" err="1" smtClean="0">
                <a:ln w="11430"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ство-</a:t>
            </a:r>
            <a:endParaRPr lang="uk-UA" sz="3200" b="1" spc="50" dirty="0" smtClean="0">
              <a:ln w="11430">
                <a:solidFill>
                  <a:schemeClr val="accent2">
                    <a:lumMod val="75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sz="3200" b="1" spc="50" dirty="0" smtClean="0">
                <a:ln w="11430"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          </a:t>
            </a:r>
            <a:r>
              <a:rPr lang="uk-UA" sz="3200" b="1" spc="50" dirty="0" err="1" smtClean="0">
                <a:ln w="11430"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рення</a:t>
            </a:r>
            <a:r>
              <a:rPr lang="uk-UA" sz="3200" b="1" spc="50" dirty="0" smtClean="0">
                <a:ln w="11430"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поперед</a:t>
            </a:r>
            <a:r>
              <a:rPr kumimoji="0" lang="uk-UA" sz="3200" b="1" i="0" u="none" strike="noStrike" spc="50" normalizeH="0" dirty="0" smtClean="0">
                <a:ln w="11430"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нього напруження та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sz="3200" b="1" spc="50" dirty="0" smtClean="0">
                <a:ln w="11430"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          </a:t>
            </a:r>
            <a:r>
              <a:rPr kumimoji="0" lang="uk-UA" sz="3200" b="1" i="0" u="none" strike="noStrike" spc="50" normalizeH="0" dirty="0" smtClean="0">
                <a:ln w="11430"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основними </a:t>
            </a:r>
            <a:r>
              <a:rPr lang="uk-UA" sz="3200" b="1" spc="50" dirty="0" smtClean="0">
                <a:ln w="11430"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принципами </a:t>
            </a:r>
            <a:r>
              <a:rPr lang="uk-UA" sz="3200" b="1" spc="50" dirty="0" err="1" smtClean="0">
                <a:ln w="11430"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конструю-</a:t>
            </a:r>
            <a:endParaRPr lang="uk-UA" sz="3200" b="1" spc="50" dirty="0" smtClean="0">
              <a:ln w="11430">
                <a:solidFill>
                  <a:schemeClr val="accent2">
                    <a:lumMod val="75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sz="3200" b="1" spc="50" dirty="0" smtClean="0">
                <a:ln w="11430"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          </a:t>
            </a:r>
            <a:r>
              <a:rPr lang="uk-UA" sz="3200" b="1" spc="50" dirty="0" err="1" smtClean="0">
                <a:ln w="11430"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вання</a:t>
            </a:r>
            <a:r>
              <a:rPr lang="uk-UA" sz="3200" b="1" spc="50" dirty="0" smtClean="0">
                <a:ln w="11430"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залі</a:t>
            </a:r>
            <a:r>
              <a:rPr kumimoji="0" lang="uk-UA" sz="3200" b="1" i="0" u="none" strike="noStrike" spc="50" normalizeH="0" dirty="0" smtClean="0">
                <a:ln w="11430"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зобетонних елементів.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0" u="none" strike="noStrike" spc="50" normalizeH="0" dirty="0" smtClean="0">
                <a:ln w="11430"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         </a:t>
            </a:r>
            <a:endParaRPr kumimoji="0" lang="ru-RU" sz="3200" b="1" i="0" u="none" strike="noStrike" spc="50" normalizeH="0" baseline="0" dirty="0" smtClean="0">
              <a:ln w="11430">
                <a:solidFill>
                  <a:schemeClr val="accent2">
                    <a:lumMod val="75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0" y="0"/>
            <a:ext cx="5987537" cy="1261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1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kumimoji="0" lang="uk-UA" sz="2000" b="1" i="0" u="none" strike="noStrike" spc="50" normalizeH="0" baseline="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1" i="0" u="none" strike="noStrike" spc="50" normalizeH="0" baseline="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                                      </a:t>
            </a:r>
            <a:endParaRPr kumimoji="0" lang="uk-UA" sz="2000" b="1" i="0" u="none" strike="noStrike" spc="50" normalizeH="0" baseline="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7200" b="1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ПЛАН ЗАНЯТТЯ:</a:t>
            </a:r>
            <a:endParaRPr lang="ru-RU" sz="7200" b="1" dirty="0">
              <a:ln w="11430">
                <a:solidFill>
                  <a:schemeClr val="tx1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4929" name="Rectangle 1"/>
          <p:cNvSpPr>
            <a:spLocks noChangeArrowheads="1"/>
          </p:cNvSpPr>
          <p:nvPr/>
        </p:nvSpPr>
        <p:spPr bwMode="auto">
          <a:xfrm>
            <a:off x="0" y="-369332"/>
            <a:ext cx="9217908" cy="7725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1400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1400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1400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1400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Визначення та область застосування попередньо напружених </a:t>
            </a:r>
            <a:r>
              <a:rPr kumimoji="0" lang="uk-UA" sz="24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залі-</a:t>
            </a:r>
            <a:endParaRPr kumimoji="0" lang="uk-UA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зобетонних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конструкцій: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   б) для промислових і цивільних будівель та споруд;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   а) для будівель ТЕС і АЕС.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uk-UA" sz="240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2. Історичні відомості</a:t>
            </a:r>
            <a:r>
              <a:rPr lang="uk-UA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uk-UA" sz="2400" baseline="0" dirty="0" smtClean="0">
                <a:latin typeface="Times New Roman" pitchFamily="18" charset="0"/>
                <a:cs typeface="Times New Roman" pitchFamily="18" charset="0"/>
              </a:rPr>
              <a:t>. Способи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створення попереднього напруження: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   а) натяг на бетон;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   б) натяг на упори.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kumimoji="0" lang="uk-UA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 Основні принципи конструювання попередньо</a:t>
            </a:r>
            <a:r>
              <a:rPr kumimoji="0" lang="uk-UA" sz="240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напружених </a:t>
            </a:r>
            <a:r>
              <a:rPr kumimoji="0" lang="uk-UA" sz="240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еле-</a:t>
            </a:r>
            <a:endParaRPr kumimoji="0" lang="uk-UA" sz="2400" i="0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ментів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   а) матеріали для попередньо напружених конструкцій;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   б) зчеплення напруженої арматури з бетоном. Анкерні пристрої.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  в) конструювання попередньо напружених конструкцій.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 </a:t>
            </a:r>
            <a:endParaRPr kumimoji="0" lang="uk-UA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955" name="Picture 3"/>
          <p:cNvPicPr>
            <a:picLocks noChangeAspect="1" noChangeArrowheads="1"/>
          </p:cNvPicPr>
          <p:nvPr/>
        </p:nvPicPr>
        <p:blipFill>
          <a:blip r:embed="rId2">
            <a:lum bright="-10000" contrast="20000"/>
          </a:blip>
          <a:srcRect/>
          <a:stretch>
            <a:fillRect/>
          </a:stretch>
        </p:blipFill>
        <p:spPr bwMode="auto">
          <a:xfrm rot="5400000">
            <a:off x="2571719" y="71429"/>
            <a:ext cx="4143404" cy="9001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142844" y="1071546"/>
            <a:ext cx="878687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uk-UA" sz="2000" b="1" i="1" u="sng" dirty="0" smtClean="0">
                <a:latin typeface="Arial" pitchFamily="34" charset="0"/>
                <a:ea typeface="Times New Roman" pitchFamily="18" charset="0"/>
              </a:rPr>
              <a:t>Попередньо напруженими </a:t>
            </a:r>
            <a:r>
              <a:rPr lang="uk-UA" sz="2000" dirty="0" smtClean="0">
                <a:latin typeface="Arial" pitchFamily="34" charset="0"/>
                <a:ea typeface="Times New Roman" pitchFamily="18" charset="0"/>
              </a:rPr>
              <a:t>називаються такі залізобетонні конструкції, в яких заздалегідь (на стадії виготовлення), тобто до прикладання навантаження, штучно створюються внутрішні напруження розтягу (в арматурі) і стиску (в бетоні).</a:t>
            </a:r>
            <a:endParaRPr lang="uk-UA" sz="2000" dirty="0" smtClean="0"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err="1" smtClean="0">
                <a:ln w="11430">
                  <a:solidFill>
                    <a:schemeClr val="tx1"/>
                  </a:solidFill>
                </a:ln>
                <a:solidFill>
                  <a:schemeClr val="bg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Діаграма</a:t>
            </a:r>
            <a:r>
              <a:rPr lang="ru-RU" sz="4000" b="1" spc="50" dirty="0" smtClean="0">
                <a:ln w="11430">
                  <a:solidFill>
                    <a:schemeClr val="tx1"/>
                  </a:solidFill>
                </a:ln>
                <a:solidFill>
                  <a:schemeClr val="bg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4000" b="1" spc="50" dirty="0" err="1" smtClean="0">
                <a:ln w="11430">
                  <a:solidFill>
                    <a:schemeClr val="tx1"/>
                  </a:solidFill>
                </a:ln>
                <a:solidFill>
                  <a:schemeClr val="bg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розтягування</a:t>
            </a:r>
            <a:r>
              <a:rPr lang="ru-RU" sz="4000" b="1" spc="50" dirty="0" smtClean="0">
                <a:ln w="11430">
                  <a:solidFill>
                    <a:schemeClr val="tx1"/>
                  </a:solidFill>
                </a:ln>
                <a:solidFill>
                  <a:schemeClr val="bg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4000" b="1" spc="50" dirty="0" err="1" smtClean="0">
                <a:ln w="11430">
                  <a:solidFill>
                    <a:schemeClr val="tx1"/>
                  </a:solidFill>
                </a:ln>
                <a:solidFill>
                  <a:schemeClr val="bg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зразка</a:t>
            </a:r>
            <a:r>
              <a:rPr lang="ru-RU" sz="4000" b="1" spc="50" dirty="0" smtClean="0">
                <a:ln w="11430">
                  <a:solidFill>
                    <a:schemeClr val="tx1"/>
                  </a:solidFill>
                </a:ln>
                <a:solidFill>
                  <a:schemeClr val="bg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4000" b="1" spc="50" dirty="0" err="1" smtClean="0">
                <a:ln w="11430">
                  <a:solidFill>
                    <a:schemeClr val="tx1"/>
                  </a:solidFill>
                </a:ln>
                <a:solidFill>
                  <a:schemeClr val="bg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</a:t>
            </a:r>
            <a:r>
              <a:rPr lang="ru-RU" sz="4000" b="1" spc="50" dirty="0" smtClean="0">
                <a:ln w="11430">
                  <a:solidFill>
                    <a:schemeClr val="tx1"/>
                  </a:solidFill>
                </a:ln>
                <a:solidFill>
                  <a:schemeClr val="bg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4000" b="1" spc="50" dirty="0" err="1" smtClean="0">
                <a:ln w="11430">
                  <a:solidFill>
                    <a:schemeClr val="tx1"/>
                  </a:solidFill>
                </a:ln>
                <a:solidFill>
                  <a:schemeClr val="bg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маловуглецевої</a:t>
            </a:r>
            <a:r>
              <a:rPr lang="ru-RU" sz="4000" b="1" spc="50" dirty="0" smtClean="0">
                <a:ln w="11430">
                  <a:solidFill>
                    <a:schemeClr val="tx1"/>
                  </a:solidFill>
                </a:ln>
                <a:solidFill>
                  <a:schemeClr val="bg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4000" b="1" spc="50" dirty="0" err="1" smtClean="0">
                <a:ln w="11430">
                  <a:solidFill>
                    <a:schemeClr val="tx1"/>
                  </a:solidFill>
                </a:ln>
                <a:solidFill>
                  <a:schemeClr val="bg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сталі</a:t>
            </a:r>
            <a:r>
              <a:rPr lang="ru-RU" sz="4000" b="1" spc="50" dirty="0" smtClean="0">
                <a:ln w="11430">
                  <a:solidFill>
                    <a:schemeClr val="tx1"/>
                  </a:solidFill>
                </a:ln>
                <a:solidFill>
                  <a:schemeClr val="bg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</a:t>
            </a:r>
            <a:endParaRPr lang="ru-RU" sz="4000" b="1" spc="50" dirty="0">
              <a:ln w="11430">
                <a:solidFill>
                  <a:schemeClr val="tx1"/>
                </a:solidFill>
              </a:ln>
              <a:solidFill>
                <a:schemeClr val="bg2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929190" y="2000240"/>
            <a:ext cx="4071966" cy="1749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Характерні</a:t>
            </a:r>
            <a:r>
              <a:rPr lang="ru-RU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 точки та</a:t>
            </a:r>
          </a:p>
          <a:p>
            <a:pPr>
              <a:lnSpc>
                <a:spcPct val="150000"/>
              </a:lnSpc>
            </a:pPr>
            <a:r>
              <a:rPr lang="ru-RU" sz="2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ділянки</a:t>
            </a:r>
            <a:r>
              <a:rPr lang="ru-RU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діаграми</a:t>
            </a:r>
            <a:r>
              <a:rPr lang="ru-RU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: </a:t>
            </a:r>
          </a:p>
          <a:p>
            <a:pPr>
              <a:lnSpc>
                <a:spcPct val="150000"/>
              </a:lnSpc>
            </a:pP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2">
            <a:lum bright="-10000" contrast="-10000"/>
          </a:blip>
          <a:srcRect/>
          <a:stretch>
            <a:fillRect/>
          </a:stretch>
        </p:blipFill>
        <p:spPr bwMode="auto">
          <a:xfrm>
            <a:off x="428596" y="2152640"/>
            <a:ext cx="4143404" cy="443867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4786314" y="2690336"/>
            <a:ext cx="4214842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uk-UA" dirty="0" smtClean="0">
              <a:latin typeface="Arial" pitchFamily="34" charset="0"/>
              <a:ea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uk-UA" dirty="0" smtClean="0">
              <a:latin typeface="Arial" pitchFamily="34" charset="0"/>
              <a:ea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sz="2000" dirty="0" smtClean="0">
                <a:latin typeface="Arial" pitchFamily="34" charset="0"/>
                <a:ea typeface="Times New Roman" pitchFamily="18" charset="0"/>
              </a:rPr>
              <a:t>ОА-   ділянка пропорціональності;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sz="2000" dirty="0" smtClean="0">
                <a:latin typeface="Arial" pitchFamily="34" charset="0"/>
                <a:ea typeface="Times New Roman" pitchFamily="18" charset="0"/>
              </a:rPr>
              <a:t>т. А</a:t>
            </a:r>
            <a:r>
              <a:rPr lang="ru-RU" sz="2000" dirty="0" smtClean="0">
                <a:latin typeface="Arial" pitchFamily="34" charset="0"/>
                <a:ea typeface="Times New Roman" pitchFamily="18" charset="0"/>
              </a:rPr>
              <a:t>-   </a:t>
            </a:r>
            <a:r>
              <a:rPr lang="uk-UA" sz="2000" dirty="0" smtClean="0">
                <a:latin typeface="Arial" pitchFamily="34" charset="0"/>
                <a:ea typeface="Times New Roman" pitchFamily="18" charset="0"/>
              </a:rPr>
              <a:t>межа пропорціональності</a:t>
            </a:r>
            <a:r>
              <a:rPr lang="ru-RU" sz="2000" dirty="0" smtClean="0">
                <a:latin typeface="Arial" pitchFamily="34" charset="0"/>
                <a:ea typeface="Times New Roman" pitchFamily="18" charset="0"/>
              </a:rPr>
              <a:t>;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sz="2000" dirty="0" smtClean="0">
                <a:latin typeface="Arial" pitchFamily="34" charset="0"/>
              </a:rPr>
              <a:t>АВ-    ділянка пружності;</a:t>
            </a:r>
            <a:endParaRPr lang="ru-RU" sz="2000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000" dirty="0" smtClean="0">
                <a:latin typeface="Arial" pitchFamily="34" charset="0"/>
                <a:ea typeface="Times New Roman" pitchFamily="18" charset="0"/>
              </a:rPr>
              <a:t>т. В </a:t>
            </a:r>
            <a:r>
              <a:rPr lang="ru-RU" sz="2000" dirty="0" smtClean="0">
                <a:latin typeface="Arial" pitchFamily="34" charset="0"/>
                <a:ea typeface="Times New Roman" pitchFamily="18" charset="0"/>
              </a:rPr>
              <a:t>– </a:t>
            </a:r>
            <a:r>
              <a:rPr lang="uk-UA" sz="2000" dirty="0" smtClean="0">
                <a:latin typeface="Arial" pitchFamily="34" charset="0"/>
                <a:ea typeface="Times New Roman" pitchFamily="18" charset="0"/>
              </a:rPr>
              <a:t>межа пружності;</a:t>
            </a:r>
            <a:endParaRPr lang="ru-RU" sz="2000" dirty="0" smtClean="0">
              <a:latin typeface="Arial" pitchFamily="34" charset="0"/>
              <a:ea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000" dirty="0" smtClean="0">
                <a:latin typeface="Arial" pitchFamily="34" charset="0"/>
                <a:ea typeface="Times New Roman" pitchFamily="18" charset="0"/>
              </a:rPr>
              <a:t>СД</a:t>
            </a:r>
            <a:r>
              <a:rPr lang="ru-RU" sz="2000" dirty="0" smtClean="0">
                <a:latin typeface="Arial" pitchFamily="34" charset="0"/>
                <a:ea typeface="Times New Roman" pitchFamily="18" charset="0"/>
              </a:rPr>
              <a:t>-    </a:t>
            </a:r>
            <a:r>
              <a:rPr lang="ru-RU" sz="2000" dirty="0" err="1" smtClean="0">
                <a:latin typeface="Arial" pitchFamily="34" charset="0"/>
                <a:ea typeface="Times New Roman" pitchFamily="18" charset="0"/>
              </a:rPr>
              <a:t>ділянка</a:t>
            </a:r>
            <a:r>
              <a:rPr lang="uk-UA" sz="2000" dirty="0" smtClean="0">
                <a:latin typeface="Arial" pitchFamily="34" charset="0"/>
                <a:ea typeface="Times New Roman" pitchFamily="18" charset="0"/>
              </a:rPr>
              <a:t> плинності</a:t>
            </a:r>
            <a:r>
              <a:rPr lang="ru-RU" sz="2000" dirty="0" smtClean="0">
                <a:latin typeface="Arial" pitchFamily="34" charset="0"/>
                <a:ea typeface="Times New Roman" pitchFamily="18" charset="0"/>
              </a:rPr>
              <a:t>;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000" dirty="0" err="1" smtClean="0">
                <a:latin typeface="Arial" pitchFamily="34" charset="0"/>
              </a:rPr>
              <a:t>ДЕ-</a:t>
            </a:r>
            <a:r>
              <a:rPr lang="uk-UA" sz="2000" dirty="0" smtClean="0">
                <a:latin typeface="Arial" pitchFamily="34" charset="0"/>
              </a:rPr>
              <a:t>    ділянка міцності;</a:t>
            </a:r>
            <a:endParaRPr lang="ru-RU" sz="2000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000" dirty="0" smtClean="0">
                <a:latin typeface="Arial" pitchFamily="34" charset="0"/>
                <a:ea typeface="Times New Roman" pitchFamily="18" charset="0"/>
              </a:rPr>
              <a:t>т. Е -  межа міцності;</a:t>
            </a:r>
            <a:endParaRPr lang="ru-RU" sz="2000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000" dirty="0" smtClean="0">
                <a:latin typeface="Arial" pitchFamily="34" charset="0"/>
                <a:ea typeface="Times New Roman" pitchFamily="18" charset="0"/>
              </a:rPr>
              <a:t>т. К –  руйнування зразка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400" b="1" spc="5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До </a:t>
            </a:r>
            <a:r>
              <a:rPr lang="uk-UA" sz="4400" b="1" spc="50" dirty="0" err="1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сутністі</a:t>
            </a:r>
            <a:r>
              <a:rPr lang="uk-UA" sz="4400" b="1" spc="5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попередньо напруженого залізобетону </a:t>
            </a:r>
            <a:endParaRPr lang="ru-RU" sz="4400" b="1" spc="50" dirty="0">
              <a:ln w="11430">
                <a:solidFill>
                  <a:schemeClr val="tx1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bright="-20000" contrast="40000"/>
          </a:blip>
          <a:srcRect/>
          <a:stretch>
            <a:fillRect/>
          </a:stretch>
        </p:blipFill>
        <p:spPr bwMode="auto">
          <a:xfrm>
            <a:off x="30266" y="1988840"/>
            <a:ext cx="8786874" cy="4357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5045</TotalTime>
  <Words>1413</Words>
  <Application>Microsoft Office PowerPoint</Application>
  <PresentationFormat>Экран (4:3)</PresentationFormat>
  <Paragraphs>275</Paragraphs>
  <Slides>29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Поток</vt:lpstr>
      <vt:lpstr>Слайд 1</vt:lpstr>
      <vt:lpstr>Слайд 2</vt:lpstr>
      <vt:lpstr>Критий ринок у м. Донецьк</vt:lpstr>
      <vt:lpstr>Лужнецький метроміст</vt:lpstr>
      <vt:lpstr>Слайд 5</vt:lpstr>
      <vt:lpstr>ПЛАН ЗАНЯТТЯ:</vt:lpstr>
      <vt:lpstr>Слайд 7</vt:lpstr>
      <vt:lpstr>Діаграма розтягування зразка з маловуглецевої сталі  </vt:lpstr>
      <vt:lpstr>До сутністі  попередньо напруженого залізобетону </vt:lpstr>
      <vt:lpstr> Колізей</vt:lpstr>
      <vt:lpstr>Слайд 11</vt:lpstr>
      <vt:lpstr>Мост "Нормандія"</vt:lpstr>
      <vt:lpstr>Платформа  "Тролл"</vt:lpstr>
      <vt:lpstr>       Телебашня в Торонто</vt:lpstr>
      <vt:lpstr>Останкінська телевежа</vt:lpstr>
      <vt:lpstr>Батьківщина-мати (Волгоград)</vt:lpstr>
      <vt:lpstr>Слайд 17</vt:lpstr>
      <vt:lpstr>Слайд 18</vt:lpstr>
      <vt:lpstr>Область застосування:</vt:lpstr>
      <vt:lpstr>Фрейсине Ежен (1879—1962)</vt:lpstr>
      <vt:lpstr>Михайлов Віктор Васильйович (1901—1990)</vt:lpstr>
      <vt:lpstr>Способи створення попереднього напруження</vt:lpstr>
      <vt:lpstr>Матеріали для попередньо напружених залізобетонних конструкцій</vt:lpstr>
      <vt:lpstr>Робота в групах</vt:lpstr>
      <vt:lpstr>Переваги  попередньо напружених залізобетонних конструкцій</vt:lpstr>
      <vt:lpstr>Недоліки  попередньо напружених залізобетонних конструкцій</vt:lpstr>
      <vt:lpstr>Слайд 27</vt:lpstr>
      <vt:lpstr>Слайд 28</vt:lpstr>
      <vt:lpstr>Слайд 29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user</cp:lastModifiedBy>
  <cp:revision>425</cp:revision>
  <dcterms:created xsi:type="dcterms:W3CDTF">2014-02-07T19:15:16Z</dcterms:created>
  <dcterms:modified xsi:type="dcterms:W3CDTF">2017-10-02T20:48:53Z</dcterms:modified>
</cp:coreProperties>
</file>