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8" r:id="rId9"/>
    <p:sldId id="265" r:id="rId10"/>
    <p:sldId id="266" r:id="rId11"/>
    <p:sldId id="267" r:id="rId12"/>
    <p:sldId id="264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06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740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A9BB6-1FE2-4122-B287-C4D3FA795B57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C6A50-FF73-4E63-8F82-A59B6674D9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51408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8B3824-7155-4D53-B086-6DB692597CE2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9D43C4-7895-473F-ADD0-DF7258B5F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688631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9D43C4-7895-473F-ADD0-DF7258B5F7C2}" type="slidenum">
              <a:rPr lang="ru-RU" smtClean="0"/>
              <a:t>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903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9D43C4-7895-473F-ADD0-DF7258B5F7C2}" type="slidenum">
              <a:rPr lang="ru-RU" smtClean="0"/>
              <a:t>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147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12377-C218-4965-AF06-570607F3BBC8}" type="datetime1">
              <a:rPr lang="ru-RU" smtClean="0"/>
              <a:t>14.10.2017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0DA3-BCAA-4442-9141-F55A9D37A9F9}" type="datetime1">
              <a:rPr lang="ru-RU" smtClean="0"/>
              <a:t>14.10.2017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2F85B-CD7B-472C-B61C-F8B144DA11C2}" type="datetime1">
              <a:rPr lang="ru-RU" smtClean="0"/>
              <a:t>14.10.2017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192B-6DF8-4734-BF43-277575C36A4E}" type="datetime1">
              <a:rPr lang="ru-RU" smtClean="0"/>
              <a:t>14.10.2017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F94B6-2ABF-4E3B-8E89-919A92BFC4B8}" type="datetime1">
              <a:rPr lang="ru-RU" smtClean="0"/>
              <a:t>14.10.2017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7D35E-4BD4-4F97-B9FA-D8A2C046A47E}" type="datetime1">
              <a:rPr lang="ru-RU" smtClean="0"/>
              <a:t>14.10.2017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D20A8-48CE-4885-8138-9856227ECF67}" type="datetime1">
              <a:rPr lang="ru-RU" smtClean="0"/>
              <a:t>14.10.2017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3AB91-643F-4D7B-B252-C1C626F5144A}" type="datetime1">
              <a:rPr lang="ru-RU" smtClean="0"/>
              <a:t>14.10.2017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A5CF-5D79-492A-9300-8122D410650E}" type="datetime1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FE269-3B50-4CFB-9BA5-937317658850}" type="datetime1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1FE3E-B1FD-4D81-801D-26C616AB855A}" type="datetime1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606833-6ABF-45C4-B897-53BB2A87F84A}" type="datetime1">
              <a:rPr lang="ru-RU" smtClean="0"/>
              <a:t>14.10.2017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r>
              <a:rPr lang="ru-RU" smtClean="0"/>
              <a:t>Новокаховський приладобудівний технікум. Викладач Біляєва Г.М. 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C95A7E0-C65B-45A2-974B-E31360FF5E8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gif"/><Relationship Id="rId7" Type="http://schemas.openxmlformats.org/officeDocument/2006/relationships/image" Target="../media/image34.png"/><Relationship Id="rId12" Type="http://schemas.openxmlformats.org/officeDocument/2006/relationships/image" Target="../media/image38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11" Type="http://schemas.openxmlformats.org/officeDocument/2006/relationships/image" Target="../media/image37.jpeg"/><Relationship Id="rId5" Type="http://schemas.openxmlformats.org/officeDocument/2006/relationships/image" Target="../media/image32.gif"/><Relationship Id="rId10" Type="http://schemas.microsoft.com/office/2007/relationships/hdphoto" Target="../media/hdphoto1.wdp"/><Relationship Id="rId4" Type="http://schemas.openxmlformats.org/officeDocument/2006/relationships/image" Target="../media/image31.gif"/><Relationship Id="rId9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/>
          <a:lstStyle/>
          <a:p>
            <a:r>
              <a:rPr lang="uk-UA" dirty="0" smtClean="0"/>
              <a:t>ВВЕДЕННЯ</a:t>
            </a:r>
            <a:endParaRPr lang="ru-RU" dirty="0"/>
          </a:p>
        </p:txBody>
      </p:sp>
      <p:pic>
        <p:nvPicPr>
          <p:cNvPr id="4" name="Рисунок 3" descr="http://vachrepetitor.ru/wp-content/uploads/2015/01/skazka_o_nole10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984" y="487973"/>
            <a:ext cx="1224136" cy="120924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652120" y="116632"/>
            <a:ext cx="33528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1700808"/>
            <a:ext cx="763492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Що таке 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дискретна математика </a:t>
            </a:r>
          </a:p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і що вона 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вивча</a:t>
            </a:r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є ?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9037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2736304" cy="922114"/>
          </a:xfrm>
        </p:spPr>
        <p:txBody>
          <a:bodyPr>
            <a:normAutofit/>
          </a:bodyPr>
          <a:lstStyle/>
          <a:p>
            <a:r>
              <a:rPr lang="uk-UA" dirty="0" smtClean="0"/>
              <a:t>Історія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 cstate="print">
            <a:lum bright="-16000" contrast="32000"/>
          </a:blip>
          <a:srcRect l="30401" t="17751" r="28326" b="7989"/>
          <a:stretch/>
        </p:blipFill>
        <p:spPr bwMode="auto">
          <a:xfrm>
            <a:off x="971600" y="980728"/>
            <a:ext cx="7272808" cy="55287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156176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0104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045" y="116632"/>
            <a:ext cx="8229600" cy="922114"/>
          </a:xfrm>
        </p:spPr>
        <p:txBody>
          <a:bodyPr/>
          <a:lstStyle/>
          <a:p>
            <a:r>
              <a:rPr lang="uk-UA" dirty="0" smtClean="0"/>
              <a:t>Які існують математики?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1" t="19585" r="12382" b="8065"/>
          <a:stretch/>
        </p:blipFill>
        <p:spPr bwMode="auto">
          <a:xfrm>
            <a:off x="233045" y="1340768"/>
            <a:ext cx="8677910" cy="51125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156176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8531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686800" cy="838200"/>
          </a:xfrm>
        </p:spPr>
        <p:txBody>
          <a:bodyPr/>
          <a:lstStyle/>
          <a:p>
            <a:r>
              <a:rPr lang="uk-UA" dirty="0" smtClean="0"/>
              <a:t>Які існують математики?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/>
          <p:nvPr/>
        </p:nvPicPr>
        <p:blipFill rotWithShape="1">
          <a:blip r:embed="rId2"/>
          <a:srcRect l="16072" t="20508" r="11172" b="20737"/>
          <a:stretch/>
        </p:blipFill>
        <p:spPr bwMode="auto">
          <a:xfrm>
            <a:off x="539552" y="1700807"/>
            <a:ext cx="7767652" cy="47174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>
          <a:xfrm>
            <a:off x="6084168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7695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622" y="116632"/>
            <a:ext cx="8229600" cy="1073274"/>
          </a:xfrm>
        </p:spPr>
        <p:txBody>
          <a:bodyPr>
            <a:normAutofit/>
          </a:bodyPr>
          <a:lstStyle/>
          <a:p>
            <a:r>
              <a:rPr lang="uk-UA" dirty="0" smtClean="0"/>
              <a:t>Що вивчає ДМ?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1" t="17742" r="12556" b="19816"/>
          <a:stretch/>
        </p:blipFill>
        <p:spPr bwMode="auto">
          <a:xfrm>
            <a:off x="204152" y="1196752"/>
            <a:ext cx="8735695" cy="55586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156176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98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648" y="116632"/>
            <a:ext cx="8712968" cy="1143000"/>
          </a:xfrm>
        </p:spPr>
        <p:txBody>
          <a:bodyPr>
            <a:normAutofit/>
          </a:bodyPr>
          <a:lstStyle/>
          <a:p>
            <a:r>
              <a:rPr lang="uk-UA" dirty="0" smtClean="0"/>
              <a:t>З чим працює ДМ?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4" t="18894" r="11345" b="12903"/>
          <a:stretch/>
        </p:blipFill>
        <p:spPr bwMode="auto">
          <a:xfrm>
            <a:off x="180975" y="1268760"/>
            <a:ext cx="8782050" cy="52127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81218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0025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00151"/>
            <a:ext cx="7704856" cy="952585"/>
          </a:xfrm>
        </p:spPr>
        <p:txBody>
          <a:bodyPr/>
          <a:lstStyle/>
          <a:p>
            <a:r>
              <a:rPr lang="uk-UA" dirty="0" smtClean="0"/>
              <a:t>Основні розділи ДМ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3" t="20737" r="13418" b="11982"/>
          <a:stretch/>
        </p:blipFill>
        <p:spPr bwMode="auto">
          <a:xfrm>
            <a:off x="323528" y="1268760"/>
            <a:ext cx="8188081" cy="53048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156176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2879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42" y="-68083"/>
            <a:ext cx="8229600" cy="931540"/>
          </a:xfrm>
        </p:spPr>
        <p:txBody>
          <a:bodyPr/>
          <a:lstStyle/>
          <a:p>
            <a:r>
              <a:rPr lang="uk-UA" dirty="0" smtClean="0"/>
              <a:t>Розглядали проблеми ДМ</a:t>
            </a:r>
            <a:endParaRPr lang="ru-RU" dirty="0"/>
          </a:p>
        </p:txBody>
      </p:sp>
      <p:pic>
        <p:nvPicPr>
          <p:cNvPr id="4" name="Рисунок 3" descr="Aristotle Altemps Inv857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863457"/>
            <a:ext cx="1397689" cy="195937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79512" y="2811580"/>
            <a:ext cx="1581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Аристотель</a:t>
            </a:r>
            <a:endParaRPr lang="ru-RU" b="1" dirty="0"/>
          </a:p>
          <a:p>
            <a:r>
              <a:rPr lang="ru-RU" dirty="0">
                <a:solidFill>
                  <a:srgbClr val="2806BA"/>
                </a:solidFill>
              </a:rPr>
              <a:t>384 до н. е</a:t>
            </a:r>
            <a:r>
              <a:rPr lang="ru-RU" dirty="0" smtClean="0">
                <a:solidFill>
                  <a:srgbClr val="2806BA"/>
                </a:solidFill>
              </a:rPr>
              <a:t>.</a:t>
            </a:r>
            <a:endParaRPr lang="ru-RU" dirty="0">
              <a:solidFill>
                <a:srgbClr val="2806BA"/>
              </a:solidFill>
            </a:endParaRPr>
          </a:p>
        </p:txBody>
      </p:sp>
      <p:pic>
        <p:nvPicPr>
          <p:cNvPr id="6" name="Рисунок 5" descr="Bertrand Russell transparent bg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098" y="1046230"/>
            <a:ext cx="1530525" cy="208851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Alan Turing Aged 16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960" y="961595"/>
            <a:ext cx="1512168" cy="186205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4031940" y="2998953"/>
            <a:ext cx="2376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 dirty="0" err="1"/>
              <a:t>А́лан</a:t>
            </a:r>
            <a:r>
              <a:rPr lang="uk-UA" sz="1400" b="1" dirty="0"/>
              <a:t> </a:t>
            </a:r>
            <a:r>
              <a:rPr lang="uk-UA" sz="1400" b="1" dirty="0" err="1" smtClean="0"/>
              <a:t>Метісон</a:t>
            </a:r>
            <a:r>
              <a:rPr lang="uk-UA" sz="1400" b="1" dirty="0" smtClean="0"/>
              <a:t> </a:t>
            </a:r>
            <a:r>
              <a:rPr lang="uk-UA" sz="1400" b="1" dirty="0" err="1"/>
              <a:t>Тью́ринг</a:t>
            </a:r>
            <a:r>
              <a:rPr lang="uk-UA" sz="1400" dirty="0"/>
              <a:t>,</a:t>
            </a:r>
            <a:endParaRPr lang="ru-RU" sz="1400" dirty="0"/>
          </a:p>
          <a:p>
            <a:r>
              <a:rPr lang="uk-UA" sz="1400" b="1" dirty="0">
                <a:solidFill>
                  <a:srgbClr val="2806BA"/>
                </a:solidFill>
              </a:rPr>
              <a:t>23 </a:t>
            </a:r>
            <a:r>
              <a:rPr lang="uk-UA" sz="1400" b="1" dirty="0" smtClean="0">
                <a:solidFill>
                  <a:srgbClr val="2806BA"/>
                </a:solidFill>
              </a:rPr>
              <a:t>.06 .1912</a:t>
            </a:r>
            <a:r>
              <a:rPr lang="uk-UA" sz="1400" b="1" dirty="0">
                <a:solidFill>
                  <a:srgbClr val="2806BA"/>
                </a:solidFill>
              </a:rPr>
              <a:t> — 7 </a:t>
            </a:r>
            <a:r>
              <a:rPr lang="uk-UA" sz="1400" b="1" dirty="0" smtClean="0">
                <a:solidFill>
                  <a:srgbClr val="2806BA"/>
                </a:solidFill>
              </a:rPr>
              <a:t>.06.1954</a:t>
            </a:r>
            <a:endParaRPr lang="ru-RU" sz="1400" b="1" dirty="0">
              <a:solidFill>
                <a:srgbClr val="2806BA"/>
              </a:solidFill>
            </a:endParaRPr>
          </a:p>
        </p:txBody>
      </p:sp>
      <p:pic>
        <p:nvPicPr>
          <p:cNvPr id="10" name="Рисунок 9" descr="Emil Leon Post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14360"/>
            <a:ext cx="1379486" cy="18507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6390000" y="3134356"/>
            <a:ext cx="25562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b="1" dirty="0" smtClean="0"/>
              <a:t>Еміль </a:t>
            </a:r>
            <a:r>
              <a:rPr lang="uk-UA" sz="1400" b="1" dirty="0"/>
              <a:t>Леон Пост</a:t>
            </a:r>
            <a:r>
              <a:rPr lang="uk-UA" sz="1400" dirty="0"/>
              <a:t> </a:t>
            </a:r>
            <a:endParaRPr lang="ru-RU" sz="1400" dirty="0"/>
          </a:p>
          <a:p>
            <a:pPr algn="ctr"/>
            <a:r>
              <a:rPr lang="uk-UA" sz="1400" b="1" dirty="0" smtClean="0">
                <a:solidFill>
                  <a:srgbClr val="2806BA"/>
                </a:solidFill>
              </a:rPr>
              <a:t>11 .02.1897— 21.04.1954</a:t>
            </a:r>
            <a:endParaRPr lang="ru-RU" sz="1400" b="1" dirty="0">
              <a:solidFill>
                <a:srgbClr val="2806BA"/>
              </a:solidFill>
            </a:endParaRPr>
          </a:p>
        </p:txBody>
      </p:sp>
      <p:pic>
        <p:nvPicPr>
          <p:cNvPr id="12" name="Рисунок 11" descr="&amp;Mcy;&amp;acy;&amp;rcy;&amp;kcy;&amp;ocy;&amp;vcy;, &amp;Acy;&amp;ncy;&amp;dcy;&amp;rcy;&amp;iecy;&amp;jcy; &amp;Acy;&amp;ncy;&amp;dcy;&amp;rcy;&amp;iecy;&amp;iecy;&amp;vcy;&amp;icy;&amp;chcy; (&amp;mcy;&amp;lcy;&amp;acy;&amp;dcy;&amp;shcy;&amp;icy;&amp;jcy;)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66" y="3653528"/>
            <a:ext cx="1486659" cy="191225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рямоугольник 12"/>
          <p:cNvSpPr/>
          <p:nvPr/>
        </p:nvSpPr>
        <p:spPr>
          <a:xfrm>
            <a:off x="-108520" y="5635160"/>
            <a:ext cx="27136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/>
              <a:t>Марков, </a:t>
            </a:r>
            <a:r>
              <a:rPr lang="ru-RU" sz="1400" b="1" dirty="0" err="1" smtClean="0"/>
              <a:t>Андрій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Андрійович</a:t>
            </a:r>
            <a:r>
              <a:rPr lang="ru-RU" sz="1400" b="1" dirty="0" smtClean="0"/>
              <a:t> </a:t>
            </a:r>
          </a:p>
          <a:p>
            <a:pPr algn="ctr"/>
            <a:r>
              <a:rPr lang="ru-RU" sz="1400" b="1" dirty="0" smtClean="0"/>
              <a:t>(</a:t>
            </a:r>
            <a:r>
              <a:rPr lang="ru-RU" sz="1400" b="1" dirty="0" err="1" smtClean="0"/>
              <a:t>молодший</a:t>
            </a:r>
            <a:r>
              <a:rPr lang="ru-RU" sz="1400" b="1" dirty="0"/>
              <a:t>)</a:t>
            </a:r>
          </a:p>
          <a:p>
            <a:pPr algn="ctr"/>
            <a:r>
              <a:rPr lang="uk-UA" sz="1400" b="1" dirty="0">
                <a:solidFill>
                  <a:srgbClr val="2806BA"/>
                </a:solidFill>
              </a:rPr>
              <a:t>9 </a:t>
            </a:r>
            <a:r>
              <a:rPr lang="uk-UA" sz="1400" b="1" dirty="0" smtClean="0">
                <a:solidFill>
                  <a:srgbClr val="2806BA"/>
                </a:solidFill>
              </a:rPr>
              <a:t>.09.1903</a:t>
            </a:r>
            <a:r>
              <a:rPr lang="uk-UA" sz="1400" b="1" dirty="0">
                <a:solidFill>
                  <a:srgbClr val="2806BA"/>
                </a:solidFill>
              </a:rPr>
              <a:t> — </a:t>
            </a:r>
            <a:r>
              <a:rPr lang="uk-UA" sz="1400" b="1" dirty="0" smtClean="0">
                <a:solidFill>
                  <a:srgbClr val="2806BA"/>
                </a:solidFill>
              </a:rPr>
              <a:t>11.10.1979</a:t>
            </a:r>
            <a:r>
              <a:rPr lang="uk-UA" sz="1400" dirty="0"/>
              <a:t> </a:t>
            </a:r>
            <a:endParaRPr lang="ru-RU" sz="1400" dirty="0"/>
          </a:p>
        </p:txBody>
      </p:sp>
      <p:pic>
        <p:nvPicPr>
          <p:cNvPr id="14" name="Рисунок 13" descr="&amp;Icy;. &amp;Icy;. &amp;ZHcy;&amp;iecy;&amp;gcy;&amp;acy;&amp;lcy;&amp;kcy;&amp;icy;&amp;ncy;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459" y="4270590"/>
            <a:ext cx="1512168" cy="1848746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Прямоугольник 14"/>
          <p:cNvSpPr/>
          <p:nvPr/>
        </p:nvSpPr>
        <p:spPr>
          <a:xfrm>
            <a:off x="1983791" y="6237312"/>
            <a:ext cx="25922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b="1" dirty="0" smtClean="0"/>
              <a:t>Іван </a:t>
            </a:r>
            <a:r>
              <a:rPr lang="uk-UA" sz="1400" b="1" dirty="0" err="1" smtClean="0"/>
              <a:t>Іва́нович</a:t>
            </a:r>
            <a:r>
              <a:rPr lang="uk-UA" sz="1400" b="1" dirty="0" smtClean="0"/>
              <a:t> </a:t>
            </a:r>
            <a:r>
              <a:rPr lang="uk-UA" sz="1400" b="1" dirty="0" err="1" smtClean="0"/>
              <a:t>Жега́лкін</a:t>
            </a:r>
            <a:r>
              <a:rPr lang="uk-UA" sz="1400" dirty="0" smtClean="0"/>
              <a:t> </a:t>
            </a:r>
            <a:endParaRPr lang="ru-RU" sz="1400" dirty="0"/>
          </a:p>
          <a:p>
            <a:pPr algn="ctr"/>
            <a:r>
              <a:rPr lang="uk-UA" sz="1400" b="1" dirty="0" smtClean="0">
                <a:solidFill>
                  <a:srgbClr val="2806BA"/>
                </a:solidFill>
              </a:rPr>
              <a:t>22.07.1869— 28.03.1947</a:t>
            </a:r>
            <a:endParaRPr lang="ru-RU" sz="1400" b="1" dirty="0">
              <a:solidFill>
                <a:srgbClr val="2806BA"/>
              </a:solidFill>
            </a:endParaRPr>
          </a:p>
        </p:txBody>
      </p:sp>
      <p:pic>
        <p:nvPicPr>
          <p:cNvPr id="16" name="Рисунок 15" descr="Glushkov V M.jpe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384" y="3717032"/>
            <a:ext cx="1512168" cy="1848746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Прямоугольник 16"/>
          <p:cNvSpPr/>
          <p:nvPr/>
        </p:nvSpPr>
        <p:spPr>
          <a:xfrm>
            <a:off x="4062569" y="5565778"/>
            <a:ext cx="2752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dirty="0" smtClean="0"/>
              <a:t>Віктор </a:t>
            </a:r>
            <a:r>
              <a:rPr lang="uk-UA" sz="1600" b="1" dirty="0" err="1"/>
              <a:t>Миха́йлович</a:t>
            </a:r>
            <a:r>
              <a:rPr lang="uk-UA" sz="1600" b="1" dirty="0"/>
              <a:t> </a:t>
            </a:r>
            <a:r>
              <a:rPr lang="uk-UA" sz="1600" b="1" dirty="0" err="1"/>
              <a:t>Глушко́в</a:t>
            </a:r>
            <a:r>
              <a:rPr lang="uk-UA" sz="1600" dirty="0"/>
              <a:t> </a:t>
            </a:r>
            <a:endParaRPr lang="ru-RU" sz="1600" dirty="0"/>
          </a:p>
          <a:p>
            <a:pPr algn="ctr"/>
            <a:r>
              <a:rPr lang="uk-UA" sz="1400" b="1" dirty="0" smtClean="0">
                <a:solidFill>
                  <a:srgbClr val="2806BA"/>
                </a:solidFill>
              </a:rPr>
              <a:t>24.08.1923</a:t>
            </a:r>
            <a:r>
              <a:rPr lang="uk-UA" sz="1400" b="1" dirty="0">
                <a:solidFill>
                  <a:srgbClr val="2806BA"/>
                </a:solidFill>
              </a:rPr>
              <a:t>, — </a:t>
            </a:r>
            <a:r>
              <a:rPr lang="uk-UA" sz="1400" b="1" dirty="0" smtClean="0">
                <a:solidFill>
                  <a:srgbClr val="2806BA"/>
                </a:solidFill>
              </a:rPr>
              <a:t>30.01. 1982</a:t>
            </a:r>
            <a:r>
              <a:rPr lang="uk-UA" sz="1600" b="1" dirty="0">
                <a:solidFill>
                  <a:srgbClr val="2806BA"/>
                </a:solidFill>
              </a:rPr>
              <a:t> </a:t>
            </a:r>
            <a:endParaRPr lang="ru-RU" sz="1600" b="1" dirty="0">
              <a:solidFill>
                <a:srgbClr val="2806BA"/>
              </a:solidFill>
            </a:endParaRPr>
          </a:p>
        </p:txBody>
      </p:sp>
      <p:pic>
        <p:nvPicPr>
          <p:cNvPr id="18" name="Рисунок 17" descr="Lupanov.jpg"/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0" t="8267" r="18892" b="13645"/>
          <a:stretch/>
        </p:blipFill>
        <p:spPr bwMode="auto">
          <a:xfrm>
            <a:off x="7020272" y="4170441"/>
            <a:ext cx="1467849" cy="1898547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Прямоугольник 18"/>
          <p:cNvSpPr/>
          <p:nvPr/>
        </p:nvSpPr>
        <p:spPr>
          <a:xfrm>
            <a:off x="6623720" y="6068988"/>
            <a:ext cx="252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b="1" dirty="0" err="1"/>
              <a:t>Оле́г</a:t>
            </a:r>
            <a:r>
              <a:rPr lang="uk-UA" sz="1400" b="1" dirty="0"/>
              <a:t> </a:t>
            </a:r>
            <a:r>
              <a:rPr lang="uk-UA" sz="1400" b="1" dirty="0" err="1"/>
              <a:t>Бори́сович</a:t>
            </a:r>
            <a:r>
              <a:rPr lang="uk-UA" sz="1400" b="1" dirty="0"/>
              <a:t> </a:t>
            </a:r>
            <a:r>
              <a:rPr lang="uk-UA" sz="1400" b="1" dirty="0" err="1"/>
              <a:t>Лупа́нов</a:t>
            </a:r>
            <a:r>
              <a:rPr lang="uk-UA" sz="1400" dirty="0"/>
              <a:t> </a:t>
            </a:r>
            <a:endParaRPr lang="ru-RU" sz="1400" dirty="0"/>
          </a:p>
          <a:p>
            <a:pPr algn="ctr"/>
            <a:r>
              <a:rPr lang="uk-UA" sz="1400" b="1" dirty="0" smtClean="0">
                <a:solidFill>
                  <a:srgbClr val="2806BA"/>
                </a:solidFill>
              </a:rPr>
              <a:t>2.06.1932</a:t>
            </a:r>
            <a:r>
              <a:rPr lang="uk-UA" sz="1400" b="1" dirty="0">
                <a:solidFill>
                  <a:srgbClr val="2806BA"/>
                </a:solidFill>
              </a:rPr>
              <a:t> — </a:t>
            </a:r>
            <a:r>
              <a:rPr lang="uk-UA" sz="1400" b="1" dirty="0" smtClean="0">
                <a:solidFill>
                  <a:srgbClr val="2806BA"/>
                </a:solidFill>
              </a:rPr>
              <a:t>3.05.2006</a:t>
            </a:r>
            <a:endParaRPr lang="ru-RU" sz="1400" b="1" dirty="0">
              <a:solidFill>
                <a:srgbClr val="2806BA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93224" y="3228246"/>
            <a:ext cx="2484275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400" b="1" dirty="0" smtClean="0">
                <a:effectLst/>
              </a:rPr>
              <a:t>Бертран Рассел</a:t>
            </a:r>
            <a:r>
              <a:rPr lang="ru-RU" sz="1400" b="1" dirty="0" smtClean="0">
                <a:effectLst/>
              </a:rPr>
              <a:t>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1400" b="1" dirty="0" smtClean="0">
                <a:solidFill>
                  <a:srgbClr val="2806BA"/>
                </a:solidFill>
                <a:effectLst/>
              </a:rPr>
              <a:t>18.05.1872 — 2.02.1970 р</a:t>
            </a:r>
            <a:r>
              <a:rPr lang="uk-UA" sz="1400" dirty="0" smtClean="0">
                <a:effectLst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>
          <a:xfrm>
            <a:off x="6118199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8387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686800" cy="838200"/>
          </a:xfrm>
        </p:spPr>
        <p:txBody>
          <a:bodyPr/>
          <a:lstStyle/>
          <a:p>
            <a:r>
              <a:rPr lang="uk-UA" dirty="0" smtClean="0"/>
              <a:t>Класичні задачі з ДМ</a:t>
            </a:r>
            <a:endParaRPr lang="ru-RU" dirty="0"/>
          </a:p>
        </p:txBody>
      </p:sp>
      <p:pic>
        <p:nvPicPr>
          <p:cNvPr id="5" name="Объект 4" descr="http://db.chgk.info/images/db/20080297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496" y="4221088"/>
            <a:ext cx="2286000" cy="182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://yak15.narod.ru/KenigsG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33465"/>
            <a:ext cx="6564630" cy="474789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300192" y="1556792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Задача про 7 мостів </a:t>
            </a:r>
          </a:p>
          <a:p>
            <a:pPr algn="ctr"/>
            <a:r>
              <a:rPr lang="uk-UA" dirty="0" smtClean="0"/>
              <a:t>міста Кенігсберга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91387" y="1124744"/>
            <a:ext cx="4344907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про 7 мостів </a:t>
            </a:r>
          </a:p>
          <a:p>
            <a:pPr algn="ctr"/>
            <a:r>
              <a:rPr lang="uk-UA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міста Кенігсберга</a:t>
            </a:r>
            <a:endParaRPr lang="ru-RU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6122439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98747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Класичні задачі з ДМ</a:t>
            </a:r>
            <a:endParaRPr lang="ru-RU" dirty="0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>
          <a:xfrm>
            <a:off x="6156176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  <p:pic>
        <p:nvPicPr>
          <p:cNvPr id="2052" name="Picture 4" descr="&amp;Kcy;&amp;acy;&amp;rcy;&amp;tcy;&amp;icy;&amp;ncy;&amp;kcy;&amp;icy; &amp;pcy;&amp;ocy; &amp;zcy;&amp;acy;&amp;pcy;&amp;rcy;&amp;ocy;&amp;scy;&amp;ucy; &amp;zcy;&amp;acy;&amp;dcy;&amp;acy;&amp;chcy;&amp;acy; &amp;ocy; &amp;chcy;&amp;iecy;&amp;tcy;&amp;iukcy;&amp;rcy;&amp;iecy;&amp;khcy; &amp;kcy;&amp;rcy;&amp;acy;&amp;scy;&amp;kcy;&amp;acy;&amp;kh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901" y="2264464"/>
            <a:ext cx="3909715" cy="199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608" y="4531568"/>
            <a:ext cx="2145148" cy="1686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E:\Documents and Settings\Admin\Рабочий стол\220px-Four_Colour_Map_Example.sv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36359" y="4509120"/>
            <a:ext cx="2210137" cy="1737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716016" y="1317350"/>
            <a:ext cx="4330481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>
            <a:defPPr>
              <a:defRPr lang="ru-RU"/>
            </a:defPPr>
            <a:lvl1pPr algn="ctr">
              <a:defRPr sz="3600" b="1" cap="none" spc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uk-UA" dirty="0"/>
              <a:t>Задача про 4 фарби </a:t>
            </a:r>
          </a:p>
        </p:txBody>
      </p:sp>
      <p:pic>
        <p:nvPicPr>
          <p:cNvPr id="4" name="Picture 2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0800"/>
            <a:ext cx="2895600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72207"/>
            <a:ext cx="4176464" cy="3053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16689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686800" cy="838200"/>
          </a:xfrm>
        </p:spPr>
        <p:txBody>
          <a:bodyPr/>
          <a:lstStyle/>
          <a:p>
            <a:r>
              <a:rPr lang="uk-UA" dirty="0" smtClean="0"/>
              <a:t>Класичні задачі з ДМ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833055" y="1286080"/>
            <a:ext cx="4085221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>
            <a:defPPr>
              <a:defRPr lang="ru-RU"/>
            </a:defPPr>
            <a:lvl1pPr algn="ctr">
              <a:defRPr sz="3600" b="1" cap="none" spc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uk-UA" dirty="0"/>
              <a:t>Задача про 3 дома </a:t>
            </a:r>
          </a:p>
          <a:p>
            <a:r>
              <a:rPr lang="uk-UA" dirty="0"/>
              <a:t>та 3 колодязя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084168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  <p:pic>
        <p:nvPicPr>
          <p:cNvPr id="5" name="Picture 2" descr="&amp;Kcy;&amp;acy;&amp;rcy;&amp;tcy;&amp;icy;&amp;ncy;&amp;kcy;&amp;icy; &amp;pcy;&amp;ocy; &amp;zcy;&amp;acy;&amp;pcy;&amp;rcy;&amp;ocy;&amp;scy;&amp;ucy; &amp;tcy;&amp;rcy;&amp;icy; &amp;dcy;&amp;ocy;&amp;mcy;&amp;acy; &amp;icy; &amp;tcy;&amp;rcy;&amp;icy; &amp;kcy;&amp;ocy;&amp;lcy;&amp;ocy;&amp;dcy;&amp;tscy;&amp;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66" y="4077072"/>
            <a:ext cx="3130153" cy="235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4" descr="&amp;Kcy;&amp;acy;&amp;rcy;&amp;tcy;&amp;icy;&amp;ncy;&amp;kcy;&amp;icy; &amp;pcy;&amp;ocy; &amp;zcy;&amp;acy;&amp;pcy;&amp;rcy;&amp;ocy;&amp;scy;&amp;ucy; &amp;tcy;&amp;rcy;&amp;icy; &amp;dcy;&amp;ocy;&amp;mcy;&amp;acy; &amp;icy; &amp;tcy;&amp;rcy;&amp;icy; &amp;kcy;&amp;ocy;&amp;lcy;&amp;ocy;&amp;dcy;&amp;tscy;&amp;a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&amp;Kcy;&amp;acy;&amp;rcy;&amp;tcy;&amp;icy;&amp;ncy;&amp;kcy;&amp;icy; &amp;pcy;&amp;ocy; &amp;zcy;&amp;acy;&amp;pcy;&amp;rcy;&amp;ocy;&amp;scy;&amp;ucy; &amp;tcy;&amp;rcy;&amp;icy; &amp;dcy;&amp;ocy;&amp;mcy;&amp;acy; &amp;icy; &amp;tcy;&amp;rcy;&amp;icy; &amp;kcy;&amp;ocy;&amp;lcy;&amp;ocy;&amp;dcy;&amp;tscy;&amp;acy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8" descr="&amp;Kcy;&amp;acy;&amp;rcy;&amp;tcy;&amp;icy;&amp;ncy;&amp;kcy;&amp;icy; &amp;pcy;&amp;ocy; &amp;zcy;&amp;acy;&amp;pcy;&amp;rcy;&amp;ocy;&amp;scy;&amp;ucy; &amp;tcy;&amp;rcy;&amp;icy; &amp;dcy;&amp;ocy;&amp;mcy;&amp;acy; &amp;icy; &amp;tcy;&amp;rcy;&amp;icy; &amp;kcy;&amp;ocy;&amp;lcy;&amp;ocy;&amp;dcy;&amp;tscy;&amp;acy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&amp;Kcy;&amp;acy;&amp;rcy;&amp;tcy;&amp;icy;&amp;ncy;&amp;kcy;&amp;icy; &amp;pcy;&amp;ocy; &amp;zcy;&amp;acy;&amp;pcy;&amp;rcy;&amp;ocy;&amp;scy;&amp;ucy; &amp;tcy;&amp;rcy;&amp;icy; &amp;dcy;&amp;ocy;&amp;mcy;&amp;acy; &amp;icy; &amp;tcy;&amp;rcy;&amp;icy; &amp;kcy;&amp;ocy;&amp;lcy;&amp;ocy;&amp;dcy;&amp;tscy;&amp;acy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36"/>
          <a:stretch/>
        </p:blipFill>
        <p:spPr bwMode="auto">
          <a:xfrm>
            <a:off x="448593" y="1412776"/>
            <a:ext cx="3771900" cy="2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&amp;Kcy;&amp;acy;&amp;rcy;&amp;tcy;&amp;icy;&amp;ncy;&amp;kcy;&amp;icy; &amp;pcy;&amp;ocy; &amp;zcy;&amp;acy;&amp;pcy;&amp;rcy;&amp;ocy;&amp;scy;&amp;ucy; &amp;tcy;&amp;rcy;&amp;icy; &amp;dcy;&amp;ocy;&amp;mcy;&amp;acy; &amp;icy; &amp;tcy;&amp;rcy;&amp;icy; &amp;kcy;&amp;ocy;&amp;lcy;&amp;ocy;&amp;dcy;&amp;tscy;&amp;acy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036" y="4676352"/>
            <a:ext cx="3810000" cy="20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14" descr="&amp;Kcy;&amp;acy;&amp;rcy;&amp;tcy;&amp;icy;&amp;ncy;&amp;kcy;&amp;icy; &amp;pcy;&amp;ocy; &amp;zcy;&amp;acy;&amp;pcy;&amp;rcy;&amp;ocy;&amp;scy;&amp;ucy; &amp;tcy;&amp;rcy;&amp;icy; &amp;dcy;&amp;ocy;&amp;mcy;&amp;acy; &amp;icy; &amp;tcy;&amp;rcy;&amp;icy; &amp;kcy;&amp;ocy;&amp;lcy;&amp;ocy;&amp;dcy;&amp;tscy;&amp;acy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6" descr="&amp;Kcy;&amp;acy;&amp;rcy;&amp;tcy;&amp;icy;&amp;ncy;&amp;kcy;&amp;icy; &amp;pcy;&amp;ocy; &amp;zcy;&amp;acy;&amp;pcy;&amp;rcy;&amp;ocy;&amp;scy;&amp;ucy; &amp;tcy;&amp;rcy;&amp;icy; &amp;dcy;&amp;ocy;&amp;mcy;&amp;acy; &amp;icy; &amp;tcy;&amp;rcy;&amp;icy; &amp;kcy;&amp;ocy;&amp;lcy;&amp;ocy;&amp;dcy;&amp;tscy;&amp;acy;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2" name="Picture 18" descr="&amp;Kcy;&amp;acy;&amp;rcy;&amp;tcy;&amp;icy;&amp;ncy;&amp;kcy;&amp;icy; &amp;pcy;&amp;ocy; &amp;zcy;&amp;acy;&amp;pcy;&amp;rcy;&amp;ocy;&amp;scy;&amp;ucy; &amp;tcy;&amp;rcy;&amp;icy; &amp;dcy;&amp;ocy;&amp;mcy;&amp;acy; &amp;icy; &amp;tcy;&amp;rcy;&amp;icy; &amp;kcy;&amp;ocy;&amp;lcy;&amp;ocy;&amp;dcy;&amp;tscy;&amp;acy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294" y="2604266"/>
            <a:ext cx="3798742" cy="204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721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Рисунок 56" descr="http://www.intuit.ru/EDI/14_08_14_2/1407964674-31059/tutorial/368/objects/2/files/02-02.gif"/>
          <p:cNvPicPr/>
          <p:nvPr/>
        </p:nvPicPr>
        <p:blipFill rotWithShape="1">
          <a:blip r:embed="rId2"/>
          <a:srcRect l="50300" t="67535" r="-300" b="5851"/>
          <a:stretch/>
        </p:blipFill>
        <p:spPr bwMode="auto">
          <a:xfrm>
            <a:off x="52775" y="2973025"/>
            <a:ext cx="1177371" cy="88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Рисунок 54" descr="http://www.intuit.ru/EDI/14_08_14_2/1407964674-31059/tutorial/368/objects/2/files/02-02.gif"/>
          <p:cNvPicPr/>
          <p:nvPr/>
        </p:nvPicPr>
        <p:blipFill rotWithShape="1">
          <a:blip r:embed="rId2"/>
          <a:srcRect t="66576" r="50000"/>
          <a:stretch/>
        </p:blipFill>
        <p:spPr bwMode="auto">
          <a:xfrm>
            <a:off x="45723" y="5932120"/>
            <a:ext cx="2272849" cy="882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569" y="116632"/>
            <a:ext cx="8229600" cy="864096"/>
          </a:xfrm>
        </p:spPr>
        <p:txBody>
          <a:bodyPr/>
          <a:lstStyle/>
          <a:p>
            <a:r>
              <a:rPr lang="uk-UA" dirty="0" smtClean="0"/>
              <a:t>Застосування знань з ДМ</a:t>
            </a:r>
            <a:endParaRPr lang="ru-RU" dirty="0"/>
          </a:p>
        </p:txBody>
      </p:sp>
      <p:pic>
        <p:nvPicPr>
          <p:cNvPr id="6" name="Рисунок 5" descr="Граф со взвешенными дугами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808" y="1052736"/>
            <a:ext cx="2782504" cy="1456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168" y="3717032"/>
            <a:ext cx="2889448" cy="2709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б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2251" y="3950811"/>
            <a:ext cx="3573786" cy="1981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Пометки в конце первой итерации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57240" y="3291232"/>
            <a:ext cx="2304256" cy="1611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 rotWithShape="1">
          <a:blip r:embed="rId7" cstate="print"/>
          <a:srcRect l="13940" t="50604" r="32067" b="27892"/>
          <a:stretch/>
        </p:blipFill>
        <p:spPr bwMode="auto">
          <a:xfrm>
            <a:off x="2456229" y="5847633"/>
            <a:ext cx="2753139" cy="966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65" r="45584" b="41268"/>
          <a:stretch/>
        </p:blipFill>
        <p:spPr bwMode="auto">
          <a:xfrm>
            <a:off x="5232289" y="1211981"/>
            <a:ext cx="3655674" cy="2079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 descr="1120-24.jpg"/>
          <p:cNvPicPr/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34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20" t="3061" r="56750" b="63429"/>
          <a:stretch/>
        </p:blipFill>
        <p:spPr bwMode="auto">
          <a:xfrm>
            <a:off x="4057240" y="4725144"/>
            <a:ext cx="1698218" cy="14064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&amp;Gcy;&amp;rcy;&amp;acy;&amp;fcy;&amp;ycy; &amp;icy;&amp;ncy;&amp;fcy;&amp;ocy;&amp;rcy;&amp;mcy;&amp;acy;&amp;tcy;&amp;icy;&amp;kcy;&amp;acy; 9 &amp;kcy;&amp;lcy;&amp;acy;&amp;scy;&amp;scy;"/>
          <p:cNvPicPr/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74"/>
          <a:stretch/>
        </p:blipFill>
        <p:spPr bwMode="auto">
          <a:xfrm>
            <a:off x="1304053" y="2217758"/>
            <a:ext cx="2808312" cy="17436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2" descr="C:\Documents and Settings\Admin\Мои документы\Мои рисунки\250px-Venn_A_intersect_B.svg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47825" y="1137641"/>
            <a:ext cx="2000264" cy="1285884"/>
          </a:xfrm>
          <a:prstGeom prst="rect">
            <a:avLst/>
          </a:prstGeom>
          <a:noFill/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2708209" y="1052736"/>
            <a:ext cx="13184" cy="959284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0" y="2924944"/>
            <a:ext cx="1403648" cy="0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>
            <a:off x="4235060" y="2268150"/>
            <a:ext cx="959195" cy="880031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>
            <a:off x="3947156" y="4725144"/>
            <a:ext cx="2137012" cy="32657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H="1">
            <a:off x="5244590" y="3356992"/>
            <a:ext cx="3791906" cy="0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5436096" y="3363889"/>
            <a:ext cx="1158942" cy="3450521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3947155" y="3165017"/>
            <a:ext cx="281806" cy="1592784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3947155" y="4653136"/>
            <a:ext cx="0" cy="1300688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72251" y="5953824"/>
            <a:ext cx="3674904" cy="0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1281842" y="2636912"/>
            <a:ext cx="0" cy="1324497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1281842" y="2060848"/>
            <a:ext cx="1403648" cy="576064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2721393" y="2012020"/>
            <a:ext cx="1846400" cy="823009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flipH="1" flipV="1">
            <a:off x="3618446" y="5983439"/>
            <a:ext cx="2137012" cy="148169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H="1">
            <a:off x="1894609" y="5932120"/>
            <a:ext cx="847926" cy="967283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146214" y="3961409"/>
            <a:ext cx="3674904" cy="0"/>
          </a:xfrm>
          <a:prstGeom prst="line">
            <a:avLst/>
          </a:prstGeom>
          <a:ln w="28575">
            <a:solidFill>
              <a:srgbClr val="2806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4" name="Нижний колонтитул 2063"/>
          <p:cNvSpPr>
            <a:spLocks noGrp="1"/>
          </p:cNvSpPr>
          <p:nvPr>
            <p:ph type="ftr" sz="quarter" idx="11"/>
          </p:nvPr>
        </p:nvSpPr>
        <p:spPr>
          <a:xfrm>
            <a:off x="6078016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6429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>
            <a:normAutofit/>
          </a:bodyPr>
          <a:lstStyle/>
          <a:p>
            <a:r>
              <a:rPr lang="uk-UA" dirty="0" smtClean="0"/>
              <a:t>Дискретна математика</a:t>
            </a:r>
            <a:r>
              <a:rPr lang="uk-UA" sz="3100" dirty="0" smtClean="0"/>
              <a:t>-основа наук</a:t>
            </a:r>
            <a:endParaRPr lang="ru-RU" sz="3100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lum bright="-39000" contrast="39000"/>
          </a:blip>
          <a:srcRect l="15260" t="28695" r="51040" b="24187"/>
          <a:stretch/>
        </p:blipFill>
        <p:spPr bwMode="auto">
          <a:xfrm>
            <a:off x="1013588" y="1268760"/>
            <a:ext cx="6768752" cy="55172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156176" y="43731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818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0892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/>
              <a:t>Бажаю Вам успіху </a:t>
            </a:r>
            <a:br>
              <a:rPr lang="uk-UA" b="1" i="1" dirty="0"/>
            </a:br>
            <a:r>
              <a:rPr lang="uk-UA" b="1" i="1" dirty="0"/>
              <a:t>у вивченні </a:t>
            </a:r>
            <a:br>
              <a:rPr lang="uk-UA" b="1" i="1" dirty="0"/>
            </a:br>
            <a:r>
              <a:rPr lang="uk-UA" b="1" i="1" dirty="0"/>
              <a:t>дискретної математики</a:t>
            </a:r>
            <a:r>
              <a:rPr lang="ru-RU" b="1" i="1" dirty="0"/>
              <a:t/>
            </a:r>
            <a:br>
              <a:rPr lang="ru-RU" b="1" i="1" dirty="0"/>
            </a:b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156176" y="116632"/>
            <a:ext cx="2895600" cy="288925"/>
          </a:xfrm>
        </p:spPr>
        <p:txBody>
          <a:bodyPr/>
          <a:lstStyle/>
          <a:p>
            <a:r>
              <a:rPr lang="ru-RU" dirty="0" err="1" smtClean="0"/>
              <a:t>Новокаховський</a:t>
            </a:r>
            <a:r>
              <a:rPr lang="ru-RU" dirty="0" smtClean="0"/>
              <a:t> </a:t>
            </a:r>
            <a:r>
              <a:rPr lang="ru-RU" dirty="0" err="1" smtClean="0"/>
              <a:t>приладобудівний</a:t>
            </a:r>
            <a:r>
              <a:rPr lang="ru-RU" dirty="0" smtClean="0"/>
              <a:t> </a:t>
            </a:r>
            <a:r>
              <a:rPr lang="ru-RU" dirty="0" err="1" smtClean="0"/>
              <a:t>технікум</a:t>
            </a:r>
            <a:r>
              <a:rPr lang="ru-RU" dirty="0" smtClean="0"/>
              <a:t>. </a:t>
            </a:r>
            <a:r>
              <a:rPr lang="ru-RU" dirty="0" err="1" smtClean="0"/>
              <a:t>Викладач</a:t>
            </a:r>
            <a:r>
              <a:rPr lang="ru-RU" dirty="0" smtClean="0"/>
              <a:t> </a:t>
            </a:r>
            <a:r>
              <a:rPr lang="ru-RU" dirty="0" err="1" smtClean="0"/>
              <a:t>Біляєва</a:t>
            </a:r>
            <a:r>
              <a:rPr lang="ru-RU" dirty="0" smtClean="0"/>
              <a:t> Г.М.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73892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156</TotalTime>
  <Words>261</Words>
  <Application>Microsoft Office PowerPoint</Application>
  <PresentationFormat>Экран (4:3)</PresentationFormat>
  <Paragraphs>58</Paragraphs>
  <Slides>14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ВВЕДЕННЯ</vt:lpstr>
      <vt:lpstr>Історія</vt:lpstr>
      <vt:lpstr>Які існують математики?</vt:lpstr>
      <vt:lpstr>Які існують математики?</vt:lpstr>
      <vt:lpstr>Що вивчає ДМ?</vt:lpstr>
      <vt:lpstr>З чим працює ДМ?</vt:lpstr>
      <vt:lpstr>Основні розділи ДМ </vt:lpstr>
      <vt:lpstr>Розглядали проблеми ДМ</vt:lpstr>
      <vt:lpstr>Класичні задачі з ДМ</vt:lpstr>
      <vt:lpstr>Класичні задачі з ДМ</vt:lpstr>
      <vt:lpstr>Класичні задачі з ДМ</vt:lpstr>
      <vt:lpstr>Застосування знань з ДМ</vt:lpstr>
      <vt:lpstr>Дискретна математика-основа наук</vt:lpstr>
      <vt:lpstr>Бажаю Вам успіху  у вивченні  дискретної математики 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Що вивчає дискретна математика?</dc:title>
  <dc:creator>GALINA</dc:creator>
  <cp:lastModifiedBy>Gala</cp:lastModifiedBy>
  <cp:revision>17</cp:revision>
  <dcterms:created xsi:type="dcterms:W3CDTF">2017-10-13T09:48:06Z</dcterms:created>
  <dcterms:modified xsi:type="dcterms:W3CDTF">2017-10-14T09:51:26Z</dcterms:modified>
</cp:coreProperties>
</file>