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16"/>
  </p:notesMasterIdLst>
  <p:sldIdLst>
    <p:sldId id="256" r:id="rId2"/>
    <p:sldId id="257" r:id="rId3"/>
    <p:sldId id="258" r:id="rId4"/>
    <p:sldId id="261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E31868-BF00-4444-B116-9A293FDB146E}" type="datetimeFigureOut">
              <a:rPr lang="uk-UA" smtClean="0"/>
              <a:pPr/>
              <a:t>01.04.2015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05A091-12A3-4A02-8995-7B31FEC89507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9114093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05A091-12A3-4A02-8995-7B31FEC89507}" type="slidenum">
              <a:rPr lang="uk-UA" smtClean="0"/>
              <a:pPr/>
              <a:t>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0348577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2CB15-02A8-4777-A298-F45E977F995E}" type="datetimeFigureOut">
              <a:rPr lang="uk-UA" smtClean="0"/>
              <a:pPr/>
              <a:t>01.04.2015</a:t>
            </a:fld>
            <a:endParaRPr lang="uk-UA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97DAF-5FBF-45C6-A862-61D68160251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2CB15-02A8-4777-A298-F45E977F995E}" type="datetimeFigureOut">
              <a:rPr lang="uk-UA" smtClean="0"/>
              <a:pPr/>
              <a:t>01.04.2015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97DAF-5FBF-45C6-A862-61D68160251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2CB15-02A8-4777-A298-F45E977F995E}" type="datetimeFigureOut">
              <a:rPr lang="uk-UA" smtClean="0"/>
              <a:pPr/>
              <a:t>01.04.2015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97DAF-5FBF-45C6-A862-61D68160251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2CB15-02A8-4777-A298-F45E977F995E}" type="datetimeFigureOut">
              <a:rPr lang="uk-UA" smtClean="0"/>
              <a:pPr/>
              <a:t>01.04.2015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97DAF-5FBF-45C6-A862-61D68160251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2CB15-02A8-4777-A298-F45E977F995E}" type="datetimeFigureOut">
              <a:rPr lang="uk-UA" smtClean="0"/>
              <a:pPr/>
              <a:t>01.04.2015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97DAF-5FBF-45C6-A862-61D68160251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2CB15-02A8-4777-A298-F45E977F995E}" type="datetimeFigureOut">
              <a:rPr lang="uk-UA" smtClean="0"/>
              <a:pPr/>
              <a:t>01.04.2015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97DAF-5FBF-45C6-A862-61D68160251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2CB15-02A8-4777-A298-F45E977F995E}" type="datetimeFigureOut">
              <a:rPr lang="uk-UA" smtClean="0"/>
              <a:pPr/>
              <a:t>01.04.2015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97DAF-5FBF-45C6-A862-61D68160251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2CB15-02A8-4777-A298-F45E977F995E}" type="datetimeFigureOut">
              <a:rPr lang="uk-UA" smtClean="0"/>
              <a:pPr/>
              <a:t>01.04.2015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97DAF-5FBF-45C6-A862-61D68160251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2CB15-02A8-4777-A298-F45E977F995E}" type="datetimeFigureOut">
              <a:rPr lang="uk-UA" smtClean="0"/>
              <a:pPr/>
              <a:t>01.04.2015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97DAF-5FBF-45C6-A862-61D68160251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2CB15-02A8-4777-A298-F45E977F995E}" type="datetimeFigureOut">
              <a:rPr lang="uk-UA" smtClean="0"/>
              <a:pPr/>
              <a:t>01.04.2015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97DAF-5FBF-45C6-A862-61D68160251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2CB15-02A8-4777-A298-F45E977F995E}" type="datetimeFigureOut">
              <a:rPr lang="uk-UA" smtClean="0"/>
              <a:pPr/>
              <a:t>01.04.2015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FE97DAF-5FBF-45C6-A862-61D681602515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072CB15-02A8-4777-A298-F45E977F995E}" type="datetimeFigureOut">
              <a:rPr lang="uk-UA" smtClean="0"/>
              <a:pPr/>
              <a:t>01.04.2015</a:t>
            </a:fld>
            <a:endParaRPr lang="uk-UA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FE97DAF-5FBF-45C6-A862-61D681602515}" type="slidenum">
              <a:rPr lang="uk-UA" smtClean="0"/>
              <a:pPr/>
              <a:t>‹#›</a:t>
            </a:fld>
            <a:endParaRPr lang="uk-UA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3281536"/>
          </a:xfrm>
        </p:spPr>
        <p:txBody>
          <a:bodyPr>
            <a:normAutofit/>
          </a:bodyPr>
          <a:lstStyle/>
          <a:p>
            <a:pPr algn="ctr"/>
            <a:r>
              <a:rPr lang="uk-UA" sz="72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Видатні економісти </a:t>
            </a:r>
            <a:br>
              <a:rPr lang="uk-UA" sz="72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</a:br>
            <a:r>
              <a:rPr lang="uk-UA" sz="72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України</a:t>
            </a:r>
            <a:endParaRPr lang="uk-UA" sz="7200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955903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010376"/>
          </a:xfrm>
        </p:spPr>
        <p:txBody>
          <a:bodyPr>
            <a:normAutofit/>
          </a:bodyPr>
          <a:lstStyle/>
          <a:p>
            <a:pPr algn="ctr"/>
            <a:r>
              <a:rPr lang="uk-UA" dirty="0"/>
              <a:t>“</a:t>
            </a:r>
            <a:r>
              <a:rPr lang="uk-UA" dirty="0" err="1"/>
              <a:t>School</a:t>
            </a:r>
            <a:r>
              <a:rPr lang="uk-UA" dirty="0"/>
              <a:t> </a:t>
            </a:r>
            <a:r>
              <a:rPr lang="uk-UA" dirty="0" err="1"/>
              <a:t>of</a:t>
            </a:r>
            <a:r>
              <a:rPr lang="uk-UA" dirty="0"/>
              <a:t> </a:t>
            </a:r>
            <a:r>
              <a:rPr lang="uk-UA" dirty="0" err="1"/>
              <a:t>Economics</a:t>
            </a:r>
            <a:r>
              <a:rPr lang="uk-UA" dirty="0"/>
              <a:t>”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85860"/>
            <a:ext cx="8435280" cy="293522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uk-UA" b="1" dirty="0" smtClean="0"/>
              <a:t>Царський </a:t>
            </a:r>
            <a:r>
              <a:rPr lang="uk-UA" b="1" dirty="0"/>
              <a:t>міністр організував економічний відділ політехніки за програмою англійської “</a:t>
            </a:r>
            <a:r>
              <a:rPr lang="uk-UA" b="1" dirty="0" err="1"/>
              <a:t>School</a:t>
            </a:r>
            <a:r>
              <a:rPr lang="uk-UA" b="1" dirty="0"/>
              <a:t> </a:t>
            </a:r>
            <a:r>
              <a:rPr lang="uk-UA" b="1" dirty="0" err="1"/>
              <a:t>of</a:t>
            </a:r>
            <a:r>
              <a:rPr lang="uk-UA" b="1" dirty="0"/>
              <a:t> </a:t>
            </a:r>
            <a:r>
              <a:rPr lang="uk-UA" b="1" dirty="0" err="1"/>
              <a:t>Economics</a:t>
            </a:r>
            <a:r>
              <a:rPr lang="uk-UA" b="1" dirty="0"/>
              <a:t>” і залучив до викладання найславніших тогочасних фахівців, серед яких був і славнозвісний </a:t>
            </a:r>
            <a:r>
              <a:rPr lang="uk-UA" b="1" dirty="0" smtClean="0"/>
              <a:t>М.І.</a:t>
            </a:r>
            <a:r>
              <a:rPr lang="uk-UA" b="1" dirty="0" err="1" smtClean="0"/>
              <a:t>Туган-Барановський</a:t>
            </a:r>
            <a:r>
              <a:rPr lang="uk-UA" b="1" dirty="0" smtClean="0"/>
              <a:t>, </a:t>
            </a:r>
            <a:r>
              <a:rPr lang="uk-UA" b="1" dirty="0"/>
              <a:t>відомий вчений був головним професором В.</a:t>
            </a:r>
            <a:r>
              <a:rPr lang="uk-UA" b="1" dirty="0" err="1"/>
              <a:t>Тимошенка</a:t>
            </a:r>
            <a:r>
              <a:rPr lang="uk-UA" b="1" dirty="0"/>
              <a:t>, з яким підтримувалися стосунки й після закінчення </a:t>
            </a:r>
            <a:r>
              <a:rPr lang="uk-UA" b="1" dirty="0" smtClean="0"/>
              <a:t>інституту.</a:t>
            </a:r>
            <a:endParaRPr lang="uk-UA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76" y="4005065"/>
            <a:ext cx="2592288" cy="2664024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91672" y="3789040"/>
            <a:ext cx="2952328" cy="306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09404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143000"/>
          </a:xfrm>
        </p:spPr>
        <p:txBody>
          <a:bodyPr/>
          <a:lstStyle/>
          <a:p>
            <a:pPr algn="ctr"/>
            <a:r>
              <a:rPr lang="uk-UA" dirty="0" smtClean="0"/>
              <a:t>Картелі і трести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uk-UA" b="1" dirty="0"/>
              <a:t>Учений виклав своє бачення модерних форм організації промисловості, наголошував на стремлінні картелів і трестів до монополії, розглядав вплив монополістичних об’єднань на ціни, на послаблення “господарчих криз”, на “розвиток продукції і технічний прогрес”. 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4048" y="1340769"/>
            <a:ext cx="3744416" cy="5112568"/>
          </a:xfrm>
        </p:spPr>
      </p:pic>
    </p:spTree>
    <p:extLst>
      <p:ext uri="{BB962C8B-B14F-4D97-AF65-F5344CB8AC3E}">
        <p14:creationId xmlns:p14="http://schemas.microsoft.com/office/powerpoint/2010/main" xmlns="" val="3062044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 smtClean="0"/>
              <a:t>Гаврилишин Богдан Дмитрович (</a:t>
            </a:r>
            <a:r>
              <a:rPr lang="uk-UA" dirty="0" smtClean="0"/>
              <a:t>1926)</a:t>
            </a:r>
            <a:endParaRPr lang="uk-UA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91880" y="1920084"/>
            <a:ext cx="5472608" cy="4749275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uk-UA" b="1" dirty="0"/>
              <a:t>Богдан Гаврилишин провадив наукову роботу та плідну громадську діяльність</a:t>
            </a:r>
            <a:r>
              <a:rPr lang="uk-UA" b="1" dirty="0" smtClean="0"/>
              <a:t>.</a:t>
            </a:r>
            <a:r>
              <a:rPr lang="uk-UA" b="1" dirty="0"/>
              <a:t> Про високий міжнародний авторитет Богдана Дмитровича свідчить те, що він є знаним консультантом з питань державного управління та міжнародного бізнесу, виступає доповідачем, модератором і головою на міжнародних наукових конференціях та семінарах у понад 70 країнах світу.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772816"/>
            <a:ext cx="3240360" cy="4643482"/>
          </a:xfrm>
        </p:spPr>
      </p:pic>
    </p:spTree>
    <p:extLst>
      <p:ext uri="{BB962C8B-B14F-4D97-AF65-F5344CB8AC3E}">
        <p14:creationId xmlns:p14="http://schemas.microsoft.com/office/powerpoint/2010/main" xmlns="" val="21551498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-30945" y="1124744"/>
            <a:ext cx="5364088" cy="51125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b="1" dirty="0"/>
              <a:t>В науковому доробку вченого понад 100 статей з проблем менеджменту, освіти в галузі менеджменту, економічного та політичного середовищ. Його перу належать дві книги, причому одна з них — «Дороговкази в майбутнє — до найбільш ефективних суспільств» — набула світового визнання і видана в перекладі вісьмома мовами.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64088" y="1052736"/>
            <a:ext cx="3779912" cy="5330387"/>
          </a:xfrm>
        </p:spPr>
      </p:pic>
    </p:spTree>
    <p:extLst>
      <p:ext uri="{BB962C8B-B14F-4D97-AF65-F5344CB8AC3E}">
        <p14:creationId xmlns:p14="http://schemas.microsoft.com/office/powerpoint/2010/main" xmlns="" val="2665040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124744"/>
            <a:ext cx="3924814" cy="4676477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83968" y="1196752"/>
            <a:ext cx="4680520" cy="443484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uk-UA" b="1" dirty="0"/>
              <a:t>У 1991 році доктор Гаврилишин створив і очолив Консультативно-дорадчу раду при Президії Верховної Ради України, яка діяла протягом наступних семи років, був членом </a:t>
            </a:r>
            <a:r>
              <a:rPr lang="uk-UA" b="1" dirty="0" err="1"/>
              <a:t>Американо-українського</a:t>
            </a:r>
            <a:r>
              <a:rPr lang="uk-UA" b="1" dirty="0"/>
              <a:t> дорадчого комітету, радником першого Президента України, чотирьох голів Верховної Ради та трьох Прем‘єр-Міністрів України.</a:t>
            </a:r>
          </a:p>
          <a:p>
            <a:pPr marL="0" indent="0">
              <a:buNone/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3931218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3848" y="1988840"/>
            <a:ext cx="5256584" cy="397893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 err="1">
                <a:solidFill>
                  <a:schemeClr val="tx1"/>
                </a:solidFill>
              </a:rPr>
              <a:t>Ідейна</a:t>
            </a:r>
            <a:r>
              <a:rPr lang="ru-RU" sz="2700" b="1" dirty="0">
                <a:solidFill>
                  <a:schemeClr val="tx1"/>
                </a:solidFill>
              </a:rPr>
              <a:t> </a:t>
            </a:r>
            <a:r>
              <a:rPr lang="ru-RU" sz="2700" b="1" dirty="0" err="1">
                <a:solidFill>
                  <a:schemeClr val="tx1"/>
                </a:solidFill>
              </a:rPr>
              <a:t>спадщина</a:t>
            </a:r>
            <a:r>
              <a:rPr lang="ru-RU" sz="2700" b="1" dirty="0">
                <a:solidFill>
                  <a:schemeClr val="tx1"/>
                </a:solidFill>
              </a:rPr>
              <a:t> </a:t>
            </a:r>
            <a:r>
              <a:rPr lang="ru-RU" sz="2700" b="1" dirty="0" err="1">
                <a:solidFill>
                  <a:schemeClr val="tx1"/>
                </a:solidFill>
              </a:rPr>
              <a:t>Григорія</a:t>
            </a:r>
            <a:r>
              <a:rPr lang="ru-RU" sz="2700" b="1" dirty="0">
                <a:solidFill>
                  <a:schemeClr val="tx1"/>
                </a:solidFill>
              </a:rPr>
              <a:t> Сковороди </a:t>
            </a:r>
            <a:r>
              <a:rPr lang="ru-RU" sz="2700" b="1" dirty="0" err="1">
                <a:solidFill>
                  <a:schemeClr val="tx1"/>
                </a:solidFill>
              </a:rPr>
              <a:t>належить</a:t>
            </a:r>
            <a:r>
              <a:rPr lang="ru-RU" sz="2700" b="1" dirty="0">
                <a:solidFill>
                  <a:schemeClr val="tx1"/>
                </a:solidFill>
              </a:rPr>
              <a:t> до </a:t>
            </a:r>
            <a:r>
              <a:rPr lang="ru-RU" sz="2700" b="1" dirty="0" err="1">
                <a:solidFill>
                  <a:schemeClr val="tx1"/>
                </a:solidFill>
              </a:rPr>
              <a:t>визначних</a:t>
            </a:r>
            <a:r>
              <a:rPr lang="ru-RU" sz="2700" b="1" dirty="0">
                <a:solidFill>
                  <a:schemeClr val="tx1"/>
                </a:solidFill>
              </a:rPr>
              <a:t> </a:t>
            </a:r>
            <a:r>
              <a:rPr lang="ru-RU" sz="2700" b="1" dirty="0" err="1">
                <a:solidFill>
                  <a:schemeClr val="tx1"/>
                </a:solidFill>
              </a:rPr>
              <a:t>надбань</a:t>
            </a:r>
            <a:r>
              <a:rPr lang="ru-RU" sz="2700" b="1" dirty="0">
                <a:solidFill>
                  <a:schemeClr val="tx1"/>
                </a:solidFill>
              </a:rPr>
              <a:t> </a:t>
            </a:r>
            <a:r>
              <a:rPr lang="ru-RU" sz="2700" b="1" dirty="0" err="1">
                <a:solidFill>
                  <a:schemeClr val="tx1"/>
                </a:solidFill>
              </a:rPr>
              <a:t>вітчизняної</a:t>
            </a:r>
            <a:r>
              <a:rPr lang="ru-RU" sz="2700" b="1" dirty="0">
                <a:solidFill>
                  <a:schemeClr val="tx1"/>
                </a:solidFill>
              </a:rPr>
              <a:t> </a:t>
            </a:r>
            <a:r>
              <a:rPr lang="ru-RU" sz="2700" b="1" dirty="0" err="1">
                <a:solidFill>
                  <a:schemeClr val="tx1"/>
                </a:solidFill>
              </a:rPr>
              <a:t>прогресивної</a:t>
            </a:r>
            <a:r>
              <a:rPr lang="ru-RU" sz="2700" b="1" dirty="0">
                <a:solidFill>
                  <a:schemeClr val="tx1"/>
                </a:solidFill>
              </a:rPr>
              <a:t> </a:t>
            </a:r>
            <a:r>
              <a:rPr lang="ru-RU" sz="2700" b="1" dirty="0" err="1">
                <a:solidFill>
                  <a:schemeClr val="tx1"/>
                </a:solidFill>
              </a:rPr>
              <a:t>культури</a:t>
            </a:r>
            <a:r>
              <a:rPr lang="ru-RU" sz="2700" b="1" dirty="0">
                <a:solidFill>
                  <a:schemeClr val="tx1"/>
                </a:solidFill>
              </a:rPr>
              <a:t> XVIII ст</a:t>
            </a:r>
            <a:r>
              <a:rPr lang="ru-RU" sz="2700" b="1" dirty="0" smtClean="0">
                <a:solidFill>
                  <a:schemeClr val="tx1"/>
                </a:solidFill>
              </a:rPr>
              <a:t>. </a:t>
            </a:r>
            <a:r>
              <a:rPr lang="uk-UA" sz="2700" b="1" dirty="0">
                <a:solidFill>
                  <a:schemeClr val="tx1"/>
                </a:solidFill>
              </a:rPr>
              <a:t>Він виступив як виразник ідей гуманізму та селянського </a:t>
            </a:r>
            <a:r>
              <a:rPr lang="uk-UA" sz="2700" b="1" dirty="0" smtClean="0">
                <a:solidFill>
                  <a:schemeClr val="tx1"/>
                </a:solidFill>
              </a:rPr>
              <a:t>просвітительства. Противник </a:t>
            </a:r>
            <a:r>
              <a:rPr lang="uk-UA" sz="2700" b="1" dirty="0" smtClean="0">
                <a:solidFill>
                  <a:schemeClr val="tx1"/>
                </a:solidFill>
              </a:rPr>
              <a:t>феодально-кріпосницького </a:t>
            </a:r>
            <a:r>
              <a:rPr lang="uk-UA" sz="2700" b="1" dirty="0">
                <a:solidFill>
                  <a:schemeClr val="tx1"/>
                </a:solidFill>
              </a:rPr>
              <a:t>ладу: </a:t>
            </a:r>
            <a:r>
              <a:rPr lang="uk-UA" sz="2700" b="1" dirty="0" smtClean="0">
                <a:solidFill>
                  <a:schemeClr val="tx1"/>
                </a:solidFill>
              </a:rPr>
              <a:t>його злочинності </a:t>
            </a:r>
            <a:r>
              <a:rPr lang="uk-UA" sz="2700" b="1" dirty="0">
                <a:solidFill>
                  <a:schemeClr val="tx1"/>
                </a:solidFill>
              </a:rPr>
              <a:t>і </a:t>
            </a:r>
            <a:r>
              <a:rPr lang="uk-UA" sz="2700" b="1" dirty="0" smtClean="0">
                <a:solidFill>
                  <a:schemeClr val="tx1"/>
                </a:solidFill>
              </a:rPr>
              <a:t>аморальності, жорстокості </a:t>
            </a:r>
            <a:r>
              <a:rPr lang="uk-UA" sz="2700" b="1" dirty="0">
                <a:solidFill>
                  <a:schemeClr val="tx1"/>
                </a:solidFill>
              </a:rPr>
              <a:t>і </a:t>
            </a:r>
            <a:r>
              <a:rPr lang="uk-UA" sz="2700" b="1" dirty="0" smtClean="0">
                <a:solidFill>
                  <a:schemeClr val="tx1"/>
                </a:solidFill>
              </a:rPr>
              <a:t>зажерливості, паразитизму </a:t>
            </a:r>
            <a:r>
              <a:rPr lang="uk-UA" sz="2700" b="1" dirty="0">
                <a:solidFill>
                  <a:schemeClr val="tx1"/>
                </a:solidFill>
              </a:rPr>
              <a:t>і </a:t>
            </a:r>
            <a:r>
              <a:rPr lang="uk-UA" sz="2700" b="1" dirty="0" smtClean="0">
                <a:solidFill>
                  <a:schemeClr val="tx1"/>
                </a:solidFill>
              </a:rPr>
              <a:t>пихатості.</a:t>
            </a:r>
            <a:r>
              <a:rPr lang="uk-UA" sz="2700" b="1" dirty="0">
                <a:solidFill>
                  <a:schemeClr val="tx1"/>
                </a:solidFill>
              </a:rPr>
              <a:t> </a:t>
            </a:r>
            <a:r>
              <a:rPr lang="ru-RU" sz="2400" dirty="0" smtClean="0">
                <a:solidFill>
                  <a:schemeClr val="tx1"/>
                </a:solidFill>
              </a:rPr>
              <a:t/>
            </a:r>
            <a:br>
              <a:rPr lang="ru-RU" sz="2400" dirty="0" smtClean="0">
                <a:solidFill>
                  <a:schemeClr val="tx1"/>
                </a:solidFill>
              </a:rPr>
            </a:br>
            <a:endParaRPr lang="uk-UA" sz="2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2060848"/>
            <a:ext cx="2952328" cy="3960440"/>
          </a:xfrm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Сковорода Григорій Савич (1722-1794)</a:t>
            </a:r>
            <a:endParaRPr lang="uk-UA" sz="54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84885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Спорідненість праці</a:t>
            </a:r>
            <a:endParaRPr lang="uk-UA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96136" y="1772816"/>
            <a:ext cx="3048000" cy="4295775"/>
          </a:xfrm>
        </p:spPr>
      </p:pic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179512" y="1988840"/>
            <a:ext cx="5400600" cy="4434840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Сковорода </a:t>
            </a:r>
            <a:r>
              <a:rPr lang="ru-RU" b="1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навчав</a:t>
            </a:r>
            <a:r>
              <a:rPr 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b="1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що</a:t>
            </a:r>
            <a:r>
              <a:rPr 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 в </a:t>
            </a:r>
            <a:r>
              <a:rPr lang="ru-RU" b="1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природі</a:t>
            </a:r>
            <a:r>
              <a:rPr 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 — краса, </a:t>
            </a:r>
            <a:r>
              <a:rPr lang="ru-RU" b="1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гармонія</a:t>
            </a:r>
            <a:r>
              <a:rPr 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, а </a:t>
            </a:r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</a:t>
            </a:r>
            <a:r>
              <a:rPr lang="ru-RU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суспільстві</a:t>
            </a:r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— </a:t>
            </a:r>
            <a:r>
              <a:rPr lang="ru-RU" b="1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несправедливість</a:t>
            </a:r>
            <a:r>
              <a:rPr 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, і </a:t>
            </a:r>
            <a:r>
              <a:rPr lang="ru-RU" b="1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щоб</a:t>
            </a:r>
            <a:r>
              <a:rPr 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b="1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змінити</a:t>
            </a:r>
            <a:r>
              <a:rPr 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b="1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макросвіт</a:t>
            </a:r>
            <a:r>
              <a:rPr 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ru-RU" b="1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навколишнє</a:t>
            </a:r>
            <a:r>
              <a:rPr 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), треба кожному </a:t>
            </a:r>
            <a:r>
              <a:rPr lang="ru-RU" b="1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змінити</a:t>
            </a:r>
            <a:r>
              <a:rPr 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b="1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мікросвіт</a:t>
            </a:r>
            <a:r>
              <a:rPr 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ru-RU" b="1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тобто</a:t>
            </a:r>
            <a:r>
              <a:rPr 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 себе самого</a:t>
            </a:r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).</a:t>
            </a:r>
            <a:r>
              <a:rPr 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 А </a:t>
            </a:r>
            <a:r>
              <a:rPr lang="ru-RU" b="1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поки</a:t>
            </a:r>
            <a:r>
              <a:rPr 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b="1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що</a:t>
            </a:r>
            <a:r>
              <a:rPr 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b="1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чимало</a:t>
            </a:r>
            <a:r>
              <a:rPr 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 людей </a:t>
            </a:r>
            <a:r>
              <a:rPr lang="ru-RU" b="1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займають</a:t>
            </a:r>
            <a:r>
              <a:rPr 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 не </a:t>
            </a:r>
            <a:r>
              <a:rPr lang="ru-RU" b="1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свої</a:t>
            </a:r>
            <a:r>
              <a:rPr 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місця</a:t>
            </a:r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endParaRPr lang="uk-UA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20599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924712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/>
              <a:t>Іван Якович Франко (1856-1916)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1484784"/>
            <a:ext cx="4316288" cy="4870141"/>
          </a:xfrm>
        </p:spPr>
        <p:txBody>
          <a:bodyPr/>
          <a:lstStyle/>
          <a:p>
            <a:pPr marL="0" indent="0" algn="ctr">
              <a:buNone/>
            </a:pPr>
            <a:r>
              <a:rPr lang="uk-UA" b="1" dirty="0"/>
              <a:t>Досить глибоким економістом для свого часу був І. Франко </a:t>
            </a:r>
            <a:r>
              <a:rPr lang="uk-UA" b="1" dirty="0" smtClean="0"/>
              <a:t>- </a:t>
            </a:r>
            <a:r>
              <a:rPr lang="uk-UA" b="1" dirty="0"/>
              <a:t>великий український письменник, визнаний історик і філософ, взагалі енциклопедично освічена людина. </a:t>
            </a:r>
            <a:r>
              <a:rPr lang="uk-UA" b="1" dirty="0" smtClean="0"/>
              <a:t>Все </a:t>
            </a:r>
            <a:r>
              <a:rPr lang="uk-UA" b="1" dirty="0"/>
              <a:t>своє життя присвятив боротьбі за краще майбутнє трудового </a:t>
            </a:r>
            <a:r>
              <a:rPr lang="uk-UA" b="1" dirty="0" smtClean="0"/>
              <a:t>народу.</a:t>
            </a:r>
            <a:endParaRPr lang="uk-UA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20072" y="1196752"/>
            <a:ext cx="3456384" cy="5464494"/>
          </a:xfrm>
        </p:spPr>
      </p:pic>
    </p:spTree>
    <p:extLst>
      <p:ext uri="{BB962C8B-B14F-4D97-AF65-F5344CB8AC3E}">
        <p14:creationId xmlns:p14="http://schemas.microsoft.com/office/powerpoint/2010/main" xmlns="" val="28527153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412776"/>
            <a:ext cx="3672408" cy="4968552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463988" y="1325507"/>
            <a:ext cx="4330824" cy="544620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b="1" dirty="0"/>
              <a:t>З середини 70-х років XIX ст., ще в студентські роки, І. Франко захоплюється марксизмом, вивчає твори К. Маркса та Ф. Енгельса й навіть вперше на українську мову перекладає окремі глави "Капіталу" та "</a:t>
            </a:r>
            <a:r>
              <a:rPr lang="uk-UA" b="1" dirty="0" err="1"/>
              <a:t>Анти-Дюрінга</a:t>
            </a:r>
            <a:r>
              <a:rPr lang="uk-UA" b="1" dirty="0" smtClean="0"/>
              <a:t>".</a:t>
            </a:r>
          </a:p>
          <a:p>
            <a:pPr marL="0" indent="0" algn="ctr">
              <a:buNone/>
            </a:pPr>
            <a:endParaRPr lang="uk-UA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404664"/>
            <a:ext cx="78488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/>
              <a:t>Економічні погляди І. Франка </a:t>
            </a:r>
            <a:endParaRPr lang="uk-UA" sz="3600" dirty="0"/>
          </a:p>
        </p:txBody>
      </p:sp>
    </p:spTree>
    <p:extLst>
      <p:ext uri="{BB962C8B-B14F-4D97-AF65-F5344CB8AC3E}">
        <p14:creationId xmlns:p14="http://schemas.microsoft.com/office/powerpoint/2010/main" xmlns="" val="41574954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solidFill>
                  <a:schemeClr val="tx2">
                    <a:lumMod val="50000"/>
                  </a:schemeClr>
                </a:solidFill>
              </a:rPr>
              <a:t>Вернадський Володимир Іванович (1863-1945)</a:t>
            </a:r>
            <a:endParaRPr lang="uk-UA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28800"/>
            <a:ext cx="4038600" cy="472612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uk-UA" sz="2800" b="1" dirty="0"/>
              <a:t>В теоретичних питаннях Вернадський був безкомпромісним прихильником англійської економічної школи з її постулатом невтручання держави до економічних справ.</a:t>
            </a:r>
          </a:p>
          <a:p>
            <a:endParaRPr lang="uk-UA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88024" y="1484784"/>
            <a:ext cx="3744416" cy="4729485"/>
          </a:xfrm>
        </p:spPr>
      </p:pic>
    </p:spTree>
    <p:extLst>
      <p:ext uri="{BB962C8B-B14F-4D97-AF65-F5344CB8AC3E}">
        <p14:creationId xmlns:p14="http://schemas.microsoft.com/office/powerpoint/2010/main" xmlns="" val="41898880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836712"/>
            <a:ext cx="3816424" cy="5518051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80728"/>
            <a:ext cx="4038600" cy="537419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b="1" dirty="0"/>
              <a:t>Вернадський був прихильником невтручання держави у приватну ініціативу, вільну конкуренцію. Він намагався довести, що протекціонізм суперечить природним економічним законам, під якими він розумів закони товарного виробництва.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859005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224136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/>
              <a:t>З</a:t>
            </a:r>
            <a:r>
              <a:rPr lang="uk-UA" dirty="0" smtClean="0"/>
              <a:t>ахисник </a:t>
            </a:r>
            <a:r>
              <a:rPr lang="uk-UA" dirty="0"/>
              <a:t>капіталістичного ладу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1520" y="1844824"/>
            <a:ext cx="4176464" cy="443484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uk-UA" b="1" dirty="0" smtClean="0"/>
              <a:t>Капітал </a:t>
            </a:r>
            <a:r>
              <a:rPr lang="uk-UA" b="1" dirty="0"/>
              <a:t>з’єднує сили, робить можливим розподіл праці, виступає головною умовою для успішного виробництва, </a:t>
            </a:r>
            <a:endParaRPr lang="uk-UA" b="1" dirty="0" smtClean="0"/>
          </a:p>
          <a:p>
            <a:pPr marL="0" indent="0">
              <a:buNone/>
            </a:pPr>
            <a:r>
              <a:rPr lang="uk-UA" b="1" dirty="0"/>
              <a:t>звідси з’являється можливість створення </a:t>
            </a:r>
            <a:r>
              <a:rPr lang="uk-UA" b="1" dirty="0" smtClean="0"/>
              <a:t>виробництва</a:t>
            </a:r>
            <a:r>
              <a:rPr lang="uk-UA" b="1" dirty="0"/>
              <a:t>, якої немає за малих капіталів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55976" y="1340768"/>
            <a:ext cx="4517975" cy="4517975"/>
          </a:xfrm>
        </p:spPr>
      </p:pic>
    </p:spTree>
    <p:extLst>
      <p:ext uri="{BB962C8B-B14F-4D97-AF65-F5344CB8AC3E}">
        <p14:creationId xmlns:p14="http://schemas.microsoft.com/office/powerpoint/2010/main" xmlns="" val="2963857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/>
              <a:t>Тимошенко Володимир Прокопович (1885-1965)</a:t>
            </a:r>
            <a:endParaRPr lang="uk-UA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5" y="1628800"/>
            <a:ext cx="3656746" cy="4725963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83968" y="1484784"/>
            <a:ext cx="4402832" cy="4870141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uk-UA" b="1" dirty="0"/>
              <a:t>Головною ділянкою наукового зацікавлення </a:t>
            </a:r>
            <a:r>
              <a:rPr lang="uk-UA" b="1" dirty="0" smtClean="0"/>
              <a:t>В.Тимошенко </a:t>
            </a:r>
            <a:r>
              <a:rPr lang="uk-UA" b="1" dirty="0"/>
              <a:t>було сільське господарство та сільськогосподарська політика (світовий ринок, географічне розміщення сільськогосподарських культур</a:t>
            </a:r>
            <a:r>
              <a:rPr lang="uk-UA" b="1" dirty="0" smtClean="0"/>
              <a:t>,), </a:t>
            </a:r>
            <a:r>
              <a:rPr lang="uk-UA" b="1" dirty="0"/>
              <a:t>а також </a:t>
            </a:r>
            <a:r>
              <a:rPr lang="uk-UA" b="1" dirty="0" err="1"/>
              <a:t>економ</a:t>
            </a:r>
            <a:r>
              <a:rPr lang="uk-UA" b="1" dirty="0"/>
              <a:t>іка СРСР з урахуванням української проблематики.</a:t>
            </a:r>
          </a:p>
        </p:txBody>
      </p:sp>
    </p:spTree>
    <p:extLst>
      <p:ext uri="{BB962C8B-B14F-4D97-AF65-F5344CB8AC3E}">
        <p14:creationId xmlns:p14="http://schemas.microsoft.com/office/powerpoint/2010/main" xmlns="" val="4422204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198</TotalTime>
  <Words>543</Words>
  <Application>Microsoft Office PowerPoint</Application>
  <PresentationFormat>Экран (4:3)</PresentationFormat>
  <Paragraphs>26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Поток</vt:lpstr>
      <vt:lpstr>Видатні економісти  України</vt:lpstr>
      <vt:lpstr>Ідейна спадщина Григорія Сковороди належить до визначних надбань вітчизняної прогресивної культури XVIII ст. Він виступив як виразник ідей гуманізму та селянського просвітительства. Противник феодально-кріпосницького ладу: його злочинності і аморальності, жорстокості і зажерливості, паразитизму і пихатості.  </vt:lpstr>
      <vt:lpstr>Спорідненість праці</vt:lpstr>
      <vt:lpstr>Іван Якович Франко (1856-1916)</vt:lpstr>
      <vt:lpstr>Слайд 5</vt:lpstr>
      <vt:lpstr>Вернадський Володимир Іванович (1863-1945)</vt:lpstr>
      <vt:lpstr>Слайд 7</vt:lpstr>
      <vt:lpstr>Захисник капіталістичного ладу</vt:lpstr>
      <vt:lpstr>Тимошенко Володимир Прокопович (1885-1965)</vt:lpstr>
      <vt:lpstr>“School of Economics”</vt:lpstr>
      <vt:lpstr>Картелі і трести</vt:lpstr>
      <vt:lpstr>Гаврилишин Богдан Дмитрович (1926)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Видатні економісти  України</dc:title>
  <dc:creator>Ярослав</dc:creator>
  <cp:lastModifiedBy>Roman</cp:lastModifiedBy>
  <cp:revision>14</cp:revision>
  <dcterms:created xsi:type="dcterms:W3CDTF">2015-03-30T20:20:39Z</dcterms:created>
  <dcterms:modified xsi:type="dcterms:W3CDTF">2015-04-01T04:41:35Z</dcterms:modified>
</cp:coreProperties>
</file>