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5" r:id="rId15"/>
    <p:sldId id="296" r:id="rId16"/>
    <p:sldId id="297" r:id="rId17"/>
    <p:sldId id="305" r:id="rId18"/>
    <p:sldId id="298" r:id="rId19"/>
    <p:sldId id="300" r:id="rId20"/>
    <p:sldId id="304" r:id="rId21"/>
    <p:sldId id="301" r:id="rId22"/>
    <p:sldId id="30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44" autoAdjust="0"/>
    <p:restoredTop sz="94660"/>
  </p:normalViewPr>
  <p:slideViewPr>
    <p:cSldViewPr>
      <p:cViewPr>
        <p:scale>
          <a:sx n="53" d="100"/>
          <a:sy n="53" d="100"/>
        </p:scale>
        <p:origin x="-206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259632" y="476672"/>
            <a:ext cx="7272808" cy="32403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Михайло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Іванович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Туган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 –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Барановський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 –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економіст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світового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значення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 </a:t>
            </a:r>
            <a:endParaRPr kumimoji="0" lang="ru-RU" sz="5400" b="1" i="0" strike="noStrike" kern="120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4005064"/>
            <a:ext cx="4412034" cy="19442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Підготувала</a:t>
            </a:r>
            <a:endParaRPr lang="ru-RU" sz="2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Студентка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ШКВ – 41</a:t>
            </a:r>
          </a:p>
          <a:p>
            <a:pPr>
              <a:spcBef>
                <a:spcPts val="0"/>
              </a:spcBef>
            </a:pP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Педагогічного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коледжу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ЛНУ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Івана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Франка</a:t>
            </a:r>
          </a:p>
          <a:p>
            <a:pPr>
              <a:spcBef>
                <a:spcPts val="0"/>
              </a:spcBef>
            </a:pP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Балицька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Олеся </a:t>
            </a:r>
            <a:r>
              <a:rPr lang="ru-RU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Іванівна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547664" y="620687"/>
            <a:ext cx="6418873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1898 – Докторська дисертація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9153"/>
            <a:ext cx="3041650" cy="3599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3851920" y="184482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i="1" dirty="0"/>
              <a:t>Особливо багато зробив учений для спростування утопічних концепцій російських народників. Найповніше вони викладені у монографії "Російська фабрика в минулому і сучасному. </a:t>
            </a:r>
            <a:r>
              <a:rPr lang="uk-UA" sz="2400" b="1" i="1" dirty="0" err="1"/>
              <a:t>Історико-економічне</a:t>
            </a:r>
            <a:r>
              <a:rPr lang="uk-UA" sz="2400" b="1" i="1" dirty="0"/>
              <a:t> дослідження" (1898). Її вчений блискуче захистив у Московському університеті як докторську дисертацію.</a:t>
            </a:r>
            <a:endParaRPr lang="uk-UA" sz="2400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115616" y="548680"/>
            <a:ext cx="684076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1895-1899 - Приват-доцент Петербурзького університету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23" y="1916832"/>
            <a:ext cx="3375753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3974457" y="1952528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600" b="1" i="1" dirty="0"/>
              <a:t>Його педагогічна діяльність, яку він розпочав ще 1895 р., отримавши приват-доцентуру в Санкт-Петербурзькому університеті, неодноразово переривалася розпорядженнями, що надходили з Міністерства народної освіти. </a:t>
            </a:r>
            <a:endParaRPr lang="uk-UA" sz="2600" b="1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971600" y="548680"/>
            <a:ext cx="7128792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1901 – 1905 - Полтавщина – другий «український» </a:t>
            </a:r>
            <a:r>
              <a:rPr lang="uk-UA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період </a:t>
            </a:r>
          </a:p>
          <a:p>
            <a:pPr algn="ctr"/>
            <a:r>
              <a:rPr lang="uk-UA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</a:t>
            </a:r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 </a:t>
            </a:r>
            <a:r>
              <a:rPr lang="uk-UA" sz="36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Пізники</a:t>
            </a:r>
            <a:endParaRPr lang="uk-UA" sz="36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019092" y="2420887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i="1" dirty="0"/>
              <a:t>Навесні 1901-го за участь у студентській демонстрації біля </a:t>
            </a:r>
            <a:r>
              <a:rPr lang="uk-UA" sz="2400" b="1" i="1" dirty="0" smtClean="0"/>
              <a:t>Казанського </a:t>
            </a:r>
            <a:r>
              <a:rPr lang="uk-UA" sz="2400" b="1" i="1" dirty="0"/>
              <a:t>собору М.</a:t>
            </a:r>
            <a:r>
              <a:rPr lang="uk-UA" sz="2400" b="1" i="1" dirty="0" err="1"/>
              <a:t>Туган-Барановського</a:t>
            </a:r>
            <a:r>
              <a:rPr lang="uk-UA" sz="2400" b="1" i="1" dirty="0"/>
              <a:t> заарештували і вислали із Санкт-Петербурга до Полтавської губернії. Відтоді починається другий, "український", період у житті вченого. </a:t>
            </a:r>
            <a:endParaRPr lang="uk-UA" sz="2400" i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31" y="2420887"/>
            <a:ext cx="3444005" cy="296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899592" y="476672"/>
            <a:ext cx="720080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1905 – 1917 - Другий «петербурзький» період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374441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4572000" y="1909409"/>
            <a:ext cx="39604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i="1" dirty="0"/>
              <a:t>Після «вигнання»  Михайло Іванович повертається до педагогічної роботи на ту ж посаду приват-доцента в Санкт-Петербурзькому університеті (1905).  Професорську кафедру він отримав 1913 р. у Санкт-Петербурзькому політехнічному інституті й тільки 1917 р. — в університеті.</a:t>
            </a:r>
            <a:endParaRPr lang="uk-UA" sz="2400" b="1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899592" y="541548"/>
            <a:ext cx="759906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1914 – 1916 - Робота з Грушевським</a:t>
            </a:r>
          </a:p>
        </p:txBody>
      </p:sp>
      <p:pic>
        <p:nvPicPr>
          <p:cNvPr id="3" name="Picture 2" descr="C:\Users\Олег\Desktop\Новая папка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3121586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4254787" y="1700808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800" b="1" i="1" dirty="0"/>
              <a:t>Перед Першою світовою війною </a:t>
            </a:r>
            <a:r>
              <a:rPr lang="uk-UA" sz="2800" b="1" i="1" dirty="0" err="1"/>
              <a:t>Туган-Барановський</a:t>
            </a:r>
            <a:r>
              <a:rPr lang="uk-UA" sz="2800" b="1" i="1" dirty="0"/>
              <a:t> співпрацював з Михайлом Грушевським та іншими українськими вченими над підготовкою енциклопедичного довідника «Український народ в його минулому і сьогоденні» (1914-16). </a:t>
            </a:r>
            <a:endParaRPr lang="uk-UA" sz="2800" b="1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827584" y="476671"/>
            <a:ext cx="760471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1917 - Кон'юнктурна теорія грошей</a:t>
            </a:r>
          </a:p>
        </p:txBody>
      </p:sp>
      <p:pic>
        <p:nvPicPr>
          <p:cNvPr id="3" name="Picture 2" descr="C:\Users\Олег\Desktop\Новая папка\img11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484784"/>
            <a:ext cx="288032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3707905" y="1459630"/>
            <a:ext cx="5100663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300" b="1" i="1" dirty="0"/>
              <a:t>Окрім інших досягнень, в його теоретичній спадщині є номіналістично-кількісна, або кон'юнктурна теорія грошей, яку він виклав в праці "Паперові гроші і метал" (1917 р.)</a:t>
            </a:r>
            <a:r>
              <a:rPr lang="uk-UA" sz="2300" b="1" i="1" dirty="0" err="1"/>
              <a:t>.Туган-Барановський</a:t>
            </a:r>
            <a:r>
              <a:rPr lang="uk-UA" sz="2300" b="1" i="1" dirty="0"/>
              <a:t> цією теорією на п'ятдесят років випередив кількісну теорію грошей американського професора </a:t>
            </a:r>
            <a:r>
              <a:rPr lang="uk-UA" sz="2300" b="1" i="1" dirty="0" err="1"/>
              <a:t>Мілтона</a:t>
            </a:r>
            <a:r>
              <a:rPr lang="uk-UA" sz="2300" b="1" i="1" dirty="0"/>
              <a:t> </a:t>
            </a:r>
            <a:r>
              <a:rPr lang="uk-UA" sz="2300" b="1" i="1" dirty="0" err="1"/>
              <a:t>Фрідмена</a:t>
            </a:r>
            <a:r>
              <a:rPr lang="uk-UA" sz="2300" b="1" i="1" dirty="0"/>
              <a:t>. Важливе значення для становлення економічної теорії як науки має його підручник "Політична економія. Курс популярний" (1919р.).</a:t>
            </a:r>
            <a:endParaRPr lang="uk-UA" sz="2300" b="1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971600" y="548680"/>
            <a:ext cx="727280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1917 - Генеральний секретар фінансів Центральної Ради</a:t>
            </a:r>
          </a:p>
        </p:txBody>
      </p:sp>
      <p:pic>
        <p:nvPicPr>
          <p:cNvPr id="3" name="Picture 2" descr="C:\Users\Олег\Desktop\Новая папка\img6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73" y="1970110"/>
            <a:ext cx="3124200" cy="385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4312985" y="2191211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i="1" dirty="0"/>
              <a:t>Після Лютневої революції, влітку 1917 року </a:t>
            </a:r>
            <a:r>
              <a:rPr lang="uk-UA" sz="2400" b="1" i="1" dirty="0" err="1"/>
              <a:t>Туган-Барановський</a:t>
            </a:r>
            <a:r>
              <a:rPr lang="uk-UA" sz="2400" b="1" i="1" dirty="0"/>
              <a:t> повертається на Україну. Друзі і співробітники вченого створюють Центральну Раду. Володимир Винниченко надсилає йому телеграму з проханням посісти пост Генерального Секретаря фінансів Центральної Ради. </a:t>
            </a:r>
            <a:endParaRPr lang="uk-UA" sz="2400" b="1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339752" y="548679"/>
            <a:ext cx="521912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1918 - Перший академік</a:t>
            </a:r>
          </a:p>
        </p:txBody>
      </p:sp>
      <p:pic>
        <p:nvPicPr>
          <p:cNvPr id="3" name="Picture 2" descr="C:\Users\Олег\Desktop\Новая папка\img7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3456384" cy="399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4306253" y="1340768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/>
              <a:t> </a:t>
            </a:r>
            <a:r>
              <a:rPr lang="uk-UA" sz="2000" b="1" i="1" dirty="0"/>
              <a:t>1918 р. в надзвичайно складних умовах німецької окупації, зміни урядів та їхньої політики, хаосу й розрухи страшних років громадянської війни Михайло Іванович бере участь у створенні Української Академії наук та її соціально-економічного відділу. Навколо нього об'єднуються кращі наукові сили в галузі економіки. Він розробляє структуру та напрями наукових досліджень, які є перспективною та комплексною програмою, що не втратила своєї актуальності й нині.</a:t>
            </a:r>
          </a:p>
        </p:txBody>
      </p:sp>
    </p:spTree>
    <p:extLst>
      <p:ext uri="{BB962C8B-B14F-4D97-AF65-F5344CB8AC3E}">
        <p14:creationId xmlns:p14="http://schemas.microsoft.com/office/powerpoint/2010/main" val="419953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115616" y="476672"/>
            <a:ext cx="691276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1918 - Професор Київського державного університету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302433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3851920" y="1988840"/>
            <a:ext cx="50040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/>
              <a:t> З ініціативи </a:t>
            </a:r>
            <a:r>
              <a:rPr lang="uk-UA" sz="2000" b="1" i="1" dirty="0" smtClean="0"/>
              <a:t>М.</a:t>
            </a:r>
            <a:r>
              <a:rPr lang="uk-UA" sz="2000" b="1" i="1" dirty="0" err="1" smtClean="0"/>
              <a:t>Туган-Барановського</a:t>
            </a:r>
            <a:r>
              <a:rPr lang="uk-UA" sz="2000" b="1" i="1" dirty="0" smtClean="0"/>
              <a:t> </a:t>
            </a:r>
            <a:r>
              <a:rPr lang="uk-UA" sz="2000" b="1" i="1" dirty="0"/>
              <a:t>у грудні 1918 року створено Інститут економічної кон'юнктури, який він і очолив; у 1919 р. - демографічний </a:t>
            </a:r>
            <a:r>
              <a:rPr lang="uk-UA" sz="2000" b="1" i="1" dirty="0" smtClean="0"/>
              <a:t>інститут, </a:t>
            </a:r>
            <a:r>
              <a:rPr lang="uk-UA" sz="2000" b="1" i="1" dirty="0"/>
              <a:t>а також Кооперативний інститут (останній - вже після смерті вченого). Крім того, Михайло Іванович очолював Українське наукове товариство економістів та Центральний кооперативний український комітет. Йому присвоїли звання академіка. У цей останній період свого життя М.</a:t>
            </a:r>
            <a:r>
              <a:rPr lang="uk-UA" sz="2000" b="1" i="1" dirty="0" err="1"/>
              <a:t>Туган-Барановський</a:t>
            </a:r>
            <a:r>
              <a:rPr lang="uk-UA" sz="2000" b="1" i="1" dirty="0"/>
              <a:t> обіймає посаду професора, декана юридичного факультету Київського університету.</a:t>
            </a:r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95536" y="527284"/>
            <a:ext cx="852477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1919 - Кінець життєвого шляху вченого </a:t>
            </a:r>
          </a:p>
        </p:txBody>
      </p:sp>
      <p:sp>
        <p:nvSpPr>
          <p:cNvPr id="3" name="Прямокутник 2"/>
          <p:cNvSpPr/>
          <p:nvPr/>
        </p:nvSpPr>
        <p:spPr>
          <a:xfrm>
            <a:off x="478371" y="1556792"/>
            <a:ext cx="835909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/>
              <a:t>М. І. </a:t>
            </a:r>
            <a:r>
              <a:rPr lang="uk-UA" sz="3200" b="1" i="1" dirty="0" err="1"/>
              <a:t>Туган-Барановський</a:t>
            </a:r>
            <a:r>
              <a:rPr lang="uk-UA" sz="3200" b="1" i="1" dirty="0"/>
              <a:t> був призначений радником з економічних питань делегації УНР на Паризькій мирній конференції, де вирішувалася доля Європи після закінчення Першої світової війни. 1919 р., 21 січня – під час подорожі до Парижу вчений помирає в потязі неподалік від Одесі. В Одесі він був і похований.</a:t>
            </a:r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899592" y="523615"/>
            <a:ext cx="752648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 </a:t>
            </a:r>
            <a:r>
              <a:rPr lang="uk-UA" sz="36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Туган-Барановського</a:t>
            </a:r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УРЕ…</a:t>
            </a: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665537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Текст 3"/>
          <p:cNvSpPr txBox="1">
            <a:spLocks/>
          </p:cNvSpPr>
          <p:nvPr/>
        </p:nvSpPr>
        <p:spPr bwMode="auto">
          <a:xfrm>
            <a:off x="4152753" y="2673114"/>
            <a:ext cx="2659062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fontAlgn="base">
              <a:lnSpc>
                <a:spcPct val="125000"/>
              </a:lnSpc>
              <a:spcBef>
                <a:spcPts val="600"/>
              </a:spcBef>
              <a:spcAft>
                <a:spcPts val="1000"/>
              </a:spcAft>
              <a:buClr>
                <a:schemeClr val="accent2"/>
              </a:buClr>
              <a:buSzPct val="85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fontAlgn="base">
              <a:spcBef>
                <a:spcPts val="300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4888" indent="-228600" algn="l" rtl="0" fontAlgn="base">
              <a:spcBef>
                <a:spcPts val="300"/>
              </a:spcBef>
              <a:spcAft>
                <a:spcPct val="0"/>
              </a:spcAft>
              <a:buClr>
                <a:srgbClr val="B37732"/>
              </a:buClr>
              <a:buSzPct val="85000"/>
              <a:buFont typeface="Wingdings 2" pitchFamily="18" charset="2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9525" indent="-228600" algn="l" rtl="0" fontAlgn="base">
              <a:spcBef>
                <a:spcPts val="300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163" indent="-228600" algn="l" rtl="0" fontAlgn="base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itchFamily="18" charset="2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"…</a:t>
            </a: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російський і український буржуазний економіст, історик, один із представників "легального марксизму..."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19092" y="1169946"/>
            <a:ext cx="2462452" cy="1884265"/>
          </a:xfrm>
          <a:prstGeom prst="rect">
            <a:avLst/>
          </a:prstGeom>
          <a:ln w="6350" cap="rnd">
            <a:noFill/>
          </a:ln>
        </p:spPr>
        <p:txBody>
          <a:bodyPr vert="horz" wrap="square" lIns="91440" tIns="9144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buNone/>
              <a:defRPr lang="en-US" sz="1800" b="1" kern="1200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rgbClr val="F9F9F9"/>
                </a:solidFill>
                <a:latin typeface="Constantia" pitchFamily="18" charset="0"/>
              </a:defRPr>
            </a:lvl9pPr>
          </a:lstStyle>
          <a:p>
            <a:r>
              <a:rPr lang="uk-UA" sz="2600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 "Українська Радянська</a:t>
            </a:r>
            <a:br>
              <a:rPr lang="uk-UA" sz="2600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</a:br>
            <a:r>
              <a:rPr lang="uk-UA" sz="2600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Енциклопедія" (1984 р.)</a:t>
            </a:r>
            <a:r>
              <a:rPr lang="uk-UA" sz="3600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 smtClean="0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187624" y="541548"/>
            <a:ext cx="6817957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Пам’яті </a:t>
            </a:r>
            <a:r>
              <a:rPr lang="uk-UA" sz="36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Туган</a:t>
            </a:r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- Барановського</a:t>
            </a:r>
          </a:p>
        </p:txBody>
      </p:sp>
      <p:pic>
        <p:nvPicPr>
          <p:cNvPr id="3" name="Рисунок 3" descr="D:\мои документы\Барановський\gerb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456" y="1159116"/>
            <a:ext cx="3639521" cy="306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4" descr="D:\мои документы\Барановський\421px-Myhaylo_Tuhan-Baranovsk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2941637" cy="418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3913976" y="4180344"/>
            <a:ext cx="49064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err="1"/>
              <a:t>Його</a:t>
            </a:r>
            <a:r>
              <a:rPr lang="ru-RU" sz="2400" b="1" i="1" dirty="0"/>
              <a:t> </a:t>
            </a:r>
            <a:r>
              <a:rPr lang="ru-RU" sz="2400" b="1" i="1" dirty="0" err="1"/>
              <a:t>ім'я</a:t>
            </a:r>
            <a:r>
              <a:rPr lang="ru-RU" sz="2400" b="1" i="1" dirty="0"/>
              <a:t> носить </a:t>
            </a:r>
            <a:r>
              <a:rPr lang="ru-RU" sz="2400" b="1" i="1" dirty="0" err="1"/>
              <a:t>Донецький</a:t>
            </a:r>
            <a:r>
              <a:rPr lang="ru-RU" sz="2400" b="1" i="1" dirty="0"/>
              <a:t> </a:t>
            </a:r>
            <a:r>
              <a:rPr lang="ru-RU" sz="2400" b="1" i="1" dirty="0" err="1"/>
              <a:t>державний</a:t>
            </a:r>
            <a:r>
              <a:rPr lang="ru-RU" sz="2400" b="1" i="1" dirty="0"/>
              <a:t> </a:t>
            </a:r>
            <a:r>
              <a:rPr lang="ru-RU" sz="2400" b="1" i="1" dirty="0" err="1"/>
              <a:t>університет</a:t>
            </a:r>
            <a:r>
              <a:rPr lang="ru-RU" sz="2400" b="1" i="1" dirty="0"/>
              <a:t> </a:t>
            </a:r>
            <a:r>
              <a:rPr lang="ru-RU" sz="2400" b="1" i="1" dirty="0" err="1"/>
              <a:t>економіки</a:t>
            </a:r>
            <a:r>
              <a:rPr lang="ru-RU" sz="2400" b="1" i="1" dirty="0"/>
              <a:t> і </a:t>
            </a:r>
            <a:r>
              <a:rPr lang="ru-RU" sz="2400" b="1" i="1" dirty="0" err="1"/>
              <a:t>торгівлі</a:t>
            </a:r>
            <a:r>
              <a:rPr lang="ru-RU" sz="2400" b="1" i="1" dirty="0"/>
              <a:t>. У головному </a:t>
            </a:r>
            <a:r>
              <a:rPr lang="ru-RU" sz="2400" b="1" i="1" dirty="0" err="1"/>
              <a:t>корпусі</a:t>
            </a:r>
            <a:r>
              <a:rPr lang="ru-RU" sz="2400" b="1" i="1" dirty="0"/>
              <a:t> </a:t>
            </a:r>
            <a:r>
              <a:rPr lang="ru-RU" sz="2400" b="1" i="1" dirty="0" err="1"/>
              <a:t>університету</a:t>
            </a:r>
            <a:r>
              <a:rPr lang="ru-RU" sz="2400" b="1" i="1" dirty="0"/>
              <a:t> </a:t>
            </a:r>
            <a:r>
              <a:rPr lang="ru-RU" sz="2400" b="1" i="1" dirty="0" err="1"/>
              <a:t>відкрито</a:t>
            </a:r>
            <a:r>
              <a:rPr lang="ru-RU" sz="2400" b="1" i="1" dirty="0"/>
              <a:t> перший в </a:t>
            </a:r>
            <a:r>
              <a:rPr lang="ru-RU" sz="2400" b="1" i="1" dirty="0" err="1"/>
              <a:t>Україні</a:t>
            </a:r>
            <a:r>
              <a:rPr lang="ru-RU" sz="2400" b="1" i="1" dirty="0"/>
              <a:t> </a:t>
            </a:r>
            <a:r>
              <a:rPr lang="ru-RU" sz="2400" b="1" i="1" dirty="0" err="1"/>
              <a:t>пам'ятник</a:t>
            </a:r>
            <a:r>
              <a:rPr lang="ru-RU" sz="2400" b="1" i="1" dirty="0"/>
              <a:t> М. І. </a:t>
            </a:r>
            <a:r>
              <a:rPr lang="ru-RU" sz="2400" b="1" i="1" dirty="0" err="1"/>
              <a:t>Туган-Барановському</a:t>
            </a:r>
            <a:r>
              <a:rPr lang="ru-RU" sz="2400" b="1" i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41199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6172" y="620689"/>
            <a:ext cx="3036531" cy="3744416"/>
          </a:xfrm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92720" y="548680"/>
            <a:ext cx="2805602" cy="3672408"/>
          </a:xfrm>
          <a:prstGeom prst="rect">
            <a:avLst/>
          </a:prstGeom>
        </p:spPr>
      </p:pic>
      <p:sp>
        <p:nvSpPr>
          <p:cNvPr id="5" name="Прямокутник 4"/>
          <p:cNvSpPr/>
          <p:nvPr/>
        </p:nvSpPr>
        <p:spPr>
          <a:xfrm>
            <a:off x="1691680" y="4319573"/>
            <a:ext cx="70212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i="1" dirty="0"/>
              <a:t>Академія економічних наук України з 1997 року нагороджує вчених "Золотою медаллю імені М. І. </a:t>
            </a:r>
            <a:r>
              <a:rPr lang="uk-UA" sz="2400" b="1" i="1" dirty="0" err="1"/>
              <a:t>Туган-Барановського</a:t>
            </a:r>
            <a:r>
              <a:rPr lang="uk-UA" sz="2400" b="1" i="1" dirty="0"/>
              <a:t>" за значний особистий внесок у розвиток економічних і науково-технічних сфер та активну суспільну діяльність на благо й розвиток України. </a:t>
            </a:r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619672" y="2034332"/>
            <a:ext cx="5790688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6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ndalus" pitchFamily="18" charset="-78"/>
              </a:rPr>
              <a:t>Дякую за увагу!</a:t>
            </a:r>
            <a:endParaRPr lang="uk-UA" sz="6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228958" y="595916"/>
            <a:ext cx="6582123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…. та в закордонних виданнях</a:t>
            </a:r>
          </a:p>
        </p:txBody>
      </p:sp>
      <p:sp>
        <p:nvSpPr>
          <p:cNvPr id="3" name="Прямокутник 2"/>
          <p:cNvSpPr/>
          <p:nvPr/>
        </p:nvSpPr>
        <p:spPr>
          <a:xfrm>
            <a:off x="539552" y="1997839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/>
              <a:t>Натомість у виданнях закордонних (та вже й у сьогоднішніх в Україні) </a:t>
            </a:r>
            <a:r>
              <a:rPr lang="uk-UA" sz="2800" b="1" i="1" dirty="0" err="1"/>
              <a:t>Туган-Барановський</a:t>
            </a:r>
            <a:r>
              <a:rPr lang="uk-UA" sz="2800" b="1" i="1" dirty="0"/>
              <a:t> — визначний економіст, один із найкращих знавців кон'юнктурних економічних циклів, автор численних праць про теорію вартості, розподілу суспільного доходу, історію господарського розвитку та кооперативних основ господарської діяльності, "фундатор теорії економічної кон'юнктури" і "економіст світового рівня". </a:t>
            </a:r>
            <a:endParaRPr lang="uk-UA" sz="2800" b="1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467544" y="476672"/>
            <a:ext cx="83425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1865 - Народження та початкова освіта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2952328" cy="3991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3779912" y="1700808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600" b="1" i="1" dirty="0"/>
              <a:t>Народився Михайло Іванович </a:t>
            </a:r>
            <a:r>
              <a:rPr lang="uk-UA" sz="2600" b="1" i="1" dirty="0" err="1"/>
              <a:t>Туган-Барановський</a:t>
            </a:r>
            <a:r>
              <a:rPr lang="uk-UA" sz="2600" b="1" i="1" dirty="0"/>
              <a:t> у с. Солоному Куп'янського повіту Харківської губернії в заможній дворянській сім'ї. </a:t>
            </a:r>
          </a:p>
          <a:p>
            <a:pPr algn="ctr"/>
            <a:r>
              <a:rPr lang="uk-UA" sz="2600" b="1" i="1" dirty="0"/>
              <a:t>Початкову освіту хлопець здобув удома, потім навчався у Першій Київській і Другій Харківській класичних гімназіях. </a:t>
            </a:r>
            <a:endParaRPr lang="uk-UA" sz="2600" b="1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187624" y="563142"/>
            <a:ext cx="6662465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1884 - Навчання в університеті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3979304" cy="3438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4518856" y="1259451"/>
            <a:ext cx="4572000" cy="55399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/>
              <a:t>У 1844 р. вступив на </a:t>
            </a:r>
            <a:r>
              <a:rPr lang="ru-RU" sz="2400" b="1" dirty="0" err="1"/>
              <a:t>математичний</a:t>
            </a:r>
            <a:r>
              <a:rPr lang="ru-RU" sz="2400" b="1" dirty="0"/>
              <a:t> факультет </a:t>
            </a:r>
            <a:r>
              <a:rPr lang="ru-RU" sz="2400" b="1" dirty="0" err="1"/>
              <a:t>Харківського</a:t>
            </a:r>
            <a:r>
              <a:rPr lang="ru-RU" sz="2400" b="1" dirty="0"/>
              <a:t> </a:t>
            </a:r>
            <a:r>
              <a:rPr lang="ru-RU" sz="2400" b="1" dirty="0" err="1"/>
              <a:t>університету</a:t>
            </a:r>
            <a:r>
              <a:rPr lang="ru-RU" sz="2400" b="1" dirty="0"/>
              <a:t>. </a:t>
            </a:r>
          </a:p>
          <a:p>
            <a:pPr algn="ctr"/>
            <a:r>
              <a:rPr lang="ru-RU" sz="2400" b="1" dirty="0"/>
              <a:t>"</a:t>
            </a:r>
            <a:r>
              <a:rPr lang="ru-RU" sz="2400" b="1" dirty="0" err="1"/>
              <a:t>внаслідок</a:t>
            </a:r>
            <a:r>
              <a:rPr lang="ru-RU" sz="2400" b="1" dirty="0"/>
              <a:t> </a:t>
            </a:r>
            <a:r>
              <a:rPr lang="ru-RU" sz="2400" b="1" dirty="0" err="1"/>
              <a:t>політичної</a:t>
            </a:r>
            <a:r>
              <a:rPr lang="ru-RU" sz="2400" b="1" dirty="0"/>
              <a:t> </a:t>
            </a:r>
            <a:r>
              <a:rPr lang="ru-RU" sz="2400" b="1" dirty="0" err="1"/>
              <a:t>неблагонадійності</a:t>
            </a:r>
            <a:r>
              <a:rPr lang="ru-RU" sz="2400" b="1" dirty="0"/>
              <a:t>" </a:t>
            </a:r>
            <a:r>
              <a:rPr lang="ru-RU" sz="2400" b="1" dirty="0" err="1"/>
              <a:t>виключили</a:t>
            </a:r>
            <a:r>
              <a:rPr lang="ru-RU" sz="2400" b="1" dirty="0"/>
              <a:t> з </a:t>
            </a:r>
            <a:r>
              <a:rPr lang="ru-RU" sz="2400" b="1" dirty="0" err="1"/>
              <a:t>університету</a:t>
            </a:r>
            <a:r>
              <a:rPr lang="ru-RU" sz="2400" b="1" dirty="0"/>
              <a:t> </a:t>
            </a:r>
            <a:r>
              <a:rPr lang="ru-RU" sz="2400" b="1" dirty="0" err="1"/>
              <a:t>із</a:t>
            </a:r>
            <a:r>
              <a:rPr lang="ru-RU" sz="2400" b="1" dirty="0"/>
              <a:t> </a:t>
            </a:r>
            <a:r>
              <a:rPr lang="ru-RU" sz="2400" b="1" dirty="0" err="1"/>
              <a:t>суворою</a:t>
            </a:r>
            <a:r>
              <a:rPr lang="ru-RU" sz="2400" b="1" dirty="0"/>
              <a:t> забороною </a:t>
            </a:r>
            <a:r>
              <a:rPr lang="ru-RU" sz="2400" b="1" dirty="0" err="1"/>
              <a:t>вступати</a:t>
            </a:r>
            <a:r>
              <a:rPr lang="ru-RU" sz="2400" b="1" dirty="0"/>
              <a:t> до будь-</a:t>
            </a:r>
            <a:r>
              <a:rPr lang="ru-RU" sz="2400" b="1" dirty="0" err="1"/>
              <a:t>яких</a:t>
            </a:r>
            <a:r>
              <a:rPr lang="ru-RU" sz="2400" b="1" dirty="0"/>
              <a:t> </a:t>
            </a:r>
            <a:r>
              <a:rPr lang="ru-RU" sz="2400" b="1" dirty="0" err="1"/>
              <a:t>інших</a:t>
            </a:r>
            <a:r>
              <a:rPr lang="ru-RU" sz="2400" b="1" dirty="0"/>
              <a:t> </a:t>
            </a:r>
            <a:r>
              <a:rPr lang="ru-RU" sz="2400" b="1" dirty="0" err="1"/>
              <a:t>навчальних</a:t>
            </a:r>
            <a:r>
              <a:rPr lang="ru-RU" sz="2400" b="1" dirty="0"/>
              <a:t> </a:t>
            </a:r>
            <a:r>
              <a:rPr lang="ru-RU" sz="2400" b="1" dirty="0" err="1"/>
              <a:t>закладів</a:t>
            </a:r>
            <a:r>
              <a:rPr lang="ru-RU" sz="2400" b="1" dirty="0"/>
              <a:t> </a:t>
            </a:r>
            <a:r>
              <a:rPr lang="ru-RU" sz="2400" b="1" dirty="0" err="1"/>
              <a:t>Міністерства</a:t>
            </a:r>
            <a:r>
              <a:rPr lang="ru-RU" sz="2400" b="1" dirty="0"/>
              <a:t> </a:t>
            </a:r>
            <a:r>
              <a:rPr lang="ru-RU" sz="2400" b="1" dirty="0" err="1"/>
              <a:t>народної</a:t>
            </a:r>
            <a:r>
              <a:rPr lang="ru-RU" sz="2400" b="1" dirty="0"/>
              <a:t> </a:t>
            </a:r>
            <a:r>
              <a:rPr lang="ru-RU" sz="2400" b="1" dirty="0" err="1"/>
              <a:t>освіти</a:t>
            </a:r>
            <a:r>
              <a:rPr lang="ru-RU" sz="2400" b="1" dirty="0"/>
              <a:t>. </a:t>
            </a:r>
            <a:r>
              <a:rPr lang="ru-RU" sz="2400" b="1" dirty="0" err="1"/>
              <a:t>Університет</a:t>
            </a:r>
            <a:r>
              <a:rPr lang="ru-RU" sz="2400" b="1" dirty="0"/>
              <a:t> </a:t>
            </a:r>
            <a:r>
              <a:rPr lang="ru-RU" sz="2400" b="1" dirty="0" err="1"/>
              <a:t>Михайлу</a:t>
            </a:r>
            <a:r>
              <a:rPr lang="ru-RU" sz="2400" b="1" dirty="0"/>
              <a:t> </a:t>
            </a:r>
            <a:r>
              <a:rPr lang="ru-RU" sz="2400" b="1" dirty="0" err="1"/>
              <a:t>довелося</a:t>
            </a:r>
            <a:r>
              <a:rPr lang="ru-RU" sz="2400" b="1" dirty="0"/>
              <a:t> </a:t>
            </a:r>
            <a:r>
              <a:rPr lang="ru-RU" sz="2400" b="1" dirty="0" err="1"/>
              <a:t>закінчувати</a:t>
            </a:r>
            <a:r>
              <a:rPr lang="ru-RU" sz="2400" b="1" dirty="0"/>
              <a:t> </a:t>
            </a:r>
            <a:r>
              <a:rPr lang="ru-RU" sz="2400" b="1" dirty="0" err="1"/>
              <a:t>екстерном</a:t>
            </a:r>
            <a:r>
              <a:rPr lang="ru-RU" sz="2400" b="1" dirty="0"/>
              <a:t>: у 1888 р. - </a:t>
            </a:r>
            <a:r>
              <a:rPr lang="ru-RU" sz="2400" b="1" dirty="0" err="1"/>
              <a:t>фізико-математичний</a:t>
            </a:r>
            <a:r>
              <a:rPr lang="ru-RU" sz="2400" b="1" dirty="0"/>
              <a:t> факультет; 1889 р. - факультет </a:t>
            </a:r>
            <a:r>
              <a:rPr lang="ru-RU" sz="2400" b="1" dirty="0" err="1"/>
              <a:t>юридичний</a:t>
            </a:r>
            <a:r>
              <a:rPr lang="ru-RU" sz="2400" b="1" dirty="0"/>
              <a:t>. </a:t>
            </a:r>
            <a:r>
              <a:rPr lang="ru-RU" dirty="0"/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899592" y="548680"/>
            <a:ext cx="763284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1890 р. – Перший «Петербурзький» період життя</a:t>
            </a:r>
            <a:endParaRPr lang="uk-UA" sz="36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755576" y="1997839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/>
              <a:t>Подальшу освіту, як науковець, М.І.</a:t>
            </a:r>
            <a:r>
              <a:rPr lang="uk-UA" sz="2800" b="1" i="1" dirty="0" err="1"/>
              <a:t>Туган-Барановський</a:t>
            </a:r>
            <a:r>
              <a:rPr lang="uk-UA" sz="2800" b="1" i="1" dirty="0"/>
              <a:t> продовжив у Петербурзі. Тут розпочинається перший, так званий "російський", період його діяльності. Вже перша праця "Вчення про граничну корисність господарських благ, як причина їх цінності", опублікована в журналі "</a:t>
            </a:r>
            <a:r>
              <a:rPr lang="uk-UA" sz="2800" b="1" i="1" dirty="0" err="1"/>
              <a:t>Юридический</a:t>
            </a:r>
            <a:r>
              <a:rPr lang="uk-UA" sz="2800" b="1" i="1" dirty="0"/>
              <a:t> </a:t>
            </a:r>
            <a:r>
              <a:rPr lang="uk-UA" sz="2800" b="1" i="1" dirty="0" err="1"/>
              <a:t>вестник</a:t>
            </a:r>
            <a:r>
              <a:rPr lang="uk-UA" sz="2800" b="1" i="1" dirty="0"/>
              <a:t>" (1890), мала широкий резонанс у наукових колах.	</a:t>
            </a:r>
            <a:endParaRPr lang="uk-UA" sz="2800" b="1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115616" y="476672"/>
            <a:ext cx="705678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1891, 1892 – Книги про життя Прудона і  Мілля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940934"/>
            <a:ext cx="318973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416" y="1940933"/>
            <a:ext cx="327585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691680" y="541548"/>
            <a:ext cx="589469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1892 - Стажування в Англії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3815814" cy="4071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4523990" y="1556792"/>
            <a:ext cx="436849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/>
              <a:t>Предметом свого нового дослідження учений обрав промислові кризи.   У 1892 р. М. </a:t>
            </a:r>
            <a:r>
              <a:rPr lang="uk-UA" sz="2800" b="1" i="1" dirty="0" err="1"/>
              <a:t>Туган-Барановський</a:t>
            </a:r>
            <a:r>
              <a:rPr lang="uk-UA" sz="2800" b="1" i="1" dirty="0"/>
              <a:t> їде до Англії. Об’єктом свого дослідження вчений обрав економіку Англії, в якій, за його висловом, «капіталістичний  лад досяг повної переваги». </a:t>
            </a:r>
            <a:endParaRPr lang="uk-UA" sz="2800" b="1" i="1" dirty="0"/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195736" y="548680"/>
            <a:ext cx="491923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1894 - Звання магістра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46" y="1397675"/>
            <a:ext cx="3760637" cy="412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4427983" y="1628800"/>
            <a:ext cx="430625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i="1" dirty="0"/>
              <a:t>У 1894 р. побачила світ </a:t>
            </a:r>
            <a:r>
              <a:rPr lang="uk-UA" sz="2400" b="1" i="1" dirty="0" err="1"/>
              <a:t>видрукована</a:t>
            </a:r>
            <a:r>
              <a:rPr lang="uk-UA" sz="2400" b="1" i="1" dirty="0"/>
              <a:t> у Петербурзі книга ученого "Промислові кризи в сучасній Англії, їхні причини і вплив на народне життя".</a:t>
            </a:r>
          </a:p>
          <a:p>
            <a:pPr algn="ctr"/>
            <a:r>
              <a:rPr lang="uk-UA" sz="2400" b="1" i="1" dirty="0"/>
              <a:t>За це дослідження Московський університет присвоїв Михайлу Івановичу ступінь магістра політекономії.	</a:t>
            </a:r>
          </a:p>
        </p:txBody>
      </p:sp>
    </p:spTree>
    <p:extLst>
      <p:ext uri="{BB962C8B-B14F-4D97-AF65-F5344CB8AC3E}">
        <p14:creationId xmlns:p14="http://schemas.microsoft.com/office/powerpoint/2010/main" val="2369109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991</Words>
  <Application>Microsoft Office PowerPoint</Application>
  <PresentationFormat>Екран (4:3)</PresentationFormat>
  <Paragraphs>50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22</vt:i4>
      </vt:variant>
    </vt:vector>
  </HeadingPairs>
  <TitlesOfParts>
    <vt:vector size="23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Олег</cp:lastModifiedBy>
  <cp:revision>27</cp:revision>
  <dcterms:created xsi:type="dcterms:W3CDTF">2013-08-18T05:10:05Z</dcterms:created>
  <dcterms:modified xsi:type="dcterms:W3CDTF">2015-04-01T10:18:52Z</dcterms:modified>
</cp:coreProperties>
</file>