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7" r:id="rId2"/>
    <p:sldId id="258" r:id="rId3"/>
    <p:sldId id="257" r:id="rId4"/>
    <p:sldId id="259" r:id="rId5"/>
    <p:sldId id="260" r:id="rId6"/>
    <p:sldId id="261" r:id="rId7"/>
    <p:sldId id="266" r:id="rId8"/>
    <p:sldId id="268" r:id="rId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7" d="100"/>
          <a:sy n="107" d="100"/>
        </p:scale>
        <p:origin x="-1734" y="-16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K:\ProPowerPoint\Шаблоны\ТЕХНОЛОГИИ\Информационные технологии\I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4613" y="0"/>
            <a:ext cx="9218613" cy="6958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8173" y="116632"/>
            <a:ext cx="7772400" cy="1470025"/>
          </a:xfrm>
        </p:spPr>
        <p:txBody>
          <a:bodyPr>
            <a:normAutofit/>
          </a:bodyPr>
          <a:lstStyle>
            <a:lvl1pPr>
              <a:defRPr sz="4800">
                <a:solidFill>
                  <a:schemeClr val="bg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33973" y="5877272"/>
            <a:ext cx="6400800" cy="697632"/>
          </a:xfrm>
        </p:spPr>
        <p:txBody>
          <a:bodyPr>
            <a:normAutofit/>
          </a:bodyPr>
          <a:lstStyle>
            <a:lvl1pPr marL="0" indent="0" algn="ctr">
              <a:buNone/>
              <a:defRPr sz="3600">
                <a:solidFill>
                  <a:schemeClr val="bg1">
                    <a:lumMod val="9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934665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09254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K:\ProPowerPoint\Шаблоны\ТЕХНОЛОГИИ\Информационные технологии\ITSlide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163" y="0"/>
            <a:ext cx="9174163" cy="689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Заголовок 1"/>
          <p:cNvSpPr>
            <a:spLocks noGrp="1"/>
          </p:cNvSpPr>
          <p:nvPr>
            <p:ph type="title"/>
          </p:nvPr>
        </p:nvSpPr>
        <p:spPr bwMode="auto">
          <a:xfrm>
            <a:off x="1619250" y="274638"/>
            <a:ext cx="706755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8" name="Текст 2"/>
          <p:cNvSpPr>
            <a:spLocks noGrp="1"/>
          </p:cNvSpPr>
          <p:nvPr>
            <p:ph type="body" idx="1"/>
          </p:nvPr>
        </p:nvSpPr>
        <p:spPr bwMode="auto">
          <a:xfrm>
            <a:off x="1692275" y="1600200"/>
            <a:ext cx="6994525" cy="4924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9" name="TextBox 6"/>
          <p:cNvSpPr txBox="1">
            <a:spLocks noChangeArrowheads="1"/>
          </p:cNvSpPr>
          <p:nvPr/>
        </p:nvSpPr>
        <p:spPr bwMode="auto">
          <a:xfrm>
            <a:off x="-30163" y="6550025"/>
            <a:ext cx="172243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defRPr/>
            </a:pPr>
            <a:r>
              <a:rPr lang="en-US" sz="1400" smtClean="0">
                <a:solidFill>
                  <a:srgbClr val="376092"/>
                </a:solidFill>
                <a:latin typeface="Bell MT" pitchFamily="18" charset="0"/>
              </a:rPr>
              <a:t>ProPowerPoint.Ru</a:t>
            </a:r>
            <a:endParaRPr lang="ru-RU" sz="1400" smtClean="0">
              <a:solidFill>
                <a:srgbClr val="376092"/>
              </a:solidFill>
              <a:latin typeface="Ariston" pitchFamily="66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5" r:id="rId2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err="1">
                <a:solidFill>
                  <a:schemeClr val="tx2">
                    <a:lumMod val="75000"/>
                  </a:schemeClr>
                </a:solidFill>
              </a:rPr>
              <a:t>Програма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b="1" dirty="0" err="1">
                <a:solidFill>
                  <a:schemeClr val="tx2">
                    <a:lumMod val="75000"/>
                  </a:schemeClr>
                </a:solidFill>
              </a:rPr>
              <a:t>NetCracker</a:t>
            </a:r>
            <a:r>
              <a:rPr lang="en-US" b="1" dirty="0">
                <a:solidFill>
                  <a:schemeClr val="tx2">
                    <a:lumMod val="75000"/>
                  </a:schemeClr>
                </a:solidFill>
              </a:rPr>
              <a:t> Professional.</a:t>
            </a:r>
            <a:endParaRPr lang="ru-RU" b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2564904"/>
            <a:ext cx="5904656" cy="20162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123728" y="4941168"/>
            <a:ext cx="669674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sz="4000" dirty="0"/>
              <a:t>Виконав студент групи </a:t>
            </a:r>
            <a:r>
              <a:rPr lang="uk-UA" sz="4000" dirty="0" smtClean="0"/>
              <a:t/>
            </a:r>
            <a:br>
              <a:rPr lang="uk-UA" sz="4000" dirty="0" smtClean="0"/>
            </a:br>
            <a:r>
              <a:rPr lang="uk-UA" sz="4000" dirty="0" smtClean="0"/>
              <a:t>КМ </a:t>
            </a:r>
            <a:r>
              <a:rPr lang="uk-UA" sz="4000" dirty="0"/>
              <a:t>14-9-1 </a:t>
            </a:r>
            <a:r>
              <a:rPr lang="uk-UA" sz="4000" dirty="0" err="1"/>
              <a:t>Булавін</a:t>
            </a:r>
            <a:r>
              <a:rPr lang="uk-UA" sz="4000" dirty="0"/>
              <a:t> Артем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25437978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K:\ProPowerPoint\Шаблоны\ТЕХНОЛОГИИ\Информационные технологии\ITPrin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0345" y="0"/>
            <a:ext cx="9239250" cy="6958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750" y="1124744"/>
            <a:ext cx="8874730" cy="5327650"/>
          </a:xfrm>
        </p:spPr>
        <p:txBody>
          <a:bodyPr/>
          <a:lstStyle/>
          <a:p>
            <a:pPr marL="0" indent="0" algn="just">
              <a:buNone/>
              <a:defRPr/>
            </a:pPr>
            <a:r>
              <a:rPr lang="en-US" sz="3600" dirty="0" err="1">
                <a:solidFill>
                  <a:schemeClr val="bg1">
                    <a:lumMod val="95000"/>
                  </a:schemeClr>
                </a:solidFill>
              </a:rPr>
              <a:t>NetCracker</a:t>
            </a:r>
            <a:r>
              <a:rPr lang="en-US" sz="3600" dirty="0">
                <a:solidFill>
                  <a:schemeClr val="bg1">
                    <a:lumMod val="95000"/>
                  </a:schemeClr>
                </a:solidFill>
              </a:rPr>
              <a:t> Professional - </a:t>
            </a:r>
            <a:r>
              <a:rPr lang="uk-UA" sz="3600" dirty="0">
                <a:solidFill>
                  <a:schemeClr val="bg1">
                    <a:lumMod val="95000"/>
                  </a:schemeClr>
                </a:solidFill>
              </a:rPr>
              <a:t>інструмент мережевого проектування та імітаційного моделювання апаратного забезпечення комп'ютерних мереж як локальних (одно і багаторівневих), так і розподілених мереж, за допомогою якого можна створювати статичні та динамічні моделі мережі з візуалізацією передачі пакетів даних в реальному і модельному часу.</a:t>
            </a:r>
            <a:endParaRPr lang="uk-UA" sz="3600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432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K:\ProPowerPoint\Шаблоны\ТЕХНОЛОГИИ\Информационные технологии\ITPrin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7950" y="0"/>
            <a:ext cx="9239250" cy="6958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9" name="Заголовок 1"/>
          <p:cNvSpPr>
            <a:spLocks noGrp="1"/>
          </p:cNvSpPr>
          <p:nvPr>
            <p:ph type="title"/>
          </p:nvPr>
        </p:nvSpPr>
        <p:spPr>
          <a:xfrm>
            <a:off x="251520" y="0"/>
            <a:ext cx="8352928" cy="981075"/>
          </a:xfrm>
        </p:spPr>
        <p:txBody>
          <a:bodyPr/>
          <a:lstStyle/>
          <a:p>
            <a:r>
              <a:rPr lang="ru-RU" sz="3200" dirty="0" err="1">
                <a:solidFill>
                  <a:schemeClr val="bg1"/>
                </a:solidFill>
              </a:rPr>
              <a:t>Основне</a:t>
            </a:r>
            <a:r>
              <a:rPr lang="ru-RU" sz="3200" dirty="0">
                <a:solidFill>
                  <a:schemeClr val="bg1"/>
                </a:solidFill>
              </a:rPr>
              <a:t> </a:t>
            </a:r>
            <a:r>
              <a:rPr lang="ru-RU" sz="3200" dirty="0" err="1">
                <a:solidFill>
                  <a:schemeClr val="bg1"/>
                </a:solidFill>
              </a:rPr>
              <a:t>прикладне</a:t>
            </a:r>
            <a:r>
              <a:rPr lang="ru-RU" sz="3200" dirty="0">
                <a:solidFill>
                  <a:schemeClr val="bg1"/>
                </a:solidFill>
              </a:rPr>
              <a:t> </a:t>
            </a:r>
            <a:r>
              <a:rPr lang="ru-RU" sz="3200" dirty="0" err="1">
                <a:solidFill>
                  <a:schemeClr val="bg1"/>
                </a:solidFill>
              </a:rPr>
              <a:t>вікно</a:t>
            </a:r>
            <a:r>
              <a:rPr lang="ru-RU" sz="3200" dirty="0">
                <a:solidFill>
                  <a:schemeClr val="bg1"/>
                </a:solidFill>
              </a:rPr>
              <a:t> </a:t>
            </a:r>
            <a:br>
              <a:rPr lang="ru-RU" sz="3200" dirty="0">
                <a:solidFill>
                  <a:schemeClr val="bg1"/>
                </a:solidFill>
              </a:rPr>
            </a:br>
            <a:r>
              <a:rPr lang="en-US" sz="3200" dirty="0" err="1" smtClean="0">
                <a:solidFill>
                  <a:schemeClr val="bg1"/>
                </a:solidFill>
              </a:rPr>
              <a:t>NetCracker</a:t>
            </a:r>
            <a:r>
              <a:rPr lang="en-US" sz="3200" dirty="0" smtClean="0">
                <a:solidFill>
                  <a:schemeClr val="bg1"/>
                </a:solidFill>
              </a:rPr>
              <a:t> </a:t>
            </a:r>
            <a:r>
              <a:rPr lang="en-US" sz="3200" dirty="0">
                <a:solidFill>
                  <a:schemeClr val="bg1"/>
                </a:solidFill>
              </a:rPr>
              <a:t>Professional</a:t>
            </a:r>
            <a:endParaRPr lang="ru-RU" sz="3200" dirty="0" smtClean="0">
              <a:solidFill>
                <a:schemeClr val="bg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0825" y="1196975"/>
            <a:ext cx="8713788" cy="5327650"/>
          </a:xfrm>
        </p:spPr>
        <p:txBody>
          <a:bodyPr/>
          <a:lstStyle/>
          <a:p>
            <a:pPr marL="0" indent="0">
              <a:buNone/>
            </a:pPr>
            <a:r>
              <a:rPr lang="ru-RU" sz="1600" dirty="0" smtClean="0"/>
              <a:t>	</a:t>
            </a:r>
            <a:endParaRPr lang="ru-RU" sz="1600" b="0" dirty="0" smtClean="0">
              <a:solidFill>
                <a:schemeClr val="bg1"/>
              </a:solidFill>
              <a:effectLst/>
            </a:endParaRPr>
          </a:p>
        </p:txBody>
      </p:sp>
      <p:pic>
        <p:nvPicPr>
          <p:cNvPr id="6" name="Рисунок 5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80728"/>
            <a:ext cx="9036496" cy="576064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K:\ProPowerPoint\Шаблоны\ТЕХНОЛОГИИ\Информационные технологии\ITPrin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7950" y="0"/>
            <a:ext cx="9239250" cy="6958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9" name="Заголовок 1"/>
          <p:cNvSpPr>
            <a:spLocks noGrp="1"/>
          </p:cNvSpPr>
          <p:nvPr>
            <p:ph type="title"/>
          </p:nvPr>
        </p:nvSpPr>
        <p:spPr>
          <a:xfrm>
            <a:off x="977900" y="0"/>
            <a:ext cx="7067550" cy="981075"/>
          </a:xfrm>
        </p:spPr>
        <p:txBody>
          <a:bodyPr/>
          <a:lstStyle/>
          <a:p>
            <a:r>
              <a:rPr lang="ru-RU" sz="3600" dirty="0" err="1">
                <a:solidFill>
                  <a:schemeClr val="bg1"/>
                </a:solidFill>
              </a:rPr>
              <a:t>Інструментальна</a:t>
            </a:r>
            <a:r>
              <a:rPr lang="ru-RU" sz="3600" dirty="0">
                <a:solidFill>
                  <a:schemeClr val="bg1"/>
                </a:solidFill>
              </a:rPr>
              <a:t> панель</a:t>
            </a:r>
            <a:endParaRPr lang="ru-RU" sz="3600" dirty="0" smtClean="0">
              <a:solidFill>
                <a:schemeClr val="bg1"/>
              </a:solidFill>
            </a:endParaRPr>
          </a:p>
        </p:txBody>
      </p:sp>
      <p:pic>
        <p:nvPicPr>
          <p:cNvPr id="6" name="Объект 5" descr="C:\Users\Саня\Desktop\35998_html_m7a9b6113.png"/>
          <p:cNvPicPr>
            <a:picLocks noGrp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3975" y="2708920"/>
            <a:ext cx="9131300" cy="122413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7432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K:\ProPowerPoint\Шаблоны\ТЕХНОЛОГИИ\Информационные технологии\ITPrin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7950" y="0"/>
            <a:ext cx="9239250" cy="6958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9" name="Заголовок 1"/>
          <p:cNvSpPr>
            <a:spLocks noGrp="1"/>
          </p:cNvSpPr>
          <p:nvPr>
            <p:ph type="title"/>
          </p:nvPr>
        </p:nvSpPr>
        <p:spPr>
          <a:xfrm>
            <a:off x="977900" y="0"/>
            <a:ext cx="7067550" cy="981075"/>
          </a:xfrm>
        </p:spPr>
        <p:txBody>
          <a:bodyPr/>
          <a:lstStyle/>
          <a:p>
            <a:r>
              <a:rPr lang="ru-RU" sz="2800" dirty="0" err="1">
                <a:solidFill>
                  <a:schemeClr val="bg1"/>
                </a:solidFill>
              </a:rPr>
              <a:t>Пристрої</a:t>
            </a:r>
            <a:r>
              <a:rPr lang="ru-RU" sz="2800" dirty="0">
                <a:solidFill>
                  <a:schemeClr val="bg1"/>
                </a:solidFill>
              </a:rPr>
              <a:t> </a:t>
            </a:r>
            <a:r>
              <a:rPr lang="ru-RU" sz="2800" dirty="0" err="1">
                <a:solidFill>
                  <a:schemeClr val="bg1"/>
                </a:solidFill>
              </a:rPr>
              <a:t>відсортовані</a:t>
            </a:r>
            <a:r>
              <a:rPr lang="ru-RU" sz="2800" dirty="0">
                <a:solidFill>
                  <a:schemeClr val="bg1"/>
                </a:solidFill>
              </a:rPr>
              <a:t> за </a:t>
            </a:r>
            <a:r>
              <a:rPr lang="ru-RU" sz="2800" dirty="0" err="1">
                <a:solidFill>
                  <a:schemeClr val="bg1"/>
                </a:solidFill>
              </a:rPr>
              <a:t>найменуваннями</a:t>
            </a:r>
            <a:r>
              <a:rPr lang="ru-RU" sz="2800" dirty="0">
                <a:solidFill>
                  <a:schemeClr val="bg1"/>
                </a:solidFill>
              </a:rPr>
              <a:t> </a:t>
            </a:r>
            <a:r>
              <a:rPr lang="ru-RU" sz="2800" dirty="0" err="1">
                <a:solidFill>
                  <a:schemeClr val="bg1"/>
                </a:solidFill>
              </a:rPr>
              <a:t>виробників</a:t>
            </a:r>
            <a:endParaRPr lang="ru-RU" sz="2800" dirty="0" smtClean="0">
              <a:solidFill>
                <a:schemeClr val="bg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0825" y="980728"/>
            <a:ext cx="8713788" cy="5543897"/>
          </a:xfrm>
        </p:spPr>
        <p:txBody>
          <a:bodyPr/>
          <a:lstStyle/>
          <a:p>
            <a:pPr marL="0" indent="0">
              <a:buNone/>
              <a:defRPr/>
            </a:pPr>
            <a:r>
              <a:rPr lang="ru-RU" sz="2400" dirty="0" smtClean="0">
                <a:solidFill>
                  <a:schemeClr val="bg1">
                    <a:lumMod val="95000"/>
                  </a:schemeClr>
                </a:solidFill>
              </a:rPr>
              <a:t>	</a:t>
            </a:r>
            <a:endParaRPr lang="ru-RU" sz="2400" dirty="0">
              <a:solidFill>
                <a:schemeClr val="bg1">
                  <a:lumMod val="95000"/>
                </a:schemeClr>
              </a:solidFill>
            </a:endParaRPr>
          </a:p>
        </p:txBody>
      </p:sp>
      <p:pic>
        <p:nvPicPr>
          <p:cNvPr id="6" name="Рисунок 5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1052736"/>
            <a:ext cx="4248471" cy="568863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7432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K:\ProPowerPoint\Шаблоны\ТЕХНОЛОГИИ\Информационные технологии\ITPrin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7950" y="0"/>
            <a:ext cx="9239250" cy="6958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9" name="Заголовок 1"/>
          <p:cNvSpPr>
            <a:spLocks noGrp="1"/>
          </p:cNvSpPr>
          <p:nvPr>
            <p:ph type="title"/>
          </p:nvPr>
        </p:nvSpPr>
        <p:spPr>
          <a:xfrm>
            <a:off x="977900" y="0"/>
            <a:ext cx="7067550" cy="981075"/>
          </a:xfrm>
        </p:spPr>
        <p:txBody>
          <a:bodyPr/>
          <a:lstStyle/>
          <a:p>
            <a:r>
              <a:rPr lang="ru-RU" dirty="0" err="1">
                <a:solidFill>
                  <a:schemeClr val="bg1"/>
                </a:solidFill>
              </a:rPr>
              <a:t>Діалог</a:t>
            </a:r>
            <a:r>
              <a:rPr lang="ru-RU" dirty="0">
                <a:solidFill>
                  <a:schemeClr val="bg1"/>
                </a:solidFill>
              </a:rPr>
              <a:t> </a:t>
            </a:r>
            <a:r>
              <a:rPr lang="en-US" dirty="0">
                <a:solidFill>
                  <a:schemeClr val="bg1"/>
                </a:solidFill>
              </a:rPr>
              <a:t>Find</a:t>
            </a:r>
            <a:endParaRPr lang="ru-RU" dirty="0" smtClean="0">
              <a:solidFill>
                <a:schemeClr val="bg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0825" y="1196975"/>
            <a:ext cx="8713788" cy="5327650"/>
          </a:xfrm>
        </p:spPr>
        <p:txBody>
          <a:bodyPr/>
          <a:lstStyle/>
          <a:p>
            <a:pPr marL="0" indent="0">
              <a:buNone/>
              <a:defRPr/>
            </a:pPr>
            <a:r>
              <a:rPr lang="ru-RU" sz="2400" dirty="0" smtClean="0">
                <a:solidFill>
                  <a:schemeClr val="bg1">
                    <a:lumMod val="95000"/>
                  </a:schemeClr>
                </a:solidFill>
              </a:rPr>
              <a:t>	</a:t>
            </a:r>
            <a:endParaRPr lang="ru-RU" sz="2400" dirty="0">
              <a:solidFill>
                <a:schemeClr val="bg1">
                  <a:lumMod val="95000"/>
                </a:schemeClr>
              </a:solidFill>
            </a:endParaRPr>
          </a:p>
        </p:txBody>
      </p:sp>
      <p:pic>
        <p:nvPicPr>
          <p:cNvPr id="6" name="Рисунок 5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772816"/>
            <a:ext cx="8640960" cy="360039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7432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K:\ProPowerPoint\Шаблоны\ТЕХНОЛОГИИ\Информационные технологии\ITPrin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7950" y="0"/>
            <a:ext cx="9239250" cy="6958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0825" y="1196975"/>
            <a:ext cx="8713788" cy="5327650"/>
          </a:xfrm>
        </p:spPr>
        <p:txBody>
          <a:bodyPr/>
          <a:lstStyle/>
          <a:p>
            <a:pPr marL="0" indent="0" algn="just">
              <a:buNone/>
              <a:defRPr/>
            </a:pPr>
            <a:r>
              <a:rPr lang="ru-RU" sz="2800" dirty="0" err="1">
                <a:solidFill>
                  <a:schemeClr val="bg1">
                    <a:lumMod val="95000"/>
                  </a:schemeClr>
                </a:solidFill>
              </a:rPr>
              <a:t>Мається</a:t>
            </a:r>
            <a:r>
              <a:rPr lang="ru-RU" sz="2800" dirty="0">
                <a:solidFill>
                  <a:schemeClr val="bg1">
                    <a:lumMod val="95000"/>
                  </a:schemeClr>
                </a:solidFill>
              </a:rPr>
              <a:t> в </a:t>
            </a:r>
            <a:r>
              <a:rPr lang="ru-RU" sz="2800" dirty="0" err="1">
                <a:solidFill>
                  <a:schemeClr val="bg1">
                    <a:lumMod val="95000"/>
                  </a:schemeClr>
                </a:solidFill>
              </a:rPr>
              <a:t>програмі</a:t>
            </a:r>
            <a:r>
              <a:rPr lang="ru-RU" sz="2800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ru-RU" sz="2800" dirty="0" err="1">
                <a:solidFill>
                  <a:schemeClr val="bg1">
                    <a:lumMod val="95000"/>
                  </a:schemeClr>
                </a:solidFill>
              </a:rPr>
              <a:t>можливість</a:t>
            </a:r>
            <a:r>
              <a:rPr lang="ru-RU" sz="2800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ru-RU" sz="2800" dirty="0" err="1">
                <a:solidFill>
                  <a:schemeClr val="bg1">
                    <a:lumMod val="95000"/>
                  </a:schemeClr>
                </a:solidFill>
              </a:rPr>
              <a:t>анімації</a:t>
            </a:r>
            <a:r>
              <a:rPr lang="ru-RU" sz="2800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ru-RU" sz="2800" dirty="0" err="1">
                <a:solidFill>
                  <a:schemeClr val="bg1">
                    <a:lumMod val="95000"/>
                  </a:schemeClr>
                </a:solidFill>
              </a:rPr>
              <a:t>процесу</a:t>
            </a:r>
            <a:r>
              <a:rPr lang="ru-RU" sz="2800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ru-RU" sz="2800" dirty="0" err="1">
                <a:solidFill>
                  <a:schemeClr val="bg1">
                    <a:lumMod val="95000"/>
                  </a:schemeClr>
                </a:solidFill>
              </a:rPr>
              <a:t>моделювання</a:t>
            </a:r>
            <a:r>
              <a:rPr lang="ru-RU" sz="2800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ru-RU" sz="2800" dirty="0" err="1">
                <a:solidFill>
                  <a:schemeClr val="bg1">
                    <a:lumMod val="95000"/>
                  </a:schemeClr>
                </a:solidFill>
              </a:rPr>
              <a:t>мережі</a:t>
            </a:r>
            <a:r>
              <a:rPr lang="ru-RU" sz="2800" dirty="0">
                <a:solidFill>
                  <a:schemeClr val="bg1">
                    <a:lumMod val="95000"/>
                  </a:schemeClr>
                </a:solidFill>
              </a:rPr>
              <a:t>. </a:t>
            </a:r>
            <a:r>
              <a:rPr lang="ru-RU" sz="2800" dirty="0" err="1">
                <a:solidFill>
                  <a:schemeClr val="bg1">
                    <a:lumMod val="95000"/>
                  </a:schemeClr>
                </a:solidFill>
              </a:rPr>
              <a:t>Можна</a:t>
            </a:r>
            <a:r>
              <a:rPr lang="ru-RU" sz="2800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ru-RU" sz="2800" dirty="0" err="1">
                <a:solidFill>
                  <a:schemeClr val="bg1">
                    <a:lumMod val="95000"/>
                  </a:schemeClr>
                </a:solidFill>
              </a:rPr>
              <a:t>призупиняти</a:t>
            </a:r>
            <a:r>
              <a:rPr lang="ru-RU" sz="2800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ru-RU" sz="2800" dirty="0" err="1">
                <a:solidFill>
                  <a:schemeClr val="bg1">
                    <a:lumMod val="95000"/>
                  </a:schemeClr>
                </a:solidFill>
              </a:rPr>
              <a:t>або</a:t>
            </a:r>
            <a:r>
              <a:rPr lang="ru-RU" sz="2800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ru-RU" sz="2800" dirty="0" err="1">
                <a:solidFill>
                  <a:schemeClr val="bg1">
                    <a:lumMod val="95000"/>
                  </a:schemeClr>
                </a:solidFill>
              </a:rPr>
              <a:t>переривати</a:t>
            </a:r>
            <a:r>
              <a:rPr lang="ru-RU" sz="2800" dirty="0">
                <a:solidFill>
                  <a:schemeClr val="bg1">
                    <a:lumMod val="95000"/>
                  </a:schemeClr>
                </a:solidFill>
              </a:rPr>
              <a:t> роботу </a:t>
            </a:r>
            <a:r>
              <a:rPr lang="ru-RU" sz="2800" dirty="0" err="1">
                <a:solidFill>
                  <a:schemeClr val="bg1">
                    <a:lumMod val="95000"/>
                  </a:schemeClr>
                </a:solidFill>
              </a:rPr>
              <a:t>моделі</a:t>
            </a:r>
            <a:r>
              <a:rPr lang="ru-RU" sz="2800" dirty="0">
                <a:solidFill>
                  <a:schemeClr val="bg1">
                    <a:lumMod val="95000"/>
                  </a:schemeClr>
                </a:solidFill>
              </a:rPr>
              <a:t>, </a:t>
            </a:r>
            <a:r>
              <a:rPr lang="ru-RU" sz="2800" dirty="0" err="1">
                <a:solidFill>
                  <a:schemeClr val="bg1">
                    <a:lumMod val="95000"/>
                  </a:schemeClr>
                </a:solidFill>
              </a:rPr>
              <a:t>прокрутити</a:t>
            </a:r>
            <a:r>
              <a:rPr lang="ru-RU" sz="2800" dirty="0">
                <a:solidFill>
                  <a:schemeClr val="bg1">
                    <a:lumMod val="95000"/>
                  </a:schemeClr>
                </a:solidFill>
              </a:rPr>
              <a:t> назад </a:t>
            </a:r>
            <a:r>
              <a:rPr lang="ru-RU" sz="2800" dirty="0" err="1">
                <a:solidFill>
                  <a:schemeClr val="bg1">
                    <a:lumMod val="95000"/>
                  </a:schemeClr>
                </a:solidFill>
              </a:rPr>
              <a:t>анімаційну</a:t>
            </a:r>
            <a:r>
              <a:rPr lang="ru-RU" sz="2800" dirty="0">
                <a:solidFill>
                  <a:schemeClr val="bg1">
                    <a:lumMod val="95000"/>
                  </a:schemeClr>
                </a:solidFill>
              </a:rPr>
              <a:t> картинку і </a:t>
            </a:r>
            <a:r>
              <a:rPr lang="ru-RU" sz="2800" dirty="0" err="1">
                <a:solidFill>
                  <a:schemeClr val="bg1">
                    <a:lumMod val="95000"/>
                  </a:schemeClr>
                </a:solidFill>
              </a:rPr>
              <a:t>запустити</a:t>
            </a:r>
            <a:r>
              <a:rPr lang="ru-RU" sz="2800" dirty="0">
                <a:solidFill>
                  <a:schemeClr val="bg1">
                    <a:lumMod val="95000"/>
                  </a:schemeClr>
                </a:solidFill>
              </a:rPr>
              <a:t> повторно. </a:t>
            </a:r>
            <a:r>
              <a:rPr lang="ru-RU" sz="2800" dirty="0" err="1">
                <a:solidFill>
                  <a:schemeClr val="bg1">
                    <a:lumMod val="95000"/>
                  </a:schemeClr>
                </a:solidFill>
              </a:rPr>
              <a:t>Середовище</a:t>
            </a:r>
            <a:r>
              <a:rPr lang="ru-RU" sz="2800" dirty="0">
                <a:solidFill>
                  <a:schemeClr val="bg1">
                    <a:lumMod val="95000"/>
                  </a:schemeClr>
                </a:solidFill>
              </a:rPr>
              <a:t> прогону </a:t>
            </a:r>
            <a:r>
              <a:rPr lang="ru-RU" sz="2800" dirty="0" err="1">
                <a:solidFill>
                  <a:schemeClr val="bg1">
                    <a:lumMod val="95000"/>
                  </a:schemeClr>
                </a:solidFill>
              </a:rPr>
              <a:t>використовується</a:t>
            </a:r>
            <a:r>
              <a:rPr lang="ru-RU" sz="2800" dirty="0">
                <a:solidFill>
                  <a:schemeClr val="bg1">
                    <a:lumMod val="95000"/>
                  </a:schemeClr>
                </a:solidFill>
              </a:rPr>
              <a:t> для </a:t>
            </a:r>
            <a:r>
              <a:rPr lang="ru-RU" sz="2800" dirty="0" err="1">
                <a:solidFill>
                  <a:schemeClr val="bg1">
                    <a:lumMod val="95000"/>
                  </a:schemeClr>
                </a:solidFill>
              </a:rPr>
              <a:t>збору</a:t>
            </a:r>
            <a:r>
              <a:rPr lang="ru-RU" sz="2800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ru-RU" sz="2800" dirty="0" err="1">
                <a:solidFill>
                  <a:schemeClr val="bg1">
                    <a:lumMod val="95000"/>
                  </a:schemeClr>
                </a:solidFill>
              </a:rPr>
              <a:t>даних</a:t>
            </a:r>
            <a:r>
              <a:rPr lang="ru-RU" sz="2800" dirty="0">
                <a:solidFill>
                  <a:schemeClr val="bg1">
                    <a:lumMod val="95000"/>
                  </a:schemeClr>
                </a:solidFill>
              </a:rPr>
              <a:t> про </a:t>
            </a:r>
            <a:r>
              <a:rPr lang="ru-RU" sz="2800" dirty="0" err="1">
                <a:solidFill>
                  <a:schemeClr val="bg1">
                    <a:lumMod val="95000"/>
                  </a:schemeClr>
                </a:solidFill>
              </a:rPr>
              <a:t>функціонування</a:t>
            </a:r>
            <a:r>
              <a:rPr lang="ru-RU" sz="2800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ru-RU" sz="2800" dirty="0" err="1">
                <a:solidFill>
                  <a:schemeClr val="bg1">
                    <a:lumMod val="95000"/>
                  </a:schemeClr>
                </a:solidFill>
              </a:rPr>
              <a:t>моделі</a:t>
            </a:r>
            <a:r>
              <a:rPr lang="ru-RU" sz="2800" dirty="0">
                <a:solidFill>
                  <a:schemeClr val="bg1">
                    <a:lumMod val="95000"/>
                  </a:schemeClr>
                </a:solidFill>
              </a:rPr>
              <a:t>, </a:t>
            </a:r>
            <a:r>
              <a:rPr lang="ru-RU" sz="2800" dirty="0" err="1">
                <a:solidFill>
                  <a:schemeClr val="bg1">
                    <a:lumMod val="95000"/>
                  </a:schemeClr>
                </a:solidFill>
              </a:rPr>
              <a:t>що</a:t>
            </a:r>
            <a:r>
              <a:rPr lang="ru-RU" sz="2800" dirty="0">
                <a:solidFill>
                  <a:schemeClr val="bg1">
                    <a:lumMod val="95000"/>
                  </a:schemeClr>
                </a:solidFill>
              </a:rPr>
              <a:t> при </a:t>
            </a:r>
            <a:r>
              <a:rPr lang="ru-RU" sz="2800" dirty="0" err="1">
                <a:solidFill>
                  <a:schemeClr val="bg1">
                    <a:lumMod val="95000"/>
                  </a:schemeClr>
                </a:solidFill>
              </a:rPr>
              <a:t>необхідності</a:t>
            </a:r>
            <a:r>
              <a:rPr lang="ru-RU" sz="2800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ru-RU" sz="2800" dirty="0" err="1">
                <a:solidFill>
                  <a:schemeClr val="bg1">
                    <a:lumMod val="95000"/>
                  </a:schemeClr>
                </a:solidFill>
              </a:rPr>
              <a:t>відображається</a:t>
            </a:r>
            <a:r>
              <a:rPr lang="ru-RU" sz="2800" dirty="0">
                <a:solidFill>
                  <a:schemeClr val="bg1">
                    <a:lumMod val="95000"/>
                  </a:schemeClr>
                </a:solidFill>
              </a:rPr>
              <a:t> на </a:t>
            </a:r>
            <a:r>
              <a:rPr lang="ru-RU" sz="2800" dirty="0" err="1">
                <a:solidFill>
                  <a:schemeClr val="bg1">
                    <a:lumMod val="95000"/>
                  </a:schemeClr>
                </a:solidFill>
              </a:rPr>
              <a:t>екрані</a:t>
            </a:r>
            <a:r>
              <a:rPr lang="ru-RU" sz="2800" dirty="0">
                <a:solidFill>
                  <a:schemeClr val="bg1">
                    <a:lumMod val="95000"/>
                  </a:schemeClr>
                </a:solidFill>
              </a:rPr>
              <a:t> у </a:t>
            </a:r>
            <a:r>
              <a:rPr lang="ru-RU" sz="2800" dirty="0" err="1">
                <a:solidFill>
                  <a:schemeClr val="bg1">
                    <a:lumMod val="95000"/>
                  </a:schemeClr>
                </a:solidFill>
              </a:rPr>
              <a:t>вигляді</a:t>
            </a:r>
            <a:r>
              <a:rPr lang="ru-RU" sz="2800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ru-RU" sz="2800" dirty="0" err="1">
                <a:solidFill>
                  <a:schemeClr val="bg1">
                    <a:lumMod val="95000"/>
                  </a:schemeClr>
                </a:solidFill>
              </a:rPr>
              <a:t>діаграми</a:t>
            </a:r>
            <a:r>
              <a:rPr lang="ru-RU" sz="2800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ru-RU" sz="2800" dirty="0" err="1">
                <a:solidFill>
                  <a:schemeClr val="bg1">
                    <a:lumMod val="95000"/>
                  </a:schemeClr>
                </a:solidFill>
              </a:rPr>
              <a:t>завантаженості</a:t>
            </a:r>
            <a:r>
              <a:rPr lang="ru-RU" sz="2800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ru-RU" sz="2800" dirty="0" err="1">
                <a:solidFill>
                  <a:schemeClr val="bg1">
                    <a:lumMod val="95000"/>
                  </a:schemeClr>
                </a:solidFill>
              </a:rPr>
              <a:t>або</a:t>
            </a:r>
            <a:r>
              <a:rPr lang="ru-RU" sz="2800" dirty="0">
                <a:solidFill>
                  <a:schemeClr val="bg1">
                    <a:lumMod val="95000"/>
                  </a:schemeClr>
                </a:solidFill>
              </a:rPr>
              <a:t> в процентному </a:t>
            </a:r>
            <a:r>
              <a:rPr lang="ru-RU" sz="2800" dirty="0" err="1">
                <a:solidFill>
                  <a:schemeClr val="bg1">
                    <a:lumMod val="95000"/>
                  </a:schemeClr>
                </a:solidFill>
              </a:rPr>
              <a:t>співвідношенні</a:t>
            </a:r>
            <a:r>
              <a:rPr lang="ru-RU" sz="2800" dirty="0">
                <a:solidFill>
                  <a:schemeClr val="bg1">
                    <a:lumMod val="95000"/>
                  </a:schemeClr>
                </a:solidFill>
              </a:rPr>
              <a:t>. </a:t>
            </a:r>
            <a:r>
              <a:rPr lang="ru-RU" sz="2800" dirty="0" err="1">
                <a:solidFill>
                  <a:schemeClr val="bg1">
                    <a:lumMod val="95000"/>
                  </a:schemeClr>
                </a:solidFill>
              </a:rPr>
              <a:t>Підсистема</a:t>
            </a:r>
            <a:r>
              <a:rPr lang="ru-RU" sz="2800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ru-RU" sz="2800" dirty="0" err="1">
                <a:solidFill>
                  <a:schemeClr val="bg1">
                    <a:lumMod val="95000"/>
                  </a:schemeClr>
                </a:solidFill>
              </a:rPr>
              <a:t>аналізу</a:t>
            </a:r>
            <a:r>
              <a:rPr lang="ru-RU" sz="2800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ru-RU" sz="2800" dirty="0" err="1">
                <a:solidFill>
                  <a:schemeClr val="bg1">
                    <a:lumMod val="95000"/>
                  </a:schemeClr>
                </a:solidFill>
              </a:rPr>
              <a:t>результатів</a:t>
            </a:r>
            <a:r>
              <a:rPr lang="ru-RU" sz="2800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ru-RU" sz="2800" dirty="0" err="1">
                <a:solidFill>
                  <a:schemeClr val="bg1">
                    <a:lumMod val="95000"/>
                  </a:schemeClr>
                </a:solidFill>
              </a:rPr>
              <a:t>моделювання</a:t>
            </a:r>
            <a:r>
              <a:rPr lang="ru-RU" sz="2800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ru-RU" sz="2800" dirty="0" err="1">
                <a:solidFill>
                  <a:schemeClr val="bg1">
                    <a:lumMod val="95000"/>
                  </a:schemeClr>
                </a:solidFill>
              </a:rPr>
              <a:t>обробляє</a:t>
            </a:r>
            <a:r>
              <a:rPr lang="ru-RU" sz="2800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ru-RU" sz="2800" dirty="0" err="1">
                <a:solidFill>
                  <a:schemeClr val="bg1">
                    <a:lumMod val="95000"/>
                  </a:schemeClr>
                </a:solidFill>
              </a:rPr>
              <a:t>дані</a:t>
            </a:r>
            <a:r>
              <a:rPr lang="ru-RU" sz="2800" dirty="0">
                <a:solidFill>
                  <a:schemeClr val="bg1">
                    <a:lumMod val="95000"/>
                  </a:schemeClr>
                </a:solidFill>
              </a:rPr>
              <a:t>, </a:t>
            </a:r>
            <a:r>
              <a:rPr lang="ru-RU" sz="2800" dirty="0" err="1">
                <a:solidFill>
                  <a:schemeClr val="bg1">
                    <a:lumMod val="95000"/>
                  </a:schemeClr>
                </a:solidFill>
              </a:rPr>
              <a:t>зібрані</a:t>
            </a:r>
            <a:r>
              <a:rPr lang="ru-RU" sz="2800" dirty="0">
                <a:solidFill>
                  <a:schemeClr val="bg1">
                    <a:lumMod val="95000"/>
                  </a:schemeClr>
                </a:solidFill>
              </a:rPr>
              <a:t> при </a:t>
            </a:r>
            <a:r>
              <a:rPr lang="ru-RU" sz="2800" dirty="0" err="1">
                <a:solidFill>
                  <a:schemeClr val="bg1">
                    <a:lumMod val="95000"/>
                  </a:schemeClr>
                </a:solidFill>
              </a:rPr>
              <a:t>прогоні</a:t>
            </a:r>
            <a:r>
              <a:rPr lang="ru-RU" sz="2800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ru-RU" sz="2800" dirty="0" err="1">
                <a:solidFill>
                  <a:schemeClr val="bg1">
                    <a:lumMod val="95000"/>
                  </a:schemeClr>
                </a:solidFill>
              </a:rPr>
              <a:t>моделі</a:t>
            </a:r>
            <a:r>
              <a:rPr lang="ru-RU" sz="2800" dirty="0">
                <a:solidFill>
                  <a:schemeClr val="bg1">
                    <a:lumMod val="95000"/>
                  </a:schemeClr>
                </a:solidFill>
              </a:rPr>
              <a:t>, </a:t>
            </a:r>
            <a:r>
              <a:rPr lang="ru-RU" sz="2800" dirty="0" err="1">
                <a:solidFill>
                  <a:schemeClr val="bg1">
                    <a:lumMod val="95000"/>
                  </a:schemeClr>
                </a:solidFill>
              </a:rPr>
              <a:t>обчислює</a:t>
            </a:r>
            <a:r>
              <a:rPr lang="ru-RU" sz="2800" dirty="0">
                <a:solidFill>
                  <a:schemeClr val="bg1">
                    <a:lumMod val="95000"/>
                  </a:schemeClr>
                </a:solidFill>
              </a:rPr>
              <a:t> характеристики </a:t>
            </a:r>
            <a:r>
              <a:rPr lang="ru-RU" sz="2800" dirty="0" err="1">
                <a:solidFill>
                  <a:schemeClr val="bg1">
                    <a:lumMod val="95000"/>
                  </a:schemeClr>
                </a:solidFill>
              </a:rPr>
              <a:t>продуктивності</a:t>
            </a:r>
            <a:r>
              <a:rPr lang="ru-RU" sz="2800" dirty="0">
                <a:solidFill>
                  <a:schemeClr val="bg1">
                    <a:lumMod val="95000"/>
                  </a:schemeClr>
                </a:solidFill>
              </a:rPr>
              <a:t> та </a:t>
            </a:r>
            <a:r>
              <a:rPr lang="ru-RU" sz="2800" dirty="0" err="1">
                <a:solidFill>
                  <a:schemeClr val="bg1">
                    <a:lumMod val="95000"/>
                  </a:schemeClr>
                </a:solidFill>
              </a:rPr>
              <a:t>представляє</a:t>
            </a:r>
            <a:r>
              <a:rPr lang="ru-RU" sz="2800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ru-RU" sz="2800" dirty="0" err="1">
                <a:solidFill>
                  <a:schemeClr val="bg1">
                    <a:lumMod val="95000"/>
                  </a:schemeClr>
                </a:solidFill>
              </a:rPr>
              <a:t>результати</a:t>
            </a:r>
            <a:r>
              <a:rPr lang="ru-RU" sz="2800" dirty="0">
                <a:solidFill>
                  <a:schemeClr val="bg1">
                    <a:lumMod val="95000"/>
                  </a:schemeClr>
                </a:solidFill>
              </a:rPr>
              <a:t> в </a:t>
            </a:r>
            <a:r>
              <a:rPr lang="ru-RU" sz="2800" dirty="0" err="1">
                <a:solidFill>
                  <a:schemeClr val="bg1">
                    <a:lumMod val="95000"/>
                  </a:schemeClr>
                </a:solidFill>
              </a:rPr>
              <a:t>зручній</a:t>
            </a:r>
            <a:r>
              <a:rPr lang="ru-RU" sz="2800" dirty="0">
                <a:solidFill>
                  <a:schemeClr val="bg1">
                    <a:lumMod val="95000"/>
                  </a:schemeClr>
                </a:solidFill>
              </a:rPr>
              <a:t> для </a:t>
            </a:r>
            <a:r>
              <a:rPr lang="ru-RU" sz="2800" dirty="0" err="1">
                <a:solidFill>
                  <a:schemeClr val="bg1">
                    <a:lumMod val="95000"/>
                  </a:schemeClr>
                </a:solidFill>
              </a:rPr>
              <a:t>користувача</a:t>
            </a:r>
            <a:r>
              <a:rPr lang="ru-RU" sz="2800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ru-RU" sz="2800" dirty="0" err="1">
                <a:solidFill>
                  <a:schemeClr val="bg1">
                    <a:lumMod val="95000"/>
                  </a:schemeClr>
                </a:solidFill>
              </a:rPr>
              <a:t>формі</a:t>
            </a:r>
            <a:r>
              <a:rPr lang="ru-RU" sz="2800" dirty="0">
                <a:solidFill>
                  <a:schemeClr val="bg1">
                    <a:lumMod val="95000"/>
                  </a:schemeClr>
                </a:solidFill>
              </a:rPr>
              <a:t>.</a:t>
            </a:r>
            <a:endParaRPr lang="en-US" sz="2800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432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1692275" y="1052736"/>
            <a:ext cx="6994525" cy="5471889"/>
          </a:xfrm>
        </p:spPr>
        <p:txBody>
          <a:bodyPr/>
          <a:lstStyle/>
          <a:p>
            <a:pPr marL="0" indent="0" algn="just">
              <a:buNone/>
            </a:pPr>
            <a:r>
              <a:rPr lang="ru-RU" dirty="0" err="1" smtClean="0"/>
              <a:t>Після</a:t>
            </a:r>
            <a:r>
              <a:rPr lang="ru-RU" dirty="0" smtClean="0"/>
              <a:t> </a:t>
            </a:r>
            <a:r>
              <a:rPr lang="ru-RU" dirty="0"/>
              <a:t>того, як мережа </a:t>
            </a:r>
            <a:r>
              <a:rPr lang="ru-RU" dirty="0" err="1"/>
              <a:t>спроектована</a:t>
            </a:r>
            <a:r>
              <a:rPr lang="ru-RU" dirty="0"/>
              <a:t>, </a:t>
            </a:r>
            <a:r>
              <a:rPr lang="ru-RU" dirty="0" err="1"/>
              <a:t>можна</a:t>
            </a:r>
            <a:r>
              <a:rPr lang="ru-RU" dirty="0"/>
              <a:t> легко </a:t>
            </a:r>
            <a:r>
              <a:rPr lang="ru-RU" dirty="0" err="1"/>
              <a:t>перевірити</a:t>
            </a:r>
            <a:r>
              <a:rPr lang="ru-RU" dirty="0"/>
              <a:t> </a:t>
            </a:r>
            <a:r>
              <a:rPr lang="ru-RU" dirty="0" err="1"/>
              <a:t>її</a:t>
            </a:r>
            <a:r>
              <a:rPr lang="ru-RU" dirty="0"/>
              <a:t> </a:t>
            </a:r>
            <a:r>
              <a:rPr lang="ru-RU" dirty="0" err="1"/>
              <a:t>ефективність</a:t>
            </a:r>
            <a:r>
              <a:rPr lang="ru-RU" dirty="0"/>
              <a:t>, </a:t>
            </a:r>
            <a:r>
              <a:rPr lang="ru-RU" dirty="0" err="1"/>
              <a:t>використовуючи</a:t>
            </a:r>
            <a:r>
              <a:rPr lang="ru-RU" dirty="0"/>
              <a:t> </a:t>
            </a:r>
            <a:r>
              <a:rPr lang="ru-RU" dirty="0" err="1"/>
              <a:t>емулятор</a:t>
            </a:r>
            <a:r>
              <a:rPr lang="ru-RU" dirty="0"/>
              <a:t> </a:t>
            </a:r>
            <a:r>
              <a:rPr lang="ru-RU" dirty="0" err="1"/>
              <a:t>моделювання</a:t>
            </a:r>
            <a:r>
              <a:rPr lang="ru-RU" dirty="0"/>
              <a:t> </a:t>
            </a:r>
            <a:r>
              <a:rPr lang="ru-RU" dirty="0" err="1"/>
              <a:t>трафіку</a:t>
            </a:r>
            <a:r>
              <a:rPr lang="ru-RU" dirty="0"/>
              <a:t>, </a:t>
            </a:r>
            <a:r>
              <a:rPr lang="ru-RU" dirty="0" err="1"/>
              <a:t>запитів</a:t>
            </a:r>
            <a:r>
              <a:rPr lang="ru-RU" dirty="0"/>
              <a:t> </a:t>
            </a:r>
            <a:r>
              <a:rPr lang="ru-RU" dirty="0" err="1"/>
              <a:t>із</a:t>
            </a:r>
            <a:r>
              <a:rPr lang="ru-RU" dirty="0"/>
              <a:t> </a:t>
            </a:r>
            <a:r>
              <a:rPr lang="ru-RU" dirty="0" err="1"/>
              <a:t>завданням</a:t>
            </a:r>
            <a:r>
              <a:rPr lang="ru-RU" dirty="0"/>
              <a:t> </a:t>
            </a:r>
            <a:r>
              <a:rPr lang="ru-RU" dirty="0" err="1"/>
              <a:t>різних</a:t>
            </a:r>
            <a:r>
              <a:rPr lang="ru-RU" dirty="0"/>
              <a:t> </a:t>
            </a:r>
            <a:r>
              <a:rPr lang="ru-RU" dirty="0" err="1"/>
              <a:t>статистичних</a:t>
            </a:r>
            <a:r>
              <a:rPr lang="ru-RU" dirty="0"/>
              <a:t> </a:t>
            </a:r>
            <a:r>
              <a:rPr lang="ru-RU" dirty="0" err="1"/>
              <a:t>законів</a:t>
            </a:r>
            <a:r>
              <a:rPr lang="ru-RU" dirty="0"/>
              <a:t> </a:t>
            </a:r>
            <a:r>
              <a:rPr lang="ru-RU" dirty="0" err="1"/>
              <a:t>розподілу</a:t>
            </a:r>
            <a:r>
              <a:rPr lang="ru-RU" dirty="0"/>
              <a:t> </a:t>
            </a:r>
            <a:r>
              <a:rPr lang="ru-RU" dirty="0" err="1"/>
              <a:t>інтенсивності</a:t>
            </a:r>
            <a:r>
              <a:rPr lang="ru-RU" dirty="0"/>
              <a:t> </a:t>
            </a:r>
            <a:r>
              <a:rPr lang="ru-RU" dirty="0" err="1"/>
              <a:t>передачі</a:t>
            </a:r>
            <a:r>
              <a:rPr lang="ru-RU" dirty="0"/>
              <a:t> </a:t>
            </a:r>
            <a:r>
              <a:rPr lang="ru-RU" dirty="0" err="1"/>
              <a:t>даних</a:t>
            </a:r>
            <a:r>
              <a:rPr lang="ru-RU" dirty="0"/>
              <a:t>, </a:t>
            </a:r>
            <a:r>
              <a:rPr lang="ru-RU" dirty="0" err="1"/>
              <a:t>розмірів</a:t>
            </a:r>
            <a:r>
              <a:rPr lang="ru-RU" dirty="0"/>
              <a:t> </a:t>
            </a:r>
            <a:r>
              <a:rPr lang="ru-RU" dirty="0" err="1"/>
              <a:t>блоків</a:t>
            </a:r>
            <a:r>
              <a:rPr lang="ru-RU" dirty="0"/>
              <a:t>, </a:t>
            </a:r>
            <a:r>
              <a:rPr lang="ru-RU" dirty="0" err="1"/>
              <a:t>типів</a:t>
            </a:r>
            <a:r>
              <a:rPr lang="ru-RU" dirty="0"/>
              <a:t> </a:t>
            </a:r>
            <a:r>
              <a:rPr lang="ru-RU" dirty="0" err="1"/>
              <a:t>протоколів</a:t>
            </a:r>
            <a:r>
              <a:rPr lang="ru-RU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390341786"/>
      </p:ext>
    </p:extLst>
  </p:cSld>
  <p:clrMapOvr>
    <a:masterClrMapping/>
  </p:clrMapOvr>
</p:sld>
</file>

<file path=ppt/theme/theme1.xml><?xml version="1.0" encoding="utf-8"?>
<a:theme xmlns:a="http://schemas.openxmlformats.org/drawingml/2006/main" name="IT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IT</Template>
  <TotalTime>101</TotalTime>
  <Words>173</Words>
  <Application>Microsoft Office PowerPoint</Application>
  <PresentationFormat>Экран (4:3)</PresentationFormat>
  <Paragraphs>12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IT</vt:lpstr>
      <vt:lpstr>Програма NetCracker Professional.</vt:lpstr>
      <vt:lpstr>Презентация PowerPoint</vt:lpstr>
      <vt:lpstr>Основне прикладне вікно  NetCracker Professional</vt:lpstr>
      <vt:lpstr>Інструментальна панель</vt:lpstr>
      <vt:lpstr>Пристрої відсортовані за найменуваннями виробників</vt:lpstr>
      <vt:lpstr>Діалог Find</vt:lpstr>
      <vt:lpstr>Презентация PowerPoint</vt:lpstr>
      <vt:lpstr>Презентация PowerPoint</vt:lpstr>
    </vt:vector>
  </TitlesOfParts>
  <Company>DG Win&amp;Soft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Артём Булавин</dc:creator>
  <dc:description>http://propowerpoint.ru - Бесплатные шаблоны для презентаций. Полезные советы и уроки  PowerPoint .</dc:description>
  <cp:lastModifiedBy>Сергей</cp:lastModifiedBy>
  <cp:revision>8</cp:revision>
  <dcterms:created xsi:type="dcterms:W3CDTF">2017-11-03T05:52:47Z</dcterms:created>
  <dcterms:modified xsi:type="dcterms:W3CDTF">2017-11-13T13:08:47Z</dcterms:modified>
</cp:coreProperties>
</file>