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32" r:id="rId4"/>
    <p:sldMasterId id="2147483744" r:id="rId5"/>
    <p:sldMasterId id="2147483768" r:id="rId6"/>
    <p:sldMasterId id="2147483780" r:id="rId7"/>
  </p:sldMasterIdLst>
  <p:sldIdLst>
    <p:sldId id="256" r:id="rId8"/>
    <p:sldId id="257" r:id="rId9"/>
    <p:sldId id="273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75" r:id="rId20"/>
    <p:sldId id="277" r:id="rId21"/>
    <p:sldId id="279" r:id="rId22"/>
    <p:sldId id="269" r:id="rId23"/>
    <p:sldId id="270" r:id="rId24"/>
    <p:sldId id="281" r:id="rId25"/>
    <p:sldId id="283" r:id="rId26"/>
    <p:sldId id="285" r:id="rId27"/>
    <p:sldId id="287" r:id="rId28"/>
    <p:sldId id="271" r:id="rId29"/>
    <p:sldId id="272" r:id="rId30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63FDCD"/>
    <a:srgbClr val="03E7A0"/>
    <a:srgbClr val="333300"/>
    <a:srgbClr val="008000"/>
    <a:srgbClr val="39471D"/>
    <a:srgbClr val="CC0000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114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7F0BB6B-8F33-4C3C-ACAF-098413CEA817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B846BBA-CBA9-4FFD-9BAA-C9806F537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pblog.com.ua/" TargetMode="External"/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640960" cy="6048671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50000"/>
              </a:lnSpc>
            </a:pPr>
            <a:r>
              <a:rPr lang="uk-UA" sz="4800" dirty="0" smtClean="0"/>
              <a:t>06 грудня 2017 року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6600" b="1" dirty="0" smtClean="0"/>
              <a:t>А Г Р О Х І М І Я</a:t>
            </a:r>
            <a:r>
              <a:rPr lang="uk-UA" sz="6600" dirty="0" smtClean="0"/>
              <a:t/>
            </a:r>
            <a:br>
              <a:rPr lang="uk-UA" sz="6600" dirty="0" smtClean="0"/>
            </a:br>
            <a:r>
              <a:rPr lang="uk-UA" sz="4800" dirty="0" smtClean="0"/>
              <a:t>група А-21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412776"/>
          <a:ext cx="8713789" cy="4355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292"/>
                <a:gridCol w="1080120"/>
                <a:gridCol w="1368152"/>
                <a:gridCol w="1296144"/>
                <a:gridCol w="1224136"/>
                <a:gridCol w="792088"/>
                <a:gridCol w="1440857"/>
              </a:tblGrid>
              <a:tr h="1375633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Вид</a:t>
                      </a:r>
                      <a:r>
                        <a:rPr lang="uk-UA" baseline="0" dirty="0" smtClean="0"/>
                        <a:t> птиці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Вода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Азот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Фосфор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Калій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Зола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Річний вихід на </a:t>
                      </a:r>
                    </a:p>
                    <a:p>
                      <a:pPr algn="ctr"/>
                      <a:r>
                        <a:rPr lang="uk-UA" dirty="0" smtClean="0"/>
                        <a:t>1 гол., кг</a:t>
                      </a:r>
                      <a:endParaRPr lang="ru-RU" dirty="0"/>
                    </a:p>
                  </a:txBody>
                  <a:tcPr anchor="ctr"/>
                </a:tc>
              </a:tr>
              <a:tr h="596073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Кури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56-70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1,7-1,9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1,5-2,0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0,8-1,0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14,0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6-8</a:t>
                      </a:r>
                      <a:endParaRPr lang="ru-RU" sz="2000" b="1" dirty="0"/>
                    </a:p>
                  </a:txBody>
                  <a:tcPr anchor="ctr"/>
                </a:tc>
              </a:tr>
              <a:tr h="596073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Качки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57-70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0,8-1,0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0,5-1,4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0,5-0,6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7,1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8-10</a:t>
                      </a:r>
                      <a:endParaRPr lang="ru-RU" sz="2000" b="1" dirty="0"/>
                    </a:p>
                  </a:txBody>
                  <a:tcPr anchor="ctr"/>
                </a:tc>
              </a:tr>
              <a:tr h="596073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Гуси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77-82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0,5-0,6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0,5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0,9-1,0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4,0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10-12</a:t>
                      </a:r>
                      <a:endParaRPr lang="ru-RU" sz="2000" b="1" dirty="0"/>
                    </a:p>
                  </a:txBody>
                  <a:tcPr anchor="ctr"/>
                </a:tc>
              </a:tr>
              <a:tr h="596073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Індики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74-80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0,6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0,5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1,0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8,5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9-10</a:t>
                      </a:r>
                      <a:endParaRPr lang="ru-RU" sz="2000" b="1" dirty="0"/>
                    </a:p>
                  </a:txBody>
                  <a:tcPr anchor="ctr"/>
                </a:tc>
              </a:tr>
              <a:tr h="596073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Голуби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52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1,2-2,4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1,7-2,2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1,0-2,2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12,3</a:t>
                      </a:r>
                      <a:endParaRPr lang="ru-RU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0,5-1,0</a:t>
                      </a:r>
                      <a:endParaRPr lang="ru-RU" sz="20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008112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  </a:t>
            </a:r>
            <a:r>
              <a:rPr lang="uk-UA" sz="3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ХІМІЧНИЙ СКЛАД ПТАШИНОГО ПОСЛІДУ, %</a:t>
            </a:r>
            <a:endParaRPr lang="ru-RU" sz="3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44408" y="630932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Сл.9</a:t>
            </a:r>
            <a:endParaRPr lang="ru-RU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628800"/>
            <a:ext cx="8712968" cy="50405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uk-UA" dirty="0" smtClean="0"/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/>
              <a:t>СПОСОБИ  ВИКОРИСТАННЯ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uk-UA" dirty="0" smtClean="0">
                <a:latin typeface="Calibri"/>
                <a:cs typeface="Calibri"/>
              </a:rPr>
              <a:t>• </a:t>
            </a:r>
            <a:r>
              <a:rPr lang="uk-UA" b="1" dirty="0" smtClean="0">
                <a:latin typeface="Calibri"/>
                <a:cs typeface="Calibri"/>
              </a:rPr>
              <a:t>виготовлення пудретів</a:t>
            </a:r>
            <a:r>
              <a:rPr lang="uk-UA" dirty="0" smtClean="0">
                <a:latin typeface="Calibri"/>
                <a:cs typeface="Calibri"/>
              </a:rPr>
              <a:t> – висушування  і </a:t>
            </a:r>
          </a:p>
          <a:p>
            <a:pPr>
              <a:buNone/>
            </a:pPr>
            <a:r>
              <a:rPr lang="uk-UA" dirty="0" smtClean="0">
                <a:latin typeface="Calibri"/>
                <a:cs typeface="Calibri"/>
              </a:rPr>
              <a:t>                                                   перетворювання на порошок</a:t>
            </a:r>
          </a:p>
          <a:p>
            <a:pPr>
              <a:buNone/>
            </a:pPr>
            <a:r>
              <a:rPr lang="uk-UA" dirty="0" smtClean="0">
                <a:latin typeface="Calibri"/>
                <a:cs typeface="Calibri"/>
              </a:rPr>
              <a:t>• </a:t>
            </a:r>
            <a:r>
              <a:rPr lang="uk-UA" b="1" dirty="0" smtClean="0">
                <a:latin typeface="Calibri"/>
                <a:cs typeface="Calibri"/>
              </a:rPr>
              <a:t>розбавляння водою  </a:t>
            </a:r>
            <a:r>
              <a:rPr lang="uk-UA" dirty="0" smtClean="0">
                <a:latin typeface="Calibri"/>
                <a:cs typeface="Calibri"/>
              </a:rPr>
              <a:t>- видалені із каналізаційної </a:t>
            </a:r>
          </a:p>
          <a:p>
            <a:pPr>
              <a:buNone/>
            </a:pPr>
            <a:r>
              <a:rPr lang="uk-UA" dirty="0" smtClean="0">
                <a:latin typeface="Calibri"/>
                <a:cs typeface="Calibri"/>
              </a:rPr>
              <a:t>                                              системи фекальні маси </a:t>
            </a:r>
          </a:p>
          <a:p>
            <a:pPr>
              <a:buNone/>
            </a:pPr>
            <a:r>
              <a:rPr lang="uk-UA" dirty="0" smtClean="0">
                <a:latin typeface="Calibri"/>
                <a:cs typeface="Calibri"/>
              </a:rPr>
              <a:t>                                              використовуються для зрошення</a:t>
            </a:r>
          </a:p>
          <a:p>
            <a:pPr>
              <a:buNone/>
            </a:pPr>
            <a:r>
              <a:rPr lang="uk-UA" dirty="0" smtClean="0">
                <a:latin typeface="Calibri"/>
                <a:cs typeface="Calibri"/>
              </a:rPr>
              <a:t>                                              полів</a:t>
            </a:r>
          </a:p>
          <a:p>
            <a:pPr>
              <a:buNone/>
            </a:pPr>
            <a:r>
              <a:rPr lang="uk-UA" dirty="0" smtClean="0">
                <a:latin typeface="Calibri"/>
                <a:cs typeface="Calibri"/>
              </a:rPr>
              <a:t>• </a:t>
            </a:r>
            <a:r>
              <a:rPr lang="uk-UA" b="1" dirty="0" smtClean="0">
                <a:latin typeface="Calibri"/>
                <a:cs typeface="Calibri"/>
              </a:rPr>
              <a:t>виготовлення компостів</a:t>
            </a:r>
            <a:endParaRPr lang="uk-UA" b="1" dirty="0" smtClean="0"/>
          </a:p>
          <a:p>
            <a:pPr algn="ctr">
              <a:buNone/>
            </a:pPr>
            <a:endParaRPr lang="uk-UA" dirty="0" smtClean="0"/>
          </a:p>
          <a:p>
            <a:pPr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228998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Ф Е К А Л І Ї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172400" y="6309320"/>
            <a:ext cx="72008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bg1"/>
                </a:solidFill>
              </a:rPr>
              <a:t>Сл.10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68952" cy="864096"/>
          </a:xfrm>
        </p:spPr>
        <p:txBody>
          <a:bodyPr/>
          <a:lstStyle/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С А П Р О П Е Л І,  М У 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1052736"/>
            <a:ext cx="8568952" cy="5616624"/>
          </a:xfrm>
        </p:spPr>
        <p:txBody>
          <a:bodyPr/>
          <a:lstStyle/>
          <a:p>
            <a:endParaRPr lang="uk-UA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uk-UA" b="1" u="sng" dirty="0" smtClean="0">
                <a:latin typeface="Arial" pitchFamily="34" charset="0"/>
                <a:cs typeface="Arial" pitchFamily="34" charset="0"/>
              </a:rPr>
              <a:t>Сапропелі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– продукти органічних і мінеральних відкритих прісноводних водоймищ:</a:t>
            </a:r>
          </a:p>
          <a:p>
            <a:pPr>
              <a:buNone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uk-UA" sz="2600" dirty="0" smtClean="0">
                <a:latin typeface="Arial" pitchFamily="34" charset="0"/>
                <a:cs typeface="Arial" pitchFamily="34" charset="0"/>
              </a:rPr>
              <a:t>малозольні (до 30%);   </a:t>
            </a:r>
            <a:r>
              <a:rPr lang="uk-UA" sz="2600" dirty="0" err="1" smtClean="0">
                <a:latin typeface="Arial" pitchFamily="34" charset="0"/>
                <a:cs typeface="Arial" pitchFamily="34" charset="0"/>
              </a:rPr>
              <a:t>середньозольні</a:t>
            </a:r>
            <a:r>
              <a:rPr lang="uk-UA" sz="2600" dirty="0" smtClean="0">
                <a:latin typeface="Arial" pitchFamily="34" charset="0"/>
                <a:cs typeface="Arial" pitchFamily="34" charset="0"/>
              </a:rPr>
              <a:t> ( 30-50%); </a:t>
            </a:r>
          </a:p>
          <a:p>
            <a:pPr>
              <a:buNone/>
            </a:pPr>
            <a:r>
              <a:rPr lang="uk-UA" sz="26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uk-UA" sz="2600" dirty="0" err="1" smtClean="0">
                <a:latin typeface="Arial" pitchFamily="34" charset="0"/>
                <a:cs typeface="Arial" pitchFamily="34" charset="0"/>
              </a:rPr>
              <a:t>підвищенозольні</a:t>
            </a:r>
            <a:r>
              <a:rPr lang="uk-UA" sz="2600" dirty="0" smtClean="0">
                <a:latin typeface="Arial" pitchFamily="34" charset="0"/>
                <a:cs typeface="Arial" pitchFamily="34" charset="0"/>
              </a:rPr>
              <a:t> (50-70%);   </a:t>
            </a:r>
            <a:r>
              <a:rPr lang="uk-UA" sz="2600" dirty="0" err="1" smtClean="0">
                <a:latin typeface="Arial" pitchFamily="34" charset="0"/>
                <a:cs typeface="Arial" pitchFamily="34" charset="0"/>
              </a:rPr>
              <a:t>високозольні</a:t>
            </a:r>
            <a:r>
              <a:rPr lang="uk-UA" sz="2600" dirty="0" smtClean="0">
                <a:latin typeface="Arial" pitchFamily="34" charset="0"/>
                <a:cs typeface="Arial" pitchFamily="34" charset="0"/>
              </a:rPr>
              <a:t> (70-85%)</a:t>
            </a:r>
          </a:p>
          <a:p>
            <a:pPr>
              <a:buNone/>
            </a:pPr>
            <a:endParaRPr lang="uk-UA" sz="2600" dirty="0" smtClean="0">
              <a:latin typeface="Arial" pitchFamily="34" charset="0"/>
              <a:cs typeface="Arial" pitchFamily="34" charset="0"/>
            </a:endParaRPr>
          </a:p>
          <a:p>
            <a:r>
              <a:rPr lang="uk-UA" b="1" u="sng" dirty="0" smtClean="0">
                <a:latin typeface="Arial" pitchFamily="34" charset="0"/>
                <a:cs typeface="Arial" pitchFamily="34" charset="0"/>
              </a:rPr>
              <a:t>Мул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– відклади водоймищ (озер, ставків, річок), що містять золи понад  85%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324800" y="6461720"/>
            <a:ext cx="72008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Сл.1</a:t>
            </a:r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3"/>
            <a:ext cx="8352928" cy="720079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СКЛАД  СОЛОМИ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280920" cy="3744416"/>
          </a:xfr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uk-UA" sz="4000" b="1" dirty="0" smtClean="0">
                <a:solidFill>
                  <a:srgbClr val="C65F0A"/>
                </a:solidFill>
              </a:rPr>
              <a:t>З 1 т соломи в </a:t>
            </a:r>
            <a:r>
              <a:rPr lang="uk-UA" sz="4000" b="1" dirty="0" err="1" smtClean="0">
                <a:solidFill>
                  <a:srgbClr val="C65F0A"/>
                </a:solidFill>
              </a:rPr>
              <a:t>грунт</a:t>
            </a:r>
            <a:r>
              <a:rPr lang="uk-UA" sz="4000" b="1" dirty="0" smtClean="0">
                <a:solidFill>
                  <a:srgbClr val="C65F0A"/>
                </a:solidFill>
              </a:rPr>
              <a:t> надходить: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b="1" dirty="0" smtClean="0">
                <a:solidFill>
                  <a:schemeClr val="tx1"/>
                </a:solidFill>
              </a:rPr>
              <a:t>800 кг  органічних речовин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uk-UA" b="1" dirty="0" smtClean="0">
                <a:solidFill>
                  <a:schemeClr val="tx1"/>
                </a:solidFill>
              </a:rPr>
              <a:t>                            3,5-5,5 кг   азоту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uk-UA" b="1" dirty="0" smtClean="0">
                <a:solidFill>
                  <a:schemeClr val="tx1"/>
                </a:solidFill>
              </a:rPr>
              <a:t>                            0,7-1,7 кг   фосфору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uk-UA" b="1" dirty="0" smtClean="0">
                <a:solidFill>
                  <a:schemeClr val="tx1"/>
                </a:solidFill>
              </a:rPr>
              <a:t>                          5,5-13,7 кг   калію 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uk-UA" b="1" dirty="0" smtClean="0">
                <a:solidFill>
                  <a:schemeClr val="tx1"/>
                </a:solidFill>
              </a:rPr>
              <a:t>                            2,2-9,2 кг   кальцію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uk-UA" b="1" dirty="0" smtClean="0">
                <a:solidFill>
                  <a:schemeClr val="tx1"/>
                </a:solidFill>
              </a:rPr>
              <a:t>                            0,5-1,7 кг   магнію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r>
              <a:rPr lang="uk-UA" b="1" dirty="0" smtClean="0">
                <a:solidFill>
                  <a:schemeClr val="tx1"/>
                </a:solidFill>
              </a:rPr>
              <a:t>                            1,2-2,0 кг   сірки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b="1" dirty="0" smtClean="0">
                <a:solidFill>
                  <a:schemeClr val="tx1"/>
                </a:solidFill>
              </a:rPr>
              <a:t> мікроелементи: С</a:t>
            </a:r>
            <a:r>
              <a:rPr lang="en-US" b="1" dirty="0" smtClean="0">
                <a:solidFill>
                  <a:schemeClr val="tx1"/>
                </a:solidFill>
              </a:rPr>
              <a:t>u, B, Zn, Mo, </a:t>
            </a:r>
            <a:r>
              <a:rPr lang="en-US" b="1" dirty="0" err="1" smtClean="0">
                <a:solidFill>
                  <a:schemeClr val="tx1"/>
                </a:solidFill>
              </a:rPr>
              <a:t>Mn</a:t>
            </a:r>
            <a:r>
              <a:rPr lang="en-US" b="1" dirty="0" smtClean="0">
                <a:solidFill>
                  <a:schemeClr val="tx1"/>
                </a:solidFill>
              </a:rPr>
              <a:t>, Co</a:t>
            </a:r>
            <a:endParaRPr lang="uk-UA" b="1" dirty="0" smtClean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uk-UA" b="1" dirty="0" smtClean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uk-UA" b="1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395536" y="5373216"/>
            <a:ext cx="8280920" cy="1008112"/>
          </a:xfrm>
          <a:prstGeom prst="flowChartPunchedTape">
            <a:avLst/>
          </a:prstGeom>
          <a:solidFill>
            <a:schemeClr val="accent6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u="sng" dirty="0" err="1" smtClean="0">
                <a:latin typeface="Arial" pitchFamily="34" charset="0"/>
                <a:cs typeface="Arial" pitchFamily="34" charset="0"/>
              </a:rPr>
              <a:t>Запам</a:t>
            </a:r>
            <a:r>
              <a:rPr lang="el-GR" sz="2000" b="1" u="sng" dirty="0" smtClean="0">
                <a:latin typeface="Arial" pitchFamily="34" charset="0"/>
                <a:cs typeface="Arial" pitchFamily="34" charset="0"/>
              </a:rPr>
              <a:t>ʹ</a:t>
            </a:r>
            <a:r>
              <a:rPr lang="uk-UA" sz="2000" b="1" u="sng" dirty="0" err="1" smtClean="0">
                <a:latin typeface="Arial" pitchFamily="34" charset="0"/>
                <a:cs typeface="Arial" pitchFamily="34" charset="0"/>
              </a:rPr>
              <a:t>ятайте</a:t>
            </a:r>
            <a:r>
              <a:rPr lang="uk-UA" sz="2000" b="1" u="sng" dirty="0" smtClean="0">
                <a:latin typeface="Arial" pitchFamily="34" charset="0"/>
                <a:cs typeface="Arial" pitchFamily="34" charset="0"/>
              </a:rPr>
              <a:t>!</a:t>
            </a:r>
          </a:p>
          <a:p>
            <a:pPr algn="ctr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Для  мінералізації 1 т соломи необхідно внести 7-10 кг/га азоту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84368" y="6309320"/>
            <a:ext cx="720080" cy="28803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Сл.12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uk-UA" sz="29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Розтрушування соломи по полю одночасно із збирання врожаю комбайнами</a:t>
            </a:r>
            <a:endParaRPr lang="ru-RU" sz="29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inde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97129"/>
            <a:ext cx="8280920" cy="4409321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7884368" y="6309320"/>
            <a:ext cx="720080" cy="28803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Сл.13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1008112"/>
          </a:xfr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СПОСОБИ ВИКОРИСТАННЯ СОЛОМИ </a:t>
            </a:r>
            <a:b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ЯК ДОБРИВА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5760640" cy="4464496"/>
          </a:xfr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algn="just"/>
            <a:r>
              <a:rPr lang="uk-UA" b="1" dirty="0" smtClean="0"/>
              <a:t>Накриття </a:t>
            </a:r>
            <a:r>
              <a:rPr lang="uk-UA" b="1" dirty="0" err="1" smtClean="0"/>
              <a:t>грунту</a:t>
            </a:r>
            <a:r>
              <a:rPr lang="uk-UA" b="1" dirty="0" smtClean="0"/>
              <a:t> соломою </a:t>
            </a:r>
            <a:r>
              <a:rPr lang="uk-UA" sz="2400" dirty="0" smtClean="0"/>
              <a:t>(</a:t>
            </a:r>
            <a:r>
              <a:rPr lang="uk-UA" sz="2400" dirty="0" err="1" smtClean="0"/>
              <a:t>подрібненна</a:t>
            </a:r>
            <a:r>
              <a:rPr lang="uk-UA" sz="2400" dirty="0" smtClean="0"/>
              <a:t> і рівномірно розкидана під час збирання комбайном солома залишається на полі і </a:t>
            </a:r>
            <a:r>
              <a:rPr lang="uk-UA" sz="2400" dirty="0" err="1" smtClean="0"/>
              <a:t>заорюється</a:t>
            </a:r>
            <a:r>
              <a:rPr lang="uk-UA" sz="2400" dirty="0" smtClean="0"/>
              <a:t> в </a:t>
            </a:r>
            <a:r>
              <a:rPr lang="uk-UA" sz="2400" dirty="0" err="1" smtClean="0"/>
              <a:t>грунт</a:t>
            </a:r>
            <a:r>
              <a:rPr lang="uk-UA" sz="2400" dirty="0" smtClean="0"/>
              <a:t> пізно восени)</a:t>
            </a:r>
            <a:endParaRPr lang="uk-UA" dirty="0" smtClean="0"/>
          </a:p>
          <a:p>
            <a:pPr algn="just"/>
            <a:r>
              <a:rPr lang="uk-UA" b="1" dirty="0" smtClean="0"/>
              <a:t>Глибоке заорювання соломи після збирання врожаю</a:t>
            </a:r>
          </a:p>
          <a:p>
            <a:pPr algn="just"/>
            <a:r>
              <a:rPr lang="uk-UA" b="1" dirty="0" smtClean="0"/>
              <a:t>Мульчування </a:t>
            </a:r>
            <a:r>
              <a:rPr lang="uk-UA" sz="2400" dirty="0" smtClean="0"/>
              <a:t>(</a:t>
            </a:r>
            <a:r>
              <a:rPr lang="uk-UA" sz="2400" dirty="0" err="1" smtClean="0"/>
              <a:t>подрібненна</a:t>
            </a:r>
            <a:r>
              <a:rPr lang="uk-UA" sz="2400" dirty="0" smtClean="0"/>
              <a:t> і рівномірно розкидана по полю солома зразу після збирання </a:t>
            </a:r>
            <a:r>
              <a:rPr lang="uk-UA" sz="2400" dirty="0" err="1" smtClean="0"/>
              <a:t>заробляється</a:t>
            </a:r>
            <a:r>
              <a:rPr lang="uk-UA" sz="2400" dirty="0" smtClean="0"/>
              <a:t> в </a:t>
            </a:r>
            <a:r>
              <a:rPr lang="uk-UA" sz="2400" dirty="0" err="1" smtClean="0"/>
              <a:t>грунт</a:t>
            </a:r>
            <a:r>
              <a:rPr lang="uk-UA" sz="2400" dirty="0" smtClean="0"/>
              <a:t> дисковою бороною, </a:t>
            </a:r>
            <a:r>
              <a:rPr lang="uk-UA" sz="2400" dirty="0" err="1" smtClean="0"/>
              <a:t>лущільником</a:t>
            </a:r>
            <a:r>
              <a:rPr lang="uk-UA" sz="2400" dirty="0" smtClean="0"/>
              <a:t> або фрезою)</a:t>
            </a:r>
          </a:p>
          <a:p>
            <a:pPr algn="just"/>
            <a:r>
              <a:rPr lang="uk-UA" b="1" dirty="0" smtClean="0"/>
              <a:t>Поєднання внесення соломи із зеленим добривом або рідким безпідстилковим гноєм</a:t>
            </a:r>
          </a:p>
          <a:p>
            <a:pPr>
              <a:buNone/>
            </a:pPr>
            <a:endParaRPr lang="uk-UA" b="1" dirty="0" smtClean="0"/>
          </a:p>
          <a:p>
            <a:endParaRPr lang="ru-RU" dirty="0"/>
          </a:p>
        </p:txBody>
      </p:sp>
      <p:pic>
        <p:nvPicPr>
          <p:cNvPr id="6" name="Рисунок 5" descr="17-288_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1484784"/>
            <a:ext cx="2880319" cy="1944216"/>
          </a:xfrm>
          <a:prstGeom prst="rect">
            <a:avLst/>
          </a:prstGeom>
        </p:spPr>
      </p:pic>
      <p:pic>
        <p:nvPicPr>
          <p:cNvPr id="8" name="Рисунок 7" descr="17-288_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7" y="3573016"/>
            <a:ext cx="2907323" cy="2448272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251520" y="6093296"/>
            <a:ext cx="8640960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ЗАПАМ</a:t>
            </a:r>
            <a:r>
              <a:rPr lang="el-GR" b="1" dirty="0" smtClean="0">
                <a:latin typeface="Arial" pitchFamily="34" charset="0"/>
                <a:cs typeface="Arial" pitchFamily="34" charset="0"/>
              </a:rPr>
              <a:t>ʹ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ЯТАЙТЕ!  Спалювати солому неприпустимо </a:t>
            </a:r>
          </a:p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з природоохоронної і економічної точок зору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100392" y="6309320"/>
            <a:ext cx="720080" cy="28803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Сл.14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496944" cy="56207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ВИДИ  ТОРФУ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80728"/>
            <a:ext cx="8496944" cy="5688632"/>
          </a:xfrm>
        </p:spPr>
        <p:txBody>
          <a:bodyPr/>
          <a:lstStyle/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Низинні - 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утворилися на понижених елементах рельєфу в долинах річок, заплавах під впливом </a:t>
            </a:r>
            <a:r>
              <a:rPr lang="uk-UA" sz="2000" b="1" dirty="0" err="1" smtClean="0">
                <a:latin typeface="Arial" pitchFamily="34" charset="0"/>
                <a:cs typeface="Arial" pitchFamily="34" charset="0"/>
              </a:rPr>
              <a:t>грунтових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 вод. На Україні займають 90%. Найбагатші торфи за поживними речовинами. Придатні для використання на добриво і виготовлення компостів. Реакція </a:t>
            </a:r>
            <a:r>
              <a:rPr lang="uk-UA" sz="2000" b="1" dirty="0" err="1" smtClean="0">
                <a:latin typeface="Arial" pitchFamily="34" charset="0"/>
                <a:cs typeface="Arial" pitchFamily="34" charset="0"/>
              </a:rPr>
              <a:t>слабокисла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 або нейтральна</a:t>
            </a:r>
          </a:p>
          <a:p>
            <a:pPr>
              <a:buNone/>
            </a:pPr>
            <a:endParaRPr lang="uk-UA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Верхові – 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сформувались на підвищених елементах рельєфу (вододілах, підвищеннях, піщаних терасах) головним чином із сфагнового моху. Реакція досить кисла</a:t>
            </a:r>
          </a:p>
          <a:p>
            <a:pPr>
              <a:buNone/>
            </a:pPr>
            <a:endParaRPr lang="uk-UA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Перехідні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 – займають проміжне місце між низинними і верховими. Зустрічаються рідко</a:t>
            </a:r>
          </a:p>
          <a:p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539552" y="5373216"/>
            <a:ext cx="7200800" cy="1224136"/>
          </a:xfrm>
          <a:prstGeom prst="flowChartPunchedTap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b="1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uk-UA" b="1" dirty="0" err="1" smtClean="0">
                <a:latin typeface="Arial" pitchFamily="34" charset="0"/>
                <a:cs typeface="Arial" pitchFamily="34" charset="0"/>
              </a:rPr>
              <a:t>Запам̕ятайте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!   Всі торфи багаті на азот, фосфор і залізо, </a:t>
            </a:r>
          </a:p>
          <a:p>
            <a:pPr algn="just"/>
            <a:r>
              <a:rPr lang="uk-UA" b="1" dirty="0" smtClean="0">
                <a:latin typeface="Arial" pitchFamily="34" charset="0"/>
                <a:cs typeface="Arial" pitchFamily="34" charset="0"/>
              </a:rPr>
              <a:t>                                але бідні на калій та мідь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028384" y="6381328"/>
            <a:ext cx="72008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Сл.15</a:t>
            </a:r>
            <a:endParaRPr lang="ru-RU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496944" cy="49006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К О М П О С Т 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8496944" cy="594928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14282" y="928670"/>
            <a:ext cx="4104456" cy="1440160"/>
          </a:xfrm>
          <a:prstGeom prst="snip2Diag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БІОЛОГІЧНІ</a:t>
            </a:r>
          </a:p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суміш торфу з гноєм, гноївкою, фекаліями, пташиним послідом і іншими органічними компонентами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4572000" y="928670"/>
            <a:ext cx="4104456" cy="1440160"/>
          </a:xfrm>
          <a:prstGeom prst="snip2Diag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МІНЕРАЛЬНІ</a:t>
            </a:r>
          </a:p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суміш органічних добрив з мінеральними, а також із золою і вапном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Выноска со стрелкой вверх 10"/>
          <p:cNvSpPr/>
          <p:nvPr/>
        </p:nvSpPr>
        <p:spPr>
          <a:xfrm>
            <a:off x="179512" y="2492896"/>
            <a:ext cx="4104456" cy="2304256"/>
          </a:xfrm>
          <a:prstGeom prst="up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Торфогноєві</a:t>
            </a:r>
          </a:p>
          <a:p>
            <a:pPr algn="ctr"/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Торфофекальні</a:t>
            </a:r>
          </a:p>
          <a:p>
            <a:pPr algn="ctr"/>
            <a:r>
              <a:rPr lang="uk-UA" sz="2000" b="1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Торфогноївкові</a:t>
            </a:r>
            <a:endParaRPr lang="uk-UA" sz="2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sz="2000" b="1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Торфосечові</a:t>
            </a:r>
            <a:endParaRPr lang="uk-UA" sz="2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sz="2000" b="1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Торфорослинні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Выноска со стрелкой вверх 11"/>
          <p:cNvSpPr/>
          <p:nvPr/>
        </p:nvSpPr>
        <p:spPr>
          <a:xfrm>
            <a:off x="4644008" y="2492896"/>
            <a:ext cx="4032448" cy="2232248"/>
          </a:xfrm>
          <a:prstGeom prst="up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Гнойоторфофосфоритні</a:t>
            </a:r>
            <a:endParaRPr lang="uk-UA" sz="2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Торфофосфоритні</a:t>
            </a:r>
          </a:p>
          <a:p>
            <a:pPr algn="ctr"/>
            <a:r>
              <a:rPr lang="uk-UA" sz="2000" b="1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Торфовапняні</a:t>
            </a:r>
            <a:endParaRPr lang="uk-UA" sz="2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sz="2000" b="1" dirty="0" err="1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Торфозольні</a:t>
            </a:r>
            <a:endParaRPr lang="uk-UA" sz="2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Торфомінерально-аміачні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956376" y="6381328"/>
            <a:ext cx="72008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latin typeface="Arial" pitchFamily="34" charset="0"/>
                <a:cs typeface="Arial" pitchFamily="34" charset="0"/>
              </a:rPr>
              <a:t>Сл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16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1691680" y="4941168"/>
            <a:ext cx="5472608" cy="1728192"/>
          </a:xfrm>
          <a:prstGeom prst="snip2Diag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ВЕРМИКОМПОСТИ</a:t>
            </a:r>
          </a:p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високомолекулярні органічні сполуки, що утворилися в результаті життєдіяльності </a:t>
            </a:r>
            <a:r>
              <a:rPr lang="uk-UA" b="1" dirty="0" err="1" smtClean="0">
                <a:latin typeface="Arial" pitchFamily="34" charset="0"/>
                <a:cs typeface="Arial" pitchFamily="34" charset="0"/>
              </a:rPr>
              <a:t>черв̕яків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  у процесі переробки органічних речовин (гною, соломи, листя, різних відходів тощо)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7"/>
            <a:ext cx="8424936" cy="86409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b="1" dirty="0" smtClean="0"/>
              <a:t>ВЕРМИКОМПОСТИ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484784"/>
            <a:ext cx="8424936" cy="496855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uk-UA" sz="2000" b="1" dirty="0" smtClean="0">
                <a:solidFill>
                  <a:srgbClr val="002060"/>
                </a:solidFill>
              </a:rPr>
              <a:t>ВЕРМИКОМПОСТИ</a:t>
            </a:r>
            <a:r>
              <a:rPr lang="uk-UA" sz="2000" dirty="0" smtClean="0">
                <a:solidFill>
                  <a:srgbClr val="002060"/>
                </a:solidFill>
              </a:rPr>
              <a:t> – </a:t>
            </a:r>
            <a:r>
              <a:rPr lang="uk-UA" sz="2000" b="1" dirty="0" smtClean="0">
                <a:solidFill>
                  <a:srgbClr val="002060"/>
                </a:solidFill>
              </a:rPr>
              <a:t>це високомолекулярні органічні сполуки, які утворилися внаслідок життєдіяльності черв</a:t>
            </a:r>
            <a:r>
              <a:rPr lang="el-GR" sz="2000" b="1" dirty="0" smtClean="0">
                <a:solidFill>
                  <a:srgbClr val="002060"/>
                </a:solidFill>
              </a:rPr>
              <a:t>ʹ</a:t>
            </a:r>
            <a:r>
              <a:rPr lang="uk-UA" sz="2000" b="1" dirty="0" smtClean="0">
                <a:solidFill>
                  <a:srgbClr val="002060"/>
                </a:solidFill>
              </a:rPr>
              <a:t>яків у процесі переробки ними органічних речовин (гною, курячого посліду, соломи, листя, різні відходи), які пройшли ферментацію</a:t>
            </a:r>
          </a:p>
          <a:p>
            <a:pPr algn="just"/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539552" y="3140968"/>
            <a:ext cx="3888432" cy="2016224"/>
          </a:xfrm>
          <a:prstGeom prst="snip2Diag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/>
          </a:p>
          <a:p>
            <a:pPr algn="ctr"/>
            <a:r>
              <a:rPr lang="uk-UA" b="1" dirty="0" smtClean="0"/>
              <a:t>ЧЕРВ</a:t>
            </a:r>
            <a:r>
              <a:rPr lang="el-GR" b="1" dirty="0" smtClean="0"/>
              <a:t>ʹ</a:t>
            </a:r>
            <a:r>
              <a:rPr lang="uk-UA" b="1" dirty="0" smtClean="0"/>
              <a:t>ЯКИ ЖИВУТЬ</a:t>
            </a:r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9553" y="3645024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При температурі 4-28˚С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Кислотність середовища </a:t>
            </a:r>
            <a:r>
              <a:rPr lang="uk-UA" b="1" dirty="0" err="1" smtClean="0">
                <a:solidFill>
                  <a:schemeClr val="bg1"/>
                </a:solidFill>
              </a:rPr>
              <a:t>рН</a:t>
            </a:r>
            <a:r>
              <a:rPr lang="uk-UA" b="1" dirty="0" smtClean="0">
                <a:solidFill>
                  <a:schemeClr val="bg1"/>
                </a:solidFill>
              </a:rPr>
              <a:t> 6,5-7,5</a:t>
            </a:r>
          </a:p>
          <a:p>
            <a:r>
              <a:rPr lang="uk-UA" b="1" dirty="0" err="1" smtClean="0">
                <a:solidFill>
                  <a:schemeClr val="bg1"/>
                </a:solidFill>
              </a:rPr>
              <a:t>Тривалсіть</a:t>
            </a:r>
            <a:r>
              <a:rPr lang="uk-UA" b="1" dirty="0" smtClean="0">
                <a:solidFill>
                  <a:schemeClr val="bg1"/>
                </a:solidFill>
              </a:rPr>
              <a:t> життя 800-900 діб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4644008" y="3068960"/>
            <a:ext cx="3960440" cy="2016224"/>
          </a:xfrm>
          <a:prstGeom prst="snip2Diag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700" b="1" dirty="0" smtClean="0"/>
              <a:t>ДЛЯ ВЕРМИКУЛЬТУРИ ВИКОРИСТОВУЮТЬ ВИДИ ЧЕРВ</a:t>
            </a:r>
            <a:r>
              <a:rPr lang="el-GR" sz="1700" b="1" dirty="0" smtClean="0"/>
              <a:t>ʹ</a:t>
            </a:r>
            <a:r>
              <a:rPr lang="uk-UA" sz="1700" b="1" dirty="0" smtClean="0"/>
              <a:t>ЯКІВ</a:t>
            </a:r>
          </a:p>
          <a:p>
            <a:pPr algn="ctr"/>
            <a:endParaRPr lang="uk-UA" sz="1600" dirty="0"/>
          </a:p>
          <a:p>
            <a:pPr algn="ctr"/>
            <a:endParaRPr lang="uk-UA" sz="1600" dirty="0" smtClean="0"/>
          </a:p>
          <a:p>
            <a:pPr algn="ctr"/>
            <a:endParaRPr lang="uk-UA" sz="1600" dirty="0"/>
          </a:p>
          <a:p>
            <a:pPr algn="ctr"/>
            <a:endParaRPr lang="uk-UA" sz="1600" dirty="0" smtClean="0"/>
          </a:p>
          <a:p>
            <a:pPr algn="ctr"/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932040" y="3789040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Звичайні дощові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Малі червоні</a:t>
            </a:r>
          </a:p>
          <a:p>
            <a:r>
              <a:rPr lang="uk-UA" b="1" u="sng" dirty="0" smtClean="0">
                <a:solidFill>
                  <a:schemeClr val="bg1"/>
                </a:solidFill>
              </a:rPr>
              <a:t>Червоний каліфорнійський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7544" y="5229200"/>
            <a:ext cx="8136904" cy="1080120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/>
          </a:p>
          <a:p>
            <a:pPr algn="ctr"/>
            <a:r>
              <a:rPr lang="uk-UA" b="1" dirty="0" smtClean="0"/>
              <a:t>ЧЕРВОНІ КАЛІФОРНІЙСЬКІ ЧЕРВ</a:t>
            </a:r>
            <a:r>
              <a:rPr lang="el-GR" b="1" dirty="0" smtClean="0"/>
              <a:t>ʹ</a:t>
            </a:r>
            <a:r>
              <a:rPr lang="uk-UA" b="1" dirty="0" smtClean="0"/>
              <a:t>ЯКИ ШВИДКО РОЗМНОЖУЮТЬСЯ І ДАЮТЬ </a:t>
            </a:r>
          </a:p>
          <a:p>
            <a:pPr algn="ctr"/>
            <a:r>
              <a:rPr lang="uk-UA" b="1" dirty="0" smtClean="0"/>
              <a:t>15-25-разове ВІДТВОРЕННЯ ЗА ЦИКЛ КУЛЬТИВУВАННЯ НА ВІДКРИТИХ МАЙДАНЧИКАХ</a:t>
            </a:r>
          </a:p>
          <a:p>
            <a:pPr algn="ctr"/>
            <a:r>
              <a:rPr lang="uk-UA" dirty="0" smtClean="0"/>
              <a:t> 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956376" y="6381328"/>
            <a:ext cx="72008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latin typeface="Arial" pitchFamily="34" charset="0"/>
                <a:cs typeface="Arial" pitchFamily="34" charset="0"/>
              </a:rPr>
              <a:t>Сл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17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dirty="0" smtClean="0"/>
              <a:t>КАЛІФОРНІЙСЬКИЙ  ЧЕРВ</a:t>
            </a:r>
            <a:r>
              <a:rPr lang="el-GR" b="1" dirty="0" smtClean="0"/>
              <a:t>ʹ</a:t>
            </a:r>
            <a:r>
              <a:rPr lang="uk-UA" b="1" dirty="0" smtClean="0"/>
              <a:t>ЯК</a:t>
            </a:r>
            <a:endParaRPr lang="ru-RU" b="1" dirty="0"/>
          </a:p>
        </p:txBody>
      </p:sp>
      <p:pic>
        <p:nvPicPr>
          <p:cNvPr id="4" name="Содержимое 3" descr="vorms1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280919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7956376" y="6381328"/>
            <a:ext cx="720080" cy="288032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latin typeface="Arial" pitchFamily="34" charset="0"/>
                <a:cs typeface="Arial" pitchFamily="34" charset="0"/>
              </a:rPr>
              <a:t>Сл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18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625070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uk-UA" sz="3600" dirty="0" smtClean="0"/>
              <a:t>ТЕМА: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/>
              <a:t>Органічні добрива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3600" dirty="0" smtClean="0"/>
              <a:t>МЕТА: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/>
              <a:t>Ознайомлення з властивостями і використанням основних органічних добрив: гній, пташиний послід, сапропель, солома, торф, компости, зелене добриво 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100392" y="6093296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Сл.1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352928" cy="92211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600" b="1" dirty="0" smtClean="0"/>
              <a:t>ГРЯДИ ДЛЯ ВИРОЩУВАННЯ ЧЕРВ</a:t>
            </a:r>
            <a:r>
              <a:rPr lang="el-GR" sz="3600" b="1" dirty="0" smtClean="0"/>
              <a:t>ʹ</a:t>
            </a:r>
            <a:r>
              <a:rPr lang="uk-UA" sz="3600" b="1" dirty="0" smtClean="0"/>
              <a:t>ЯКІВ</a:t>
            </a:r>
            <a:endParaRPr lang="ru-RU" sz="3600" b="1" dirty="0"/>
          </a:p>
        </p:txBody>
      </p:sp>
      <p:pic>
        <p:nvPicPr>
          <p:cNvPr id="1026" name="Picture 2" descr="D:\Мої документи\Агрохімія\Презентац\Куп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772816"/>
            <a:ext cx="5472608" cy="41764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1772816"/>
            <a:ext cx="2736304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Через 3-4 місяці відходи перетворюються на компост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924944"/>
            <a:ext cx="2736304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З 1 т органічних речовин виробляється 600 кг </a:t>
            </a:r>
            <a:r>
              <a:rPr lang="uk-UA" b="1" dirty="0" err="1" smtClean="0"/>
              <a:t>вермикомпосту</a:t>
            </a:r>
            <a:r>
              <a:rPr lang="uk-UA" b="1" dirty="0" smtClean="0"/>
              <a:t> та до 100 кг біомаси тіла черв</a:t>
            </a:r>
            <a:r>
              <a:rPr lang="el-GR" b="1" dirty="0" smtClean="0"/>
              <a:t>ʹ</a:t>
            </a:r>
            <a:r>
              <a:rPr lang="uk-UA" b="1" dirty="0" smtClean="0"/>
              <a:t>яків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4437112"/>
            <a:ext cx="2736304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Норма внесення </a:t>
            </a:r>
          </a:p>
          <a:p>
            <a:pPr algn="ctr"/>
            <a:r>
              <a:rPr lang="uk-UA" b="1" dirty="0" err="1" smtClean="0"/>
              <a:t>вермикомпосту</a:t>
            </a:r>
            <a:r>
              <a:rPr lang="uk-UA" b="1" dirty="0" smtClean="0"/>
              <a:t>:</a:t>
            </a:r>
          </a:p>
          <a:p>
            <a:r>
              <a:rPr lang="uk-UA" b="1" dirty="0" smtClean="0"/>
              <a:t>∙ суцільне – 3-3,5 т/га</a:t>
            </a:r>
          </a:p>
          <a:p>
            <a:r>
              <a:rPr lang="uk-UA" b="1" dirty="0" smtClean="0"/>
              <a:t>∙ локальне – 0,2%-0,3 т/га</a:t>
            </a:r>
          </a:p>
          <a:p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956376" y="6381328"/>
            <a:ext cx="720080" cy="288032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latin typeface="Arial" pitchFamily="34" charset="0"/>
                <a:cs typeface="Arial" pitchFamily="34" charset="0"/>
              </a:rPr>
              <a:t>Сл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19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3600" b="1" dirty="0" smtClean="0"/>
              <a:t>ПОРІВНЯЛЬНИЙ СКЛАД КОМПОСТУ І ВЕРМИКОМПОСТУ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2132856"/>
          <a:ext cx="8229600" cy="314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8816"/>
                <a:gridCol w="1944216"/>
                <a:gridCol w="20265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Параметри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Компост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err="1" smtClean="0"/>
                        <a:t>Вермикомпост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b="1" dirty="0" err="1" smtClean="0"/>
                        <a:t>рН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7,8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6,8</a:t>
                      </a:r>
                      <a:endParaRPr lang="ru-RU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Загальний азот, %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0,8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0,9-3,0</a:t>
                      </a:r>
                      <a:endParaRPr lang="ru-RU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Фосфор, %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0,35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1,3-2,5</a:t>
                      </a:r>
                      <a:endParaRPr lang="ru-RU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Калій, %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0,48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1,5-2,5</a:t>
                      </a:r>
                      <a:endParaRPr lang="ru-RU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Кальцій, %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2,27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4,5-8,0</a:t>
                      </a:r>
                      <a:endParaRPr lang="ru-RU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Магній, %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0,57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0,5-2,3</a:t>
                      </a:r>
                      <a:endParaRPr lang="ru-RU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Залізо, </a:t>
                      </a:r>
                      <a:r>
                        <a:rPr lang="uk-UA" sz="1600" b="1" dirty="0" smtClean="0"/>
                        <a:t>%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0,1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0,2-2,5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5445224"/>
            <a:ext cx="8208912" cy="4001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В 1 г міститься близько 20000 млрд. колоній бактерій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956376" y="6165304"/>
            <a:ext cx="72008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latin typeface="Arial" pitchFamily="34" charset="0"/>
                <a:cs typeface="Arial" pitchFamily="34" charset="0"/>
              </a:rPr>
              <a:t>Сл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20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648072"/>
          </a:xfrm>
          <a:solidFill>
            <a:srgbClr val="008000"/>
          </a:solidFill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ЗЕЛЕНІ  ДОБРИВА (СИДЕРАТИ)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980728"/>
            <a:ext cx="8712968" cy="568863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ВИРОЩЕНІ НА ЗЕЛЕНУ МАСУ І ЗАОРАНІ В </a:t>
            </a:r>
            <a:r>
              <a:rPr lang="uk-UA" sz="2400" b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ГРУНТ</a:t>
            </a:r>
            <a:r>
              <a:rPr lang="uk-UA" sz="24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С.-Г. КУЛЬТУРИ ДЛЯ ЗБАГАЧЕННЯ ЙОГО НА ОРГАНІЧНІ РЕЧОВИНИ ТА АЗОТ</a:t>
            </a:r>
            <a:endParaRPr lang="ru-RU" sz="2400" b="1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2276872"/>
            <a:ext cx="4248472" cy="1728192"/>
          </a:xfrm>
          <a:prstGeom prst="roundRect">
            <a:avLst/>
          </a:prstGeom>
          <a:solidFill>
            <a:srgbClr val="63FD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САМОСТІЙНЕ ЗЕЛЕНЕ ДОБРИВО</a:t>
            </a:r>
          </a:p>
          <a:p>
            <a:pPr algn="ctr"/>
            <a:r>
              <a:rPr lang="uk-UA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 поле займає поле протягом весь вегетаційний період або навіть кількох  років підряд</a:t>
            </a:r>
            <a:endParaRPr lang="ru-RU" b="1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16016" y="2276872"/>
            <a:ext cx="4248472" cy="1728192"/>
          </a:xfrm>
          <a:prstGeom prst="roundRect">
            <a:avLst/>
          </a:prstGeom>
          <a:solidFill>
            <a:srgbClr val="63FD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ПРОМІЖНЕ ЗЕЛЕНЕ ДОБРИВО</a:t>
            </a:r>
          </a:p>
          <a:p>
            <a:pPr algn="ctr"/>
            <a:r>
              <a:rPr lang="uk-UA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сидерати займають поле у період між збиранням однієї і сівбою іншої культури</a:t>
            </a:r>
            <a:endParaRPr lang="ru-RU" b="1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4149080"/>
            <a:ext cx="4248472" cy="2016224"/>
          </a:xfrm>
          <a:prstGeom prst="roundRect">
            <a:avLst/>
          </a:prstGeom>
          <a:solidFill>
            <a:srgbClr val="63FD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УКІСНЕ ЗЕЛЕНЕ ДОБРИВО</a:t>
            </a:r>
          </a:p>
          <a:p>
            <a:pPr algn="ctr"/>
            <a:r>
              <a:rPr lang="uk-UA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сидерати вирощують на одному полі, а використовують на іншому у вигляді скошеної  і подрібненої маси, яку розкидають по полю і заорюють у </a:t>
            </a:r>
            <a:r>
              <a:rPr lang="uk-UA" b="1" dirty="0" err="1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грунт</a:t>
            </a:r>
            <a:endParaRPr lang="ru-RU" b="1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6016" y="4149080"/>
            <a:ext cx="4248472" cy="2016224"/>
          </a:xfrm>
          <a:prstGeom prst="roundRect">
            <a:avLst/>
          </a:prstGeom>
          <a:solidFill>
            <a:srgbClr val="63FD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ОТАВНЕ ЗЕЛЕНЕ  ДОБРИВО</a:t>
            </a:r>
          </a:p>
          <a:p>
            <a:pPr algn="ctr"/>
            <a:r>
              <a:rPr lang="uk-UA" b="1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перший укіс сидератів бобових рослин, що не містять алкалоїдів, використовують на корм худобі, а отаву, яка відростає, заорюють у </a:t>
            </a:r>
            <a:r>
              <a:rPr lang="uk-UA" b="1" dirty="0" err="1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грунт</a:t>
            </a:r>
            <a:endParaRPr lang="uk-UA" b="1" dirty="0" smtClean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244408" y="6309320"/>
            <a:ext cx="720080" cy="288032"/>
          </a:xfrm>
          <a:prstGeom prst="roundRect">
            <a:avLst/>
          </a:prstGeom>
          <a:solidFill>
            <a:srgbClr val="03E7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Сл.21</a:t>
            </a:r>
            <a:endParaRPr lang="ru-RU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994122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ДОМАШНЄ  ЗАВДАННЯ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8640960" cy="518457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endParaRPr lang="uk-UA" dirty="0" smtClean="0">
              <a:latin typeface="Arial" pitchFamily="34" charset="0"/>
              <a:cs typeface="Arial" pitchFamily="34" charset="0"/>
            </a:endParaRPr>
          </a:p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Агрохімія.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Господаренко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Г.М., 2013, с.194-233</a:t>
            </a:r>
          </a:p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Агрохімія. За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ред.М.М.Городнього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1995, с.339-353, </a:t>
            </a:r>
          </a:p>
          <a:p>
            <a:pPr>
              <a:buNone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                                                                          361-387</a:t>
            </a:r>
          </a:p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Агрохімія.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Карасюк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І.М., 1995, с.218-268   </a:t>
            </a:r>
          </a:p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Електронна лекція № 9</a:t>
            </a:r>
          </a:p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Самостійно опрацювати: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“Бактеріальні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препарати”</a:t>
            </a:r>
            <a:endParaRPr lang="uk-UA" dirty="0" smtClean="0">
              <a:latin typeface="Arial" pitchFamily="34" charset="0"/>
              <a:cs typeface="Arial" pitchFamily="34" charset="0"/>
            </a:endParaRPr>
          </a:p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Інтернет ресурси:</a:t>
            </a:r>
          </a:p>
          <a:p>
            <a:pPr>
              <a:buNone/>
            </a:pPr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www.npblog.com.ua</a:t>
            </a:r>
            <a:endParaRPr lang="uk-UA" i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i="1" u="sng" dirty="0" smtClean="0">
                <a:latin typeface="Arial" pitchFamily="34" charset="0"/>
                <a:cs typeface="Arial" pitchFamily="34" charset="0"/>
              </a:rPr>
              <a:t>ua-referat.com</a:t>
            </a:r>
            <a:endParaRPr lang="uk-UA" i="1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i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i="1" u="sng" dirty="0" smtClean="0">
                <a:latin typeface="Arial" pitchFamily="34" charset="0"/>
                <a:cs typeface="Arial" pitchFamily="34" charset="0"/>
              </a:rPr>
              <a:t>babushkinsad.kiev.ua</a:t>
            </a:r>
            <a:endParaRPr lang="uk-UA" i="1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i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i="1" u="sng" dirty="0" smtClean="0">
                <a:latin typeface="Arial" pitchFamily="34" charset="0"/>
                <a:cs typeface="Arial" pitchFamily="34" charset="0"/>
              </a:rPr>
              <a:t>uk.wikipedia.org/wiki/</a:t>
            </a:r>
            <a:endParaRPr lang="uk-UA" i="1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i="1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i="1" u="sng" dirty="0" smtClean="0">
                <a:latin typeface="Arial" pitchFamily="34" charset="0"/>
                <a:cs typeface="Arial" pitchFamily="34" charset="0"/>
              </a:rPr>
              <a:t>agroazbuka.com/</a:t>
            </a:r>
            <a:r>
              <a:rPr lang="en-US" i="1" u="sng" dirty="0" err="1" smtClean="0">
                <a:latin typeface="Arial" pitchFamily="34" charset="0"/>
                <a:cs typeface="Arial" pitchFamily="34" charset="0"/>
              </a:rPr>
              <a:t>uk</a:t>
            </a:r>
            <a:r>
              <a:rPr lang="en-US" i="1" u="sng" dirty="0" smtClean="0">
                <a:latin typeface="Arial" pitchFamily="34" charset="0"/>
                <a:cs typeface="Arial" pitchFamily="34" charset="0"/>
              </a:rPr>
              <a:t>/gniy-kompost-poslid.htm</a:t>
            </a:r>
            <a:endParaRPr lang="uk-UA" i="1" u="sng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i="1" dirty="0" smtClean="0"/>
              <a:t>   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100392" y="6165304"/>
            <a:ext cx="720080" cy="28803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Сл.22</a:t>
            </a:r>
            <a:endParaRPr lang="ru-RU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latin typeface="Arial" pitchFamily="34" charset="0"/>
                <a:cs typeface="Arial" pitchFamily="34" charset="0"/>
              </a:rPr>
              <a:t>ПЛАН  ЗАНЯТТЯ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292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lvl="0">
              <a:buNone/>
            </a:pPr>
            <a:r>
              <a:rPr lang="uk-UA" sz="2400" dirty="0" smtClean="0"/>
              <a:t>	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1.Гній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, технологія зберігання та застосування.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	2.Пташиний 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послід.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	3.Фекалії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	4.Сапропелі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, мул.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	5.Солома 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як добриво.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	6.Промислові 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і побутово-комунальні відходи.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	7.Торф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, його агрохімічні показники та застосування в сільському господарстві.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	8.Компости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, техніка їх закладки та застосування.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	9.Використання 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рослин на зелене добриво.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	10.Технологія 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застосування органічних добрив.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	11.Бактеріальні </a:t>
            </a: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препарати.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001024" y="6072206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Сл.2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63367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Органічні добрива у загальному балансі поживних речовин</a:t>
            </a:r>
            <a:b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забезпечують рослину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3789040"/>
            <a:ext cx="3672408" cy="187220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/>
              <a:t>а</a:t>
            </a:r>
            <a:r>
              <a:rPr lang="uk-UA" sz="3200" b="1" dirty="0" smtClean="0"/>
              <a:t>зотом і калієм на</a:t>
            </a:r>
          </a:p>
          <a:p>
            <a:pPr algn="ctr"/>
            <a:r>
              <a:rPr lang="uk-UA" sz="3600" b="1" dirty="0" smtClean="0"/>
              <a:t>40%</a:t>
            </a:r>
            <a:endParaRPr lang="ru-RU" sz="3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4048" y="3789040"/>
            <a:ext cx="3528392" cy="1872208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фосфором на</a:t>
            </a:r>
          </a:p>
          <a:p>
            <a:pPr algn="ctr"/>
            <a:r>
              <a:rPr lang="uk-UA" sz="3600" b="1" dirty="0" smtClean="0"/>
              <a:t>60%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100392" y="623731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Сл.3</a:t>
            </a:r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86409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dirty="0" smtClean="0"/>
              <a:t>Г Н І 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400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en-US" sz="600" b="1" dirty="0" smtClean="0"/>
          </a:p>
          <a:p>
            <a:pPr algn="ctr">
              <a:buNone/>
            </a:pPr>
            <a:r>
              <a:rPr lang="uk-UA" sz="2800" b="1" dirty="0" smtClean="0">
                <a:solidFill>
                  <a:srgbClr val="002060"/>
                </a:solidFill>
              </a:rPr>
              <a:t>В 1 т підстилкового гною міститься:</a:t>
            </a:r>
            <a:endParaRPr lang="uk-UA" sz="2400" b="1" dirty="0" smtClean="0">
              <a:solidFill>
                <a:srgbClr val="002060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uk-UA" sz="2400" b="1" dirty="0" smtClean="0"/>
              <a:t>Азоту (</a:t>
            </a:r>
            <a:r>
              <a:rPr lang="en-US" sz="2400" b="1" dirty="0" smtClean="0"/>
              <a:t>N</a:t>
            </a:r>
            <a:r>
              <a:rPr lang="uk-UA" sz="2400" b="1" dirty="0" smtClean="0"/>
              <a:t>) – 5 кг</a:t>
            </a:r>
          </a:p>
          <a:p>
            <a:pPr algn="ctr">
              <a:spcBef>
                <a:spcPts val="0"/>
              </a:spcBef>
              <a:buNone/>
            </a:pPr>
            <a:r>
              <a:rPr lang="uk-UA" sz="2400" b="1" dirty="0" smtClean="0"/>
              <a:t>Фосфору (Р) – 2,5 кг</a:t>
            </a:r>
          </a:p>
          <a:p>
            <a:pPr algn="ctr">
              <a:spcBef>
                <a:spcPts val="0"/>
              </a:spcBef>
              <a:buNone/>
            </a:pPr>
            <a:r>
              <a:rPr lang="uk-UA" sz="2400" b="1" dirty="0" smtClean="0"/>
              <a:t>Калію (К) – 6 кг</a:t>
            </a:r>
          </a:p>
          <a:p>
            <a:pPr algn="ctr">
              <a:spcBef>
                <a:spcPts val="0"/>
              </a:spcBef>
              <a:buNone/>
            </a:pPr>
            <a:r>
              <a:rPr lang="uk-UA" sz="2400" b="1" dirty="0" smtClean="0"/>
              <a:t>Кальцію (</a:t>
            </a:r>
            <a:r>
              <a:rPr lang="uk-UA" sz="2400" b="1" dirty="0" err="1" smtClean="0"/>
              <a:t>Са</a:t>
            </a:r>
            <a:r>
              <a:rPr lang="uk-UA" sz="2400" b="1" dirty="0" smtClean="0"/>
              <a:t>) – 3,7 кг</a:t>
            </a:r>
          </a:p>
          <a:p>
            <a:pPr algn="ctr">
              <a:spcBef>
                <a:spcPts val="0"/>
              </a:spcBef>
              <a:buNone/>
            </a:pPr>
            <a:r>
              <a:rPr lang="uk-UA" sz="2400" b="1" dirty="0" smtClean="0"/>
              <a:t>Магнію (</a:t>
            </a:r>
            <a:r>
              <a:rPr lang="en-US" sz="2400" b="1" dirty="0" smtClean="0"/>
              <a:t>Mg</a:t>
            </a:r>
            <a:r>
              <a:rPr lang="uk-UA" sz="2400" b="1" dirty="0" smtClean="0"/>
              <a:t>) – 1 кг</a:t>
            </a:r>
          </a:p>
          <a:p>
            <a:pPr algn="ctr">
              <a:spcBef>
                <a:spcPts val="0"/>
              </a:spcBef>
              <a:buNone/>
            </a:pPr>
            <a:r>
              <a:rPr lang="uk-UA" sz="2400" b="1" dirty="0" smtClean="0"/>
              <a:t>Бору (В) – 3,2 г</a:t>
            </a:r>
          </a:p>
          <a:p>
            <a:pPr algn="ctr">
              <a:spcBef>
                <a:spcPts val="0"/>
              </a:spcBef>
              <a:buNone/>
            </a:pPr>
            <a:r>
              <a:rPr lang="uk-UA" sz="2400" b="1" dirty="0" smtClean="0"/>
              <a:t>Марганцю (</a:t>
            </a:r>
            <a:r>
              <a:rPr lang="en-US" sz="2400" b="1" dirty="0" err="1" smtClean="0"/>
              <a:t>Mn</a:t>
            </a:r>
            <a:r>
              <a:rPr lang="uk-UA" sz="2400" b="1" dirty="0" smtClean="0"/>
              <a:t>) – 2,4 г</a:t>
            </a:r>
          </a:p>
          <a:p>
            <a:pPr algn="ctr">
              <a:spcBef>
                <a:spcPts val="0"/>
              </a:spcBef>
              <a:buNone/>
            </a:pPr>
            <a:r>
              <a:rPr lang="uk-UA" sz="2400" b="1" dirty="0" smtClean="0"/>
              <a:t>Міді (</a:t>
            </a:r>
            <a:r>
              <a:rPr lang="en-US" sz="2400" b="1" dirty="0" smtClean="0"/>
              <a:t>Cu</a:t>
            </a:r>
            <a:r>
              <a:rPr lang="uk-UA" sz="2400" b="1" dirty="0" smtClean="0"/>
              <a:t>) – 1,9 г</a:t>
            </a:r>
          </a:p>
          <a:p>
            <a:pPr algn="ctr">
              <a:spcBef>
                <a:spcPts val="0"/>
              </a:spcBef>
              <a:buNone/>
            </a:pPr>
            <a:r>
              <a:rPr lang="uk-UA" sz="2400" b="1" dirty="0" err="1" smtClean="0"/>
              <a:t>Молібденну</a:t>
            </a:r>
            <a:r>
              <a:rPr lang="uk-UA" sz="2400" b="1" dirty="0" smtClean="0"/>
              <a:t> (</a:t>
            </a:r>
            <a:r>
              <a:rPr lang="en-US" sz="2400" b="1" dirty="0" smtClean="0"/>
              <a:t>Mo</a:t>
            </a:r>
            <a:r>
              <a:rPr lang="uk-UA" sz="2400" b="1" dirty="0" smtClean="0"/>
              <a:t>) – 0,36 г</a:t>
            </a:r>
          </a:p>
          <a:p>
            <a:pPr algn="ctr">
              <a:spcBef>
                <a:spcPts val="0"/>
              </a:spcBef>
              <a:buNone/>
            </a:pPr>
            <a:r>
              <a:rPr lang="uk-UA" sz="2400" b="1" dirty="0" smtClean="0"/>
              <a:t>Кобальту (</a:t>
            </a:r>
            <a:r>
              <a:rPr lang="en-US" sz="2400" b="1" dirty="0" smtClean="0"/>
              <a:t>Co</a:t>
            </a:r>
            <a:r>
              <a:rPr lang="uk-UA" sz="2400" b="1" dirty="0" smtClean="0"/>
              <a:t>) – 0,2 г </a:t>
            </a:r>
            <a:endParaRPr lang="en-US" sz="2000" b="1" dirty="0" smtClean="0"/>
          </a:p>
          <a:p>
            <a:pPr algn="ctr">
              <a:buNone/>
            </a:pP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100392" y="6237312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Сл.</a:t>
            </a:r>
            <a:r>
              <a:rPr lang="en-US" sz="1400" dirty="0" smtClean="0"/>
              <a:t>4</a:t>
            </a:r>
            <a:endParaRPr lang="ru-RU" sz="1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5733256"/>
            <a:ext cx="842493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При розкладанні 30 т гною з </a:t>
            </a:r>
            <a:r>
              <a:rPr lang="uk-UA" sz="2400" b="1" dirty="0" err="1" smtClean="0"/>
              <a:t>грунту</a:t>
            </a:r>
            <a:r>
              <a:rPr lang="uk-UA" sz="2400" b="1" dirty="0" smtClean="0"/>
              <a:t> виділяється 10 т </a:t>
            </a:r>
            <a:r>
              <a:rPr lang="uk-UA" sz="2400" b="1" dirty="0" err="1" smtClean="0"/>
              <a:t>СО</a:t>
            </a:r>
            <a:r>
              <a:rPr lang="uk-UA" sz="1400" b="1" strike="sngStrike" dirty="0" err="1" smtClean="0"/>
              <a:t>2</a:t>
            </a:r>
            <a:endParaRPr lang="ru-RU" sz="2400" b="1" strike="sngStrik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922114"/>
          </a:xfrm>
          <a:solidFill>
            <a:srgbClr val="0066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dirty="0" smtClean="0"/>
              <a:t>В И Д И    Г Н О Ю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1845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3600" b="1" dirty="0" smtClean="0">
                <a:solidFill>
                  <a:srgbClr val="008000"/>
                </a:solidFill>
              </a:rPr>
              <a:t>Підстилковий </a:t>
            </a:r>
            <a:r>
              <a:rPr lang="uk-UA" b="1" dirty="0" smtClean="0">
                <a:solidFill>
                  <a:srgbClr val="008000"/>
                </a:solidFill>
              </a:rPr>
              <a:t>–</a:t>
            </a:r>
            <a:r>
              <a:rPr lang="uk-UA" dirty="0" smtClean="0">
                <a:solidFill>
                  <a:srgbClr val="008000"/>
                </a:solidFill>
              </a:rPr>
              <a:t> суміш  твердих і рідких виділень тварин разом з підстилкою (солома, торф, листя, хвоя, тирса, деревна стружка)</a:t>
            </a:r>
            <a:endParaRPr lang="uk-UA" b="1" dirty="0" smtClean="0">
              <a:solidFill>
                <a:srgbClr val="008000"/>
              </a:solidFill>
            </a:endParaRPr>
          </a:p>
          <a:p>
            <a:pPr>
              <a:spcBef>
                <a:spcPts val="0"/>
              </a:spcBef>
            </a:pPr>
            <a:r>
              <a:rPr lang="uk-UA" sz="3600" b="1" dirty="0" smtClean="0">
                <a:solidFill>
                  <a:srgbClr val="003300"/>
                </a:solidFill>
              </a:rPr>
              <a:t>Безпідстилковий (рідкий) –</a:t>
            </a:r>
            <a:r>
              <a:rPr lang="uk-UA" b="1" dirty="0" smtClean="0">
                <a:solidFill>
                  <a:srgbClr val="003300"/>
                </a:solidFill>
              </a:rPr>
              <a:t> </a:t>
            </a:r>
            <a:r>
              <a:rPr lang="uk-UA" dirty="0" smtClean="0">
                <a:solidFill>
                  <a:srgbClr val="003300"/>
                </a:solidFill>
              </a:rPr>
              <a:t>суміш рідких і твердих виділень тварин з домішками кормів та води </a:t>
            </a:r>
          </a:p>
          <a:p>
            <a:pPr algn="ctr">
              <a:spcBef>
                <a:spcPts val="0"/>
              </a:spcBef>
              <a:buNone/>
            </a:pPr>
            <a:r>
              <a:rPr lang="uk-UA" b="1" dirty="0" smtClean="0">
                <a:solidFill>
                  <a:srgbClr val="003300"/>
                </a:solidFill>
              </a:rPr>
              <a:t>Вміст поживних речовин</a:t>
            </a:r>
          </a:p>
          <a:p>
            <a:pPr algn="just">
              <a:buNone/>
            </a:pP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5157192"/>
            <a:ext cx="4104456" cy="1080120"/>
          </a:xfrm>
          <a:prstGeom prst="roundRect">
            <a:avLst/>
          </a:prstGeom>
          <a:solidFill>
            <a:srgbClr val="008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РІДКІ ВИДІЛЕННЯ</a:t>
            </a:r>
          </a:p>
          <a:p>
            <a:pPr algn="ctr"/>
            <a:endParaRPr lang="uk-UA" sz="1400" b="1" dirty="0"/>
          </a:p>
          <a:p>
            <a:pPr algn="ctr"/>
            <a:r>
              <a:rPr lang="uk-UA" sz="2000" b="1" dirty="0" smtClean="0"/>
              <a:t>азот 0,4-1,9%     калій 0,5-2,3%</a:t>
            </a:r>
            <a:endParaRPr lang="ru-RU" sz="20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16016" y="5157192"/>
            <a:ext cx="4032448" cy="1080120"/>
          </a:xfrm>
          <a:prstGeom prst="roundRect">
            <a:avLst/>
          </a:prstGeom>
          <a:solidFill>
            <a:srgbClr val="008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/>
          </a:p>
          <a:p>
            <a:pPr algn="ctr"/>
            <a:r>
              <a:rPr lang="uk-UA" sz="2000" b="1" dirty="0" smtClean="0"/>
              <a:t>ТВЕРДІ ВИДІЛЕННЯ</a:t>
            </a:r>
          </a:p>
          <a:p>
            <a:pPr algn="ctr"/>
            <a:endParaRPr lang="uk-UA" sz="1100" b="1" dirty="0" smtClean="0"/>
          </a:p>
          <a:p>
            <a:pPr algn="ctr"/>
            <a:r>
              <a:rPr lang="uk-UA" sz="2000" b="1" dirty="0" smtClean="0"/>
              <a:t>азот 0,3-0,6%     калій 0,1-0,3%</a:t>
            </a:r>
            <a:endParaRPr lang="ru-RU" sz="2000" b="1" dirty="0" smtClean="0"/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244408" y="630932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Сл.5</a:t>
            </a:r>
            <a:endParaRPr lang="ru-RU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  <a:solidFill>
            <a:srgbClr val="C00000"/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ХІМІЧНИЙ  СКЛАД  ГНОЮ </a:t>
            </a:r>
            <a:br>
              <a:rPr lang="uk-UA" b="1" dirty="0" smtClean="0">
                <a:solidFill>
                  <a:schemeClr val="bg1"/>
                </a:solidFill>
              </a:rPr>
            </a:br>
            <a:r>
              <a:rPr lang="uk-UA" b="1" dirty="0" smtClean="0">
                <a:solidFill>
                  <a:schemeClr val="bg1"/>
                </a:solidFill>
              </a:rPr>
              <a:t>НА  СОЛОМ̕ </a:t>
            </a:r>
            <a:r>
              <a:rPr lang="uk-UA" b="1" dirty="0" err="1" smtClean="0">
                <a:solidFill>
                  <a:schemeClr val="bg1"/>
                </a:solidFill>
              </a:rPr>
              <a:t>ЯНІЙ</a:t>
            </a:r>
            <a:r>
              <a:rPr lang="uk-UA" b="1" dirty="0" smtClean="0">
                <a:solidFill>
                  <a:schemeClr val="bg1"/>
                </a:solidFill>
              </a:rPr>
              <a:t>  ПІДСТИЛЦІ, %</a:t>
            </a:r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388" y="1600200"/>
          <a:ext cx="8785224" cy="4421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444"/>
                <a:gridCol w="1368152"/>
                <a:gridCol w="1080120"/>
                <a:gridCol w="1152128"/>
                <a:gridCol w="1152128"/>
                <a:gridCol w="1152252"/>
              </a:tblGrid>
              <a:tr h="487069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Складові</a:t>
                      </a:r>
                      <a:endParaRPr lang="ru-RU" sz="20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Змішаний</a:t>
                      </a:r>
                      <a:endParaRPr lang="ru-RU" sz="20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ВРХ</a:t>
                      </a:r>
                      <a:endParaRPr lang="ru-RU" sz="20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Коні</a:t>
                      </a:r>
                      <a:endParaRPr lang="ru-RU" sz="20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Свині</a:t>
                      </a:r>
                      <a:endParaRPr lang="ru-RU" sz="20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Вівці</a:t>
                      </a:r>
                      <a:endParaRPr lang="ru-RU" sz="20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562003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Вода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75,0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78,3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72,6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72,4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63,0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62003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Органічні речовини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22,0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25,0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24,5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33,0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22,0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62003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Азот загальний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0,5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0,5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0,6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0,5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0,9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62003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Азот аміачний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0,1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0,1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0,1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0,1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0,2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62003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Фосфор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0,2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0,3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0,2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0,2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0,2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62003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Калій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0,5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0,5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0,5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0,5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0,6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562003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Кальцій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0,4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0,4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0,2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0,1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solidFill>
                            <a:srgbClr val="C00000"/>
                          </a:solidFill>
                        </a:rPr>
                        <a:t>0,4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8244408" y="630932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Сл.6</a:t>
            </a:r>
            <a:endParaRPr lang="ru-RU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СПОСОБИ  ЗБЕРІГАННЯ  ГНОЮ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>
          <a:xfrm>
            <a:off x="323528" y="2492896"/>
            <a:ext cx="2520280" cy="1512168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ЩІЛЬНИЙ </a:t>
            </a:r>
            <a:br>
              <a:rPr lang="uk-UA" b="1" dirty="0" smtClean="0">
                <a:latin typeface="Arial" pitchFamily="34" charset="0"/>
                <a:cs typeface="Arial" pitchFamily="34" charset="0"/>
              </a:rPr>
            </a:br>
            <a:r>
              <a:rPr lang="uk-UA" sz="1600" b="1" dirty="0" smtClean="0">
                <a:latin typeface="Arial" pitchFamily="34" charset="0"/>
                <a:cs typeface="Arial" pitchFamily="34" charset="0"/>
              </a:rPr>
              <a:t>(ХОЛОДНИЙ)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>
          <a:xfrm>
            <a:off x="3419872" y="2492896"/>
            <a:ext cx="2520280" cy="1512168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ПУХКИЙ З НАСТУПНИМ УЩІЛЬНЕННЯМ</a:t>
            </a:r>
            <a:br>
              <a:rPr lang="uk-UA" b="1" dirty="0" smtClean="0">
                <a:latin typeface="Arial" pitchFamily="34" charset="0"/>
                <a:cs typeface="Arial" pitchFamily="34" charset="0"/>
              </a:rPr>
            </a:br>
            <a:r>
              <a:rPr lang="uk-UA" sz="1600" b="1" dirty="0" smtClean="0">
                <a:latin typeface="Arial" pitchFamily="34" charset="0"/>
                <a:cs typeface="Arial" pitchFamily="34" charset="0"/>
              </a:rPr>
              <a:t>(ГАРЯЧЕ-ХОЛОДНИЙ)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>
          <a:xfrm>
            <a:off x="6300192" y="2492896"/>
            <a:ext cx="2520280" cy="1512168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ПУХКИЙ</a:t>
            </a:r>
          </a:p>
          <a:p>
            <a:pPr algn="ctr"/>
            <a:r>
              <a:rPr lang="uk-UA" sz="1600" b="1" dirty="0" smtClean="0">
                <a:latin typeface="Arial" pitchFamily="34" charset="0"/>
                <a:cs typeface="Arial" pitchFamily="34" charset="0"/>
              </a:rPr>
              <a:t>(ГАРЯЧИЙ)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244408" y="630932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Сл.7</a:t>
            </a:r>
            <a:endParaRPr lang="ru-RU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848872" cy="732696"/>
          </a:xfrm>
        </p:spPr>
        <p:txBody>
          <a:bodyPr/>
          <a:lstStyle/>
          <a:p>
            <a:r>
              <a:rPr lang="uk-UA" dirty="0" smtClean="0"/>
              <a:t>  СТУПЕНІ РОЗКЛАДАННЯ ГНОЮ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7848872" cy="5328592"/>
          </a:xfrm>
        </p:spPr>
        <p:txBody>
          <a:bodyPr/>
          <a:lstStyle/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СВІЖИЙ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– колір і міцність соломи не змінилася, насіння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бур̕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янів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не втратило схожість, вносити в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грунт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не рекомендується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НАПІВПЕРЕПРІЛИЙ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– утворюється через 3-5 місяців. Солома темно-коричнева, втратила міцність. Гній втрачає 10-30% початкової маси</a:t>
            </a:r>
          </a:p>
          <a:p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ПЕРЕПРІЛИЙ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– має однорідну масу при тривалому зберіганні, соломи майже немає. Втрачає близько 50% своєї маси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ПЕРЕГНІЙ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– пухка темна маса – продукт глибокого розкладання органічних речовин. Втрати загальної маси досягають 75%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44408" y="6309320"/>
            <a:ext cx="64807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Сл.8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Изящ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1173</TotalTime>
  <Words>1200</Words>
  <Application>Microsoft Office PowerPoint</Application>
  <PresentationFormat>Экран (4:3)</PresentationFormat>
  <Paragraphs>315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Тема Office</vt:lpstr>
      <vt:lpstr>Литейная</vt:lpstr>
      <vt:lpstr>Изящная</vt:lpstr>
      <vt:lpstr>Открытая</vt:lpstr>
      <vt:lpstr>Метро</vt:lpstr>
      <vt:lpstr>Эркер</vt:lpstr>
      <vt:lpstr>Справедливость</vt:lpstr>
      <vt:lpstr>06 грудня 2017 року А Г Р О Х І М І Я група А-21 </vt:lpstr>
      <vt:lpstr>ТЕМА: Органічні добрива  МЕТА: Ознайомлення з властивостями і використанням основних органічних добрив: гній, пташиний послід, сапропель, солома, торф, компости, зелене добриво </vt:lpstr>
      <vt:lpstr>ПЛАН  ЗАНЯТТЯ</vt:lpstr>
      <vt:lpstr>Органічні добрива у загальному балансі поживних речовин забезпечують рослину   </vt:lpstr>
      <vt:lpstr>Г Н І Й</vt:lpstr>
      <vt:lpstr>В И Д И    Г Н О Ю</vt:lpstr>
      <vt:lpstr>ХІМІЧНИЙ  СКЛАД  ГНОЮ  НА  СОЛОМ̕ ЯНІЙ  ПІДСТИЛЦІ, %</vt:lpstr>
      <vt:lpstr>СПОСОБИ  ЗБЕРІГАННЯ  ГНОЮ</vt:lpstr>
      <vt:lpstr>  СТУПЕНІ РОЗКЛАДАННЯ ГНОЮ </vt:lpstr>
      <vt:lpstr>  ХІМІЧНИЙ СКЛАД ПТАШИНОГО ПОСЛІДУ, %</vt:lpstr>
      <vt:lpstr>Ф Е К А Л І Ї</vt:lpstr>
      <vt:lpstr>С А П Р О П Е Л І,  М У Л</vt:lpstr>
      <vt:lpstr>СКЛАД  СОЛОМИ</vt:lpstr>
      <vt:lpstr>Розтрушування соломи по полю одночасно із збирання врожаю комбайнами</vt:lpstr>
      <vt:lpstr>СПОСОБИ ВИКОРИСТАННЯ СОЛОМИ  ЯК ДОБРИВА</vt:lpstr>
      <vt:lpstr>ВИДИ  ТОРФУ</vt:lpstr>
      <vt:lpstr>К О М П О С Т И</vt:lpstr>
      <vt:lpstr>ВЕРМИКОМПОСТИ</vt:lpstr>
      <vt:lpstr>КАЛІФОРНІЙСЬКИЙ  ЧЕРВʹЯК</vt:lpstr>
      <vt:lpstr>ГРЯДИ ДЛЯ ВИРОЩУВАННЯ ЧЕРВʹЯКІВ</vt:lpstr>
      <vt:lpstr>ПОРІВНЯЛЬНИЙ СКЛАД КОМПОСТУ І ВЕРМИКОМПОСТУ</vt:lpstr>
      <vt:lpstr>ЗЕЛЕНІ  ДОБРИВА (СИДЕРАТИ)</vt:lpstr>
      <vt:lpstr>ДОМАШНЄ 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 квітня 2015 року А Г Р О Х І М І Я група ТР-21</dc:title>
  <dc:creator>Юра</dc:creator>
  <cp:lastModifiedBy>ZaochnPC</cp:lastModifiedBy>
  <cp:revision>89</cp:revision>
  <dcterms:created xsi:type="dcterms:W3CDTF">2015-04-26T07:05:20Z</dcterms:created>
  <dcterms:modified xsi:type="dcterms:W3CDTF">2018-01-10T12:29:26Z</dcterms:modified>
</cp:coreProperties>
</file>