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52"/>
  </p:notesMasterIdLst>
  <p:handoutMasterIdLst>
    <p:handoutMasterId r:id="rId53"/>
  </p:handoutMasterIdLst>
  <p:sldIdLst>
    <p:sldId id="395" r:id="rId2"/>
    <p:sldId id="397" r:id="rId3"/>
    <p:sldId id="394" r:id="rId4"/>
    <p:sldId id="345" r:id="rId5"/>
    <p:sldId id="311" r:id="rId6"/>
    <p:sldId id="285" r:id="rId7"/>
    <p:sldId id="348" r:id="rId8"/>
    <p:sldId id="400" r:id="rId9"/>
    <p:sldId id="405" r:id="rId10"/>
    <p:sldId id="407" r:id="rId11"/>
    <p:sldId id="350" r:id="rId12"/>
    <p:sldId id="351" r:id="rId13"/>
    <p:sldId id="401" r:id="rId14"/>
    <p:sldId id="403" r:id="rId15"/>
    <p:sldId id="356" r:id="rId16"/>
    <p:sldId id="355" r:id="rId17"/>
    <p:sldId id="314" r:id="rId18"/>
    <p:sldId id="354" r:id="rId19"/>
    <p:sldId id="357" r:id="rId20"/>
    <p:sldId id="358" r:id="rId21"/>
    <p:sldId id="359" r:id="rId22"/>
    <p:sldId id="362" r:id="rId23"/>
    <p:sldId id="364" r:id="rId24"/>
    <p:sldId id="365" r:id="rId25"/>
    <p:sldId id="366" r:id="rId26"/>
    <p:sldId id="367" r:id="rId27"/>
    <p:sldId id="368" r:id="rId28"/>
    <p:sldId id="370" r:id="rId29"/>
    <p:sldId id="369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1" r:id="rId41"/>
    <p:sldId id="383" r:id="rId42"/>
    <p:sldId id="384" r:id="rId43"/>
    <p:sldId id="385" r:id="rId44"/>
    <p:sldId id="389" r:id="rId45"/>
    <p:sldId id="386" r:id="rId46"/>
    <p:sldId id="387" r:id="rId47"/>
    <p:sldId id="388" r:id="rId48"/>
    <p:sldId id="390" r:id="rId49"/>
    <p:sldId id="391" r:id="rId50"/>
    <p:sldId id="392" r:id="rId51"/>
  </p:sldIdLst>
  <p:sldSz cx="9144000" cy="6858000" type="screen4x3"/>
  <p:notesSz cx="6708775" cy="97742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3300"/>
    <a:srgbClr val="FF00FF"/>
    <a:srgbClr val="FFCCFF"/>
    <a:srgbClr val="FF66FF"/>
    <a:srgbClr val="66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52" autoAdjust="0"/>
  </p:normalViewPr>
  <p:slideViewPr>
    <p:cSldViewPr>
      <p:cViewPr>
        <p:scale>
          <a:sx n="50" d="100"/>
          <a:sy n="50" d="100"/>
        </p:scale>
        <p:origin x="-696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uk-UA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0475" y="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uk-UA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70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uk-UA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0475" y="928370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B151242-8140-4B6C-98DB-EF88E31C59E7}" type="slidenum">
              <a:rPr lang="uk-UA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22484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uk-UA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0475" y="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uk-UA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1225" y="733425"/>
            <a:ext cx="4887913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43438"/>
            <a:ext cx="536575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70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uk-UA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0475" y="9283700"/>
            <a:ext cx="29067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799E6C3-1C66-492A-A34C-13DC448661FA}" type="slidenum">
              <a:rPr lang="uk-UA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968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297716-9A2D-4DA9-A277-C4C23474A53C}" type="slidenum">
              <a:rPr lang="uk-UA"/>
              <a:pPr/>
              <a:t>5</a:t>
            </a:fld>
            <a:endParaRPr lang="uk-UA" dirty="0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D1FBC3-129B-4980-8370-0DECB30BC676}" type="slidenum">
              <a:rPr lang="uk-UA"/>
              <a:pPr/>
              <a:t>6</a:t>
            </a:fld>
            <a:endParaRPr lang="uk-UA" dirty="0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303E70-AFEE-4740-BB24-8F68845D28AC}" type="slidenum">
              <a:rPr lang="en-US" smtClean="0">
                <a:latin typeface="Arial" pitchFamily="34" charset="0"/>
              </a:rPr>
              <a:pPr/>
              <a:t>8</a:t>
            </a:fld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>
              <a:latin typeface="Arial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A764634-0016-405A-9E40-0FD097F7194C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DEF1E21-1A73-43F6-8B45-A4CAE95FEEA3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5F49884C-0D0E-4424-B924-6B8C06D6D613}" type="slidenum">
              <a:rPr lang="en-US" smtClean="0">
                <a:latin typeface="Arial" pitchFamily="34" charset="0"/>
              </a:rPr>
              <a:pPr defTabSz="911225"/>
              <a:t>13</a:t>
            </a:fld>
            <a:endParaRPr lang="en-US" dirty="0" smtClean="0">
              <a:latin typeface="Arial" pitchFamily="34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35013"/>
            <a:ext cx="4881563" cy="3662362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4504" y="4641067"/>
            <a:ext cx="4919768" cy="4400103"/>
          </a:xfrm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ru-RU" b="1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02EE021A-4766-4426-9D3B-C922A8E1B05A}" type="slidenum">
              <a:rPr lang="en-US" smtClean="0">
                <a:latin typeface="Arial" pitchFamily="34" charset="0"/>
              </a:rPr>
              <a:pPr defTabSz="911225"/>
              <a:t>14</a:t>
            </a:fld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4E0D95-F51C-4F1F-8881-921F98862F7D}" type="slidenum">
              <a:rPr lang="uk-UA"/>
              <a:pPr/>
              <a:t>17</a:t>
            </a:fld>
            <a:endParaRPr lang="uk-UA" dirty="0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682A-F613-4B9B-88B9-205D02CB46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6005D-7EAA-4808-918B-4252C15C61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5812-AE5B-4A9E-B6D3-73BCC83BEB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F1B6F18-1814-459A-8DD0-329A924747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BBA60EC-7557-4127-85AB-86AA747666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9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E06AB-DEEA-4DC1-BF09-B8DAC05F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0A5-BE05-4F2C-9CA8-6A23F4D49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C748-690A-4495-8496-2E35BED586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977D-F4BF-48A7-97CE-D4CF97B99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5FB02-008B-4AFE-B0EF-65B2CF16E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93A27-2B80-433A-A661-8C0F29922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3946-6D41-4523-A4C1-4BE0C8AD6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F4D1F-270D-4F32-8CF4-50DEF0A603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28DE519-E19A-4C5D-A8C5-051C3D291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gif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9825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Перевірка знань з теми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«Загальні вимоги безпеки»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764704"/>
            <a:ext cx="8748464" cy="60932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1. Які </a:t>
            </a: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посудини належать до посудин, що працюють під тиском?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2. Чим повинні бути оснащені посудини, що працюють під тиском? 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3. Яке маркування повинна мати арматура?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4. Який клас точності повинні мати манометри?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5.Які вимоги ставляться до розміщення манометрів? 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400" dirty="0">
                <a:effectLst/>
                <a:latin typeface="Times New Roman" pitchFamily="18" charset="0"/>
                <a:cs typeface="Times New Roman" pitchFamily="18" charset="0"/>
              </a:rPr>
              <a:t>6. В яких випадках не дозволяється застосовувати </a:t>
            </a: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манометри?</a:t>
            </a:r>
          </a:p>
          <a:p>
            <a:pPr marL="45720" indent="0">
              <a:buNone/>
            </a:pP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. Як поділяються вантажі за їх небезпекою при транспортуванні?</a:t>
            </a:r>
            <a:endParaRPr lang="ru-RU" sz="24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. Які вимоги безпеки необхідно виконувати при проведенні вантажно-розвантажувальних роботах?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9. Як поділяється транспорт залежно від місця застосування та призначення?</a:t>
            </a:r>
            <a:endParaRPr lang="ru-RU" sz="2400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 algn="ctr" eaLnBrk="1" hangingPunct="1">
              <a:buNone/>
              <a:defRPr/>
            </a:pPr>
            <a:r>
              <a:rPr lang="uk-UA" sz="3600" i="1" dirty="0" smtClean="0">
                <a:solidFill>
                  <a:srgbClr val="FF0000"/>
                </a:solidFill>
              </a:rPr>
              <a:t>Електричні травми</a:t>
            </a:r>
            <a:endParaRPr lang="en-US" sz="3600" b="0" dirty="0" smtClean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25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6538" cy="4525963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sz="2400" b="0" dirty="0" smtClean="0"/>
              <a:t> </a:t>
            </a:r>
            <a:endParaRPr lang="en-US" sz="1600" b="0" dirty="0" smtClean="0"/>
          </a:p>
        </p:txBody>
      </p:sp>
      <p:pic>
        <p:nvPicPr>
          <p:cNvPr id="13316" name="Picture 4" descr="Burn Fo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1600200"/>
            <a:ext cx="6553200" cy="4343400"/>
          </a:xfrm>
        </p:spPr>
      </p:pic>
    </p:spTree>
    <p:extLst>
      <p:ext uri="{BB962C8B-B14F-4D97-AF65-F5344CB8AC3E}">
        <p14:creationId xmlns:p14="http://schemas.microsoft.com/office/powerpoint/2010/main" val="1813097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5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5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413659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Місцеві</a:t>
            </a:r>
            <a:r>
              <a:rPr lang="uk-UA" dirty="0" smtClean="0"/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електротравми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68" y="1214497"/>
            <a:ext cx="5762936" cy="4742775"/>
          </a:xfrm>
        </p:spPr>
      </p:pic>
      <p:sp>
        <p:nvSpPr>
          <p:cNvPr id="3" name="Прямоугольник 2"/>
          <p:cNvSpPr/>
          <p:nvPr/>
        </p:nvSpPr>
        <p:spPr>
          <a:xfrm>
            <a:off x="6024128" y="2439968"/>
            <a:ext cx="1656184" cy="51204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Електричні опіки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35784" y="3933056"/>
            <a:ext cx="1744528" cy="64807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Металізація шкіри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31718" y="5445224"/>
            <a:ext cx="1648594" cy="50405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Механічні пошкодження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4643576"/>
            <a:ext cx="2808312" cy="51204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Електроофтальмація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3128774"/>
            <a:ext cx="2160240" cy="51204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Електричні знаки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187252"/>
            <a:ext cx="5844616" cy="86409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831132" y="1984336"/>
            <a:ext cx="2308820" cy="96768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1920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229600" cy="55446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Залежно від наслідків ураження струмом загальні електротравми (</a:t>
            </a:r>
            <a:r>
              <a:rPr lang="uk-UA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лектричні удари) поділяються на чотири ступені: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 – </a:t>
            </a: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судорожне скорочення м'язів без втрати свідомості;</a:t>
            </a: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  ІІ – судорожне скорочення м'язів із втратою свідомості без порушення дихання і кровообігу;</a:t>
            </a:r>
          </a:p>
          <a:p>
            <a:pPr marL="0" indent="0" algn="just">
              <a:buNone/>
            </a:pP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   ІІІ – втрата свідомості з порушенням серцевої діяльності чи дихання, або серцевої діяльності і дихання разом;</a:t>
            </a:r>
          </a:p>
          <a:p>
            <a:pPr marL="0" indent="0" algn="just">
              <a:buNone/>
            </a:pPr>
            <a:r>
              <a:rPr lang="uk-UA" sz="28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  І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 – клінічна смерть, тобто відсутність дихання і кровообігу.</a:t>
            </a:r>
          </a:p>
          <a:p>
            <a:pPr marL="0" indent="0" algn="just">
              <a:buNone/>
            </a:pP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92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66" name="Rectangle 2"/>
          <p:cNvSpPr>
            <a:spLocks noRot="1" noChangeArrowheads="1"/>
          </p:cNvSpPr>
          <p:nvPr/>
        </p:nvSpPr>
        <p:spPr bwMode="auto">
          <a:xfrm>
            <a:off x="169863" y="192088"/>
            <a:ext cx="8804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Загальні електротравми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photo_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850" y="990600"/>
            <a:ext cx="72263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12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3988"/>
            <a:ext cx="8458200" cy="608012"/>
          </a:xfrm>
        </p:spPr>
        <p:txBody>
          <a:bodyPr>
            <a:noAutofit/>
          </a:bodyPr>
          <a:lstStyle/>
          <a:p>
            <a:pPr marL="0" indent="0" eaLnBrk="1" hangingPunct="1">
              <a:buNone/>
              <a:defRPr/>
            </a:pPr>
            <a:r>
              <a:rPr lang="uk-UA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Наслідки враження електричною дугою</a:t>
            </a:r>
            <a:endParaRPr lang="en-US" sz="32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6538" cy="4525963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sz="2400" b="0" dirty="0" smtClean="0"/>
              <a:t> </a:t>
            </a:r>
            <a:endParaRPr lang="en-US" sz="1600" b="0" dirty="0" smtClean="0"/>
          </a:p>
        </p:txBody>
      </p:sp>
      <p:pic>
        <p:nvPicPr>
          <p:cNvPr id="25604" name="Picture 4" descr="Burn Fac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0200" y="1219200"/>
            <a:ext cx="5892800" cy="487680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190184" cy="1143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1.2. Чинники, що впливають на наслідки ураження електричним струмом</a:t>
            </a:r>
            <a:r>
              <a:rPr lang="uk-UA" sz="2800" dirty="0">
                <a:solidFill>
                  <a:srgbClr val="CCECFF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844824"/>
            <a:ext cx="7704856" cy="4176464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None/>
            </a:pPr>
            <a:r>
              <a:rPr lang="uk-UA" dirty="0" smtClean="0">
                <a:solidFill>
                  <a:srgbClr val="FFFFFF"/>
                </a:solidFill>
                <a:effectLst/>
                <a:latin typeface="Times New Roman"/>
                <a:ea typeface="Times New Roman"/>
              </a:rPr>
              <a:t>    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1</a:t>
            </a:r>
            <a:r>
              <a:rPr lang="uk-UA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. Величина</a:t>
            </a:r>
            <a:r>
              <a:rPr lang="uk-UA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сили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струму:</a:t>
            </a: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None/>
            </a:pPr>
            <a:endParaRPr lang="ru-RU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відчутний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струм (0,6…1,5 мА - для змінного струму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і 5…7 мА – для постійного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струму).</a:t>
            </a:r>
          </a:p>
          <a:p>
            <a:pPr marL="0" lvl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Font typeface="Wingdings"/>
              <a:buChar char=""/>
              <a:tabLst>
                <a:tab pos="838200" algn="l"/>
                <a:tab pos="1066800" algn="l"/>
              </a:tabLst>
            </a:pPr>
            <a:endParaRPr lang="ru-RU" sz="24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невідпускаючий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струм  (10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…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15 мА для змінного струму і 50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…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80 мА – для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постійного).</a:t>
            </a:r>
          </a:p>
          <a:p>
            <a:pPr marL="0" lvl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Font typeface="Wingdings"/>
              <a:buChar char=""/>
              <a:tabLst>
                <a:tab pos="838200" algn="l"/>
                <a:tab pos="1066800" algn="l"/>
              </a:tabLst>
            </a:pPr>
            <a:endParaRPr lang="ru-RU" sz="24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фібриляційний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струм  (100 мА -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для змінного струму і 300 мА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- для постійного).</a:t>
            </a:r>
            <a:endParaRPr lang="ru-RU" sz="24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3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268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60648"/>
            <a:ext cx="8229600" cy="5832648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i="1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+mj-cs"/>
              </a:rPr>
              <a:t>   </a:t>
            </a:r>
            <a:endParaRPr lang="uk-UA" sz="2400" dirty="0" smtClean="0">
              <a:solidFill>
                <a:srgbClr val="00B050"/>
              </a:solidFill>
              <a:effectLst/>
              <a:latin typeface="Times New Roman"/>
              <a:ea typeface="Times New Roman"/>
              <a:cs typeface="+mj-cs"/>
            </a:endParaRPr>
          </a:p>
          <a:p>
            <a:pPr marL="0" indent="0" algn="just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2</a:t>
            </a:r>
            <a:r>
              <a:rPr lang="uk-UA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. Величина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напруги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3. </a:t>
            </a:r>
            <a:r>
              <a:rPr lang="uk-UA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Електричний опір тіла людини.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При розрахунках приймають опір 1000 Ом.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4. Частота </a:t>
            </a:r>
            <a:r>
              <a:rPr lang="uk-UA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і рід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струму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5. Шлях протікання струму, через тіло людини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6. </a:t>
            </a:r>
            <a:r>
              <a:rPr lang="uk-UA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Індивідуальні особливості і стан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організму 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j-cs"/>
              </a:rPr>
              <a:t>7. Час дії струму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67544" y="260648"/>
            <a:ext cx="8229600" cy="12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endParaRPr lang="ru-RU" dirty="0"/>
          </a:p>
        </p:txBody>
      </p:sp>
      <p:pic>
        <p:nvPicPr>
          <p:cNvPr id="5" name="Picture 4" descr="MCj040788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5114925"/>
            <a:ext cx="1871663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929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1" name="Picture 3" descr="blue_1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355600"/>
            <a:ext cx="8569325" cy="979488"/>
          </a:xfrm>
          <a:noFill/>
          <a:ln/>
        </p:spPr>
      </p:pic>
      <p:sp>
        <p:nvSpPr>
          <p:cNvPr id="186370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468313" y="1341438"/>
            <a:ext cx="8229600" cy="4967287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uk-UA" sz="36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2. КЛАСИФІКАЦІЯ 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>ПРИМІЩЕНЬ ЗА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СТУПЕНЕМ НЕБЕЗПЕКИ 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>ЕЛЕКТРОТРАВМ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uk-UA" sz="24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uk-UA" sz="2400" b="1" dirty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uk-UA" dirty="0">
                <a:solidFill>
                  <a:schemeClr val="tx1"/>
                </a:solidFill>
                <a:effectLst/>
                <a:latin typeface="Times New Roman" pitchFamily="18" charset="0"/>
              </a:rPr>
              <a:t>без підвищеної небезпеки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endParaRPr lang="uk-UA" dirty="0"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uk-UA" dirty="0">
                <a:solidFill>
                  <a:schemeClr val="tx1"/>
                </a:solidFill>
                <a:effectLst/>
                <a:latin typeface="Times New Roman" pitchFamily="18" charset="0"/>
              </a:rPr>
              <a:t>з підвищеною небезпекою</a:t>
            </a:r>
          </a:p>
          <a:p>
            <a:pPr marL="0" indent="0">
              <a:lnSpc>
                <a:spcPct val="80000"/>
              </a:lnSpc>
              <a:buNone/>
            </a:pPr>
            <a:endParaRPr lang="uk-UA" dirty="0"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uk-UA" dirty="0">
                <a:solidFill>
                  <a:schemeClr val="tx1"/>
                </a:solidFill>
                <a:effectLst/>
                <a:latin typeface="Times New Roman" pitchFamily="18" charset="0"/>
              </a:rPr>
              <a:t>особливо небезпечні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uk-UA" b="1" dirty="0">
              <a:solidFill>
                <a:srgbClr val="FFFF66"/>
              </a:solidFill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2000" b="1" dirty="0">
              <a:solidFill>
                <a:srgbClr val="FFFF66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uk-UA" sz="18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18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18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10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10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endParaRPr lang="uk-UA" sz="10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7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uk-UA" sz="700" b="1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800" i="1" dirty="0">
                <a:solidFill>
                  <a:srgbClr val="FFFF66"/>
                </a:solidFill>
                <a:latin typeface="Times New Roman" pitchFamily="18" charset="0"/>
              </a:rPr>
              <a:t> </a:t>
            </a:r>
            <a:endParaRPr lang="uk-UA" sz="900" i="1" dirty="0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900" dirty="0">
              <a:solidFill>
                <a:srgbClr val="FFFF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46931"/>
          </a:xfrm>
        </p:spPr>
        <p:txBody>
          <a:bodyPr/>
          <a:lstStyle/>
          <a:p>
            <a:pPr marL="0" lvl="0" indent="0" algn="ctr">
              <a:spcBef>
                <a:spcPct val="20000"/>
              </a:spcBef>
              <a:buNone/>
            </a:pPr>
            <a:r>
              <a:rPr lang="uk-UA" sz="32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До чинників підвищеної небезпеки належать</a:t>
            </a:r>
            <a:r>
              <a:rPr lang="uk-UA" sz="3200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lang="ru-RU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268760"/>
            <a:ext cx="8229600" cy="4320480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- температура в приміщенні, більше 35 °С;</a:t>
            </a:r>
          </a:p>
          <a:p>
            <a:pPr marL="0" indent="0" algn="just">
              <a:buNone/>
            </a:pP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 - відносна вологість більше 75%;</a:t>
            </a:r>
          </a:p>
          <a:p>
            <a:pPr marL="0" indent="0" algn="just">
              <a:buNone/>
            </a:pPr>
            <a:r>
              <a:rPr lang="uk-UA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- струмопровідна підлога (металева, бетонна, цегляна, земляна);</a:t>
            </a:r>
          </a:p>
          <a:p>
            <a:pPr marL="0" indent="0" algn="just">
              <a:buNone/>
            </a:pPr>
            <a:r>
              <a:rPr lang="uk-UA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- можливість одночасного доторкання людини до неструмопровідних електроустановки і до металоконструкцій, що мають контакт із землею.  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6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39825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uk-UA" sz="32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До чинників особливої небезпеки електротравм належать: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2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132856"/>
            <a:ext cx="8229600" cy="2592288"/>
          </a:xfrm>
        </p:spPr>
        <p:txBody>
          <a:bodyPr/>
          <a:lstStyle/>
          <a:p>
            <a:pPr marL="0" lvl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838200" algn="l"/>
                <a:tab pos="1066800" algn="l"/>
              </a:tabLst>
            </a:pPr>
            <a:r>
              <a:rPr lang="uk-UA" dirty="0" smtClean="0">
                <a:effectLst/>
                <a:latin typeface="Times New Roman"/>
                <a:ea typeface="Times New Roman"/>
              </a:rPr>
              <a:t> - відносна </a:t>
            </a:r>
            <a:r>
              <a:rPr lang="uk-UA" dirty="0">
                <a:effectLst/>
                <a:latin typeface="Times New Roman"/>
                <a:ea typeface="Times New Roman"/>
              </a:rPr>
              <a:t>вологість близька до насичення (до 100%);</a:t>
            </a:r>
            <a:endParaRPr lang="ru-RU" sz="2800" dirty="0">
              <a:effectLst/>
              <a:latin typeface="Times New Roman"/>
              <a:ea typeface="Times New Roman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838200" algn="l"/>
                <a:tab pos="1066800" algn="l"/>
              </a:tabLst>
            </a:pPr>
            <a:r>
              <a:rPr lang="uk-UA" dirty="0" smtClean="0">
                <a:effectLst/>
                <a:latin typeface="Times New Roman"/>
                <a:ea typeface="Times New Roman"/>
              </a:rPr>
              <a:t> - агресивне </a:t>
            </a:r>
            <a:r>
              <a:rPr lang="uk-UA" dirty="0">
                <a:effectLst/>
                <a:latin typeface="Times New Roman"/>
                <a:ea typeface="Times New Roman"/>
              </a:rPr>
              <a:t>середовище, що пошкоджує ізоляцію</a:t>
            </a:r>
            <a:r>
              <a:rPr lang="uk-UA" dirty="0" smtClean="0">
                <a:effectLst/>
                <a:latin typeface="Times New Roman"/>
                <a:ea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059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924944"/>
            <a:ext cx="7812360" cy="1752600"/>
          </a:xfrm>
        </p:spPr>
        <p:txBody>
          <a:bodyPr/>
          <a:lstStyle/>
          <a:p>
            <a:r>
              <a:rPr lang="uk-UA" sz="6600" i="1" dirty="0">
                <a:solidFill>
                  <a:srgbClr val="FF0000"/>
                </a:solidFill>
                <a:effectLst/>
                <a:latin typeface="Times New Roman" pitchFamily="18" charset="0"/>
                <a:ea typeface="+mj-ea"/>
                <a:cs typeface="+mj-cs"/>
              </a:rPr>
              <a:t>ЕЛЕКТРОБЕЗПЕКА</a:t>
            </a:r>
            <a:endParaRPr lang="ru-RU" i="1" dirty="0">
              <a:effectLst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5"/>
            <a:ext cx="7772400" cy="1440160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5410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-1"/>
            <a:ext cx="105410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7087"/>
            <a:ext cx="105410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5907087"/>
            <a:ext cx="105410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879598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268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620688"/>
            <a:ext cx="8229600" cy="5510237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 smtClean="0">
                <a:effectLst/>
                <a:latin typeface="Times New Roman"/>
                <a:ea typeface="Times New Roman"/>
              </a:rPr>
              <a:t>          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 smtClean="0">
                <a:effectLst/>
                <a:latin typeface="Times New Roman"/>
                <a:ea typeface="Times New Roman"/>
              </a:rPr>
              <a:t>       До приміщень</a:t>
            </a:r>
            <a:r>
              <a:rPr lang="uk-UA" sz="28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без підвищеної небезпеки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 належать приміщення в яких відсутні чинники підвищеної  і особливої небезпеки.</a:t>
            </a:r>
            <a:endParaRPr lang="uk-UA" sz="2800" b="1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 smtClean="0">
                <a:effectLst/>
                <a:latin typeface="Times New Roman"/>
                <a:ea typeface="Times New Roman"/>
              </a:rPr>
              <a:t>        До приміщень</a:t>
            </a:r>
            <a:r>
              <a:rPr lang="uk-UA" sz="2800" b="1" i="1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підвищеної небезпеки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 належать приміщення в яких присутня  </a:t>
            </a:r>
            <a:r>
              <a:rPr lang="uk-UA" sz="2800" dirty="0">
                <a:effectLst/>
                <a:latin typeface="Times New Roman"/>
                <a:ea typeface="Times New Roman"/>
              </a:rPr>
              <a:t>наявності одного з чинників підвищеної 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небезпеки.</a:t>
            </a:r>
            <a:endParaRPr lang="ru-RU" sz="2800" b="1" i="1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None/>
            </a:pPr>
            <a:r>
              <a:rPr lang="uk-UA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До приміщень </a:t>
            </a:r>
            <a:r>
              <a:rPr lang="uk-UA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особливо небезпечних 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належать</a:t>
            </a:r>
            <a:endParaRPr lang="ru-RU" sz="2800" dirty="0">
              <a:effectLst/>
              <a:latin typeface="Times New Roman"/>
              <a:ea typeface="Times New Roman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 приміщення 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в яких присутні </a:t>
            </a:r>
            <a:r>
              <a:rPr lang="uk-UA" sz="2800" dirty="0">
                <a:effectLst/>
                <a:latin typeface="Times New Roman"/>
                <a:ea typeface="Times New Roman"/>
              </a:rPr>
              <a:t>одночасно 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два чинники </a:t>
            </a:r>
            <a:r>
              <a:rPr lang="uk-UA" sz="2800" dirty="0">
                <a:effectLst/>
                <a:latin typeface="Times New Roman"/>
                <a:ea typeface="Times New Roman"/>
              </a:rPr>
              <a:t>підвищеної небезпеки або 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один чинник </a:t>
            </a:r>
            <a:r>
              <a:rPr lang="uk-UA" sz="2800" dirty="0">
                <a:effectLst/>
                <a:latin typeface="Times New Roman"/>
                <a:ea typeface="Times New Roman"/>
              </a:rPr>
              <a:t>особливої </a:t>
            </a:r>
            <a:r>
              <a:rPr lang="uk-UA" sz="2800" dirty="0" smtClean="0">
                <a:effectLst/>
                <a:latin typeface="Times New Roman"/>
                <a:ea typeface="Times New Roman"/>
              </a:rPr>
              <a:t>небезпеки.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82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062955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3. Умови </a:t>
            </a:r>
            <a:r>
              <a:rPr lang="uk-UA" sz="36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ураження людини електричним </a:t>
            </a:r>
            <a:r>
              <a:rPr lang="uk-UA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струмом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7427168" cy="5184575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     </a:t>
            </a:r>
            <a:r>
              <a:rPr lang="uk-UA" sz="8000" dirty="0" smtClean="0">
                <a:effectLst/>
                <a:latin typeface="Times New Roman"/>
                <a:ea typeface="Times New Roman"/>
              </a:rPr>
              <a:t>Людина </a:t>
            </a:r>
            <a:r>
              <a:rPr lang="uk-UA" sz="8000" dirty="0">
                <a:effectLst/>
                <a:latin typeface="Times New Roman"/>
                <a:ea typeface="Times New Roman"/>
              </a:rPr>
              <a:t>може бути уражена струмом в таких випадках</a:t>
            </a:r>
            <a:r>
              <a:rPr lang="uk-UA" sz="8000" dirty="0" smtClean="0">
                <a:effectLst/>
                <a:latin typeface="Times New Roman"/>
                <a:ea typeface="Times New Roman"/>
              </a:rPr>
              <a:t>: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двофазний дотик, тобто торкання одночасно до двох фазних дротів мережі змінного струму;</a:t>
            </a:r>
            <a:endParaRPr lang="ru-RU" sz="80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однофазний дотик, тобто торкання до одного фазного дроту мережі змінного струму;</a:t>
            </a:r>
            <a:endParaRPr lang="ru-RU" sz="80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наближення на небезпечну відстань до неізольованих струмоведучих </a:t>
            </a:r>
            <a:r>
              <a:rPr lang="uk-UA" sz="8000" dirty="0" smtClean="0">
                <a:effectLst/>
                <a:latin typeface="Times New Roman"/>
                <a:ea typeface="Times New Roman"/>
              </a:rPr>
              <a:t>частин;</a:t>
            </a:r>
            <a:endParaRPr lang="ru-RU" sz="80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дотик до корпусу електрообладнання, яке опинилось під напругою;</a:t>
            </a:r>
            <a:endParaRPr lang="ru-RU" sz="80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попадання під крокову напругу в зоні розтікання струму;</a:t>
            </a:r>
            <a:endParaRPr lang="ru-RU" sz="80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перебування в зоні дії атмосферної або статичної електрики</a:t>
            </a:r>
            <a:r>
              <a:rPr lang="uk-UA" sz="8000" dirty="0" smtClean="0">
                <a:effectLst/>
                <a:latin typeface="Times New Roman"/>
                <a:ea typeface="Times New Roman"/>
              </a:rPr>
              <a:t>;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</a:tabLst>
            </a:pPr>
            <a:r>
              <a:rPr lang="uk-UA" sz="8000" dirty="0">
                <a:effectLst/>
                <a:latin typeface="Times New Roman"/>
                <a:ea typeface="Times New Roman"/>
              </a:rPr>
              <a:t>вхід в зону дії електромагнітного поля.</a:t>
            </a:r>
            <a:endParaRPr lang="ru-RU" sz="8000" dirty="0">
              <a:effectLst/>
              <a:latin typeface="Times New Roman"/>
              <a:ea typeface="Times New Roman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solidFill>
                <a:srgbClr val="00B05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2643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3" y="836712"/>
            <a:ext cx="8136904" cy="5472608"/>
          </a:xfrm>
        </p:spPr>
      </p:pic>
      <p:sp>
        <p:nvSpPr>
          <p:cNvPr id="3" name="Прямоугольник 2"/>
          <p:cNvSpPr/>
          <p:nvPr/>
        </p:nvSpPr>
        <p:spPr>
          <a:xfrm>
            <a:off x="323528" y="764704"/>
            <a:ext cx="8420784" cy="1944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Однофазний дотик до струмопровідних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частин</a:t>
            </a:r>
            <a:endParaRPr lang="uk-UA" sz="4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2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92896"/>
            <a:ext cx="6408712" cy="4248472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407707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Двофазний дотик  </a:t>
            </a:r>
            <a: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струмопровідних частин</a:t>
            </a:r>
            <a:endParaRPr lang="uk-UA" sz="4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8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764703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Крокова напруга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80728"/>
            <a:ext cx="8229600" cy="5150197"/>
          </a:xfrm>
        </p:spPr>
        <p:txBody>
          <a:bodyPr/>
          <a:lstStyle/>
          <a:p>
            <a:pPr lvl="0" eaLnBrk="0" hangingPunct="0">
              <a:buClr>
                <a:srgbClr val="FFCC00"/>
              </a:buClr>
              <a:buSzTx/>
              <a:buFontTx/>
              <a:buChar char="•"/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 напруга між двома точками на землі на відстані кроку, яка виникає навколо точки замикання на землю струмоведучої лінії. 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Clr>
                <a:srgbClr val="FFCC00"/>
              </a:buClr>
              <a:buSzTx/>
              <a:buFontTx/>
              <a:buChar char="•"/>
              <a:defRPr/>
            </a:pP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Clr>
                <a:srgbClr val="FFCC00"/>
              </a:buClr>
              <a:buSzTx/>
              <a:buFontTx/>
              <a:buChar char="•"/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Найбільша величина цієї напруги спостерігається на відстані 80 - 100 см від  точки торкання  провода з 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землею.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27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9692" y="1700808"/>
            <a:ext cx="5544616" cy="4464496"/>
          </a:xfrm>
          <a:prstGeom prst="rect">
            <a:avLst/>
          </a:prstGeom>
          <a:solidFill>
            <a:srgbClr val="003399">
              <a:lumMod val="40000"/>
              <a:lumOff val="60000"/>
            </a:srgbClr>
          </a:solidFill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30689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Крокова напруга</a:t>
            </a:r>
            <a:endParaRPr lang="uk-UA" sz="4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3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Крокова напруга</a:t>
            </a:r>
            <a:endParaRPr lang="ru-RU" dirty="0"/>
          </a:p>
        </p:txBody>
      </p:sp>
      <p:pic>
        <p:nvPicPr>
          <p:cNvPr id="4" name="Picture 3" descr="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412776"/>
            <a:ext cx="7992888" cy="44644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93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6328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dirty="0" smtClean="0"/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Безпечна експлуатація електроустановок: електозахисні засоби і заходи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844824"/>
            <a:ext cx="6400800" cy="3474720"/>
          </a:xfrm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uk-UA" b="1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Системи засобів і заходів забезпечення електробезпеки</a:t>
            </a:r>
            <a:r>
              <a:rPr lang="uk-UA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: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 smtClean="0">
                <a:effectLst/>
                <a:latin typeface="Times New Roman"/>
                <a:ea typeface="Times New Roman"/>
              </a:rPr>
              <a:t>система </a:t>
            </a:r>
            <a:r>
              <a:rPr lang="uk-UA" dirty="0">
                <a:effectLst/>
                <a:latin typeface="Times New Roman"/>
                <a:ea typeface="Times New Roman"/>
              </a:rPr>
              <a:t>технічних засобів і заходів;</a:t>
            </a:r>
            <a:endParaRPr lang="ru-RU" sz="28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>
                <a:effectLst/>
                <a:latin typeface="Times New Roman"/>
                <a:ea typeface="Times New Roman"/>
              </a:rPr>
              <a:t>система електрозахисних засобів;</a:t>
            </a:r>
            <a:endParaRPr lang="ru-RU" sz="2800" dirty="0"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>
                <a:effectLst/>
                <a:latin typeface="Times New Roman"/>
                <a:ea typeface="Times New Roman"/>
              </a:rPr>
              <a:t>система організаційно-технічних заходів і засобів.</a:t>
            </a:r>
            <a:endParaRPr lang="ru-RU" sz="2800" dirty="0"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07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128792" cy="1143000"/>
          </a:xfrm>
        </p:spPr>
        <p:txBody>
          <a:bodyPr/>
          <a:lstStyle/>
          <a:p>
            <a:pPr marL="0" indent="0">
              <a:buNone/>
            </a:pPr>
            <a:r>
              <a:rPr lang="uk-UA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своїми функціями технічні засоби і заходи поділяються на дві групи:</a:t>
            </a: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636912"/>
            <a:ext cx="6400800" cy="3474720"/>
          </a:xfrm>
        </p:spPr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Технічні засоби і заходи забезпечення електробезпеки при нормальному режимі роботи електроустановок;</a:t>
            </a:r>
          </a:p>
          <a:p>
            <a:pPr marL="0" indent="0" algn="just">
              <a:buNone/>
            </a:pPr>
            <a:endParaRPr lang="uk-UA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uk-UA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Технічні засоби і заходи забезпечення електробезпеки при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аварійних режимах </a:t>
            </a:r>
            <a:r>
              <a:rPr lang="uk-UA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роботи </a:t>
            </a:r>
            <a:r>
              <a:rPr lang="uk-UA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електроустановок</a:t>
            </a:r>
            <a:r>
              <a:rPr lang="uk-UA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01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940966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uk-UA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Основні технічні засоби і заходи забезпечення електробезпеки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при нормальному режимі роботи електроустановок включають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: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420888"/>
            <a:ext cx="8424936" cy="2952327"/>
          </a:xfrm>
        </p:spPr>
        <p:txBody>
          <a:bodyPr/>
          <a:lstStyle/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 smtClean="0">
                <a:effectLst/>
                <a:latin typeface="Times New Roman"/>
                <a:ea typeface="Times New Roman"/>
              </a:rPr>
              <a:t>електричну </a:t>
            </a:r>
            <a:r>
              <a:rPr lang="uk-UA" dirty="0">
                <a:effectLst/>
                <a:latin typeface="Times New Roman"/>
                <a:ea typeface="Times New Roman"/>
              </a:rPr>
              <a:t>ізоляцію струмоведучих частин електричного обладнання;</a:t>
            </a:r>
            <a:endParaRPr lang="ru-RU" dirty="0"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>
                <a:effectLst/>
                <a:latin typeface="Times New Roman"/>
                <a:ea typeface="Times New Roman"/>
              </a:rPr>
              <a:t>недоступність до струмоведучих частин електричного обладнання;</a:t>
            </a:r>
            <a:endParaRPr lang="ru-RU" dirty="0"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>
                <a:effectLst/>
                <a:latin typeface="Times New Roman"/>
                <a:ea typeface="Times New Roman"/>
              </a:rPr>
              <a:t>електричне та механічне блокування;</a:t>
            </a:r>
            <a:endParaRPr lang="ru-RU" dirty="0"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>
                <a:effectLst/>
                <a:latin typeface="Times New Roman"/>
                <a:ea typeface="Times New Roman"/>
              </a:rPr>
              <a:t>засоби орієнтації в електроустановках;</a:t>
            </a:r>
            <a:endParaRPr lang="ru-RU" dirty="0">
              <a:effectLst/>
              <a:latin typeface="Times New Roman"/>
              <a:ea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dirty="0" smtClean="0">
                <a:effectLst/>
                <a:latin typeface="Times New Roman"/>
                <a:ea typeface="Times New Roman"/>
              </a:rPr>
              <a:t>використання </a:t>
            </a:r>
            <a:r>
              <a:rPr lang="uk-UA" dirty="0">
                <a:effectLst/>
                <a:latin typeface="Times New Roman"/>
                <a:ea typeface="Times New Roman"/>
              </a:rPr>
              <a:t>малих </a:t>
            </a:r>
            <a:r>
              <a:rPr lang="uk-UA" dirty="0" smtClean="0">
                <a:effectLst/>
                <a:latin typeface="Times New Roman"/>
                <a:ea typeface="Times New Roman"/>
              </a:rPr>
              <a:t>напруг</a:t>
            </a:r>
            <a:r>
              <a:rPr lang="uk-UA" dirty="0">
                <a:effectLst/>
                <a:latin typeface="Times New Roman"/>
                <a:ea typeface="Times New Roman"/>
              </a:rPr>
              <a:t>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536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708920"/>
            <a:ext cx="8712968" cy="1872208"/>
          </a:xfrm>
        </p:spPr>
        <p:txBody>
          <a:bodyPr/>
          <a:lstStyle/>
          <a:p>
            <a:pPr marL="1260475" indent="-1260475" algn="just"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набути теоретичних знань </a:t>
            </a:r>
            <a:r>
              <a:rPr lang="uk-UA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	з електробезпеки </a:t>
            </a:r>
            <a:r>
              <a:rPr lang="uk-UA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та наданні першої медичної допомоги при враженні електричним струмом</a:t>
            </a:r>
            <a:endParaRPr lang="ru-RU" sz="28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736725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/>
              <a:t>МЕТА</a:t>
            </a:r>
            <a:r>
              <a:rPr lang="uk-UA" dirty="0" smtClean="0">
                <a:effectLst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997164"/>
      </p:ext>
    </p:extLst>
  </p:cSld>
  <p:clrMapOvr>
    <a:masterClrMapping/>
  </p:clrMapOvr>
  <p:transition advTm="5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488832" cy="1368152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Основні технічні засоби і заходи забезпечення електробезпеки при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аварійних режимах роботи електроустановок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включають: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844824"/>
            <a:ext cx="6400800" cy="34747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Захисне заземлення;</a:t>
            </a:r>
          </a:p>
          <a:p>
            <a:pPr marL="0" indent="0">
              <a:buNone/>
            </a:pPr>
            <a:endParaRPr lang="uk-UA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Захисне занулення;</a:t>
            </a:r>
          </a:p>
          <a:p>
            <a:pPr marL="0" indent="0">
              <a:buNone/>
            </a:pPr>
            <a:endParaRPr lang="uk-UA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Захисне відключення.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29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9909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Litebulb"/>
          <p:cNvSpPr>
            <a:spLocks noGrp="1" noEditPoints="1" noChangeArrowheads="1"/>
          </p:cNvSpPr>
          <p:nvPr>
            <p:ph sz="quarter" idx="13"/>
          </p:nvPr>
        </p:nvSpPr>
        <p:spPr bwMode="auto">
          <a:xfrm>
            <a:off x="2411760" y="1600200"/>
            <a:ext cx="4464496" cy="506916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24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Захисне заземлення </a:t>
            </a:r>
            <a:r>
              <a:rPr lang="uk-UA" sz="2400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– </a:t>
            </a: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це навмисне</a:t>
            </a:r>
            <a:endParaRPr lang="uk-UA" sz="1600" dirty="0"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0" indent="0" algn="ctr">
              <a:buNone/>
            </a:pP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електричне 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з’єднання з </a:t>
            </a: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землею чи її еквівалентом  неструмовідних частин електроустановок, 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що можуть опинитися під </a:t>
            </a: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напругою.</a:t>
            </a:r>
            <a:endParaRPr lang="uk-UA" sz="1600" dirty="0"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endParaRPr lang="uk-UA" sz="16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" name="Picture 2" descr="blue_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09563"/>
            <a:ext cx="8229600" cy="887412"/>
          </a:xfrm>
          <a:noFill/>
          <a:ln/>
        </p:spPr>
      </p:pic>
      <p:pic>
        <p:nvPicPr>
          <p:cNvPr id="6" name="Picture 3" descr="blue_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88913"/>
            <a:ext cx="8075613" cy="863600"/>
          </a:xfrm>
          <a:noFill/>
          <a:ln/>
        </p:spPr>
      </p:pic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2656"/>
            <a:ext cx="82296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9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85420"/>
            <a:ext cx="2451100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14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1143000" y="1844824"/>
            <a:ext cx="7245424" cy="3816424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normAutofit lnSpcReduction="10000"/>
          </a:bodyPr>
          <a:lstStyle/>
          <a:p>
            <a:pPr marL="0" indent="0" algn="ctr">
              <a:buNone/>
            </a:pPr>
            <a:r>
              <a:rPr lang="uk-UA" sz="2400" b="1" dirty="0">
                <a:solidFill>
                  <a:srgbClr val="000000"/>
                </a:solidFill>
                <a:effectLst/>
                <a:latin typeface="Times New Roman" pitchFamily="18" charset="0"/>
              </a:rPr>
              <a:t>Занулення</a:t>
            </a:r>
            <a:r>
              <a:rPr lang="uk-UA" sz="2400" b="1" dirty="0">
                <a:solidFill>
                  <a:srgbClr val="000000"/>
                </a:solidFill>
                <a:latin typeface="Times New Roman" pitchFamily="18" charset="0"/>
              </a:rPr>
              <a:t> – </a:t>
            </a:r>
          </a:p>
          <a:p>
            <a:pPr marL="0" indent="0" algn="ctr">
              <a:buNone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це навмисне електричне </a:t>
            </a: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з’єднання елементів </a:t>
            </a:r>
          </a:p>
          <a:p>
            <a:pPr marL="45720" indent="0" algn="ctr">
              <a:buNone/>
            </a:pP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електроустановки з нульовим захисним 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провідником </a:t>
            </a:r>
            <a:endParaRPr lang="uk-UA" sz="1600" dirty="0" smtClean="0"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0" indent="0" algn="ctr">
              <a:buNone/>
            </a:pP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 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металевих </a:t>
            </a: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неструмопровідних частин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, які можуть опинитися  </a:t>
            </a:r>
            <a:endParaRPr lang="uk-UA" sz="1600" dirty="0" smtClean="0"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0" indent="0" algn="ctr">
              <a:buNone/>
            </a:pP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під 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itchFamily="18" charset="0"/>
              </a:rPr>
              <a:t>напругою </a:t>
            </a:r>
            <a:r>
              <a:rPr lang="uk-UA" sz="16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 в результаті пошкодження ізоляції.</a:t>
            </a:r>
            <a:endParaRPr lang="uk-UA" sz="1600" dirty="0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2" y="332656"/>
            <a:ext cx="82296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24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749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DownRibbonSharp"/>
          <p:cNvSpPr>
            <a:spLocks noGrp="1" noEditPoints="1" noChangeArrowheads="1"/>
          </p:cNvSpPr>
          <p:nvPr>
            <p:ph sz="quarter" idx="13"/>
          </p:nvPr>
        </p:nvSpPr>
        <p:spPr bwMode="auto">
          <a:xfrm>
            <a:off x="457200" y="2276871"/>
            <a:ext cx="8229600" cy="2808313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indent="0" algn="ctr">
              <a:buNone/>
            </a:pP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</a:rPr>
              <a:t>Захисне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</a:rPr>
              <a:t>відключення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</a:rPr>
              <a:t>–</a:t>
            </a:r>
          </a:p>
          <a:p>
            <a:pPr marL="0" indent="0" algn="ctr">
              <a:buNone/>
            </a:pPr>
            <a:r>
              <a:rPr lang="uk-UA" sz="2000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це захист </a:t>
            </a:r>
            <a:r>
              <a:rPr lang="uk-UA" sz="2000" dirty="0">
                <a:solidFill>
                  <a:srgbClr val="000000"/>
                </a:solidFill>
                <a:effectLst/>
                <a:latin typeface="Times New Roman" pitchFamily="18" charset="0"/>
              </a:rPr>
              <a:t>швидкої дії, що забезпечує автоматичне відімкнення електроустановки під час виникнення в ній небезпеки ураження людини струмом</a:t>
            </a:r>
          </a:p>
          <a:p>
            <a:pPr algn="ctr"/>
            <a:endParaRPr lang="uk-UA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5" name="Picture 3" descr="blue_1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88913"/>
            <a:ext cx="8229600" cy="935037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9717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181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Система електозахисних засобів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uk-UA" sz="2800" dirty="0" smtClean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8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800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Електрозахисні засоби </a:t>
            </a: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– це технічні засоби, що не є конструктивними елементами електроустановок і використовуються при виконанні робіт в електроустановках з метою запобігання електротравм. 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35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512511" cy="126876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Електрозахисні засоби поділяються на: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4116" y="1484784"/>
            <a:ext cx="6400800" cy="1329328"/>
          </a:xfrm>
        </p:spPr>
        <p:txBody>
          <a:bodyPr/>
          <a:lstStyle/>
          <a:p>
            <a:pPr marL="4572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Ізолюючі (ізолюючі штанги, ізолюючі кліщі, покажчики напруги, діелектричні рукавички, 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770" y="3045023"/>
            <a:ext cx="1076325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68960"/>
            <a:ext cx="107632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427" y="3096802"/>
            <a:ext cx="1404689" cy="234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034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116" y="3382280"/>
            <a:ext cx="259080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034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916" y="3356992"/>
            <a:ext cx="1584176" cy="286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230" y="3642914"/>
            <a:ext cx="1524000" cy="29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:\газета\772f597b9d91ad38b8f49f10a6cbecc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4796160"/>
            <a:ext cx="1400944" cy="2061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548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026" y="260648"/>
            <a:ext cx="782825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Огороджуючі (огородження, щитки, ширми, плакати)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84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3168351" cy="267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G:\газета\zna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282" y="1772816"/>
            <a:ext cx="4572000" cy="3168352"/>
          </a:xfrm>
          <a:prstGeom prst="rect">
            <a:avLst/>
          </a:prstGeom>
          <a:noFill/>
        </p:spPr>
      </p:pic>
      <p:pic>
        <p:nvPicPr>
          <p:cNvPr id="2051" name="Picture 3" descr="G:\газета\sto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365104"/>
            <a:ext cx="3485331" cy="24928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806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 smtClean="0">
                <a:effectLst/>
                <a:latin typeface="Times New Roman" pitchFamily="18" charset="0"/>
                <a:cs typeface="Times New Roman" pitchFamily="18" charset="0"/>
              </a:rPr>
              <a:t>Запобіжні ( окуляри, каски, запобіжні пояси, кігті, боти, запобіжні костюми, рукавиці для захисту рук)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1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8760"/>
            <a:ext cx="2619048" cy="2180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22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17233"/>
            <a:ext cx="1616075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G:\газета\8fbed7649376c07a5e27dd528352c050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760"/>
            <a:ext cx="2051720" cy="1584176"/>
          </a:xfrm>
          <a:prstGeom prst="rect">
            <a:avLst/>
          </a:prstGeom>
          <a:noFill/>
        </p:spPr>
      </p:pic>
      <p:pic>
        <p:nvPicPr>
          <p:cNvPr id="3075" name="Picture 3" descr="G:\газета\FitLogic_smgif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852937"/>
            <a:ext cx="2195736" cy="1080120"/>
          </a:xfrm>
          <a:prstGeom prst="rect">
            <a:avLst/>
          </a:prstGeom>
          <a:noFill/>
        </p:spPr>
      </p:pic>
      <p:pic>
        <p:nvPicPr>
          <p:cNvPr id="3076" name="Picture 4" descr="G:\газета\922969_w640_h640_shlem_peskostrujschika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3429001"/>
            <a:ext cx="2664296" cy="2088232"/>
          </a:xfrm>
          <a:prstGeom prst="rect">
            <a:avLst/>
          </a:prstGeom>
          <a:noFill/>
        </p:spPr>
      </p:pic>
      <p:pic>
        <p:nvPicPr>
          <p:cNvPr id="3077" name="Picture 5" descr="G:\газета\pp2gdb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1268760"/>
            <a:ext cx="3057525" cy="2664296"/>
          </a:xfrm>
          <a:prstGeom prst="rect">
            <a:avLst/>
          </a:prstGeom>
          <a:noFill/>
        </p:spPr>
      </p:pic>
      <p:pic>
        <p:nvPicPr>
          <p:cNvPr id="3078" name="Picture 6" descr="G:\газета\23_9__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3861048"/>
            <a:ext cx="3240360" cy="2088232"/>
          </a:xfrm>
          <a:prstGeom prst="rect">
            <a:avLst/>
          </a:prstGeom>
          <a:noFill/>
        </p:spPr>
      </p:pic>
      <p:pic>
        <p:nvPicPr>
          <p:cNvPr id="3079" name="Picture 7" descr="G:\газета\ei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75" y="1340768"/>
            <a:ext cx="1571625" cy="2762250"/>
          </a:xfrm>
          <a:prstGeom prst="rect">
            <a:avLst/>
          </a:prstGeom>
          <a:noFill/>
        </p:spPr>
      </p:pic>
      <p:pic>
        <p:nvPicPr>
          <p:cNvPr id="3080" name="Picture 8" descr="G:\газета\full-pictur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437509"/>
            <a:ext cx="2153816" cy="24204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85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rPr>
              <a:t>Система організаційно-технічних засобів.</a:t>
            </a:r>
            <a:endParaRPr lang="ru-RU" sz="2400" dirty="0">
              <a:solidFill>
                <a:srgbClr val="FF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556792"/>
            <a:ext cx="7992888" cy="347472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             Згідно 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 чинними вимогами власник повинен: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призначити відповідального за справний стан і безпечну експлуатацію електроустановок;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створити і укомплектувати відповідно до потреб електротехнічну службу;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розробити і затвердити посадові інструкції </a:t>
            </a:r>
            <a:r>
              <a:rPr lang="uk-UA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працівників;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створити на підприємстві такі умови, щоб працівники, </a:t>
            </a:r>
            <a:r>
              <a:rPr lang="uk-UA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своєчасно 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здійснювали </a:t>
            </a:r>
            <a:r>
              <a:rPr lang="uk-UA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огляд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профілактичні, протиаварійні та приймально-здавальні </a:t>
            </a:r>
            <a:r>
              <a:rPr lang="uk-UA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випробування електроустановок;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Wingdings"/>
              <a:buChar char=""/>
              <a:tabLst>
                <a:tab pos="838200" algn="l"/>
                <a:tab pos="1066800" algn="l"/>
              </a:tabLst>
            </a:pP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забезпечити своєчасне навчання і перевірку знань працівників з питань електробезпеки</a:t>
            </a:r>
            <a:r>
              <a:rPr lang="uk-UA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04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128792" cy="775270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вимогами і заходами безпеки роботи в електроустановках поділяються на три категорії: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268760"/>
            <a:ext cx="7056784" cy="347472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endParaRPr lang="uk-UA" dirty="0" smtClean="0"/>
          </a:p>
          <a:p>
            <a:pPr>
              <a:buFont typeface="Wingdings" pitchFamily="2" charset="2"/>
              <a:buChar char="v"/>
            </a:pP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Зі зняттям напруги;</a:t>
            </a:r>
          </a:p>
          <a:p>
            <a:pPr marL="0" indent="0"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Без зняття напруги на струмопровідних частинах та поблизу них;</a:t>
            </a:r>
          </a:p>
          <a:p>
            <a:pPr marL="0" indent="0">
              <a:buNone/>
            </a:pPr>
            <a:endParaRPr lang="uk-UA" sz="24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400" dirty="0" smtClean="0">
                <a:effectLst/>
                <a:latin typeface="Times New Roman" pitchFamily="18" charset="0"/>
                <a:cs typeface="Times New Roman" pitchFamily="18" charset="0"/>
              </a:rPr>
              <a:t>Без зняття напруги на безпечній відстані від струмопровідних частин.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0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630907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effectLst/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712"/>
            <a:ext cx="8229600" cy="5294213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1. Дія </a:t>
            </a:r>
            <a:r>
              <a:rPr lang="uk-UA" sz="2000" dirty="0">
                <a:effectLst/>
                <a:latin typeface="Times New Roman"/>
                <a:ea typeface="Times New Roman"/>
              </a:rPr>
              <a:t>електричного струму на організм людини.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marL="6096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600" dirty="0">
                <a:effectLst/>
                <a:latin typeface="Times New Roman"/>
                <a:ea typeface="Times New Roman"/>
              </a:rPr>
              <a:t>1.1</a:t>
            </a:r>
            <a:r>
              <a:rPr lang="uk-UA" sz="2000" dirty="0">
                <a:effectLst/>
                <a:latin typeface="Times New Roman"/>
                <a:ea typeface="Times New Roman"/>
              </a:rPr>
              <a:t>	Електричні травми.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marL="6096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600" dirty="0">
                <a:effectLst/>
                <a:latin typeface="Times New Roman"/>
                <a:ea typeface="Times New Roman"/>
              </a:rPr>
              <a:t>1.2</a:t>
            </a:r>
            <a:r>
              <a:rPr lang="uk-UA" sz="2000" dirty="0">
                <a:effectLst/>
                <a:latin typeface="Times New Roman"/>
                <a:ea typeface="Times New Roman"/>
              </a:rPr>
              <a:t>	Чинники, що впливають на наслідки ураження електричним струмом.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2. Класифікація </a:t>
            </a:r>
            <a:r>
              <a:rPr lang="uk-UA" sz="2000" dirty="0">
                <a:effectLst/>
                <a:latin typeface="Times New Roman"/>
                <a:ea typeface="Times New Roman"/>
              </a:rPr>
              <a:t>приміщень за ступенем небезпеки ураження електричним струмом. 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3. Умови </a:t>
            </a:r>
            <a:r>
              <a:rPr lang="uk-UA" sz="2000" dirty="0">
                <a:effectLst/>
                <a:latin typeface="Times New Roman"/>
                <a:ea typeface="Times New Roman"/>
              </a:rPr>
              <a:t>ураження людини електричним струмом. 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4. Безпечна </a:t>
            </a:r>
            <a:r>
              <a:rPr lang="uk-UA" sz="2000" dirty="0">
                <a:effectLst/>
                <a:latin typeface="Times New Roman"/>
                <a:ea typeface="Times New Roman"/>
              </a:rPr>
              <a:t>експлуатація електроустановок: електрозахисні засоби і заходи.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5. Надання </a:t>
            </a:r>
            <a:r>
              <a:rPr lang="uk-UA" sz="2000" dirty="0">
                <a:effectLst/>
                <a:latin typeface="Times New Roman"/>
                <a:ea typeface="Times New Roman"/>
              </a:rPr>
              <a:t>першої допомоги при ураженні електричним струмом.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23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92888" cy="1656184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Роботи в електроустановках за вимогами щодо організації їх безпечного виконання поділяються на такі, що виконуються: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132856"/>
            <a:ext cx="8229600" cy="3998069"/>
          </a:xfrm>
        </p:spPr>
        <p:txBody>
          <a:bodyPr/>
          <a:lstStyle/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За нарядами допусками;</a:t>
            </a:r>
          </a:p>
          <a:p>
            <a:pPr marL="0" indent="0">
              <a:buNone/>
            </a:pPr>
            <a:endParaRPr lang="uk-UA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За розпорядженнями;</a:t>
            </a:r>
          </a:p>
          <a:p>
            <a:pPr marL="0" indent="0">
              <a:buNone/>
            </a:pPr>
            <a:endParaRPr lang="uk-UA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В порядку поточної експлуатації.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13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 descr="http://www.nmz.sumy.ua/Med_dopomoga/images/20-1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176464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4" y="1628800"/>
            <a:ext cx="4031431" cy="388843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Забезпечити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свою безпеку. Одягни сухі рукавички (гумові, вовняні, шкіряні і т.п.), гумові чоботи. По можливості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відключити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джерело струму. При підході до постраждалого по землі йди дрібними, не більше 10 см, кроками.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632848" cy="1143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5. Надання першої допомоги при ураженні електричним струмом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2977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32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216024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8200" y="1124744"/>
            <a:ext cx="4038600" cy="5256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       </a:t>
            </a:r>
            <a:r>
              <a:rPr lang="ru-RU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Скинути </a:t>
            </a:r>
            <a:r>
              <a:rPr lang="ru-RU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 потерпілого провід сухим </a:t>
            </a:r>
            <a:r>
              <a:rPr lang="ru-RU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струмо- непровідним предметом. Відтягнути </a:t>
            </a:r>
            <a:r>
              <a:rPr lang="ru-RU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потерпілого за одяг не менше ніж на 10 метрів від місця торкання проводом землі або від обладнання, що знаходиться </a:t>
            </a:r>
            <a:r>
              <a:rPr lang="ru-RU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під напругою.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Викликай 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(самостійно або за допомогою оточуючих) «швидку допомогу».</a:t>
            </a:r>
            <a:endParaRPr lang="ru-RU" sz="2400" dirty="0">
              <a:solidFill>
                <a:srgbClr val="FF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1832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24744"/>
            <a:ext cx="216024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33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2159271" cy="229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33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2144093" cy="229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20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8092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n-cs"/>
              </a:rPr>
              <a:t>Визначити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n-cs"/>
              </a:rPr>
              <a:t>наявність пульсу на сонній артерії, реакції зіниць на світло, самостійного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+mn-cs"/>
              </a:rPr>
              <a:t>дихання.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43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03244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27984" y="1556792"/>
            <a:ext cx="4176464" cy="4248472"/>
          </a:xfrm>
        </p:spPr>
        <p:txBody>
          <a:bodyPr>
            <a:normAutofit fontScale="92500" lnSpcReduction="20000"/>
          </a:bodyPr>
          <a:lstStyle/>
          <a:p>
            <a:pPr marL="0" lvl="0" algn="just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uk-UA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свідомість: 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ясна, відсутня, порушена (потерпілий загальмований, збуджений);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uk-UA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колір шкіряного покриву і видимих слизистих</a:t>
            </a:r>
            <a:r>
              <a:rPr lang="uk-UA" sz="24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(губи): 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рожеві, синюшні, блідні;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uk-UA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дихання: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нормальне, відсутнє, порушене (неправильне, поверхневе, хрипливе);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uk-UA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пульс на сонних артеріях:</a:t>
            </a:r>
            <a:r>
              <a:rPr lang="uk-UA" sz="24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добре визначається (ритм правильний чи неправильний), погано визначається, відсутній;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uk-UA" sz="2400" b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зіниці очей</a:t>
            </a:r>
            <a:r>
              <a:rPr lang="uk-UA" sz="24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uk-UA" sz="2400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вузькі, широкі.</a:t>
            </a:r>
            <a:endParaRPr lang="ru-RU" sz="24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9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512511" cy="504056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Штучне дихання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863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12" y="764704"/>
            <a:ext cx="208329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86301" y="1052736"/>
            <a:ext cx="4176464" cy="5400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1. Очищення </a:t>
            </a:r>
            <a:r>
              <a:rPr lang="uk-UA" sz="2400" dirty="0">
                <a:effectLst/>
                <a:latin typeface="Times New Roman"/>
                <a:ea typeface="Times New Roman"/>
              </a:rPr>
              <a:t>рота та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глотки від слизу</a:t>
            </a:r>
          </a:p>
          <a:p>
            <a:pPr marL="0" indent="0">
              <a:buNone/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2. Положення </a:t>
            </a:r>
            <a:r>
              <a:rPr lang="uk-UA" sz="2400" dirty="0">
                <a:effectLst/>
                <a:latin typeface="Times New Roman"/>
                <a:ea typeface="Times New Roman"/>
              </a:rPr>
              <a:t>голови потерпілого при проведенні штучного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дихання</a:t>
            </a:r>
          </a:p>
          <a:p>
            <a:pPr marL="0" indent="0">
              <a:buNone/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3. Проведення </a:t>
            </a:r>
            <a:r>
              <a:rPr lang="uk-UA" sz="2400" dirty="0">
                <a:effectLst/>
                <a:latin typeface="Times New Roman"/>
                <a:ea typeface="Times New Roman"/>
              </a:rPr>
              <a:t>штучного дихання способом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«із </a:t>
            </a:r>
            <a:r>
              <a:rPr lang="uk-UA" sz="2400" dirty="0">
                <a:effectLst/>
                <a:latin typeface="Times New Roman"/>
                <a:ea typeface="Times New Roman"/>
              </a:rPr>
              <a:t>рота в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рот»</a:t>
            </a:r>
          </a:p>
          <a:p>
            <a:pPr marL="0" indent="0">
              <a:buNone/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4. Проведення </a:t>
            </a:r>
            <a:r>
              <a:rPr lang="uk-UA" sz="2400" dirty="0">
                <a:effectLst/>
                <a:latin typeface="Times New Roman"/>
                <a:ea typeface="Times New Roman"/>
              </a:rPr>
              <a:t>штучного дихання способом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«із </a:t>
            </a:r>
            <a:r>
              <a:rPr lang="uk-UA" sz="2400" dirty="0">
                <a:effectLst/>
                <a:latin typeface="Times New Roman"/>
                <a:ea typeface="Times New Roman"/>
              </a:rPr>
              <a:t>рота в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ніс»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64704"/>
            <a:ext cx="1872209" cy="2047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3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19" y="2812183"/>
            <a:ext cx="2083296" cy="227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373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67" y="2824735"/>
            <a:ext cx="1876886" cy="227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3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84820"/>
            <a:ext cx="806489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Зовнішній масаж серця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" name="Объект 4" descr="http://www.nmz.sumy.ua/Med_dopomoga/images/20-4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2160240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88024" y="1556792"/>
            <a:ext cx="4038600" cy="4133056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При </a:t>
            </a:r>
            <a:r>
              <a:rPr lang="ru-RU" sz="2400" dirty="0">
                <a:effectLst/>
                <a:latin typeface="Times New Roman"/>
                <a:ea typeface="Times New Roman"/>
              </a:rPr>
              <a:t>відсутності ознак життя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пров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ест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и </a:t>
            </a:r>
            <a:r>
              <a:rPr lang="ru-RU" sz="2400" dirty="0">
                <a:effectLst/>
                <a:latin typeface="Times New Roman"/>
                <a:ea typeface="Times New Roman"/>
              </a:rPr>
              <a:t>серцево-легеневу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реанімацію.</a:t>
            </a:r>
            <a:endParaRPr lang="ru-RU" sz="2400" dirty="0"/>
          </a:p>
        </p:txBody>
      </p:sp>
      <p:pic>
        <p:nvPicPr>
          <p:cNvPr id="187394" name="Рисунок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229432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61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 descr="http://www.nmz.sumy.ua/Med_dopomoga/images/20-5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4176464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>
              <a:effectLst/>
              <a:latin typeface="Times New Roman"/>
              <a:ea typeface="Times New Roman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При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відновленні самостійного дихання і серцебиття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покласти потерпілого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на бік і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надати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йому стійке становище.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28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53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88843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132856"/>
            <a:ext cx="3346704" cy="207338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effectLst/>
                <a:latin typeface="Times New Roman"/>
                <a:ea typeface="Times New Roman"/>
              </a:rPr>
              <a:t>  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Якщо </a:t>
            </a:r>
            <a:r>
              <a:rPr lang="ru-RU" sz="2400" dirty="0">
                <a:effectLst/>
                <a:latin typeface="Times New Roman"/>
                <a:ea typeface="Times New Roman"/>
              </a:rPr>
              <a:t>потерпілий прийшов до тями,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укрити </a:t>
            </a:r>
            <a:r>
              <a:rPr lang="ru-RU" sz="2400" dirty="0">
                <a:effectLst/>
                <a:latin typeface="Times New Roman"/>
                <a:ea typeface="Times New Roman"/>
              </a:rPr>
              <a:t>і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зігріти його</a:t>
            </a:r>
            <a:r>
              <a:rPr lang="ru-RU" sz="2400" dirty="0">
                <a:effectLst/>
                <a:latin typeface="Times New Roman"/>
                <a:ea typeface="Times New Roman"/>
              </a:rPr>
              <a:t>.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Стежити </a:t>
            </a:r>
            <a:r>
              <a:rPr lang="ru-RU" sz="2400" dirty="0">
                <a:effectLst/>
                <a:latin typeface="Times New Roman"/>
                <a:ea typeface="Times New Roman"/>
              </a:rPr>
              <a:t>за його станом до прибуття медичного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персоналу.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9795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88832" cy="88235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Закріплення знань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980728"/>
            <a:ext cx="7416824" cy="4536504"/>
          </a:xfrm>
        </p:spPr>
        <p:txBody>
          <a:bodyPr>
            <a:normAutofit/>
          </a:bodyPr>
          <a:lstStyle/>
          <a:p>
            <a:pPr marL="0" lvl="1" indent="0" algn="just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1. Дайте визначення, що </a:t>
            </a:r>
            <a:r>
              <a:rPr lang="uk-UA" sz="2400" dirty="0">
                <a:effectLst/>
                <a:latin typeface="Times New Roman"/>
                <a:ea typeface="Times New Roman"/>
              </a:rPr>
              <a:t>таке електробезпека?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 indent="0" algn="just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2. Як </a:t>
            </a:r>
            <a:r>
              <a:rPr lang="uk-UA" sz="2400" dirty="0">
                <a:effectLst/>
                <a:latin typeface="Times New Roman"/>
                <a:ea typeface="Times New Roman"/>
              </a:rPr>
              <a:t>діє електричний струм на організм людини?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 indent="0" algn="just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3. Назвіть </a:t>
            </a:r>
            <a:r>
              <a:rPr lang="uk-UA" sz="2400" dirty="0">
                <a:effectLst/>
                <a:latin typeface="Times New Roman"/>
                <a:ea typeface="Times New Roman"/>
              </a:rPr>
              <a:t>можливі види електричних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травм.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 indent="0" algn="just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4. Які </a:t>
            </a:r>
            <a:r>
              <a:rPr lang="uk-UA" sz="2400" dirty="0">
                <a:effectLst/>
                <a:latin typeface="Times New Roman"/>
                <a:ea typeface="Times New Roman"/>
              </a:rPr>
              <a:t>чинники впливають на наслідки ураження електричним струмом?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 indent="0" algn="just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5. Як </a:t>
            </a:r>
            <a:r>
              <a:rPr lang="uk-UA" sz="2400" dirty="0">
                <a:effectLst/>
                <a:latin typeface="Times New Roman"/>
                <a:ea typeface="Times New Roman"/>
              </a:rPr>
              <a:t>класифікуються приміщення за ступенем небезпеки ураження електричним струмом ?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 indent="0" algn="just">
              <a:spcBef>
                <a:spcPts val="0"/>
              </a:spcBef>
              <a:spcAft>
                <a:spcPts val="0"/>
              </a:spcAft>
              <a:buNone/>
              <a:tabLst>
                <a:tab pos="2286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6. Як </a:t>
            </a:r>
            <a:r>
              <a:rPr lang="uk-UA" sz="2400" dirty="0">
                <a:effectLst/>
                <a:latin typeface="Times New Roman"/>
                <a:ea typeface="Times New Roman"/>
              </a:rPr>
              <a:t>необхідно діяти при наданні допомоги потерпілому від дії електричного струму</a:t>
            </a:r>
            <a:r>
              <a:rPr lang="ru-RU" sz="2400" dirty="0">
                <a:effectLst/>
                <a:latin typeface="Times New Roman"/>
                <a:ea typeface="Times New Roman"/>
              </a:rPr>
              <a:t>?</a:t>
            </a:r>
          </a:p>
          <a:p>
            <a:pPr marL="0" indent="0">
              <a:buNone/>
            </a:pP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7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02915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08720"/>
            <a:ext cx="8229600" cy="5222205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1. Основи </a:t>
            </a:r>
            <a:r>
              <a:rPr lang="uk-UA" sz="2400" dirty="0">
                <a:effectLst/>
                <a:latin typeface="Times New Roman"/>
                <a:ea typeface="Times New Roman"/>
              </a:rPr>
              <a:t>охорони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праці: </a:t>
            </a:r>
            <a:r>
              <a:rPr lang="uk-UA" sz="2400" dirty="0">
                <a:effectLst/>
                <a:latin typeface="Times New Roman"/>
                <a:ea typeface="Times New Roman"/>
              </a:rPr>
              <a:t>підручник / М. П. Гандзюк, Є. П.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Желібо, М</a:t>
            </a:r>
            <a:r>
              <a:rPr lang="uk-UA" sz="2400" dirty="0">
                <a:effectLst/>
                <a:latin typeface="Times New Roman"/>
                <a:ea typeface="Times New Roman"/>
              </a:rPr>
              <a:t>. О. Халімовський ; ред. М. П. Гандзюк. - К. : Каравела, 2003. - С.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244-295, 381-398.</a:t>
            </a: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2. Жидецький В</a:t>
            </a:r>
            <a:r>
              <a:rPr lang="uk-UA" sz="2400" dirty="0">
                <a:effectLst/>
                <a:latin typeface="Times New Roman"/>
                <a:ea typeface="Times New Roman"/>
              </a:rPr>
              <a:t>. Ц.  Основи охорони праці : підручник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/ </a:t>
            </a:r>
            <a:r>
              <a:rPr lang="uk-UA" sz="2400" dirty="0">
                <a:effectLst/>
                <a:latin typeface="Times New Roman"/>
                <a:ea typeface="Times New Roman"/>
              </a:rPr>
              <a:t>В. Ц. Жидецький. - Вид. 3-є, перероб. і доп. - Львів : Українська академія друкарства, 2006. - </a:t>
            </a:r>
            <a:r>
              <a:rPr lang="ru-RU" sz="2400" dirty="0">
                <a:effectLst/>
                <a:latin typeface="Times New Roman"/>
                <a:ea typeface="Times New Roman"/>
              </a:rPr>
              <a:t>С</a:t>
            </a:r>
            <a:r>
              <a:rPr lang="uk-UA" sz="2400" dirty="0">
                <a:effectLst/>
                <a:latin typeface="Times New Roman"/>
                <a:ea typeface="Times New Roman"/>
              </a:rPr>
              <a:t>. </a:t>
            </a:r>
            <a:r>
              <a:rPr lang="ru-RU" sz="2400" dirty="0">
                <a:effectLst/>
                <a:latin typeface="Times New Roman"/>
                <a:ea typeface="Times New Roman"/>
              </a:rPr>
              <a:t>218-257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.</a:t>
            </a:r>
          </a:p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None/>
              <a:tabLst>
                <a:tab pos="457200" algn="l"/>
              </a:tabLst>
            </a:pP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3. Жидецький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В. Ц.  Основи охорони праці :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Навчальний посібник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/ В. Ц. Жидецький. - Вид.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4-те, доповнене.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- Львів : 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Афіша, 2000. 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-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С</a:t>
            </a:r>
            <a:r>
              <a:rPr lang="uk-UA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252-296</a:t>
            </a:r>
            <a:r>
              <a:rPr lang="uk-UA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.</a:t>
            </a:r>
            <a:endParaRPr lang="uk-UA" sz="24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uk-UA" sz="2400" dirty="0" smtClean="0">
              <a:effectLst/>
              <a:latin typeface="Times New Roman"/>
              <a:ea typeface="Times New Roman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uk-UA" sz="2400" dirty="0" smtClean="0">
              <a:effectLst/>
              <a:latin typeface="Times New Roman"/>
              <a:ea typeface="Times New Roman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ru-RU" sz="2400" dirty="0">
              <a:effectLst/>
              <a:latin typeface="Times New Roman"/>
              <a:ea typeface="Times New Roman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4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7" name="Picture 3" descr="blue_1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355600"/>
            <a:ext cx="8569325" cy="979488"/>
          </a:xfrm>
          <a:noFill/>
          <a:ln/>
        </p:spPr>
      </p:pic>
      <p:sp>
        <p:nvSpPr>
          <p:cNvPr id="180226" name="Rectangle 2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None/>
            </a:pPr>
            <a:endParaRPr lang="uk-UA" sz="48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uk-UA" sz="4800" dirty="0">
                <a:solidFill>
                  <a:srgbClr val="FF0000"/>
                </a:solidFill>
                <a:latin typeface="Times New Roman" pitchFamily="18" charset="0"/>
              </a:rPr>
              <a:t>ЕЛЕКТРОБЕЗПЕКА – </a:t>
            </a:r>
          </a:p>
          <a:p>
            <a:pPr algn="just">
              <a:buFont typeface="Wingdings" pitchFamily="2" charset="2"/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</a:rPr>
              <a:t>це система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</a:rPr>
              <a:t>організаційних і технічних заходів і засобів, що забезпечують захист людей від шкідливої і небезпечної дії електричного струму, електричної дуги, електричного поля і статичної електрики</a:t>
            </a:r>
            <a:endParaRPr lang="ru-RU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0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016224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08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90947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uk-UA" sz="2800" i="1" dirty="0" smtClean="0">
                <a:effectLst/>
                <a:latin typeface="Times New Roman"/>
                <a:ea typeface="Times New Roman"/>
              </a:rPr>
              <a:t>1. Дія </a:t>
            </a:r>
            <a:r>
              <a:rPr lang="uk-UA" sz="2800" i="1" dirty="0">
                <a:effectLst/>
                <a:latin typeface="Times New Roman"/>
                <a:ea typeface="Times New Roman"/>
              </a:rPr>
              <a:t>електричного струму на організм людини</a:t>
            </a:r>
            <a:r>
              <a:rPr lang="ru-RU" sz="2800" dirty="0">
                <a:effectLst/>
                <a:latin typeface="Times New Roman"/>
                <a:ea typeface="Times New Roman"/>
              </a:rPr>
              <a:t/>
            </a:r>
            <a:br>
              <a:rPr lang="ru-RU" sz="2800" dirty="0">
                <a:effectLst/>
                <a:latin typeface="Times New Roman"/>
                <a:ea typeface="Times New Roman"/>
              </a:rPr>
            </a:br>
            <a:endParaRPr lang="uk-UA" sz="2800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836712"/>
            <a:ext cx="8352928" cy="115212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Термічна </a:t>
            </a:r>
            <a:r>
              <a:rPr lang="ru-RU" sz="20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дія </a:t>
            </a:r>
            <a:endParaRPr lang="ru-RU" sz="2000" b="1" i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електричного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струму призводить до опіків шкіри, нагрівання до високої температури кров’яних судин, нервів, серця, мозку та інших органів, які знаходяться на шляху струму.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276872"/>
            <a:ext cx="8352928" cy="115212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Електролітична дія </a:t>
            </a:r>
            <a:r>
              <a:rPr lang="uk-UA" sz="20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проявляється 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електролізі (розкладі) рідин, що спричиняє зміну їх фізико-хімічного складу, а також суттєво міняє функціональний склад  клітин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573016"/>
            <a:ext cx="8352928" cy="129614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Біологічна </a:t>
            </a:r>
            <a:r>
              <a:rPr lang="uk-UA" sz="20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дія </a:t>
            </a:r>
            <a:endParaRPr lang="uk-UA" sz="2000" b="1" i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проявляється 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подразненні і збудженні живих тканин організму, внаслідок чого спостерігається скорочення м’язів, що може призвести до зупинки дихання, розриву тканин і органів, вивихів 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кінцівок</a:t>
            </a:r>
            <a:r>
              <a:rPr lang="uk-U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5085184"/>
            <a:ext cx="8352928" cy="129614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Механічна дія</a:t>
            </a: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електричного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струму проявляється в розшаруванні тканин.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71588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1.1 Електрична травма </a:t>
            </a:r>
            <a:r>
              <a:rPr lang="uk-UA" sz="2400" i="1" dirty="0">
                <a:effectLst/>
                <a:latin typeface="Times New Roman"/>
                <a:ea typeface="Times New Roman"/>
              </a:rPr>
              <a:t>– </a:t>
            </a:r>
            <a:r>
              <a:rPr lang="uk-UA" sz="2400" dirty="0">
                <a:effectLst/>
                <a:latin typeface="Times New Roman"/>
                <a:ea typeface="Times New Roman"/>
              </a:rPr>
              <a:t>це </a:t>
            </a:r>
            <a:r>
              <a:rPr lang="uk-UA" sz="2400" dirty="0" smtClean="0">
                <a:effectLst/>
                <a:latin typeface="Times New Roman"/>
                <a:ea typeface="Times New Roman"/>
              </a:rPr>
              <a:t>травма викликана дією електричного струму або </a:t>
            </a:r>
            <a:r>
              <a:rPr lang="uk-UA" sz="2400" dirty="0">
                <a:effectLst/>
                <a:latin typeface="Times New Roman"/>
                <a:ea typeface="Times New Roman"/>
              </a:rPr>
              <a:t>електричної дуги.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3419872" y="1223565"/>
            <a:ext cx="1224136" cy="1701379"/>
          </a:xfrm>
          <a:prstGeom prst="downArrow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924944"/>
            <a:ext cx="3024336" cy="17281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Електротравми, які виникають при проходженні струму через тіло людини</a:t>
            </a:r>
            <a:endParaRPr lang="uk-UA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2924944"/>
            <a:ext cx="3024336" cy="17281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Електротравми поява яких не пов'язана з проходженням струму через тіло людини</a:t>
            </a:r>
            <a:endParaRPr lang="uk-UA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195736" y="4666729"/>
            <a:ext cx="792088" cy="576064"/>
          </a:xfrm>
          <a:prstGeom prst="downArrow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5256386"/>
            <a:ext cx="2160240" cy="112494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Місцеві електротравми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9452" y="5207843"/>
            <a:ext cx="2082748" cy="112494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Загальні електротравми (електричні удари)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92982"/>
            <a:ext cx="1285875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57" y="4666729"/>
            <a:ext cx="8778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44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4" grpId="0" animBg="1"/>
      <p:bldP spid="11" grpId="0" animBg="1"/>
      <p:bldP spid="9" grpId="0" animBg="1"/>
      <p:bldP spid="10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19200" y="2590800"/>
            <a:ext cx="2514600" cy="57943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sz="3200" dirty="0">
              <a:latin typeface="Times New Roman" pitchFamily="18" charset="0"/>
            </a:endParaRPr>
          </a:p>
        </p:txBody>
      </p:sp>
      <p:pic>
        <p:nvPicPr>
          <p:cNvPr id="8195" name="Picture 3" descr="Image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219200"/>
            <a:ext cx="3979863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Image_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219200"/>
            <a:ext cx="3843338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Rot="1" noChangeArrowheads="1"/>
          </p:cNvSpPr>
          <p:nvPr/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Електричні травми</a:t>
            </a:r>
            <a:endParaRPr lang="en-US" sz="36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3" descr="Image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4038600"/>
            <a:ext cx="32432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 eaLnBrk="1" hangingPunct="1">
              <a:buNone/>
              <a:defRPr/>
            </a:pPr>
            <a:r>
              <a:rPr lang="uk-UA" sz="3600" i="1" dirty="0" smtClean="0">
                <a:solidFill>
                  <a:srgbClr val="FF0000"/>
                </a:solidFill>
              </a:rPr>
              <a:t>Електричні травми</a:t>
            </a:r>
            <a:endParaRPr lang="en-US" sz="3600" b="0" dirty="0" smtClean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26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6538" cy="4525963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sz="2400" b="0" dirty="0" smtClean="0"/>
              <a:t> </a:t>
            </a:r>
            <a:endParaRPr lang="en-US" sz="1600" b="0" dirty="0" smtClean="0"/>
          </a:p>
        </p:txBody>
      </p:sp>
      <p:pic>
        <p:nvPicPr>
          <p:cNvPr id="12292" name="Picture 4" descr="ecbp3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600200"/>
            <a:ext cx="6400800" cy="4533900"/>
          </a:xfrm>
        </p:spPr>
      </p:pic>
    </p:spTree>
    <p:extLst>
      <p:ext uri="{BB962C8B-B14F-4D97-AF65-F5344CB8AC3E}">
        <p14:creationId xmlns:p14="http://schemas.microsoft.com/office/powerpoint/2010/main" val="2451677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6690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1131</TotalTime>
  <Words>1725</Words>
  <Application>Microsoft Office PowerPoint</Application>
  <PresentationFormat>Экран (4:3)</PresentationFormat>
  <Paragraphs>227</Paragraphs>
  <Slides>50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Воздушный поток</vt:lpstr>
      <vt:lpstr>Перевірка знань з теми  «Загальні вимоги безпеки»</vt:lpstr>
      <vt:lpstr>ТЕМА:</vt:lpstr>
      <vt:lpstr>МЕТА:</vt:lpstr>
      <vt:lpstr>План</vt:lpstr>
      <vt:lpstr>Презентация PowerPoint</vt:lpstr>
      <vt:lpstr>1. Дія електричного струму на організм людини </vt:lpstr>
      <vt:lpstr>1.1 Електрична травма – це травма викликана дією електричного струму або електричної дуги. </vt:lpstr>
      <vt:lpstr>Презентация PowerPoint</vt:lpstr>
      <vt:lpstr>Електричні травми</vt:lpstr>
      <vt:lpstr>Електричні травми</vt:lpstr>
      <vt:lpstr>Місцеві електротравми</vt:lpstr>
      <vt:lpstr>Презентация PowerPoint</vt:lpstr>
      <vt:lpstr>Презентация PowerPoint</vt:lpstr>
      <vt:lpstr>Наслідки враження електричною дугою</vt:lpstr>
      <vt:lpstr>1.2. Чинники, що впливають на наслідки ураження електричним струмом.</vt:lpstr>
      <vt:lpstr>Презентация PowerPoint</vt:lpstr>
      <vt:lpstr>Презентация PowerPoint</vt:lpstr>
      <vt:lpstr>До чинників підвищеної небезпеки належать:</vt:lpstr>
      <vt:lpstr>До чинників особливої небезпеки електротравм належать: </vt:lpstr>
      <vt:lpstr>Презентация PowerPoint</vt:lpstr>
      <vt:lpstr>3. Умови ураження людини електричним струмом</vt:lpstr>
      <vt:lpstr>Презентация PowerPoint</vt:lpstr>
      <vt:lpstr>Презентация PowerPoint</vt:lpstr>
      <vt:lpstr>Крокова напруга</vt:lpstr>
      <vt:lpstr>Презентация PowerPoint</vt:lpstr>
      <vt:lpstr>Крокова напруга</vt:lpstr>
      <vt:lpstr>4. Безпечна експлуатація електроустановок: електозахисні засоби і заходи</vt:lpstr>
      <vt:lpstr>За своїми функціями технічні засоби і заходи поділяються на дві групи:</vt:lpstr>
      <vt:lpstr>Основні технічні засоби і заходи забезпечення електробезпеки при нормальному режимі роботи електроустановок включають:</vt:lpstr>
      <vt:lpstr>Основні технічні засоби і заходи забезпечення електробезпеки при аварійних режимах роботи електроустановок включають:</vt:lpstr>
      <vt:lpstr>Презентация PowerPoint</vt:lpstr>
      <vt:lpstr>Презентация PowerPoint</vt:lpstr>
      <vt:lpstr>Презентация PowerPoint</vt:lpstr>
      <vt:lpstr>Система електозахисних засобів</vt:lpstr>
      <vt:lpstr>Електрозахисні засоби поділяються на:</vt:lpstr>
      <vt:lpstr>Огороджуючі (огородження, щитки, ширми, плакати)</vt:lpstr>
      <vt:lpstr>Запобіжні ( окуляри, каски, запобіжні пояси, кігті, боти, запобіжні костюми, рукавиці для захисту рук)</vt:lpstr>
      <vt:lpstr>Система організаційно-технічних засобів.</vt:lpstr>
      <vt:lpstr>За вимогами і заходами безпеки роботи в електроустановках поділяються на три категорії:</vt:lpstr>
      <vt:lpstr>Роботи в електроустановках за вимогами щодо організації їх безпечного виконання поділяються на такі, що виконуються:</vt:lpstr>
      <vt:lpstr>5. Надання першої допомоги при ураженні електричним струмом</vt:lpstr>
      <vt:lpstr>Презентация PowerPoint</vt:lpstr>
      <vt:lpstr>Визначити наявність пульсу на сонній артерії, реакції зіниць на світло, самостійного дихання. </vt:lpstr>
      <vt:lpstr>Штучне дихання</vt:lpstr>
      <vt:lpstr>Зовнішній масаж серця</vt:lpstr>
      <vt:lpstr>Презентация PowerPoint</vt:lpstr>
      <vt:lpstr>Презентация PowerPoint</vt:lpstr>
      <vt:lpstr>Закріплення знань</vt:lpstr>
      <vt:lpstr>Домашнє завдання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ЕЛЕКТРОБЕЗПЕКА</dc:title>
  <dc:creator>Igor</dc:creator>
  <cp:lastModifiedBy>Admin</cp:lastModifiedBy>
  <cp:revision>102</cp:revision>
  <cp:lastPrinted>2013-03-18T06:20:11Z</cp:lastPrinted>
  <dcterms:created xsi:type="dcterms:W3CDTF">2012-08-02T18:04:06Z</dcterms:created>
  <dcterms:modified xsi:type="dcterms:W3CDTF">2015-10-27T16:26:19Z</dcterms:modified>
</cp:coreProperties>
</file>