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73" r:id="rId2"/>
    <p:sldId id="257" r:id="rId3"/>
    <p:sldId id="258" r:id="rId4"/>
    <p:sldId id="309" r:id="rId5"/>
    <p:sldId id="31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6" r:id="rId17"/>
    <p:sldId id="287" r:id="rId18"/>
    <p:sldId id="270" r:id="rId19"/>
    <p:sldId id="288" r:id="rId20"/>
    <p:sldId id="306" r:id="rId21"/>
    <p:sldId id="292" r:id="rId22"/>
    <p:sldId id="291" r:id="rId23"/>
    <p:sldId id="293" r:id="rId24"/>
    <p:sldId id="294" r:id="rId25"/>
    <p:sldId id="271" r:id="rId26"/>
    <p:sldId id="272" r:id="rId27"/>
    <p:sldId id="274" r:id="rId28"/>
    <p:sldId id="275" r:id="rId29"/>
    <p:sldId id="289" r:id="rId30"/>
    <p:sldId id="276" r:id="rId31"/>
    <p:sldId id="290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305" r:id="rId41"/>
    <p:sldId id="285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0531-FE44-4934-B9B7-CCBE12AB2517}" type="datetimeFigureOut">
              <a:rPr lang="uk-UA" smtClean="0"/>
              <a:pPr/>
              <a:t>24.04.2017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DA060-AE73-49B7-A9F6-45B48C3B777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DA060-AE73-49B7-A9F6-45B48C3B7776}" type="slidenum">
              <a:rPr lang="uk-UA" smtClean="0"/>
              <a:pPr/>
              <a:t>27</a:t>
            </a:fld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ergey\Desktop\-5@E-2K5%20-A--B@K%202-74CH=KE%20---%20-204@----B5@0-8.mp4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marL="0" algn="ctr">
              <a:spcBef>
                <a:spcPts val="0"/>
              </a:spcBef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Перевірка знань з теми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“Експлуатація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кабельних ліній до 1000В”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Які вимоги ставляться до кабельних ліній?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 чому полягає нагляд експлуатаційної організації за якістю проведення кабельних робіт?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Назвіть технічну документацію, яка необхідна для прийняття кабельної лінії в експлуатацію?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здійснюється захист КЛ від хімічної корозії і блукаючих струмів?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Які є характерні пошкодження кабелів?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Методи визначення місця пошкодження безпосередньо на трасі кабельних жил.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/>
          <a:lstStyle/>
          <a:p>
            <a:pPr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Після закінчення робіт із спорудження або ремонту ПЛ керівництво підприємства призначає робочу комісію для прийняття її в експлуатацію. </a:t>
            </a:r>
          </a:p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 склад комісії входять представники :</a:t>
            </a:r>
          </a:p>
          <a:p>
            <a:pPr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підприємства електричних мереж (зокрема, голова) підрядника,</a:t>
            </a:r>
          </a:p>
          <a:p>
            <a:pPr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субпідрядника, </a:t>
            </a:r>
          </a:p>
          <a:p>
            <a:pPr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проектної та інших зацікавлених організацій.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робочий проект лінії з урахуванням змін, внесених у процесі спорудження і погоджених з проектною організацією;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виконавчу схему ПЛ (траси), на якій зазначені марки проводів, площі перерізу, типи опор, захисні заземлюючі пристрої тощо;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акти приймання переходів, перетинів і зближення лінії з усіма інженерними спорудами;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акти на сховані роботи із спорудження заземлюючих пристроїв і заглиблення опор;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документи на відведення земельної ділянки;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протокол вимірювань опору заземлюючих пристроїв;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паспорт лінії з її основними даними, відомості про випробування та ремонт.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615553"/>
            <a:ext cx="80724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zh-TW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Робоча комісія перевіряє такі документи:</a:t>
            </a:r>
            <a:endParaRPr kumimoji="0" lang="uk-UA" altLang="zh-TW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52922"/>
          </a:xfrm>
        </p:spPr>
        <p:txBody>
          <a:bodyPr>
            <a:normAutofit/>
          </a:bodyPr>
          <a:lstStyle/>
          <a:p>
            <a:pPr marL="0"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технічний стан,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відповідність проекту, 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рівномірність розподілення навантажень за фазами,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відстань до землі.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857232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Безпосередньо перед здаванням ПЛ в експлуатацію перевіряють: </a:t>
            </a:r>
            <a:endParaRPr lang="uk-U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Після усунення всіх недоліків лінія приймається робочою комісією. 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Потім організація, за рахунок якої споруджується ПЛ, створює державну комісію з представників: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замовника, 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генерального підрядника,</a:t>
            </a:r>
          </a:p>
          <a:p>
            <a:pPr marL="0" algn="just">
              <a:buFontTx/>
              <a:buChar char="-"/>
            </a:pP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районного енергетичного управління.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Державна приймальна комісія, оглянувши лінію, на підставі актів робочої комісії, технічної документації і ряду додаткових документів, визначає якість і можливість здавання ПЛ в експлуатацію. 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Після включення лінії та її нормальної роботи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протягом доби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комісія підписує акт приймання.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3643338"/>
          </a:xfrm>
        </p:spPr>
        <p:txBody>
          <a:bodyPr>
            <a:noAutofit/>
          </a:bodyPr>
          <a:lstStyle/>
          <a:p>
            <a:pPr marL="0" algn="just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 На ПЛ електропередачі впливають різні механічні навантаження та інші негативні фактори.</a:t>
            </a:r>
          </a:p>
          <a:p>
            <a:pPr marL="0" algn="just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Опори постійно сприймають вагу власних конструктивних деталей, проводів, ізоляторів і  арматури, які зазнають змінних навантажень від вітру та ожеледі.</a:t>
            </a:r>
          </a:p>
          <a:p>
            <a:pPr marL="0" algn="just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Дерев'яні опори старіють, загнивають і можуть самозайматись.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Sergey\Desktop\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071942"/>
            <a:ext cx="4071966" cy="2528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4000528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Проводи ПЛ перебувають під тепловим і динамічним впливом струмів навантаження та аварійних струмів.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Також на них діють коливання температури повітря, грозові розряди, ожеледі та снігу.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При експлуатації можуть відбуватися обриви проводів, спричинені високогабаритними машинами, різного роду накидами.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Sergey\Desktop\Снимок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72074"/>
            <a:ext cx="3071834" cy="1785926"/>
          </a:xfrm>
          <a:prstGeom prst="rect">
            <a:avLst/>
          </a:prstGeom>
          <a:noFill/>
        </p:spPr>
      </p:pic>
      <p:pic>
        <p:nvPicPr>
          <p:cNvPr id="5" name="Picture 2" descr="C:\Users\Sergey\Desktop\Снимок пл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5072074"/>
            <a:ext cx="5000660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8647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Заходи, які забезпечують надійну і безаварійну роботу повітряних ліній: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1. Дотримання допустимих режимів роботи ПЛ за струмовими навантаженнями;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 Постійне спостереження за ПЛ;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 Проведення замірів і профілактичних випробувань;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 Проведення планово-запобіжних ремонтів;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 Ведення технічної документації;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6. Розслідування причин аварій та розробка заходів з їх усунення.</a:t>
            </a:r>
          </a:p>
          <a:p>
            <a:pPr algn="just">
              <a:buFontTx/>
              <a:buChar char="-"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Провід ПЛ при проходженні по ньому електричного струму нагрівається.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Кількість тепла, яка виділяється в проводі за 1 секунду при струмі визначається за формулою:</a:t>
            </a:r>
          </a:p>
          <a:p>
            <a:pPr marL="0" algn="ctr">
              <a:buNone/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i="1" baseline="30000" dirty="0" smtClean="0">
                <a:latin typeface="Times New Roman" pitchFamily="18" charset="0"/>
                <a:cs typeface="Times New Roman" pitchFamily="18" charset="0"/>
              </a:rPr>
              <a:t>2 •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baseline="-25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200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algn="just">
              <a:buNone/>
            </a:pPr>
            <a:r>
              <a:rPr lang="uk-UA" sz="3200" dirty="0" smtClean="0"/>
              <a:t>де </a:t>
            </a:r>
            <a:r>
              <a:rPr lang="en-US" sz="3200" b="1" i="1" dirty="0" smtClean="0"/>
              <a:t>R</a:t>
            </a:r>
            <a:r>
              <a:rPr lang="en-US" sz="3200" b="1" i="1" baseline="-25000" dirty="0" smtClean="0"/>
              <a:t>v</a:t>
            </a:r>
            <a:r>
              <a:rPr lang="ru-RU" sz="3200" b="1" i="1" baseline="-25000" dirty="0" smtClean="0"/>
              <a:t>2</a:t>
            </a:r>
            <a:r>
              <a:rPr lang="uk-UA" sz="3200" i="1" dirty="0" smtClean="0"/>
              <a:t> - </a:t>
            </a:r>
            <a:r>
              <a:rPr lang="uk-UA" sz="3200" dirty="0" smtClean="0"/>
              <a:t>опір проводу при температурі </a:t>
            </a:r>
            <a:r>
              <a:rPr lang="en-US" sz="3200" b="1" i="1" dirty="0" smtClean="0"/>
              <a:t>V</a:t>
            </a:r>
            <a:r>
              <a:rPr lang="ru-RU" sz="3200" b="1" i="1" baseline="-25000" dirty="0" smtClean="0"/>
              <a:t>2</a:t>
            </a:r>
            <a:r>
              <a:rPr lang="uk-UA" sz="3200" dirty="0" smtClean="0"/>
              <a:t>°С.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Правилами улаштування електроустановок (ПУЕ) встановлено гранично допустимі значення температури голих проводів при тривалому проходженні струму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200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=+70°С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Допустима температура може бути збільшена до +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90-95 °С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якщо всі контакти виготовлені способом, який виключає окислення (для самонесучих ізольованих проводів).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Експлуатація та ремонт повітряних ліній напругою до 1000В.</a:t>
            </a:r>
            <a:endParaRPr lang="uk-U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71472" y="2857496"/>
            <a:ext cx="8358246" cy="2786082"/>
          </a:xfrm>
          <a:prstGeom prst="rect">
            <a:avLst/>
          </a:prstGeom>
        </p:spPr>
        <p:txBody>
          <a:bodyPr vert="horz" lIns="0" rIns="0" bIns="0" anchor="b">
            <a:normAutofit fontScale="47500" lnSpcReduction="20000"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</a:pPr>
            <a:r>
              <a:rPr kumimoji="0" lang="uk-UA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Мета:</a:t>
            </a:r>
            <a:r>
              <a:rPr kumimoji="0" lang="uk-UA" sz="6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7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набуття теоретичних знань з експлуатації</a:t>
            </a:r>
            <a:r>
              <a:rPr kumimoji="0" lang="uk-UA" sz="7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ПЛ, вивчити приймання ПЛ  в експлуатацію, дотримання </a:t>
            </a:r>
            <a:r>
              <a:rPr lang="uk-UA" sz="7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режимів роботи за струмами навантаження та безпеки праці при експлуатації та ремонті ПЛ</a:t>
            </a:r>
            <a:r>
              <a:rPr kumimoji="0" lang="uk-UA" sz="7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uk-UA" sz="7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Кількість тепла, яке виділяється провідником у навколишнє середовище в одну секунду дорівнює,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kF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b="1" i="1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b="1" i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коефіцієнт тепловіддачі, який залежить від температури проводу, швидкості руху повітря тощо, Вт/(м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*°С); </a:t>
            </a:r>
          </a:p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площа поверхні проводу, м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відповідно температура проводу та навколишнього середовища, °С.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467368"/>
          </a:xfrm>
        </p:spPr>
        <p:txBody>
          <a:bodyPr>
            <a:normAutofit fontScale="85000" lnSpcReduction="20000"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Тривало допустимий струм по проводу визначається за формулою:</a:t>
            </a:r>
          </a:p>
          <a:p>
            <a:pPr marL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200" dirty="0" smtClean="0"/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3200" baseline="-25000" dirty="0" err="1" smtClean="0">
                <a:latin typeface="Times New Roman" pitchFamily="18" charset="0"/>
                <a:cs typeface="Times New Roman" pitchFamily="18" charset="0"/>
              </a:rPr>
              <a:t>доп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допустимий струм, який вибирається за табличними даними, А;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ϑ</a:t>
            </a:r>
            <a:r>
              <a:rPr lang="uk-UA" sz="3400" i="1" baseline="-25000" dirty="0" smtClean="0">
                <a:latin typeface="Times New Roman" pitchFamily="18" charset="0"/>
                <a:cs typeface="Times New Roman" pitchFamily="18" charset="0"/>
              </a:rPr>
              <a:t>гр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- гранично допустима температура проводу, ºC;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ϑ</a:t>
            </a:r>
            <a:r>
              <a:rPr lang="uk-UA" sz="3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' - температура повітря для даних конкретних умов, ºC;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ϑ</a:t>
            </a:r>
            <a:r>
              <a:rPr lang="uk-UA" sz="3400" i="1" baseline="-25000" dirty="0" smtClean="0"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ϑ</a:t>
            </a:r>
            <a:r>
              <a:rPr lang="uk-UA" sz="3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- відповідно</a:t>
            </a:r>
            <a:r>
              <a:rPr lang="uk-UA" sz="34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температура проводу та навколишнього середовища, ºC.</a:t>
            </a:r>
          </a:p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428736"/>
            <a:ext cx="4500594" cy="151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Температура нагрівання  при тривалому проходженні струму залежить від температури  навколишнього середовища та умов відведення тепла.</a:t>
            </a:r>
          </a:p>
          <a:p>
            <a:pPr marL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Охолодження неізольованих проводів відбувається: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випромінюванням;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конвекцією;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теплопровідністю.</a:t>
            </a:r>
          </a:p>
          <a:p>
            <a:pPr marL="0" algn="just">
              <a:spcBef>
                <a:spcPts val="0"/>
              </a:spcBef>
              <a:buNone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Допустимий струм для неізольованих проводів</a:t>
            </a:r>
            <a:endParaRPr lang="uk-UA" sz="3200" b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835824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Допустимий струм для самонесучих ізольованих проводів</a:t>
            </a:r>
            <a:endParaRPr lang="uk-UA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835824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При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технічному обслуговуванні проводять</a:t>
            </a:r>
            <a:endParaRPr lang="uk-UA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2428868"/>
            <a:ext cx="3143272" cy="857256"/>
          </a:xfrm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Огляди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643042" y="1428736"/>
            <a:ext cx="57150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Стрелка вниз 4"/>
          <p:cNvSpPr/>
          <p:nvPr/>
        </p:nvSpPr>
        <p:spPr>
          <a:xfrm>
            <a:off x="6357950" y="1428736"/>
            <a:ext cx="57150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2428860" y="3929066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3" idx="1"/>
          </p:cNvCxnSpPr>
          <p:nvPr/>
        </p:nvCxnSpPr>
        <p:spPr>
          <a:xfrm>
            <a:off x="3643306" y="2857496"/>
            <a:ext cx="1428760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одержимое 2"/>
          <p:cNvSpPr txBox="1">
            <a:spLocks/>
          </p:cNvSpPr>
          <p:nvPr/>
        </p:nvSpPr>
        <p:spPr>
          <a:xfrm>
            <a:off x="428596" y="4357694"/>
            <a:ext cx="2724168" cy="723904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Планові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5214942" y="4429132"/>
            <a:ext cx="3143272" cy="642942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Позачергові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143372" y="2857496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286248" y="3786190"/>
            <a:ext cx="2571768" cy="64294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 flipV="1">
            <a:off x="1714480" y="3786190"/>
            <a:ext cx="2638444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одержимое 2"/>
          <p:cNvSpPr txBox="1">
            <a:spLocks/>
          </p:cNvSpPr>
          <p:nvPr/>
        </p:nvSpPr>
        <p:spPr>
          <a:xfrm>
            <a:off x="500034" y="2428868"/>
            <a:ext cx="3143272" cy="857256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Обходи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5400000">
            <a:off x="4036612" y="5108190"/>
            <a:ext cx="785024" cy="15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18" idx="3"/>
          </p:cNvCxnSpPr>
          <p:nvPr/>
        </p:nvCxnSpPr>
        <p:spPr>
          <a:xfrm flipV="1">
            <a:off x="3152764" y="4714884"/>
            <a:ext cx="1276360" cy="4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одержимое 2"/>
          <p:cNvSpPr txBox="1">
            <a:spLocks/>
          </p:cNvSpPr>
          <p:nvPr/>
        </p:nvSpPr>
        <p:spPr>
          <a:xfrm>
            <a:off x="214282" y="5786454"/>
            <a:ext cx="2071702" cy="723904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Денні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9" name="Содержимое 2"/>
          <p:cNvSpPr txBox="1">
            <a:spLocks/>
          </p:cNvSpPr>
          <p:nvPr/>
        </p:nvSpPr>
        <p:spPr>
          <a:xfrm>
            <a:off x="2500298" y="5786454"/>
            <a:ext cx="1714512" cy="723904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Нічні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Содержимое 2"/>
          <p:cNvSpPr txBox="1">
            <a:spLocks/>
          </p:cNvSpPr>
          <p:nvPr/>
        </p:nvSpPr>
        <p:spPr>
          <a:xfrm>
            <a:off x="4500562" y="5786454"/>
            <a:ext cx="1785950" cy="723904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Верхові 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1" name="Содержимое 2"/>
          <p:cNvSpPr txBox="1">
            <a:spLocks/>
          </p:cNvSpPr>
          <p:nvPr/>
        </p:nvSpPr>
        <p:spPr>
          <a:xfrm>
            <a:off x="6500826" y="5786454"/>
            <a:ext cx="2500330" cy="723904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Контрольні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142976" y="5500702"/>
            <a:ext cx="6643734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>
            <a:off x="1000100" y="5643578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endCxn id="39" idx="0"/>
          </p:cNvCxnSpPr>
          <p:nvPr/>
        </p:nvCxnSpPr>
        <p:spPr>
          <a:xfrm rot="5400000">
            <a:off x="3214678" y="5643578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5287174" y="5642784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7643039" y="5642784"/>
            <a:ext cx="2857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18" grpId="0" animBg="1"/>
      <p:bldP spid="19" grpId="0" animBg="1"/>
      <p:bldP spid="2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При денних оглядах контролюють і виявляють:</a:t>
            </a:r>
          </a:p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стан опор,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ergey\Desktop\Снимок пл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286250"/>
            <a:ext cx="1928826" cy="2571750"/>
          </a:xfrm>
          <a:prstGeom prst="rect">
            <a:avLst/>
          </a:prstGeom>
          <a:noFill/>
        </p:spPr>
      </p:pic>
      <p:pic>
        <p:nvPicPr>
          <p:cNvPr id="1027" name="Picture 3" descr="C:\Users\Sergey\Desktop\Снимокпл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214554"/>
            <a:ext cx="3857653" cy="2143140"/>
          </a:xfrm>
          <a:prstGeom prst="rect">
            <a:avLst/>
          </a:prstGeom>
          <a:noFill/>
        </p:spPr>
      </p:pic>
      <p:pic>
        <p:nvPicPr>
          <p:cNvPr id="1029" name="Picture 5" descr="C:\Users\Sergey\Desktop\Снимокпл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643181"/>
            <a:ext cx="3143239" cy="3214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/>
              <a:t>- проводів,</a:t>
            </a:r>
            <a:endParaRPr lang="uk-UA" sz="3200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3455988" cy="2976561"/>
          </a:xfrm>
          <a:prstGeom prst="rect">
            <a:avLst/>
          </a:prstGeom>
          <a:noFill/>
        </p:spPr>
      </p:pic>
      <p:sp>
        <p:nvSpPr>
          <p:cNvPr id="5" name="Line 14"/>
          <p:cNvSpPr>
            <a:spLocks noChangeShapeType="1"/>
          </p:cNvSpPr>
          <p:nvPr/>
        </p:nvSpPr>
        <p:spPr bwMode="auto">
          <a:xfrm flipH="1" flipV="1">
            <a:off x="1785918" y="3143248"/>
            <a:ext cx="936625" cy="865187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142984"/>
            <a:ext cx="3000396" cy="3190875"/>
          </a:xfrm>
          <a:prstGeom prst="rect">
            <a:avLst/>
          </a:prstGeom>
          <a:noFill/>
        </p:spPr>
      </p:pic>
      <p:sp>
        <p:nvSpPr>
          <p:cNvPr id="7" name="Line 13"/>
          <p:cNvSpPr>
            <a:spLocks noChangeShapeType="1"/>
          </p:cNvSpPr>
          <p:nvPr/>
        </p:nvSpPr>
        <p:spPr bwMode="auto">
          <a:xfrm flipH="1" flipV="1">
            <a:off x="5357818" y="3000372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8" name="Picture 12" descr="DSC006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370387"/>
            <a:ext cx="3741738" cy="2487613"/>
          </a:xfrm>
          <a:prstGeom prst="rect">
            <a:avLst/>
          </a:prstGeom>
          <a:noFill/>
        </p:spPr>
      </p:pic>
      <p:sp>
        <p:nvSpPr>
          <p:cNvPr id="10" name="Line 13"/>
          <p:cNvSpPr>
            <a:spLocks noChangeShapeType="1"/>
          </p:cNvSpPr>
          <p:nvPr/>
        </p:nvSpPr>
        <p:spPr bwMode="auto">
          <a:xfrm flipH="1" flipV="1">
            <a:off x="2428860" y="5786454"/>
            <a:ext cx="928694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11" name="Picture 10" descr="PICT03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4429133"/>
            <a:ext cx="4857784" cy="2428868"/>
          </a:xfrm>
          <a:prstGeom prst="rect">
            <a:avLst/>
          </a:prstGeom>
          <a:noFill/>
        </p:spPr>
      </p:pic>
      <p:sp>
        <p:nvSpPr>
          <p:cNvPr id="12" name="Line 13"/>
          <p:cNvSpPr>
            <a:spLocks noChangeShapeType="1"/>
          </p:cNvSpPr>
          <p:nvPr/>
        </p:nvSpPr>
        <p:spPr bwMode="auto">
          <a:xfrm flipH="1" flipV="1">
            <a:off x="5572132" y="5143512"/>
            <a:ext cx="571504" cy="121444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 flipV="1">
            <a:off x="7286644" y="6357958"/>
            <a:ext cx="1285884" cy="214338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14" name="Picture 3" descr="Фото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3" y="857232"/>
            <a:ext cx="2857488" cy="3429024"/>
          </a:xfrm>
          <a:prstGeom prst="rect">
            <a:avLst/>
          </a:prstGeom>
          <a:noFill/>
        </p:spPr>
      </p:pic>
      <p:sp>
        <p:nvSpPr>
          <p:cNvPr id="15" name="Line 13"/>
          <p:cNvSpPr>
            <a:spLocks noChangeShapeType="1"/>
          </p:cNvSpPr>
          <p:nvPr/>
        </p:nvSpPr>
        <p:spPr bwMode="auto">
          <a:xfrm flipH="1" flipV="1">
            <a:off x="8286744" y="3000372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ізоляторів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ergey\Desktop\Снимокпл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7"/>
            <a:ext cx="3714776" cy="2928958"/>
          </a:xfrm>
          <a:prstGeom prst="rect">
            <a:avLst/>
          </a:prstGeom>
          <a:noFill/>
        </p:spPr>
      </p:pic>
      <p:pic>
        <p:nvPicPr>
          <p:cNvPr id="4" name="Рисунок 3" descr="Разрушен изолятор на опоре ВЛ 6-10 кВ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848100" y="1357298"/>
            <a:ext cx="5295900" cy="39719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Line 13"/>
          <p:cNvSpPr>
            <a:spLocks noChangeShapeType="1"/>
          </p:cNvSpPr>
          <p:nvPr/>
        </p:nvSpPr>
        <p:spPr bwMode="auto">
          <a:xfrm flipH="1" flipV="1">
            <a:off x="8429652" y="4071942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6" name="Рисунок 5" descr="Разбит изолятор на опоре ВЛ 6-10 кВ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2844" y="4157658"/>
            <a:ext cx="4362462" cy="270034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Line 13"/>
          <p:cNvSpPr>
            <a:spLocks noChangeShapeType="1"/>
          </p:cNvSpPr>
          <p:nvPr/>
        </p:nvSpPr>
        <p:spPr bwMode="auto">
          <a:xfrm flipH="1" flipV="1">
            <a:off x="2500298" y="5500702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розрядників,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робой опорно-стержневой изоляции разъединителя ВЛ 6-10 кВ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71613"/>
            <a:ext cx="4929222" cy="392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Трещина на проходном изоляторе КТП 10/0,4 кВ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28736"/>
            <a:ext cx="4362462" cy="407196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Line 13"/>
          <p:cNvSpPr>
            <a:spLocks noChangeShapeType="1"/>
          </p:cNvSpPr>
          <p:nvPr/>
        </p:nvSpPr>
        <p:spPr bwMode="auto">
          <a:xfrm flipH="1" flipV="1">
            <a:off x="2786050" y="4500570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 flipH="1" flipV="1">
            <a:off x="7143768" y="3357562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401080" cy="5753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1. Загальні положення і вимоги до експлуатації повітряних ліній.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 Приймання повітряних ліній в експлуатацію. 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 Дотримання режимів роботи за струмами навантаження. 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 Технічний огляд повітряних ліній. 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 Безпека праці під час експлуатації і ремонту повітряних ліній.</a:t>
            </a:r>
          </a:p>
          <a:p>
            <a:pPr algn="ctr"/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- роз'єднувачів,</a:t>
            </a:r>
          </a:p>
          <a:p>
            <a:pPr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- приставок, </a:t>
            </a:r>
          </a:p>
          <a:p>
            <a:pPr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- бандажів,</a:t>
            </a:r>
          </a:p>
          <a:p>
            <a:pPr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- хомутів,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uk-UA" sz="3200" dirty="0"/>
          </a:p>
        </p:txBody>
      </p:sp>
      <p:pic>
        <p:nvPicPr>
          <p:cNvPr id="4" name="Picture 4" descr="C:\Users\Sergey\Desktop\Снимокпл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500174"/>
            <a:ext cx="2819400" cy="2786082"/>
          </a:xfrm>
          <a:prstGeom prst="rect">
            <a:avLst/>
          </a:prstGeom>
          <a:noFill/>
        </p:spPr>
      </p:pic>
      <p:sp>
        <p:nvSpPr>
          <p:cNvPr id="6" name="Line 13"/>
          <p:cNvSpPr>
            <a:spLocks noChangeShapeType="1"/>
          </p:cNvSpPr>
          <p:nvPr/>
        </p:nvSpPr>
        <p:spPr bwMode="auto">
          <a:xfrm flipH="1" flipV="1">
            <a:off x="7786710" y="3143248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 flipH="1" flipV="1">
            <a:off x="7929586" y="1714488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нумерації, </a:t>
            </a:r>
          </a:p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написів,</a:t>
            </a:r>
          </a:p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плакатів,</a:t>
            </a:r>
          </a:p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стан траси. 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Picture 6" descr="C:\Users\Sergey\Desktop\Снимокпл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429000"/>
            <a:ext cx="3786214" cy="2500306"/>
          </a:xfrm>
          <a:prstGeom prst="rect">
            <a:avLst/>
          </a:prstGeom>
          <a:noFill/>
        </p:spPr>
      </p:pic>
      <p:sp>
        <p:nvSpPr>
          <p:cNvPr id="5" name="Line 13"/>
          <p:cNvSpPr>
            <a:spLocks noChangeShapeType="1"/>
          </p:cNvSpPr>
          <p:nvPr/>
        </p:nvSpPr>
        <p:spPr bwMode="auto">
          <a:xfrm flipH="1" flipV="1">
            <a:off x="2285984" y="4929198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pic>
        <p:nvPicPr>
          <p:cNvPr id="6" name="Рисунок 5" descr="http://elektrika-24.narod.ru/_pu/0/12820366.jp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3438" y="714356"/>
            <a:ext cx="4500562" cy="492922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Line 13"/>
          <p:cNvSpPr>
            <a:spLocks noChangeShapeType="1"/>
          </p:cNvSpPr>
          <p:nvPr/>
        </p:nvSpPr>
        <p:spPr bwMode="auto">
          <a:xfrm flipH="1" flipV="1">
            <a:off x="5929322" y="2857496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H="1" flipV="1">
            <a:off x="6000760" y="2143116"/>
            <a:ext cx="857256" cy="857256"/>
          </a:xfrm>
          <a:prstGeom prst="line">
            <a:avLst/>
          </a:prstGeom>
          <a:noFill/>
          <a:ln w="508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4643470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Для ПЛ напругою 0,38-20 кВ планові (періодичні) огляди  проводяться  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рідше одного разу на місяць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(або за графіком періодичних оглядів особи, яка відповідає за електрогосподарство ).</a:t>
            </a:r>
          </a:p>
          <a:p>
            <a:pPr marL="0" algn="just">
              <a:buNone/>
            </a:pP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Про виявленні поломки аварійного характеру повідомляється керівникові і черговому диспетчеру.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 час нічних оглядів перевіряють:</a:t>
            </a:r>
            <a:endParaRPr lang="uk-UA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257176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чи нема світіння або іскріння в місцях з’єднань, 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чи немає коронованого розряду,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дефектні ізолятори ламп вуличного освітлення.</a:t>
            </a:r>
          </a:p>
          <a:p>
            <a:pPr>
              <a:buFontTx/>
              <a:buChar char="-"/>
            </a:pPr>
            <a:endParaRPr lang="uk-UA" dirty="0"/>
          </a:p>
        </p:txBody>
      </p:sp>
      <p:pic>
        <p:nvPicPr>
          <p:cNvPr id="3074" name="Picture 2" descr="C:\Users\Sergey\Desktop\Снимокпл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79"/>
            <a:ext cx="5143536" cy="2571769"/>
          </a:xfrm>
          <a:prstGeom prst="rect">
            <a:avLst/>
          </a:prstGeom>
          <a:noFill/>
        </p:spPr>
      </p:pic>
      <p:pic>
        <p:nvPicPr>
          <p:cNvPr id="3075" name="Picture 3" descr="C:\Users\Sergey\Desktop\Снимокпл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143380"/>
            <a:ext cx="3214710" cy="2428892"/>
          </a:xfrm>
          <a:prstGeom prst="rect">
            <a:avLst/>
          </a:prstGeom>
          <a:noFill/>
        </p:spPr>
      </p:pic>
      <p:sp>
        <p:nvSpPr>
          <p:cNvPr id="6" name="Line 14"/>
          <p:cNvSpPr>
            <a:spLocks noChangeShapeType="1"/>
          </p:cNvSpPr>
          <p:nvPr/>
        </p:nvSpPr>
        <p:spPr bwMode="auto">
          <a:xfrm flipH="1" flipV="1">
            <a:off x="6715140" y="5786454"/>
            <a:ext cx="936625" cy="865187"/>
          </a:xfrm>
          <a:prstGeom prst="line">
            <a:avLst/>
          </a:prstGeom>
          <a:noFill/>
          <a:ln w="508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4000528"/>
          </a:xfrm>
        </p:spPr>
        <p:txBody>
          <a:bodyPr/>
          <a:lstStyle/>
          <a:p>
            <a:pPr marL="0" algn="just">
              <a:buNone/>
            </a:pPr>
            <a:r>
              <a:rPr lang="uk-UA" dirty="0" smtClean="0"/>
              <a:t>    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Не  всі дефекти можна виявити та визначити спостерігаючи за елементами лінії з землі, тому проводять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верхові огляди.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Їх проводять при необхідності, але не рідше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одного разу на шість років.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Лінію вимикають, заземлюють, а потім перевіряють кріплення арматури і ізоляторів, ступінь їх забруднення, кріплення і натяг розтяжок.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-5@E-2K5 -A--B@K 2-74CH=KE --- -204@----B5@0-8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1142984"/>
            <a:ext cx="9001156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429684" cy="4500594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Контрольні огляди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виконує інженерно-технічний персонал підприємства електричних мереж за затвердженим графіком.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При цьому перевіряють роботу монтерів-обхідників, виконання протиаварійних заходів, оцінюють стан ПЛ та їх трас.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2714644"/>
          </a:xfrm>
        </p:spPr>
        <p:txBody>
          <a:bodyPr/>
          <a:lstStyle/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При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періодичних оглядах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перевіряють чистоту траси, чи не торкаються проводи гілок дерев, чи не проводяться на трасі будівельні роботи без дозволу, чи не зберігаються матеріали.</a:t>
            </a:r>
          </a:p>
          <a:p>
            <a:endParaRPr lang="uk-UA" dirty="0"/>
          </a:p>
        </p:txBody>
      </p:sp>
      <p:pic>
        <p:nvPicPr>
          <p:cNvPr id="5122" name="Picture 2" descr="C:\Users\Sergey\Desktop\Сним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429000"/>
            <a:ext cx="3801006" cy="301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Позачергові огляди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виконують при ожеледі, сильних морозах, лісових і степових пожежах, після льодоходу і повені.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Sergey\Desktop\пл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5072098" cy="3000375"/>
          </a:xfrm>
          <a:prstGeom prst="rect">
            <a:avLst/>
          </a:prstGeom>
          <a:noFill/>
        </p:spPr>
      </p:pic>
      <p:pic>
        <p:nvPicPr>
          <p:cNvPr id="6148" name="Picture 4" descr="C:\Users\Sergey\Desktop\Снимокпл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357670"/>
            <a:ext cx="5072099" cy="2500330"/>
          </a:xfrm>
          <a:prstGeom prst="rect">
            <a:avLst/>
          </a:prstGeom>
          <a:noFill/>
        </p:spPr>
      </p:pic>
      <p:pic>
        <p:nvPicPr>
          <p:cNvPr id="6149" name="Picture 5" descr="C:\Users\Sergey\Desktop\Снимокпл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256"/>
            <a:ext cx="3786182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471990" cy="5426255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1. ПУЕ. Глава 2.4 Повітряні лінії електропередавання напругою до 1 кВ.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File013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857232"/>
            <a:ext cx="3728635" cy="5429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290" y="357166"/>
            <a:ext cx="5934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тисячі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071678"/>
            <a:ext cx="7786742" cy="280076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4400" dirty="0" smtClean="0"/>
              <a:t>10 – якість проводів і лінійної арматури</a:t>
            </a:r>
          </a:p>
          <a:p>
            <a:r>
              <a:rPr lang="uk-UA" sz="4400" dirty="0" smtClean="0"/>
              <a:t>10 – якість монтажу</a:t>
            </a:r>
          </a:p>
          <a:p>
            <a:r>
              <a:rPr lang="uk-UA" sz="4400" dirty="0" smtClean="0"/>
              <a:t>10 – якість експлуатації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1285860"/>
            <a:ext cx="4974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10*10*10=1000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Поддерж 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4714884"/>
            <a:ext cx="2286016" cy="1821669"/>
          </a:xfrm>
          <a:prstGeom prst="rect">
            <a:avLst/>
          </a:prstGeom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786322"/>
            <a:ext cx="2143140" cy="1836194"/>
          </a:xfrm>
          <a:prstGeom prst="rect">
            <a:avLst/>
          </a:prstGeom>
          <a:noFill/>
        </p:spPr>
      </p:pic>
      <p:pic>
        <p:nvPicPr>
          <p:cNvPr id="12" name="Рисунок 11" descr="Рисунок13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4786322"/>
            <a:ext cx="2493607" cy="1643074"/>
          </a:xfrm>
          <a:prstGeom prst="rect">
            <a:avLst/>
          </a:prstGeom>
        </p:spPr>
      </p:pic>
      <p:sp>
        <p:nvSpPr>
          <p:cNvPr id="15" name="Стрелка вниз 14"/>
          <p:cNvSpPr/>
          <p:nvPr/>
        </p:nvSpPr>
        <p:spPr>
          <a:xfrm rot="19608479">
            <a:off x="3366665" y="5293089"/>
            <a:ext cx="208486" cy="61739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Стрелка вниз 9"/>
          <p:cNvSpPr/>
          <p:nvPr/>
        </p:nvSpPr>
        <p:spPr>
          <a:xfrm rot="19608479">
            <a:off x="1580717" y="5007335"/>
            <a:ext cx="208486" cy="61739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 Кожна ПЛ повинна мати чіткі позначення опор і ланцюгів,  де проходить багато ліній електропередач.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Позначення наносяться відповідно до вимог Правил безпеки.</a:t>
            </a:r>
          </a:p>
          <a:p>
            <a:pPr marL="0" indent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      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Всі особи,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які обслуговують ЛЕП і виконують на них роботу, повинні пройти 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вступний інструктаж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при поступленні на роботу та 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інструктаж з ТБ на лінії 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із записом в журнал.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Працюючі  не повинні мати каліцтв або хвороб і тому зобов'язані проходити 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медичний огляд при поступленні на роботу,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 також - 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періодично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3714776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Монтери повинні пройти навчання методів роботи на робочому місці під керівництвом досвідченого робітника, вивчити правила, а потім пройти перевірку знань у кваліфікаційній комісії й одержати певну кваліфікаційну групу з ТБ.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algn="ctr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Вся робота виконується при обов'язковому дотриманні таких умов:</a:t>
            </a:r>
          </a:p>
          <a:p>
            <a:pPr algn="just"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виконання роботи повинне бути відповідне розпорядження (наряд-допуск, усне або телефонне розпорядження);</a:t>
            </a:r>
          </a:p>
          <a:p>
            <a:pPr algn="just"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робота повинна проводитись не менше ніж двома особами (за винятком робіт без підняття на опору і з підйомом не вище 3м від землі, не пов'язаних із розбиранням конструктивних елементів опор);</a:t>
            </a:r>
          </a:p>
          <a:p>
            <a:pPr algn="just"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повинні бути виконані організаційні і технічні засоби щодо забезпечення безпеки робіт.</a:t>
            </a:r>
          </a:p>
          <a:p>
            <a:pPr algn="just">
              <a:buFont typeface="Wingdings" pitchFamily="2" charset="2"/>
              <a:buChar char="v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При виконанні робіт на ПЛ без зняття напруги повинні дотримуватись такі умови: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v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всі члени бригади повинні пройти навчання і перевірку знань;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v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склад бригади по можливості зберігати постійним;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v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відповідальний керівник і виконавець робіт повинен мати стаж роботи на лініях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менше трьох років,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 особи з вищою і середньою технічною освітою –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менше одного року;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v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не доторкатись до ізоляторів;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v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наближати свій інструмент до проводу на відстань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менше ніж 0,6 м.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2571768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Тверді знання персоналом Правил з техніки безпеки і неухильне їх виконання забезпечать безпечне проведення всіх робіт, включаючи і роботи без зняття напруги на ПЛ.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Закріплення знань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Які вимоги ставляться до ПЛ у процесі проектування, монтажу і експлуатації?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Хто приймає ПЛ після ремонту або спорудження в експлуатацію?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Які документи  перевіряє робоча комісія?</a:t>
            </a:r>
          </a:p>
          <a:p>
            <a:pPr marL="0" indent="-514350" algn="just">
              <a:spcBef>
                <a:spcPts val="0"/>
              </a:spcBef>
              <a:buFont typeface="Wingdings 2"/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Яка допустима температура нагрівання неізольованих і ізольованих проводів?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Які є види оглядів ПЛ?</a:t>
            </a:r>
          </a:p>
          <a:p>
            <a:pPr marL="0" indent="-514350" algn="just">
              <a:spcBef>
                <a:spcPts val="0"/>
              </a:spcBef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Які вимоги безпеки ставляться при експлуатації і ремонті ПЛ?</a:t>
            </a: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/>
              <a:t> 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 marL="514350" indent="-514350" algn="just"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Єрмолаєв С.О., Мунтян В.О., Яковлєв В.Ф. Експлуатація енергообладнання та засобів автоматизації в системі АПК: Підручник/за ред. С.О. Єрмолаєва.- К.:Мета, 2003. – 543с. – ст.74-110</a:t>
            </a:r>
          </a:p>
          <a:p>
            <a:pPr marL="514350" indent="-514350" algn="just"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Лут М.Т., Радько І.П., Волошин С.М. Технології обслуговування і ремонту енергообладнання й засобів автоматизації : Навчальний посібник / за ред. Лут М.Т., Радько І.П., Волошин С.М. 2-е вид., перероб. і доп. – К.: Вид-во ТОВ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“Аграр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Медіа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Груп”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2013.-850с. – ст.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269-275.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12144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uk-UA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Повітряні лінії напругою до 1000В можуть бути виконані:</a:t>
            </a:r>
          </a:p>
          <a:p>
            <a:pPr marL="0" indent="0" algn="ctr">
              <a:spcBef>
                <a:spcPts val="0"/>
              </a:spcBef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голим (неізольованим) проводом,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ізольованим (самонесучим ізольованим проводом-СІП).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омилка при монтажі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256"/>
            <a:ext cx="2968625" cy="201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эксплуатация ВЛИ СИП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857628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C:\Users\Sergey\Desktop\Снимокпл2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500438"/>
            <a:ext cx="222409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Повітряна лінія (ПЛ) електропередачі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є пристроєм для передачі та розподілу електроенергії по проводах, розміщених на відкритому повітрі і прикріплених за допомогою ізоляторів і арматури до опор або кронштейнів чи стояків на будинках та інженерних спорудах (мостах, шляхопроводах тощо).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000372"/>
            <a:ext cx="6643734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52922"/>
          </a:xfrm>
        </p:spPr>
        <p:txBody>
          <a:bodyPr>
            <a:normAutofit/>
          </a:bodyPr>
          <a:lstStyle/>
          <a:p>
            <a:pPr algn="just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достатньо надійне електропостачання споживачів,</a:t>
            </a:r>
          </a:p>
          <a:p>
            <a:pPr algn="just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потрібну якість електроенергії,</a:t>
            </a:r>
          </a:p>
          <a:p>
            <a:pPr algn="just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відповідати вимогам найбільшої економії стосовно умов проектування та експлуатації.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00108"/>
            <a:ext cx="8143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ПЛ повинні забезпечувати:</a:t>
            </a:r>
            <a:endParaRPr lang="uk-UA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uk-UA" sz="3200" dirty="0" smtClean="0"/>
              <a:t>     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 вихідні дані беруть вимоги надійності живлення і якості енергії, передбачені технічними умовами. 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Прийняті рішення далі коригуються умовами економічності. </a:t>
            </a:r>
          </a:p>
          <a:p>
            <a:pPr marL="0" algn="just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Виконання цих вимог на основі принципів загальнодержавної економіки є найважливішим завданням інженерної діяльності в галузі електричних мереж і систем.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sz="5400" dirty="0" smtClean="0"/>
              <a:t> </a:t>
            </a:r>
            <a:r>
              <a:rPr lang="uk-UA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Основні вимоги до мереж, які проектуються, а також експлуатуються:</a:t>
            </a:r>
            <a:endParaRPr lang="uk-UA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5214950"/>
          </a:xfrm>
        </p:spPr>
        <p:txBody>
          <a:bodyPr>
            <a:noAutofit/>
          </a:bodyPr>
          <a:lstStyle/>
          <a:p>
            <a:pPr lvl="0"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надійність  і  безпека  при  дотриманні  певних  правил  роботи мережі;</a:t>
            </a:r>
          </a:p>
          <a:p>
            <a:pPr lvl="0"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забезпечення повної безперебійності живлення (для споживачів 1-ї категорії) або швидкого відновлення живлення після аварії;</a:t>
            </a:r>
          </a:p>
          <a:p>
            <a:pPr lvl="0"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обмеження місця аварії одним елементом, трансформатором або відрізком мережі, для чого, як правило, використовують захист з вибірковою дією;</a:t>
            </a:r>
          </a:p>
          <a:p>
            <a:pPr lvl="0"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дотримання економічних показників як за початковими витратами на спорудження мережі, так і за щорічними експлуатаційними витратами;</a:t>
            </a:r>
          </a:p>
          <a:p>
            <a:pPr lvl="0"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забезпечення якості електричної енергії, що подається споживачам, головним чином за рахунок обмеження відхилень напруги;</a:t>
            </a:r>
          </a:p>
          <a:p>
            <a:pPr algn="just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можливість розвитку мережі для приєднання нових або посилення потужності існуючих споживачів без корінних змін мережі.</a:t>
            </a:r>
            <a:endParaRPr lang="uk-UA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7055</TotalTime>
  <Words>1823</Words>
  <PresentationFormat>Экран (4:3)</PresentationFormat>
  <Paragraphs>183</Paragraphs>
  <Slides>49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Поток</vt:lpstr>
      <vt:lpstr>Слайд 1</vt:lpstr>
      <vt:lpstr>Тема: Експлуатація та ремонт повітряних ліній напругою до 1000В.</vt:lpstr>
      <vt:lpstr>Слайд 3</vt:lpstr>
      <vt:lpstr>Слайд 4</vt:lpstr>
      <vt:lpstr>Слайд 5</vt:lpstr>
      <vt:lpstr>Слайд 6</vt:lpstr>
      <vt:lpstr>Слайд 7</vt:lpstr>
      <vt:lpstr>Слайд 8</vt:lpstr>
      <vt:lpstr>  Основні вимоги до мереж, які проектуються, а також експлуатуються: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Допустимий струм для неізольованих проводів</vt:lpstr>
      <vt:lpstr>Допустимий струм для самонесучих ізольованих проводів</vt:lpstr>
      <vt:lpstr>4. При технічному обслуговуванні проводять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Під час нічних оглядів перевіряють: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</dc:creator>
  <cp:lastModifiedBy>Sergey</cp:lastModifiedBy>
  <cp:revision>35</cp:revision>
  <dcterms:created xsi:type="dcterms:W3CDTF">2017-04-04T11:56:17Z</dcterms:created>
  <dcterms:modified xsi:type="dcterms:W3CDTF">2017-04-24T07:36:54Z</dcterms:modified>
</cp:coreProperties>
</file>