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17" r:id="rId1"/>
  </p:sldMasterIdLst>
  <p:sldIdLst>
    <p:sldId id="263" r:id="rId2"/>
    <p:sldId id="264" r:id="rId3"/>
    <p:sldId id="265" r:id="rId4"/>
    <p:sldId id="257" r:id="rId5"/>
    <p:sldId id="267" r:id="rId6"/>
    <p:sldId id="268" r:id="rId7"/>
    <p:sldId id="269" r:id="rId8"/>
    <p:sldId id="270" r:id="rId9"/>
    <p:sldId id="271" r:id="rId10"/>
    <p:sldId id="273" r:id="rId11"/>
    <p:sldId id="274" r:id="rId12"/>
    <p:sldId id="262" r:id="rId13"/>
    <p:sldId id="275" r:id="rId14"/>
    <p:sldId id="276" r:id="rId15"/>
    <p:sldId id="278" r:id="rId16"/>
    <p:sldId id="277" r:id="rId17"/>
    <p:sldId id="279" r:id="rId18"/>
    <p:sldId id="280" r:id="rId19"/>
    <p:sldId id="281" r:id="rId20"/>
    <p:sldId id="282" r:id="rId21"/>
    <p:sldId id="283" r:id="rId22"/>
    <p:sldId id="284" r:id="rId23"/>
    <p:sldId id="285" r:id="rId24"/>
    <p:sldId id="288" r:id="rId25"/>
    <p:sldId id="289" r:id="rId26"/>
    <p:sldId id="290" r:id="rId27"/>
    <p:sldId id="291" r:id="rId28"/>
    <p:sldId id="292" r:id="rId29"/>
  </p:sldIdLst>
  <p:sldSz cx="12192000" cy="6858000"/>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971" autoAdjust="0"/>
    <p:restoredTop sz="94364" autoAdjust="0"/>
  </p:normalViewPr>
  <p:slideViewPr>
    <p:cSldViewPr snapToGrid="0">
      <p:cViewPr varScale="1">
        <p:scale>
          <a:sx n="74" d="100"/>
          <a:sy n="74" d="100"/>
        </p:scale>
        <p:origin x="-624"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6"/>
          <p:cNvSpPr/>
          <p:nvPr/>
        </p:nvSpPr>
        <p:spPr>
          <a:xfrm>
            <a:off x="920834" y="1346946"/>
            <a:ext cx="10222992" cy="80683"/>
          </a:xfrm>
          <a:prstGeom prst="rect">
            <a:avLst/>
          </a:prstGeom>
          <a:blipFill dpi="0" rotWithShape="1">
            <a:blip r:embed="rId2">
              <a:alphaModFix amt="85000"/>
              <a:lum bright="70000" contrast="-70000"/>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7"/>
          <p:cNvSpPr/>
          <p:nvPr/>
        </p:nvSpPr>
        <p:spPr>
          <a:xfrm>
            <a:off x="920834" y="4299696"/>
            <a:ext cx="10222992" cy="80683"/>
          </a:xfrm>
          <a:prstGeom prst="rect">
            <a:avLst/>
          </a:prstGeom>
          <a:blipFill dpi="0" rotWithShape="1">
            <a:blip r:embed="rId2">
              <a:alphaModFix amt="85000"/>
              <a:lum bright="70000" contrast="-70000"/>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8"/>
          <p:cNvSpPr/>
          <p:nvPr/>
        </p:nvSpPr>
        <p:spPr>
          <a:xfrm>
            <a:off x="920834" y="1484779"/>
            <a:ext cx="10222992" cy="2743200"/>
          </a:xfrm>
          <a:prstGeom prst="rect">
            <a:avLst/>
          </a:prstGeom>
          <a:blipFill dpi="0" rotWithShape="1">
            <a:blip r:embed="rId2">
              <a:alphaModFix amt="85000"/>
              <a:lum bright="70000" contrast="-70000"/>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7" name="Group 9"/>
          <p:cNvGrpSpPr>
            <a:grpSpLocks/>
          </p:cNvGrpSpPr>
          <p:nvPr/>
        </p:nvGrpSpPr>
        <p:grpSpPr bwMode="auto">
          <a:xfrm>
            <a:off x="9648825" y="4068763"/>
            <a:ext cx="1081088" cy="1081087"/>
            <a:chOff x="9685338" y="4460675"/>
            <a:chExt cx="1080904" cy="1080902"/>
          </a:xfrm>
        </p:grpSpPr>
        <p:sp>
          <p:nvSpPr>
            <p:cNvPr id="8" name="Oval 10"/>
            <p:cNvSpPr/>
            <p:nvPr/>
          </p:nvSpPr>
          <p:spPr>
            <a:xfrm>
              <a:off x="9685338" y="4460675"/>
              <a:ext cx="1080904" cy="1080902"/>
            </a:xfrm>
            <a:prstGeom prst="ellipse">
              <a:avLst/>
            </a:prstGeom>
            <a:blipFill dpi="0" rotWithShape="1">
              <a:blip r:embed="rId3">
                <a:duotone>
                  <a:schemeClr val="accent1">
                    <a:shade val="45000"/>
                    <a:satMod val="135000"/>
                  </a:schemeClr>
                  <a:prstClr val="white"/>
                </a:duotone>
                <a:extLst/>
              </a:blip>
              <a:srcRect/>
              <a:tile tx="0" ty="0" sx="85000" sy="85000" flip="none" algn="tl"/>
            </a:blipFill>
            <a:ln w="25400" cap="flat" cmpd="sng" algn="ctr">
              <a:noFill/>
              <a:prstDash val="solid"/>
            </a:ln>
            <a:effectLst/>
          </p:spPr>
        </p:sp>
        <p:sp>
          <p:nvSpPr>
            <p:cNvPr id="9" name="Oval 11"/>
            <p:cNvSpPr>
              <a:spLocks noChangeArrowheads="1"/>
            </p:cNvSpPr>
            <p:nvPr/>
          </p:nvSpPr>
          <p:spPr bwMode="auto">
            <a:xfrm>
              <a:off x="9793429" y="4568765"/>
              <a:ext cx="864723" cy="864722"/>
            </a:xfrm>
            <a:prstGeom prst="ellipse">
              <a:avLst/>
            </a:prstGeom>
            <a:noFill/>
            <a:ln w="25400" algn="ctr">
              <a:solidFill>
                <a:srgbClr val="FFFFFF"/>
              </a:solidFill>
              <a:round/>
              <a:headEnd/>
              <a:tailEnd/>
            </a:ln>
          </p:spPr>
          <p:txBody>
            <a:bodyPr/>
            <a:lstStyle/>
            <a:p>
              <a:endParaRPr lang="ru-RU"/>
            </a:p>
          </p:txBody>
        </p:sp>
      </p:grpSp>
      <p:sp>
        <p:nvSpPr>
          <p:cNvPr id="2" name="Title 1"/>
          <p:cNvSpPr>
            <a:spLocks noGrp="1"/>
          </p:cNvSpPr>
          <p:nvPr>
            <p:ph type="ctrTitle"/>
          </p:nvPr>
        </p:nvSpPr>
        <p:spPr>
          <a:xfrm>
            <a:off x="1051560" y="1432223"/>
            <a:ext cx="9966960" cy="3035808"/>
          </a:xfrm>
        </p:spPr>
        <p:txBody>
          <a:bodyPr>
            <a:noAutofit/>
          </a:bodyPr>
          <a:lstStyle>
            <a:lvl1pPr algn="l">
              <a:lnSpc>
                <a:spcPct val="80000"/>
              </a:lnSpc>
              <a:defRPr sz="7200" cap="none" baseline="0">
                <a:blipFill dpi="0" rotWithShape="1">
                  <a:blip r:embed="rId3"/>
                  <a:srcRect/>
                  <a:tile tx="6350" ty="-127000" sx="65000" sy="64000" flip="none" algn="tl"/>
                </a:blipFill>
              </a:defRPr>
            </a:lvl1pPr>
          </a:lstStyle>
          <a:p>
            <a:r>
              <a:rPr lang="ru-RU" smtClean="0"/>
              <a:t>Образец заголовка</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en-US" dirty="0"/>
          </a:p>
        </p:txBody>
      </p:sp>
      <p:sp>
        <p:nvSpPr>
          <p:cNvPr id="10" name="Date Placeholder 3"/>
          <p:cNvSpPr>
            <a:spLocks noGrp="1"/>
          </p:cNvSpPr>
          <p:nvPr>
            <p:ph type="dt" sz="half" idx="10"/>
          </p:nvPr>
        </p:nvSpPr>
        <p:spPr/>
        <p:txBody>
          <a:bodyPr/>
          <a:lstStyle>
            <a:lvl1pPr>
              <a:defRPr/>
            </a:lvl1pPr>
          </a:lstStyle>
          <a:p>
            <a:pPr>
              <a:defRPr/>
            </a:pPr>
            <a:fld id="{BCCFF4FA-D8A9-4E79-B539-FBEE5E10F01B}" type="datetimeFigureOut">
              <a:rPr lang="en-US"/>
              <a:pPr>
                <a:defRPr/>
              </a:pPr>
              <a:t>2/3/2018</a:t>
            </a:fld>
            <a:endParaRPr lang="en-US" dirty="0"/>
          </a:p>
        </p:txBody>
      </p:sp>
      <p:sp>
        <p:nvSpPr>
          <p:cNvPr id="11" name="Footer Placeholder 4"/>
          <p:cNvSpPr>
            <a:spLocks noGrp="1"/>
          </p:cNvSpPr>
          <p:nvPr>
            <p:ph type="ftr" sz="quarter" idx="11"/>
          </p:nvPr>
        </p:nvSpPr>
        <p:spPr/>
        <p:txBody>
          <a:bodyPr/>
          <a:lstStyle>
            <a:lvl1pPr>
              <a:defRPr/>
            </a:lvl1pPr>
          </a:lstStyle>
          <a:p>
            <a:pPr>
              <a:defRPr/>
            </a:pPr>
            <a:endParaRPr lang="en-US"/>
          </a:p>
        </p:txBody>
      </p:sp>
      <p:sp>
        <p:nvSpPr>
          <p:cNvPr id="12" name="Slide Number Placeholder 5"/>
          <p:cNvSpPr>
            <a:spLocks noGrp="1"/>
          </p:cNvSpPr>
          <p:nvPr>
            <p:ph type="sldNum" sz="quarter" idx="12"/>
          </p:nvPr>
        </p:nvSpPr>
        <p:spPr>
          <a:xfrm>
            <a:off x="9593263" y="4289425"/>
            <a:ext cx="1193800" cy="639763"/>
          </a:xfrm>
        </p:spPr>
        <p:txBody>
          <a:bodyPr/>
          <a:lstStyle>
            <a:lvl1pPr>
              <a:defRPr sz="2800" b="0" smtClean="0"/>
            </a:lvl1pPr>
          </a:lstStyle>
          <a:p>
            <a:pPr>
              <a:defRPr/>
            </a:pPr>
            <a:fld id="{F315777E-2BD6-4051-B6A5-6A9E675D851A}"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2284D1D1-EBE4-4568-88E5-A3D77527AFB9}" type="datetimeFigureOut">
              <a:rPr lang="en-US"/>
              <a:pPr>
                <a:defRPr/>
              </a:pPr>
              <a:t>2/3/2018</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0DBF067-5CE2-45AF-AD83-42B7A23BD140}"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D7F1ED90-A7A0-4010-8EBF-5B6341556A57}" type="datetimeFigureOut">
              <a:rPr lang="en-US"/>
              <a:pPr>
                <a:defRPr/>
              </a:pPr>
              <a:t>2/3/2018</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FBEEDCF-5FBA-4A81-BFDF-25205BC2454E}"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12C1C7FF-4F1E-4728-BAA5-546B13B3C267}" type="datetimeFigureOut">
              <a:rPr lang="en-US"/>
              <a:pPr>
                <a:defRPr/>
              </a:pPr>
              <a:t>2/3/2018</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EF0B4BE-F4BE-4CC3-A54F-0719922AACBD}"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4917989"/>
            <a:ext cx="12192000" cy="1940010"/>
          </a:xfrm>
          <a:prstGeom prst="rect">
            <a:avLst/>
          </a:prstGeom>
          <a:blipFill dpi="0" rotWithShape="1">
            <a:blip r:embed="rId2">
              <a:alphaModFix amt="85000"/>
              <a:lum bright="70000" contrast="-70000"/>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5" name="Group 7"/>
          <p:cNvGrpSpPr>
            <a:grpSpLocks/>
          </p:cNvGrpSpPr>
          <p:nvPr/>
        </p:nvGrpSpPr>
        <p:grpSpPr bwMode="auto">
          <a:xfrm>
            <a:off x="896938" y="2325688"/>
            <a:ext cx="1081087" cy="1081087"/>
            <a:chOff x="9685338" y="4460675"/>
            <a:chExt cx="1080904" cy="1080902"/>
          </a:xfrm>
        </p:grpSpPr>
        <p:sp>
          <p:nvSpPr>
            <p:cNvPr id="6" name="Oval 8"/>
            <p:cNvSpPr/>
            <p:nvPr/>
          </p:nvSpPr>
          <p:spPr>
            <a:xfrm>
              <a:off x="9685338" y="4460675"/>
              <a:ext cx="1080904" cy="1080902"/>
            </a:xfrm>
            <a:prstGeom prst="ellipse">
              <a:avLst/>
            </a:prstGeom>
            <a:blipFill dpi="0" rotWithShape="1">
              <a:blip r:embed="rId3">
                <a:duotone>
                  <a:schemeClr val="accent1">
                    <a:shade val="45000"/>
                    <a:satMod val="135000"/>
                  </a:schemeClr>
                  <a:prstClr val="white"/>
                </a:duotone>
                <a:extLst/>
              </a:blip>
              <a:srcRect/>
              <a:tile tx="0" ty="0" sx="85000" sy="85000" flip="none" algn="tl"/>
            </a:blipFill>
            <a:ln w="25400" cap="flat" cmpd="sng" algn="ctr">
              <a:noFill/>
              <a:prstDash val="solid"/>
            </a:ln>
            <a:effectLst/>
          </p:spPr>
        </p:sp>
        <p:sp>
          <p:nvSpPr>
            <p:cNvPr id="7" name="Oval 9"/>
            <p:cNvSpPr>
              <a:spLocks noChangeArrowheads="1"/>
            </p:cNvSpPr>
            <p:nvPr/>
          </p:nvSpPr>
          <p:spPr bwMode="auto">
            <a:xfrm>
              <a:off x="9793429" y="4568765"/>
              <a:ext cx="864723" cy="864722"/>
            </a:xfrm>
            <a:prstGeom prst="ellipse">
              <a:avLst/>
            </a:prstGeom>
            <a:noFill/>
            <a:ln w="25400" algn="ctr">
              <a:solidFill>
                <a:srgbClr val="FFFFFF"/>
              </a:solidFill>
              <a:round/>
              <a:headEnd/>
              <a:tailEnd/>
            </a:ln>
          </p:spPr>
          <p:txBody>
            <a:bodyPr/>
            <a:lstStyle/>
            <a:p>
              <a:endParaRPr lang="ru-RU"/>
            </a:p>
          </p:txBody>
        </p:sp>
      </p:grpSp>
      <p:sp>
        <p:nvSpPr>
          <p:cNvPr id="2" name="Title 1"/>
          <p:cNvSpPr>
            <a:spLocks noGrp="1"/>
          </p:cNvSpPr>
          <p:nvPr>
            <p:ph type="title"/>
          </p:nvPr>
        </p:nvSpPr>
        <p:spPr>
          <a:xfrm>
            <a:off x="2167128" y="1225296"/>
            <a:ext cx="9281160" cy="3520440"/>
          </a:xfrm>
        </p:spPr>
        <p:txBody>
          <a:bodyPr/>
          <a:lstStyle>
            <a:lvl1pPr>
              <a:lnSpc>
                <a:spcPct val="80000"/>
              </a:lnSpc>
              <a:defRPr sz="7200" b="0"/>
            </a:lvl1pPr>
          </a:lstStyle>
          <a:p>
            <a:r>
              <a:rPr lang="ru-RU" smtClean="0"/>
              <a:t>Образец заголовка</a:t>
            </a:r>
            <a:endParaRPr lang="en-US" dirty="0"/>
          </a:p>
        </p:txBody>
      </p:sp>
      <p:sp>
        <p:nvSpPr>
          <p:cNvPr id="3" name="Text Placeholder 2"/>
          <p:cNvSpPr>
            <a:spLocks noGrp="1"/>
          </p:cNvSpPr>
          <p:nvPr>
            <p:ph type="body" idx="1"/>
          </p:nvPr>
        </p:nvSpPr>
        <p:spPr>
          <a:xfrm>
            <a:off x="2165774" y="5020056"/>
            <a:ext cx="9052560" cy="1066800"/>
          </a:xfrm>
        </p:spPr>
        <p:txBody>
          <a:bodyPr>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a:xfrm>
            <a:off x="8593138" y="6272213"/>
            <a:ext cx="2644775" cy="365125"/>
          </a:xfrm>
        </p:spPr>
        <p:txBody>
          <a:bodyPr/>
          <a:lstStyle>
            <a:lvl1pPr>
              <a:defRPr/>
            </a:lvl1pPr>
          </a:lstStyle>
          <a:p>
            <a:pPr>
              <a:defRPr/>
            </a:pPr>
            <a:fld id="{CB697C38-228B-403E-ABF4-B3ECE627E68C}" type="datetimeFigureOut">
              <a:rPr lang="en-US"/>
              <a:pPr>
                <a:defRPr/>
              </a:pPr>
              <a:t>2/3/2018</a:t>
            </a:fld>
            <a:endParaRPr lang="en-US" dirty="0"/>
          </a:p>
        </p:txBody>
      </p:sp>
      <p:sp>
        <p:nvSpPr>
          <p:cNvPr id="9" name="Footer Placeholder 4"/>
          <p:cNvSpPr>
            <a:spLocks noGrp="1"/>
          </p:cNvSpPr>
          <p:nvPr>
            <p:ph type="ftr" sz="quarter" idx="11"/>
          </p:nvPr>
        </p:nvSpPr>
        <p:spPr>
          <a:xfrm>
            <a:off x="2182813" y="6272213"/>
            <a:ext cx="6327775" cy="365125"/>
          </a:xfrm>
        </p:spPr>
        <p:txBody>
          <a:bodyPr/>
          <a:lstStyle>
            <a:lvl1pPr>
              <a:defRPr/>
            </a:lvl1pPr>
          </a:lstStyle>
          <a:p>
            <a:pPr>
              <a:defRPr/>
            </a:pPr>
            <a:endParaRPr lang="en-US"/>
          </a:p>
        </p:txBody>
      </p:sp>
      <p:sp>
        <p:nvSpPr>
          <p:cNvPr id="10" name="Slide Number Placeholder 5"/>
          <p:cNvSpPr>
            <a:spLocks noGrp="1"/>
          </p:cNvSpPr>
          <p:nvPr>
            <p:ph type="sldNum" sz="quarter" idx="12"/>
          </p:nvPr>
        </p:nvSpPr>
        <p:spPr>
          <a:xfrm>
            <a:off x="842963" y="2506663"/>
            <a:ext cx="1189037" cy="719137"/>
          </a:xfrm>
        </p:spPr>
        <p:txBody>
          <a:bodyPr/>
          <a:lstStyle>
            <a:lvl1pPr>
              <a:defRPr sz="2800" smtClean="0"/>
            </a:lvl1pPr>
          </a:lstStyle>
          <a:p>
            <a:pPr>
              <a:defRPr/>
            </a:pPr>
            <a:fld id="{6EF54711-78DC-4BCD-B9ED-9B8C4940409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3"/>
          <p:cNvSpPr>
            <a:spLocks noGrp="1"/>
          </p:cNvSpPr>
          <p:nvPr>
            <p:ph type="dt" sz="half" idx="10"/>
          </p:nvPr>
        </p:nvSpPr>
        <p:spPr/>
        <p:txBody>
          <a:bodyPr/>
          <a:lstStyle>
            <a:lvl1pPr>
              <a:defRPr/>
            </a:lvl1pPr>
          </a:lstStyle>
          <a:p>
            <a:pPr>
              <a:defRPr/>
            </a:pPr>
            <a:fld id="{D59EA914-536C-441D-B91E-C818783AC4BE}" type="datetimeFigureOut">
              <a:rPr lang="en-US"/>
              <a:pPr>
                <a:defRPr/>
              </a:pPr>
              <a:t>2/3/2018</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BA95F7F-8CBF-4ECC-A4E6-94D67C78B07E}"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7AEB2228-0378-4C74-A9BC-328C13F24570}" type="datetimeFigureOut">
              <a:rPr lang="en-US"/>
              <a:pPr>
                <a:defRPr/>
              </a:pPr>
              <a:t>2/3/2018</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BEF97CB0-0BC2-41EA-B641-DFDDF986D416}"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fld id="{DA9E3A25-A15C-4327-B933-F34F8DB83494}" type="datetimeFigureOut">
              <a:rPr lang="en-US"/>
              <a:pPr>
                <a:defRPr/>
              </a:pPr>
              <a:t>2/3/2018</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04C3FC8-247B-431F-9911-05B77557187F}"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FD1FE33-0AA5-4180-9388-FAF096B4938E}" type="datetimeFigureOut">
              <a:rPr lang="en-US"/>
              <a:pPr>
                <a:defRPr/>
              </a:pPr>
              <a:t>2/3/2018</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9D19D01D-66FD-46BA-A383-F8CA23C03162}"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Rectangle 7"/>
          <p:cNvSpPr/>
          <p:nvPr/>
        </p:nvSpPr>
        <p:spPr>
          <a:xfrm>
            <a:off x="8303740" y="0"/>
            <a:ext cx="3888259" cy="6857999"/>
          </a:xfrm>
          <a:prstGeom prst="rect">
            <a:avLst/>
          </a:prstGeom>
          <a:blipFill dpi="0" rotWithShape="1">
            <a:blip r:embed="rId2">
              <a:alphaModFix amt="60000"/>
              <a:lum bright="70000" contrast="-70000"/>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6" name="Group 8"/>
          <p:cNvGrpSpPr>
            <a:grpSpLocks noChangeAspect="1"/>
          </p:cNvGrpSpPr>
          <p:nvPr/>
        </p:nvGrpSpPr>
        <p:grpSpPr bwMode="auto">
          <a:xfrm>
            <a:off x="11401425" y="6229350"/>
            <a:ext cx="457200" cy="457200"/>
            <a:chOff x="11361456" y="6195813"/>
            <a:chExt cx="548640" cy="548640"/>
          </a:xfrm>
        </p:grpSpPr>
        <p:sp>
          <p:nvSpPr>
            <p:cNvPr id="7" name="Oval 9"/>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blip>
              <a:srcRect/>
              <a:tile tx="50800" ty="0" sx="85000" sy="85000" flip="none" algn="tl"/>
            </a:blipFill>
            <a:ln w="25400" cap="flat" cmpd="sng" algn="ctr">
              <a:noFill/>
              <a:prstDash val="solid"/>
            </a:ln>
            <a:effectLst/>
          </p:spPr>
        </p:sp>
        <p:sp>
          <p:nvSpPr>
            <p:cNvPr id="8" name="Oval 10"/>
            <p:cNvSpPr>
              <a:spLocks noChangeArrowheads="1"/>
            </p:cNvSpPr>
            <p:nvPr/>
          </p:nvSpPr>
          <p:spPr bwMode="auto">
            <a:xfrm>
              <a:off x="11396488" y="6230844"/>
              <a:ext cx="478576" cy="478578"/>
            </a:xfrm>
            <a:prstGeom prst="ellipse">
              <a:avLst/>
            </a:prstGeom>
            <a:noFill/>
            <a:ln w="12700" algn="ctr">
              <a:solidFill>
                <a:srgbClr val="FFFFFF"/>
              </a:solidFill>
              <a:round/>
              <a:headEnd/>
              <a:tailEnd/>
            </a:ln>
          </p:spPr>
          <p:txBody>
            <a:bodyPr/>
            <a:lstStyle/>
            <a:p>
              <a:endParaRPr lang="ru-RU"/>
            </a:p>
          </p:txBody>
        </p:sp>
      </p:grpSp>
      <p:sp>
        <p:nvSpPr>
          <p:cNvPr id="2" name="Title 1"/>
          <p:cNvSpPr>
            <a:spLocks noGrp="1"/>
          </p:cNvSpPr>
          <p:nvPr>
            <p:ph type="title"/>
          </p:nvPr>
        </p:nvSpPr>
        <p:spPr>
          <a:xfrm>
            <a:off x="8549640" y="685800"/>
            <a:ext cx="3200400" cy="1737360"/>
          </a:xfrm>
        </p:spPr>
        <p:txBody>
          <a:bodyPr anchor="b"/>
          <a:lstStyle>
            <a:lvl1pPr>
              <a:defRPr sz="3200" b="0"/>
            </a:lvl1pPr>
          </a:lstStyle>
          <a:p>
            <a:r>
              <a:rPr lang="ru-RU" smtClean="0"/>
              <a:t>Образец заголовка</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Date Placeholder 4"/>
          <p:cNvSpPr>
            <a:spLocks noGrp="1"/>
          </p:cNvSpPr>
          <p:nvPr>
            <p:ph type="dt" sz="half" idx="10"/>
          </p:nvPr>
        </p:nvSpPr>
        <p:spPr/>
        <p:txBody>
          <a:bodyPr/>
          <a:lstStyle>
            <a:lvl1pPr>
              <a:defRPr/>
            </a:lvl1pPr>
          </a:lstStyle>
          <a:p>
            <a:pPr>
              <a:defRPr/>
            </a:pPr>
            <a:fld id="{96114834-BC17-438B-9B22-1EA79EE7524A}" type="datetimeFigureOut">
              <a:rPr lang="en-US"/>
              <a:pPr>
                <a:defRPr/>
              </a:pPr>
              <a:t>2/3/2018</a:t>
            </a:fld>
            <a:endParaRPr lang="en-US" dirty="0"/>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p:txBody>
          <a:bodyPr/>
          <a:lstStyle>
            <a:lvl1pPr>
              <a:defRPr/>
            </a:lvl1pPr>
          </a:lstStyle>
          <a:p>
            <a:pPr>
              <a:defRPr/>
            </a:pPr>
            <a:fld id="{39285D5A-903E-4C3C-9EE8-60D904EA0F09}"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10"/>
          <p:cNvSpPr/>
          <p:nvPr/>
        </p:nvSpPr>
        <p:spPr>
          <a:xfrm>
            <a:off x="8303740" y="0"/>
            <a:ext cx="3888259" cy="6857999"/>
          </a:xfrm>
          <a:prstGeom prst="rect">
            <a:avLst/>
          </a:prstGeom>
          <a:blipFill dpi="0" rotWithShape="1">
            <a:blip r:embed="rId2">
              <a:alphaModFix amt="60000"/>
              <a:lum bright="70000" contrast="-70000"/>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6" name="Group 7"/>
          <p:cNvGrpSpPr>
            <a:grpSpLocks noChangeAspect="1"/>
          </p:cNvGrpSpPr>
          <p:nvPr/>
        </p:nvGrpSpPr>
        <p:grpSpPr bwMode="auto">
          <a:xfrm>
            <a:off x="11401425" y="6229350"/>
            <a:ext cx="457200" cy="457200"/>
            <a:chOff x="11361456" y="6195813"/>
            <a:chExt cx="548640" cy="548640"/>
          </a:xfrm>
        </p:grpSpPr>
        <p:sp>
          <p:nvSpPr>
            <p:cNvPr id="7" name="Oval 8"/>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blip>
              <a:srcRect/>
              <a:tile tx="50800" ty="0" sx="85000" sy="85000" flip="none" algn="tl"/>
            </a:blipFill>
            <a:ln w="25400" cap="flat" cmpd="sng" algn="ctr">
              <a:noFill/>
              <a:prstDash val="solid"/>
            </a:ln>
            <a:effectLst/>
          </p:spPr>
        </p:sp>
        <p:sp>
          <p:nvSpPr>
            <p:cNvPr id="8" name="Oval 9"/>
            <p:cNvSpPr>
              <a:spLocks noChangeArrowheads="1"/>
            </p:cNvSpPr>
            <p:nvPr/>
          </p:nvSpPr>
          <p:spPr bwMode="auto">
            <a:xfrm>
              <a:off x="11396488" y="6230844"/>
              <a:ext cx="478576" cy="478578"/>
            </a:xfrm>
            <a:prstGeom prst="ellipse">
              <a:avLst/>
            </a:prstGeom>
            <a:noFill/>
            <a:ln w="12700" algn="ctr">
              <a:solidFill>
                <a:srgbClr val="FFFFFF"/>
              </a:solidFill>
              <a:round/>
              <a:headEnd/>
              <a:tailEnd/>
            </a:ln>
          </p:spPr>
          <p:txBody>
            <a:bodyPr/>
            <a:lstStyle/>
            <a:p>
              <a:endParaRPr lang="ru-RU"/>
            </a:p>
          </p:txBody>
        </p:sp>
      </p:grpSp>
      <p:sp>
        <p:nvSpPr>
          <p:cNvPr id="2" name="Title 1"/>
          <p:cNvSpPr>
            <a:spLocks noGrp="1"/>
          </p:cNvSpPr>
          <p:nvPr>
            <p:ph type="title"/>
          </p:nvPr>
        </p:nvSpPr>
        <p:spPr>
          <a:xfrm>
            <a:off x="8549640" y="685800"/>
            <a:ext cx="3200400" cy="1737360"/>
          </a:xfrm>
        </p:spPr>
        <p:txBody>
          <a:bodyPr anchor="b"/>
          <a:lstStyle>
            <a:lvl1pPr>
              <a:defRPr sz="32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Date Placeholder 4"/>
          <p:cNvSpPr>
            <a:spLocks noGrp="1"/>
          </p:cNvSpPr>
          <p:nvPr>
            <p:ph type="dt" sz="half" idx="10"/>
          </p:nvPr>
        </p:nvSpPr>
        <p:spPr/>
        <p:txBody>
          <a:bodyPr/>
          <a:lstStyle>
            <a:lvl1pPr>
              <a:defRPr/>
            </a:lvl1pPr>
          </a:lstStyle>
          <a:p>
            <a:pPr>
              <a:defRPr/>
            </a:pPr>
            <a:fld id="{78C6E0ED-4014-4F77-BC0F-51957BA38C9F}" type="datetimeFigureOut">
              <a:rPr lang="en-US"/>
              <a:pPr>
                <a:defRPr/>
              </a:pPr>
              <a:t>2/3/2018</a:t>
            </a:fld>
            <a:endParaRPr lang="en-US" dirty="0"/>
          </a:p>
        </p:txBody>
      </p:sp>
      <p:sp>
        <p:nvSpPr>
          <p:cNvPr id="10" name="Slide Number Placeholder 6"/>
          <p:cNvSpPr>
            <a:spLocks noGrp="1"/>
          </p:cNvSpPr>
          <p:nvPr>
            <p:ph type="sldNum" sz="quarter" idx="11"/>
          </p:nvPr>
        </p:nvSpPr>
        <p:spPr/>
        <p:txBody>
          <a:bodyPr/>
          <a:lstStyle>
            <a:lvl1pPr>
              <a:defRPr/>
            </a:lvl1pPr>
          </a:lstStyle>
          <a:p>
            <a:pPr>
              <a:defRPr/>
            </a:pPr>
            <a:fld id="{C7C92741-03E0-4405-9AFC-D1535EED5C42}"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975" y="484188"/>
            <a:ext cx="10058400" cy="1609725"/>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1027" name="Text Placeholder 2"/>
          <p:cNvSpPr>
            <a:spLocks noGrp="1"/>
          </p:cNvSpPr>
          <p:nvPr>
            <p:ph type="body" idx="1"/>
          </p:nvPr>
        </p:nvSpPr>
        <p:spPr bwMode="auto">
          <a:xfrm>
            <a:off x="1069975" y="2120900"/>
            <a:ext cx="10058400" cy="40513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7964488" y="6272213"/>
            <a:ext cx="3273425" cy="365125"/>
          </a:xfrm>
          <a:prstGeom prst="rect">
            <a:avLst/>
          </a:prstGeom>
        </p:spPr>
        <p:txBody>
          <a:bodyPr vert="horz" lIns="91440" tIns="45720" rIns="91440" bIns="45720" rtlCol="0" anchor="ctr"/>
          <a:lstStyle>
            <a:lvl1pPr algn="r" fontAlgn="auto">
              <a:spcBef>
                <a:spcPts val="0"/>
              </a:spcBef>
              <a:spcAft>
                <a:spcPts val="0"/>
              </a:spcAft>
              <a:defRPr sz="1100" smtClean="0">
                <a:solidFill>
                  <a:schemeClr val="tx2"/>
                </a:solidFill>
                <a:latin typeface="+mn-lt"/>
                <a:cs typeface="+mn-cs"/>
              </a:defRPr>
            </a:lvl1pPr>
          </a:lstStyle>
          <a:p>
            <a:pPr>
              <a:defRPr/>
            </a:pPr>
            <a:fld id="{0D6AEEDC-2520-4A07-B88A-0ABEA18973B1}" type="datetimeFigureOut">
              <a:rPr lang="en-US"/>
              <a:pPr>
                <a:defRPr/>
              </a:pPr>
              <a:t>2/3/2018</a:t>
            </a:fld>
            <a:endParaRPr lang="en-US" dirty="0"/>
          </a:p>
        </p:txBody>
      </p:sp>
      <p:sp>
        <p:nvSpPr>
          <p:cNvPr id="5" name="Footer Placeholder 4"/>
          <p:cNvSpPr>
            <a:spLocks noGrp="1"/>
          </p:cNvSpPr>
          <p:nvPr>
            <p:ph type="ftr" sz="quarter" idx="3"/>
          </p:nvPr>
        </p:nvSpPr>
        <p:spPr>
          <a:xfrm>
            <a:off x="1087438" y="6272213"/>
            <a:ext cx="6327775" cy="365125"/>
          </a:xfrm>
          <a:prstGeom prst="rect">
            <a:avLst/>
          </a:prstGeom>
        </p:spPr>
        <p:txBody>
          <a:bodyPr vert="horz" lIns="91440" tIns="45720" rIns="91440" bIns="45720" rtlCol="0" anchor="ctr"/>
          <a:lstStyle>
            <a:lvl1pPr algn="l" fontAlgn="auto">
              <a:spcBef>
                <a:spcPts val="0"/>
              </a:spcBef>
              <a:spcAft>
                <a:spcPts val="0"/>
              </a:spcAft>
              <a:defRPr sz="1100" dirty="0">
                <a:solidFill>
                  <a:schemeClr val="tx2"/>
                </a:solidFill>
                <a:latin typeface="+mn-lt"/>
                <a:cs typeface="+mn-cs"/>
              </a:defRPr>
            </a:lvl1pPr>
          </a:lstStyle>
          <a:p>
            <a:pPr>
              <a:defRPr/>
            </a:pPr>
            <a:endParaRPr lang="en-US"/>
          </a:p>
        </p:txBody>
      </p:sp>
      <p:grpSp>
        <p:nvGrpSpPr>
          <p:cNvPr id="1030" name="Group 6"/>
          <p:cNvGrpSpPr>
            <a:grpSpLocks noChangeAspect="1"/>
          </p:cNvGrpSpPr>
          <p:nvPr/>
        </p:nvGrpSpPr>
        <p:grpSpPr bwMode="auto">
          <a:xfrm>
            <a:off x="11401425" y="6229350"/>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blip>
              <a:srcRect/>
              <a:tile tx="50800" ty="0" sx="85000" sy="85000" flip="none" algn="tl"/>
            </a:blipFill>
            <a:ln w="25400" cap="flat" cmpd="sng" algn="ctr">
              <a:noFill/>
              <a:prstDash val="solid"/>
            </a:ln>
            <a:effectLst/>
          </p:spPr>
        </p:sp>
        <p:sp>
          <p:nvSpPr>
            <p:cNvPr id="1035" name="Oval 8"/>
            <p:cNvSpPr>
              <a:spLocks noChangeArrowheads="1"/>
            </p:cNvSpPr>
            <p:nvPr/>
          </p:nvSpPr>
          <p:spPr bwMode="auto">
            <a:xfrm>
              <a:off x="11396488" y="6230844"/>
              <a:ext cx="478576" cy="478578"/>
            </a:xfrm>
            <a:prstGeom prst="ellipse">
              <a:avLst/>
            </a:prstGeom>
            <a:noFill/>
            <a:ln w="12700" algn="ctr">
              <a:solidFill>
                <a:srgbClr val="FFFFFF"/>
              </a:solidFill>
              <a:round/>
              <a:headEnd/>
              <a:tailEnd/>
            </a:ln>
          </p:spPr>
          <p:txBody>
            <a:bodyPr/>
            <a:lstStyle/>
            <a:p>
              <a:endParaRPr lang="ru-RU"/>
            </a:p>
          </p:txBody>
        </p:sp>
      </p:grpSp>
      <p:sp>
        <p:nvSpPr>
          <p:cNvPr id="6" name="Slide Number Placeholder 5"/>
          <p:cNvSpPr>
            <a:spLocks noGrp="1"/>
          </p:cNvSpPr>
          <p:nvPr>
            <p:ph type="sldNum" sz="quarter" idx="4"/>
          </p:nvPr>
        </p:nvSpPr>
        <p:spPr>
          <a:xfrm>
            <a:off x="11310938" y="6272213"/>
            <a:ext cx="639762" cy="365125"/>
          </a:xfrm>
          <a:prstGeom prst="rect">
            <a:avLst/>
          </a:prstGeom>
        </p:spPr>
        <p:txBody>
          <a:bodyPr vert="horz" lIns="91440" tIns="45720" rIns="91440" bIns="45720" rtlCol="0" anchor="ctr"/>
          <a:lstStyle>
            <a:lvl1pPr algn="ctr" fontAlgn="auto">
              <a:spcBef>
                <a:spcPts val="0"/>
              </a:spcBef>
              <a:spcAft>
                <a:spcPts val="0"/>
              </a:spcAft>
              <a:defRPr sz="1400" b="0" smtClean="0">
                <a:solidFill>
                  <a:srgbClr val="FFFFFF"/>
                </a:solidFill>
                <a:latin typeface="+mj-lt"/>
                <a:cs typeface="+mn-cs"/>
              </a:defRPr>
            </a:lvl1pPr>
          </a:lstStyle>
          <a:p>
            <a:pPr>
              <a:defRPr/>
            </a:pPr>
            <a:fld id="{F5E0AB38-0337-4120-9E96-2FC7D76E0986}"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929" r:id="rId1"/>
    <p:sldLayoutId id="2147483928" r:id="rId2"/>
    <p:sldLayoutId id="2147483930" r:id="rId3"/>
    <p:sldLayoutId id="2147483927" r:id="rId4"/>
    <p:sldLayoutId id="2147483926" r:id="rId5"/>
    <p:sldLayoutId id="2147483925" r:id="rId6"/>
    <p:sldLayoutId id="2147483924" r:id="rId7"/>
    <p:sldLayoutId id="2147483931" r:id="rId8"/>
    <p:sldLayoutId id="2147483932" r:id="rId9"/>
    <p:sldLayoutId id="2147483923" r:id="rId10"/>
    <p:sldLayoutId id="2147483922" r:id="rId11"/>
  </p:sldLayoutIdLst>
  <p:hf sldNum="0" hdr="0" ftr="0" dt="0"/>
  <p:txStyles>
    <p:titleStyle>
      <a:lvl1pPr algn="l" rtl="0" fontAlgn="base">
        <a:lnSpc>
          <a:spcPct val="90000"/>
        </a:lnSpc>
        <a:spcBef>
          <a:spcPct val="0"/>
        </a:spcBef>
        <a:spcAft>
          <a:spcPct val="0"/>
        </a:spcAft>
        <a:defRPr sz="4800" kern="1200">
          <a:blipFill>
            <a:blip r:embed="rId14">
              <a:extLst/>
            </a:blip>
            <a:tile tx="6350" ty="-127000" sx="65000" sy="64000" flip="none" algn="tl"/>
          </a:blipFill>
          <a:latin typeface="+mj-lt"/>
          <a:ea typeface="+mj-ea"/>
          <a:cs typeface="+mj-cs"/>
        </a:defRPr>
      </a:lvl1pPr>
      <a:lvl2pPr algn="l" rtl="0" fontAlgn="base">
        <a:lnSpc>
          <a:spcPct val="90000"/>
        </a:lnSpc>
        <a:spcBef>
          <a:spcPct val="0"/>
        </a:spcBef>
        <a:spcAft>
          <a:spcPct val="0"/>
        </a:spcAft>
        <a:defRPr sz="4800">
          <a:solidFill>
            <a:schemeClr val="tx1"/>
          </a:solidFill>
          <a:latin typeface="Arial Black" pitchFamily="34" charset="0"/>
        </a:defRPr>
      </a:lvl2pPr>
      <a:lvl3pPr algn="l" rtl="0" fontAlgn="base">
        <a:lnSpc>
          <a:spcPct val="90000"/>
        </a:lnSpc>
        <a:spcBef>
          <a:spcPct val="0"/>
        </a:spcBef>
        <a:spcAft>
          <a:spcPct val="0"/>
        </a:spcAft>
        <a:defRPr sz="4800">
          <a:solidFill>
            <a:schemeClr val="tx1"/>
          </a:solidFill>
          <a:latin typeface="Arial Black" pitchFamily="34" charset="0"/>
        </a:defRPr>
      </a:lvl3pPr>
      <a:lvl4pPr algn="l" rtl="0" fontAlgn="base">
        <a:lnSpc>
          <a:spcPct val="90000"/>
        </a:lnSpc>
        <a:spcBef>
          <a:spcPct val="0"/>
        </a:spcBef>
        <a:spcAft>
          <a:spcPct val="0"/>
        </a:spcAft>
        <a:defRPr sz="4800">
          <a:solidFill>
            <a:schemeClr val="tx1"/>
          </a:solidFill>
          <a:latin typeface="Arial Black" pitchFamily="34" charset="0"/>
        </a:defRPr>
      </a:lvl4pPr>
      <a:lvl5pPr algn="l" rtl="0" fontAlgn="base">
        <a:lnSpc>
          <a:spcPct val="90000"/>
        </a:lnSpc>
        <a:spcBef>
          <a:spcPct val="0"/>
        </a:spcBef>
        <a:spcAft>
          <a:spcPct val="0"/>
        </a:spcAft>
        <a:defRPr sz="4800">
          <a:solidFill>
            <a:schemeClr val="tx1"/>
          </a:solidFill>
          <a:latin typeface="Arial Black" pitchFamily="34" charset="0"/>
        </a:defRPr>
      </a:lvl5pPr>
      <a:lvl6pPr marL="457200" algn="l" rtl="0" fontAlgn="base">
        <a:lnSpc>
          <a:spcPct val="90000"/>
        </a:lnSpc>
        <a:spcBef>
          <a:spcPct val="0"/>
        </a:spcBef>
        <a:spcAft>
          <a:spcPct val="0"/>
        </a:spcAft>
        <a:defRPr sz="4800">
          <a:solidFill>
            <a:schemeClr val="tx1"/>
          </a:solidFill>
          <a:latin typeface="Arial Black" pitchFamily="34" charset="0"/>
        </a:defRPr>
      </a:lvl6pPr>
      <a:lvl7pPr marL="914400" algn="l" rtl="0" fontAlgn="base">
        <a:lnSpc>
          <a:spcPct val="90000"/>
        </a:lnSpc>
        <a:spcBef>
          <a:spcPct val="0"/>
        </a:spcBef>
        <a:spcAft>
          <a:spcPct val="0"/>
        </a:spcAft>
        <a:defRPr sz="4800">
          <a:solidFill>
            <a:schemeClr val="tx1"/>
          </a:solidFill>
          <a:latin typeface="Arial Black" pitchFamily="34" charset="0"/>
        </a:defRPr>
      </a:lvl7pPr>
      <a:lvl8pPr marL="1371600" algn="l" rtl="0" fontAlgn="base">
        <a:lnSpc>
          <a:spcPct val="90000"/>
        </a:lnSpc>
        <a:spcBef>
          <a:spcPct val="0"/>
        </a:spcBef>
        <a:spcAft>
          <a:spcPct val="0"/>
        </a:spcAft>
        <a:defRPr sz="4800">
          <a:solidFill>
            <a:schemeClr val="tx1"/>
          </a:solidFill>
          <a:latin typeface="Arial Black" pitchFamily="34" charset="0"/>
        </a:defRPr>
      </a:lvl8pPr>
      <a:lvl9pPr marL="1828800" algn="l" rtl="0" fontAlgn="base">
        <a:lnSpc>
          <a:spcPct val="90000"/>
        </a:lnSpc>
        <a:spcBef>
          <a:spcPct val="0"/>
        </a:spcBef>
        <a:spcAft>
          <a:spcPct val="0"/>
        </a:spcAft>
        <a:defRPr sz="4800">
          <a:solidFill>
            <a:schemeClr val="tx1"/>
          </a:solidFill>
          <a:latin typeface="Arial Black" pitchFamily="34" charset="0"/>
        </a:defRPr>
      </a:lvl9pPr>
    </p:titleStyle>
    <p:bodyStyle>
      <a:lvl1pPr marL="182563" indent="-182563" algn="l" rtl="0" fontAlgn="base">
        <a:lnSpc>
          <a:spcPct val="90000"/>
        </a:lnSpc>
        <a:spcBef>
          <a:spcPts val="1200"/>
        </a:spcBef>
        <a:spcAft>
          <a:spcPct val="0"/>
        </a:spcAft>
        <a:buClr>
          <a:srgbClr val="689D9B"/>
        </a:buClr>
        <a:buSzPct val="85000"/>
        <a:buFont typeface="Wingdings" pitchFamily="2" charset="2"/>
        <a:buChar char="§"/>
        <a:defRPr sz="2000" kern="1200">
          <a:solidFill>
            <a:schemeClr val="tx1"/>
          </a:solidFill>
          <a:latin typeface="+mn-lt"/>
          <a:ea typeface="+mn-ea"/>
          <a:cs typeface="+mn-cs"/>
        </a:defRPr>
      </a:lvl1pPr>
      <a:lvl2pPr marL="457200" indent="-182563" algn="l" rtl="0" fontAlgn="base">
        <a:lnSpc>
          <a:spcPct val="90000"/>
        </a:lnSpc>
        <a:spcBef>
          <a:spcPts val="400"/>
        </a:spcBef>
        <a:spcAft>
          <a:spcPts val="200"/>
        </a:spcAft>
        <a:buClr>
          <a:srgbClr val="689D9B"/>
        </a:buClr>
        <a:buSzPct val="85000"/>
        <a:buFont typeface="Wingdings" pitchFamily="2" charset="2"/>
        <a:buChar char="§"/>
        <a:defRPr kern="1200">
          <a:solidFill>
            <a:schemeClr val="tx1"/>
          </a:solidFill>
          <a:latin typeface="+mn-lt"/>
          <a:ea typeface="+mn-ea"/>
          <a:cs typeface="+mn-cs"/>
        </a:defRPr>
      </a:lvl2pPr>
      <a:lvl3pPr marL="730250" indent="-182563" algn="l" rtl="0" fontAlgn="base">
        <a:lnSpc>
          <a:spcPct val="90000"/>
        </a:lnSpc>
        <a:spcBef>
          <a:spcPts val="400"/>
        </a:spcBef>
        <a:spcAft>
          <a:spcPts val="200"/>
        </a:spcAft>
        <a:buClr>
          <a:srgbClr val="689D9B"/>
        </a:buClr>
        <a:buSzPct val="85000"/>
        <a:buFont typeface="Wingdings" pitchFamily="2" charset="2"/>
        <a:buChar char="§"/>
        <a:defRPr sz="1600" kern="1200">
          <a:solidFill>
            <a:schemeClr val="tx1"/>
          </a:solidFill>
          <a:latin typeface="+mn-lt"/>
          <a:ea typeface="+mn-ea"/>
          <a:cs typeface="+mn-cs"/>
        </a:defRPr>
      </a:lvl3pPr>
      <a:lvl4pPr marL="1004888" indent="-182563" algn="l" rtl="0" fontAlgn="base">
        <a:lnSpc>
          <a:spcPct val="90000"/>
        </a:lnSpc>
        <a:spcBef>
          <a:spcPts val="400"/>
        </a:spcBef>
        <a:spcAft>
          <a:spcPts val="200"/>
        </a:spcAft>
        <a:buClr>
          <a:srgbClr val="689D9B"/>
        </a:buClr>
        <a:buSzPct val="85000"/>
        <a:buFont typeface="Wingdings" pitchFamily="2" charset="2"/>
        <a:buChar char="§"/>
        <a:defRPr sz="1600" kern="1200">
          <a:solidFill>
            <a:schemeClr val="tx1"/>
          </a:solidFill>
          <a:latin typeface="+mn-lt"/>
          <a:ea typeface="+mn-ea"/>
          <a:cs typeface="+mn-cs"/>
        </a:defRPr>
      </a:lvl4pPr>
      <a:lvl5pPr marL="1279525" indent="-182563" algn="l" rtl="0" fontAlgn="base">
        <a:lnSpc>
          <a:spcPct val="90000"/>
        </a:lnSpc>
        <a:spcBef>
          <a:spcPts val="400"/>
        </a:spcBef>
        <a:spcAft>
          <a:spcPts val="200"/>
        </a:spcAft>
        <a:buClr>
          <a:srgbClr val="689D9B"/>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pPr fontAlgn="auto">
              <a:spcAft>
                <a:spcPts val="0"/>
              </a:spcAft>
              <a:defRPr/>
            </a:pPr>
            <a:r>
              <a:rPr lang="ru-RU" sz="5400" dirty="0" smtClean="0"/>
              <a:t>Моя </a:t>
            </a:r>
            <a:r>
              <a:rPr lang="ru-RU" sz="5400" dirty="0" err="1" smtClean="0"/>
              <a:t>профес</a:t>
            </a:r>
            <a:r>
              <a:rPr lang="uk-UA" sz="5400" dirty="0" err="1" smtClean="0"/>
              <a:t>ія</a:t>
            </a:r>
            <a:r>
              <a:rPr lang="uk-UA" sz="5400" dirty="0" smtClean="0"/>
              <a:t>. Технолог з виробництва харчової продукції</a:t>
            </a:r>
            <a:endParaRPr lang="ru-RU" sz="5400" dirty="0"/>
          </a:p>
        </p:txBody>
      </p:sp>
      <p:pic>
        <p:nvPicPr>
          <p:cNvPr id="3" name="Заголовок 1"/>
          <p:cNvPicPr>
            <a:picLocks noChangeArrowheads="1"/>
          </p:cNvPicPr>
          <p:nvPr/>
        </p:nvPicPr>
        <p:blipFill>
          <a:blip r:embed="rId2"/>
          <a:srcRect/>
          <a:stretch>
            <a:fillRect/>
          </a:stretch>
        </p:blipFill>
        <p:spPr bwMode="auto">
          <a:xfrm>
            <a:off x="725488" y="1427163"/>
            <a:ext cx="10564812" cy="30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17588" y="2324100"/>
            <a:ext cx="10058400" cy="4051300"/>
          </a:xfrm>
        </p:spPr>
        <p:txBody>
          <a:bodyPr rtlCol="0">
            <a:normAutofit lnSpcReduction="10000"/>
          </a:bodyPr>
          <a:lstStyle/>
          <a:p>
            <a:pPr marL="182880" indent="-182880" algn="just" fontAlgn="auto">
              <a:spcAft>
                <a:spcPts val="0"/>
              </a:spcAft>
              <a:buClr>
                <a:schemeClr val="accent1">
                  <a:lumMod val="75000"/>
                </a:schemeClr>
              </a:buClr>
              <a:defRPr/>
            </a:pPr>
            <a:r>
              <a:rPr lang="uk-UA" dirty="0"/>
              <a:t>Напівфабрикати – це дуже корисний помічник на кухні, особливо професійній. Головне правильно зрозуміти трактування терміну «напівфабрикат». На професійній кухні для швидкого приготування їжі використовують такі напівфабрикати: мариноване м</a:t>
            </a:r>
            <a:r>
              <a:rPr lang="ru-RU" dirty="0"/>
              <a:t>’</a:t>
            </a:r>
            <a:r>
              <a:rPr lang="ru-RU" dirty="0" err="1"/>
              <a:t>ясо</a:t>
            </a:r>
            <a:r>
              <a:rPr lang="ru-RU" dirty="0"/>
              <a:t>, </a:t>
            </a:r>
            <a:r>
              <a:rPr lang="ru-RU" dirty="0" err="1"/>
              <a:t>рибу</a:t>
            </a:r>
            <a:r>
              <a:rPr lang="ru-RU" dirty="0"/>
              <a:t>, </a:t>
            </a:r>
            <a:r>
              <a:rPr lang="ru-RU" dirty="0" err="1"/>
              <a:t>соуси</a:t>
            </a:r>
            <a:r>
              <a:rPr lang="ru-RU" dirty="0"/>
              <a:t>. </a:t>
            </a:r>
            <a:r>
              <a:rPr lang="uk-UA" dirty="0"/>
              <a:t>Варена локшина, попередньо відварений рис – також є напівфабрикатами. Ці всі продукти допоможуть швидко готувати їжу і не впливатимуть на якість продукції. Щодо заморожування, то по санітарних нормах заморожувати рибу, яку будуть вживати, наприклад, у сирому вигляді – якраз таки не бажано, а потрібно! І потрібно дотримуватись правильного температурного режиму заморозки.</a:t>
            </a:r>
            <a:endParaRPr lang="ru-RU" dirty="0"/>
          </a:p>
          <a:p>
            <a:pPr marL="182880" indent="-182880" algn="just" fontAlgn="auto">
              <a:spcAft>
                <a:spcPts val="0"/>
              </a:spcAft>
              <a:buClr>
                <a:schemeClr val="accent1">
                  <a:lumMod val="75000"/>
                </a:schemeClr>
              </a:buClr>
              <a:defRPr/>
            </a:pPr>
            <a:r>
              <a:rPr lang="uk-UA" dirty="0"/>
              <a:t>Якщо говорити про кулінарні фарші, які продають у супермаркетах, то це, однозначно, поганий вибір – адже кухар не може бути впевнений у якості м’яса</a:t>
            </a:r>
            <a:r>
              <a:rPr lang="ru-RU" dirty="0"/>
              <a:t> , з яко</a:t>
            </a:r>
            <a:r>
              <a:rPr lang="uk-UA" dirty="0"/>
              <a:t>го цей фарш був виготовлений як і у наявності у ньому різних домішок. Не кожна професійна кухня має свою лабораторію, де можна перевірити якість продуктів, тому кухар повинен покладатись або на свої сенсорні відчуття, або на совісність виробників.</a:t>
            </a:r>
            <a:endParaRPr lang="ru-RU" dirty="0"/>
          </a:p>
          <a:p>
            <a:pPr marL="182880" indent="-182880" algn="just" fontAlgn="auto">
              <a:spcAft>
                <a:spcPts val="0"/>
              </a:spcAft>
              <a:buClr>
                <a:schemeClr val="accent1">
                  <a:lumMod val="75000"/>
                </a:schemeClr>
              </a:buClr>
              <a:defRPr/>
            </a:pPr>
            <a:endParaRPr lang="ru-RU" dirty="0"/>
          </a:p>
        </p:txBody>
      </p:sp>
      <p:sp>
        <p:nvSpPr>
          <p:cNvPr id="4" name="Заголовок 1"/>
          <p:cNvSpPr>
            <a:spLocks noGrp="1"/>
          </p:cNvSpPr>
          <p:nvPr>
            <p:ph type="title"/>
          </p:nvPr>
        </p:nvSpPr>
        <p:spPr>
          <a:xfrm>
            <a:off x="644525" y="431800"/>
            <a:ext cx="10804525" cy="1608138"/>
          </a:xfrm>
        </p:spPr>
        <p:style>
          <a:lnRef idx="3">
            <a:schemeClr val="lt1"/>
          </a:lnRef>
          <a:fillRef idx="1">
            <a:schemeClr val="accent1"/>
          </a:fillRef>
          <a:effectRef idx="1">
            <a:schemeClr val="accent1"/>
          </a:effectRef>
          <a:fontRef idx="minor">
            <a:schemeClr val="lt1"/>
          </a:fontRef>
        </p:style>
        <p:txBody>
          <a:bodyPr>
            <a:normAutofit fontScale="90000"/>
          </a:bodyPr>
          <a:lstStyle/>
          <a:p>
            <a:pPr algn="ctr" fontAlgn="auto">
              <a:spcAft>
                <a:spcPts val="0"/>
              </a:spcAft>
              <a:defRPr/>
            </a:pPr>
            <a:r>
              <a:rPr lang="uk-UA" sz="4000" dirty="0">
                <a:ln w="0"/>
                <a:solidFill>
                  <a:schemeClr val="tx1"/>
                </a:solidFill>
                <a:effectLst>
                  <a:outerShdw blurRad="38100" dist="19050" dir="2700000" algn="tl" rotWithShape="0">
                    <a:schemeClr val="dk1">
                      <a:alpha val="40000"/>
                    </a:schemeClr>
                  </a:outerShdw>
                </a:effectLst>
                <a:latin typeface="+mj-lt"/>
                <a:cs typeface="Aharoni" panose="02010803020104030203" pitchFamily="2" charset="-79"/>
              </a:rPr>
              <a:t>Напівфабрикати: за та проти. Харчові концентрати на професійній </a:t>
            </a:r>
            <a:r>
              <a:rPr lang="uk-UA" sz="4000" dirty="0" smtClean="0">
                <a:ln w="0"/>
                <a:solidFill>
                  <a:schemeClr val="tx1"/>
                </a:solidFill>
                <a:effectLst>
                  <a:outerShdw blurRad="38100" dist="19050" dir="2700000" algn="tl" rotWithShape="0">
                    <a:schemeClr val="dk1">
                      <a:alpha val="40000"/>
                    </a:schemeClr>
                  </a:outerShdw>
                </a:effectLst>
                <a:latin typeface="+mj-lt"/>
                <a:cs typeface="Aharoni" panose="02010803020104030203" pitchFamily="2" charset="-79"/>
              </a:rPr>
              <a:t>кухні</a:t>
            </a:r>
            <a:endParaRPr lang="ru-RU" sz="4000" dirty="0">
              <a:latin typeface="+mj-lt"/>
              <a:cs typeface="Aharoni" panose="02010803020104030203" pitchFamily="2" charset="-79"/>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2" descr="https://www.unileverfoodsolutions.co.uk/_jcr_content/parsys/hero_1905758708/heroparsys/heromessage/oblongImage.transform/jpeg-optimized/image.1507205027471.jpg"/>
          <p:cNvPicPr>
            <a:picLocks noChangeAspect="1" noChangeArrowheads="1"/>
          </p:cNvPicPr>
          <p:nvPr/>
        </p:nvPicPr>
        <p:blipFill>
          <a:blip r:embed="rId2"/>
          <a:srcRect/>
          <a:stretch>
            <a:fillRect/>
          </a:stretch>
        </p:blipFill>
        <p:spPr bwMode="auto">
          <a:xfrm>
            <a:off x="990600" y="-555625"/>
            <a:ext cx="10206038" cy="5041900"/>
          </a:xfrm>
          <a:prstGeom prst="rect">
            <a:avLst/>
          </a:prstGeom>
          <a:noFill/>
          <a:ln w="9525">
            <a:noFill/>
            <a:miter lim="800000"/>
            <a:headEnd/>
            <a:tailEnd/>
          </a:ln>
        </p:spPr>
      </p:pic>
      <p:sp>
        <p:nvSpPr>
          <p:cNvPr id="3" name="Объект 2"/>
          <p:cNvSpPr>
            <a:spLocks noGrp="1"/>
          </p:cNvSpPr>
          <p:nvPr>
            <p:ph idx="1"/>
          </p:nvPr>
        </p:nvSpPr>
        <p:spPr>
          <a:xfrm>
            <a:off x="444500" y="3043238"/>
            <a:ext cx="11298238" cy="3148012"/>
          </a:xfrm>
          <a:solidFill>
            <a:schemeClr val="bg1"/>
          </a:solidFill>
        </p:spPr>
        <p:txBody>
          <a:bodyPr rtlCol="0">
            <a:normAutofit lnSpcReduction="10000"/>
          </a:bodyPr>
          <a:lstStyle/>
          <a:p>
            <a:pPr marL="182880" indent="-182880" algn="just" fontAlgn="auto">
              <a:spcAft>
                <a:spcPts val="0"/>
              </a:spcAft>
              <a:buClr>
                <a:schemeClr val="accent1">
                  <a:lumMod val="75000"/>
                </a:schemeClr>
              </a:buClr>
              <a:defRPr/>
            </a:pPr>
            <a:r>
              <a:rPr lang="uk-UA" dirty="0"/>
              <a:t>Харчові концентрати – важливий помічник на професійній кухні. Багато першокласних ресторанів по всьому світу вже давно користується </a:t>
            </a:r>
            <a:r>
              <a:rPr lang="uk-UA" dirty="0" err="1"/>
              <a:t>харчоконцентратами</a:t>
            </a:r>
            <a:r>
              <a:rPr lang="uk-UA" dirty="0"/>
              <a:t>. Інколи час, який витрачається на приготування певних страв на кухні, дуже важливий. Його можна витратити на створення справжніх шедеврів. Відомий французький соус </a:t>
            </a:r>
            <a:r>
              <a:rPr lang="uk-UA" dirty="0" err="1"/>
              <a:t>Демі-Глясс</a:t>
            </a:r>
            <a:r>
              <a:rPr lang="uk-UA" dirty="0"/>
              <a:t>, який готується з </a:t>
            </a:r>
            <a:r>
              <a:rPr lang="uk-UA" dirty="0" smtClean="0"/>
              <a:t>яловичих </a:t>
            </a:r>
            <a:r>
              <a:rPr lang="uk-UA" dirty="0"/>
              <a:t>кісток понад 12 годин – дуже важливий елемент багатьох страв, але фінальний результат не завжди буде стабільним. Деякі кухні світу, як, наприклад, японська, не обходяться без </a:t>
            </a:r>
            <a:r>
              <a:rPr lang="uk-UA" dirty="0" err="1"/>
              <a:t>харчоконцентратів</a:t>
            </a:r>
            <a:r>
              <a:rPr lang="uk-UA" dirty="0"/>
              <a:t>. Порошок </a:t>
            </a:r>
            <a:r>
              <a:rPr lang="uk-UA" dirty="0" err="1"/>
              <a:t>васабі</a:t>
            </a:r>
            <a:r>
              <a:rPr lang="uk-UA" dirty="0"/>
              <a:t>, сублімований рибний бульйон хон-</a:t>
            </a:r>
            <a:r>
              <a:rPr lang="uk-UA" dirty="0" err="1"/>
              <a:t>дасі</a:t>
            </a:r>
            <a:r>
              <a:rPr lang="uk-UA" dirty="0"/>
              <a:t>, паста із бобів </a:t>
            </a:r>
            <a:r>
              <a:rPr lang="uk-UA" dirty="0" err="1"/>
              <a:t>місо</a:t>
            </a:r>
            <a:r>
              <a:rPr lang="uk-UA" dirty="0"/>
              <a:t>, соєві концентрати та багато іншого – невід’ємні елементи японської кухні. Звичайне картопляне пюре для страв уже давно можна придбати у сухому вигляді. Харчові концентрати для </a:t>
            </a:r>
            <a:r>
              <a:rPr lang="en-US" dirty="0" err="1"/>
              <a:t>HoReCa</a:t>
            </a:r>
            <a:r>
              <a:rPr lang="en-US" dirty="0"/>
              <a:t> </a:t>
            </a:r>
            <a:r>
              <a:rPr lang="ru-RU" dirty="0"/>
              <a:t>не </a:t>
            </a:r>
            <a:r>
              <a:rPr lang="ru-RU" dirty="0" err="1"/>
              <a:t>знайти</a:t>
            </a:r>
            <a:r>
              <a:rPr lang="ru-RU" dirty="0"/>
              <a:t> у супермаркетах, </a:t>
            </a:r>
            <a:r>
              <a:rPr lang="ru-RU" dirty="0" err="1"/>
              <a:t>однак</a:t>
            </a:r>
            <a:r>
              <a:rPr lang="ru-RU" dirty="0"/>
              <a:t> </a:t>
            </a:r>
            <a:r>
              <a:rPr lang="ru-RU" dirty="0" err="1"/>
              <a:t>можна</a:t>
            </a:r>
            <a:r>
              <a:rPr lang="ru-RU" dirty="0"/>
              <a:t> </a:t>
            </a:r>
            <a:r>
              <a:rPr lang="ru-RU" dirty="0" err="1"/>
              <a:t>придбати</a:t>
            </a:r>
            <a:r>
              <a:rPr lang="ru-RU" dirty="0"/>
              <a:t> у </a:t>
            </a:r>
            <a:r>
              <a:rPr lang="ru-RU" dirty="0" err="1"/>
              <a:t>виробник</a:t>
            </a:r>
            <a:r>
              <a:rPr lang="uk-UA" dirty="0" err="1"/>
              <a:t>ів</a:t>
            </a:r>
            <a:r>
              <a:rPr lang="uk-UA" dirty="0"/>
              <a:t> продуктів харчування або у спеціальних постачальників. Однакова якість і смак страв є головним фактором для рестораторів. </a:t>
            </a:r>
            <a:endParaRPr lang="ru-RU" dirty="0"/>
          </a:p>
        </p:txBody>
      </p:sp>
      <p:sp>
        <p:nvSpPr>
          <p:cNvPr id="23555" name="TextBox 4"/>
          <p:cNvSpPr txBox="1">
            <a:spLocks noChangeArrowheads="1"/>
          </p:cNvSpPr>
          <p:nvPr/>
        </p:nvSpPr>
        <p:spPr bwMode="auto">
          <a:xfrm>
            <a:off x="627063" y="-555625"/>
            <a:ext cx="10698162" cy="855663"/>
          </a:xfrm>
          <a:prstGeom prst="rect">
            <a:avLst/>
          </a:prstGeom>
          <a:solidFill>
            <a:schemeClr val="bg1"/>
          </a:solidFill>
          <a:ln w="9525">
            <a:noFill/>
            <a:miter lim="800000"/>
            <a:headEnd/>
            <a:tailEnd/>
          </a:ln>
        </p:spPr>
        <p:txBody>
          <a:bodyPr>
            <a:spAutoFit/>
          </a:bodyPr>
          <a:lstStyle/>
          <a:p>
            <a:endParaRPr lang="ru-RU"/>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Рисунок 6"/>
          <p:cNvPicPr>
            <a:picLocks noChangeAspect="1"/>
          </p:cNvPicPr>
          <p:nvPr/>
        </p:nvPicPr>
        <p:blipFill>
          <a:blip r:embed="rId2"/>
          <a:srcRect/>
          <a:stretch>
            <a:fillRect/>
          </a:stretch>
        </p:blipFill>
        <p:spPr bwMode="auto">
          <a:xfrm>
            <a:off x="434975" y="1306513"/>
            <a:ext cx="7188200" cy="5353050"/>
          </a:xfrm>
          <a:prstGeom prst="rect">
            <a:avLst/>
          </a:prstGeom>
          <a:noFill/>
          <a:ln w="9525">
            <a:noFill/>
            <a:miter lim="800000"/>
            <a:headEnd/>
            <a:tailEnd/>
          </a:ln>
        </p:spPr>
      </p:pic>
      <p:sp>
        <p:nvSpPr>
          <p:cNvPr id="2" name="Заголовок 1"/>
          <p:cNvSpPr>
            <a:spLocks noGrp="1"/>
          </p:cNvSpPr>
          <p:nvPr>
            <p:ph type="title"/>
          </p:nvPr>
        </p:nvSpPr>
        <p:spPr>
          <a:xfrm>
            <a:off x="470262" y="196136"/>
            <a:ext cx="10657985" cy="953780"/>
          </a:xfrm>
          <a:solidFill>
            <a:schemeClr val="bg1"/>
          </a:solidFill>
        </p:spPr>
        <p:txBody>
          <a:bodyPr>
            <a:normAutofit fontScale="90000"/>
          </a:bodyPr>
          <a:lstStyle/>
          <a:p>
            <a:pPr algn="ctr" fontAlgn="auto">
              <a:spcAft>
                <a:spcPts val="0"/>
              </a:spcAft>
              <a:defRPr/>
            </a:pPr>
            <a:r>
              <a:rPr lang="uk-UA" sz="4000" dirty="0"/>
              <a:t>Ф</a:t>
            </a:r>
            <a:r>
              <a:rPr lang="en-US" sz="4000" dirty="0"/>
              <a:t>’</a:t>
            </a:r>
            <a:r>
              <a:rPr lang="uk-UA" sz="4000" dirty="0" err="1"/>
              <a:t>южн</a:t>
            </a:r>
            <a:r>
              <a:rPr lang="ru-RU" sz="4000" dirty="0"/>
              <a:t>. </a:t>
            </a:r>
            <a:r>
              <a:rPr lang="ru-RU" sz="4000" dirty="0" err="1"/>
              <a:t>Переосмислення</a:t>
            </a:r>
            <a:r>
              <a:rPr lang="ru-RU" sz="4000" dirty="0"/>
              <a:t> </a:t>
            </a:r>
            <a:r>
              <a:rPr lang="ru-RU" sz="4000" dirty="0" err="1"/>
              <a:t>класичних</a:t>
            </a:r>
            <a:r>
              <a:rPr lang="ru-RU" sz="4000" dirty="0"/>
              <a:t> рецепт</a:t>
            </a:r>
            <a:r>
              <a:rPr lang="uk-UA" sz="4000" dirty="0" err="1" smtClean="0"/>
              <a:t>ів</a:t>
            </a:r>
            <a:endParaRPr lang="ru-RU" sz="4000" dirty="0"/>
          </a:p>
        </p:txBody>
      </p:sp>
      <p:sp>
        <p:nvSpPr>
          <p:cNvPr id="24579" name="Объект 2"/>
          <p:cNvSpPr>
            <a:spLocks noGrp="1"/>
          </p:cNvSpPr>
          <p:nvPr>
            <p:ph idx="1"/>
          </p:nvPr>
        </p:nvSpPr>
        <p:spPr>
          <a:xfrm>
            <a:off x="7875588" y="1516063"/>
            <a:ext cx="3252787" cy="5341937"/>
          </a:xfrm>
          <a:solidFill>
            <a:schemeClr val="bg1"/>
          </a:solidFill>
        </p:spPr>
        <p:txBody>
          <a:bodyPr/>
          <a:lstStyle/>
          <a:p>
            <a:pPr algn="just"/>
            <a:r>
              <a:rPr lang="uk-UA" smtClean="0"/>
              <a:t>Ф</a:t>
            </a:r>
            <a:r>
              <a:rPr lang="ru-RU" smtClean="0"/>
              <a:t>’южн – </a:t>
            </a:r>
            <a:r>
              <a:rPr lang="uk-UA" smtClean="0"/>
              <a:t>сучасний напрямок у кулінарії, це своєрідне змішування різних кулінарних технік та кухонь різних народів. Ф</a:t>
            </a:r>
            <a:r>
              <a:rPr lang="ru-RU" smtClean="0"/>
              <a:t>’южн</a:t>
            </a:r>
            <a:r>
              <a:rPr lang="uk-UA" smtClean="0"/>
              <a:t> – це творчий поштовх для кухара, який шукає нові смаки. За допомогою непритаманних соусів, цікавих подач, сучасних кулінарних технік звичні страви отримують нове життя та починають грати новими смаками. </a:t>
            </a:r>
            <a:endParaRPr lang="ru-RU" smtClean="0"/>
          </a:p>
          <a:p>
            <a:endParaRPr lang="ru-RU"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Объект 2"/>
          <p:cNvSpPr>
            <a:spLocks noGrp="1"/>
          </p:cNvSpPr>
          <p:nvPr>
            <p:ph idx="1"/>
          </p:nvPr>
        </p:nvSpPr>
        <p:spPr>
          <a:xfrm>
            <a:off x="182563" y="3252788"/>
            <a:ext cx="11769725" cy="3470275"/>
          </a:xfrm>
          <a:solidFill>
            <a:schemeClr val="bg1"/>
          </a:solidFill>
        </p:spPr>
        <p:txBody>
          <a:bodyPr/>
          <a:lstStyle/>
          <a:p>
            <a:pPr algn="just"/>
            <a:r>
              <a:rPr lang="uk-UA" smtClean="0"/>
              <a:t>Цікавим фактом є те, що сучасна перуанська кухня, розвиток якої почався ще 50 років назад, зародилась саме завдяки кухні-ф’южн. Біженці з Японії, в пошуках кращого життя, переїжджали до Південної Америки. Багато хто з них облюбував для себе Перу, тому що ця країна також має вихід до океану і улюблена японцями риба та морепродукти тут завжди у достатку. Але перуанська земля багата ще й на суперфуди. Це особливий вид злакових, у яких є всі потрібні організму людини вітаміни та мінерали. Майже усі запаси суперфудів на Землі знаходяться саме у Перу. Японці почали вносити у перуанську кухню свої мотиви. Так з</a:t>
            </a:r>
            <a:r>
              <a:rPr lang="ru-RU" smtClean="0"/>
              <a:t>’явилась популярна у США, </a:t>
            </a:r>
            <a:r>
              <a:rPr lang="uk-UA" smtClean="0"/>
              <a:t>Європі, а тепер ще й у самій Японії, кухня Nikke</a:t>
            </a:r>
            <a:r>
              <a:rPr lang="en-US" smtClean="0"/>
              <a:t>i</a:t>
            </a:r>
            <a:r>
              <a:rPr lang="uk-UA" smtClean="0"/>
              <a:t>. Використовуючи нові зернові культури, японці почали готувати суші, які набагато корисніші для організму людини. Почалось поширення популярної у Перу страви, севіче – тартару з риби, морепродуктів, овочів і навіть фруктів. Такі нарізки подаються окремо або ними прикрашають різні страви. Зараз, завдяки розвитку кухні Nikke</a:t>
            </a:r>
            <a:r>
              <a:rPr lang="en-US" smtClean="0"/>
              <a:t>i</a:t>
            </a:r>
            <a:r>
              <a:rPr lang="uk-UA" smtClean="0"/>
              <a:t>, суші-культура отримує нове дихання.</a:t>
            </a:r>
            <a:endParaRPr lang="ru-RU" smtClean="0"/>
          </a:p>
          <a:p>
            <a:pPr algn="just"/>
            <a:endParaRPr lang="ru-RU" smtClean="0"/>
          </a:p>
        </p:txBody>
      </p:sp>
      <p:pic>
        <p:nvPicPr>
          <p:cNvPr id="25602" name="Рисунок 6"/>
          <p:cNvPicPr>
            <a:picLocks noChangeAspect="1"/>
          </p:cNvPicPr>
          <p:nvPr/>
        </p:nvPicPr>
        <p:blipFill>
          <a:blip r:embed="rId2"/>
          <a:srcRect/>
          <a:stretch>
            <a:fillRect/>
          </a:stretch>
        </p:blipFill>
        <p:spPr bwMode="auto">
          <a:xfrm>
            <a:off x="0" y="303213"/>
            <a:ext cx="12192000" cy="2803525"/>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Рисунок 3"/>
          <p:cNvPicPr>
            <a:picLocks noChangeAspect="1"/>
          </p:cNvPicPr>
          <p:nvPr/>
        </p:nvPicPr>
        <p:blipFill>
          <a:blip r:embed="rId2"/>
          <a:srcRect/>
          <a:stretch>
            <a:fillRect/>
          </a:stretch>
        </p:blipFill>
        <p:spPr bwMode="auto">
          <a:xfrm>
            <a:off x="727075" y="633413"/>
            <a:ext cx="5486400" cy="5486400"/>
          </a:xfrm>
          <a:prstGeom prst="rect">
            <a:avLst/>
          </a:prstGeom>
          <a:noFill/>
          <a:ln w="9525">
            <a:noFill/>
            <a:miter lim="800000"/>
            <a:headEnd/>
            <a:tailEnd/>
          </a:ln>
        </p:spPr>
      </p:pic>
      <p:pic>
        <p:nvPicPr>
          <p:cNvPr id="26626" name="Рисунок 4"/>
          <p:cNvPicPr>
            <a:picLocks noChangeAspect="1"/>
          </p:cNvPicPr>
          <p:nvPr/>
        </p:nvPicPr>
        <p:blipFill>
          <a:blip r:embed="rId3"/>
          <a:srcRect/>
          <a:stretch>
            <a:fillRect/>
          </a:stretch>
        </p:blipFill>
        <p:spPr bwMode="auto">
          <a:xfrm>
            <a:off x="6535738" y="633413"/>
            <a:ext cx="5000625" cy="3336925"/>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9848" y="484632"/>
            <a:ext cx="10058400" cy="1609344"/>
          </a:xfrm>
        </p:spPr>
        <p:txBody>
          <a:bodyPr/>
          <a:lstStyle/>
          <a:p>
            <a:pPr algn="ctr" fontAlgn="auto">
              <a:spcAft>
                <a:spcPts val="0"/>
              </a:spcAft>
              <a:defRPr/>
            </a:pPr>
            <a:r>
              <a:rPr lang="ru-RU" dirty="0" err="1"/>
              <a:t>Кухн</a:t>
            </a:r>
            <a:r>
              <a:rPr lang="uk-UA" dirty="0"/>
              <a:t>і народів світу</a:t>
            </a:r>
            <a:endParaRPr lang="ru-RU" dirty="0"/>
          </a:p>
        </p:txBody>
      </p:sp>
      <p:pic>
        <p:nvPicPr>
          <p:cNvPr id="27650" name="Объект 3"/>
          <p:cNvPicPr>
            <a:picLocks noGrp="1" noChangeAspect="1"/>
          </p:cNvPicPr>
          <p:nvPr>
            <p:ph idx="1"/>
          </p:nvPr>
        </p:nvPicPr>
        <p:blipFill>
          <a:blip r:embed="rId2"/>
          <a:srcRect/>
          <a:stretch>
            <a:fillRect/>
          </a:stretch>
        </p:blipFill>
        <p:spPr>
          <a:xfrm>
            <a:off x="0" y="1793875"/>
            <a:ext cx="12192000" cy="3940175"/>
          </a:xfr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Рисунок 5"/>
          <p:cNvPicPr>
            <a:picLocks noChangeAspect="1"/>
          </p:cNvPicPr>
          <p:nvPr/>
        </p:nvPicPr>
        <p:blipFill>
          <a:blip r:embed="rId2"/>
          <a:srcRect/>
          <a:stretch>
            <a:fillRect/>
          </a:stretch>
        </p:blipFill>
        <p:spPr bwMode="auto">
          <a:xfrm>
            <a:off x="155575" y="195263"/>
            <a:ext cx="6350000" cy="3881437"/>
          </a:xfrm>
          <a:prstGeom prst="rect">
            <a:avLst/>
          </a:prstGeom>
          <a:noFill/>
          <a:ln w="9525">
            <a:noFill/>
            <a:miter lim="800000"/>
            <a:headEnd/>
            <a:tailEnd/>
          </a:ln>
        </p:spPr>
      </p:pic>
      <p:sp>
        <p:nvSpPr>
          <p:cNvPr id="28674" name="Объект 2"/>
          <p:cNvSpPr>
            <a:spLocks noGrp="1"/>
          </p:cNvSpPr>
          <p:nvPr>
            <p:ph idx="1"/>
          </p:nvPr>
        </p:nvSpPr>
        <p:spPr>
          <a:xfrm>
            <a:off x="6713538" y="306388"/>
            <a:ext cx="5173662" cy="4049712"/>
          </a:xfrm>
          <a:solidFill>
            <a:schemeClr val="bg1"/>
          </a:solidFill>
        </p:spPr>
        <p:txBody>
          <a:bodyPr/>
          <a:lstStyle/>
          <a:p>
            <a:pPr algn="just"/>
            <a:r>
              <a:rPr lang="uk-UA" smtClean="0"/>
              <a:t>Люди завжди прагнуть знань, багато кухарів їдуть до країн Європи, Азії, Америки. Звідти вони привозять не лише знання, а й культуру інших народів. У нашій країні вже давно популярні заклади італійської, японської, грузинської кухонь. Зараз до нас приходять східні віяння, такі як китайська, тайська, кантонська кухня. Суші і локшина-</a:t>
            </a:r>
            <a:r>
              <a:rPr lang="en-US" smtClean="0"/>
              <a:t>WOK</a:t>
            </a:r>
            <a:r>
              <a:rPr lang="uk-UA" smtClean="0"/>
              <a:t> зараз зустрічаються не лише в закладах східної кухні. Багато шефів зрозуміли, що наявність таких позицій позитивно впливає на роботу закладу. </a:t>
            </a:r>
            <a:endParaRPr lang="ru-RU" smtClean="0"/>
          </a:p>
        </p:txBody>
      </p:sp>
      <p:sp>
        <p:nvSpPr>
          <p:cNvPr id="28675" name="AutoShape 2" descr="&amp;Kcy;&amp;acy;&amp;rcy;&amp;tcy;&amp;icy;&amp;ncy;&amp;kcy;&amp;icy; &amp;pcy;&amp;ocy; &amp;zcy;&amp;acy;&amp;pcy;&amp;rcy;&amp;ocy;&amp;scy;&amp;ucy; burgers trends"/>
          <p:cNvSpPr>
            <a:spLocks noChangeAspect="1" noChangeArrowheads="1"/>
          </p:cNvSpPr>
          <p:nvPr/>
        </p:nvSpPr>
        <p:spPr bwMode="auto">
          <a:xfrm>
            <a:off x="155575" y="-1790700"/>
            <a:ext cx="6124575" cy="3743325"/>
          </a:xfrm>
          <a:prstGeom prst="rect">
            <a:avLst/>
          </a:prstGeom>
          <a:noFill/>
          <a:ln w="9525">
            <a:noFill/>
            <a:miter lim="800000"/>
            <a:headEnd/>
            <a:tailEnd/>
          </a:ln>
        </p:spPr>
        <p:txBody>
          <a:bodyPr/>
          <a:lstStyle/>
          <a:p>
            <a:endParaRPr lang="ru-RU"/>
          </a:p>
        </p:txBody>
      </p:sp>
      <p:sp>
        <p:nvSpPr>
          <p:cNvPr id="28676" name="Объект 2"/>
          <p:cNvSpPr txBox="1">
            <a:spLocks/>
          </p:cNvSpPr>
          <p:nvPr/>
        </p:nvSpPr>
        <p:spPr bwMode="auto">
          <a:xfrm>
            <a:off x="155575" y="4219575"/>
            <a:ext cx="10164763" cy="2403475"/>
          </a:xfrm>
          <a:prstGeom prst="rect">
            <a:avLst/>
          </a:prstGeom>
          <a:noFill/>
          <a:ln w="9525">
            <a:noFill/>
            <a:miter lim="800000"/>
            <a:headEnd/>
            <a:tailEnd/>
          </a:ln>
        </p:spPr>
        <p:txBody>
          <a:bodyPr/>
          <a:lstStyle/>
          <a:p>
            <a:pPr marL="182563" indent="-182563" algn="just" defTabSz="914400">
              <a:lnSpc>
                <a:spcPct val="90000"/>
              </a:lnSpc>
              <a:spcBef>
                <a:spcPts val="1200"/>
              </a:spcBef>
              <a:buClr>
                <a:srgbClr val="689D9B"/>
              </a:buClr>
              <a:buSzPct val="85000"/>
              <a:buFont typeface="Wingdings" pitchFamily="2" charset="2"/>
              <a:buChar char="§"/>
            </a:pPr>
            <a:r>
              <a:rPr lang="uk-UA" sz="2000"/>
              <a:t>Популяризація закладів американської кухні вплинула на усю ресторанну індустрію, зараз багато шефів у своєму меню мають кілька видів бургерів чи сандвічів. У деяких ресторанах почали з’являтись страви мексиканської кухні, такі як тако, кусадилья, буріто. Південна Америка відкрила для нас заклади-чураскерії, де за встановлену суму ви можете їсти різні види м’яса на грилі у будь-якій кількості. Перуанська кухня стала поштовхом для розвитку місцевої кухні у приморському регіоні нашої країни. Використовуючи нові знання і традиційні продукти кухарі створюють сучасну українську кухню. </a:t>
            </a:r>
            <a:endParaRPr lang="ru-RU" sz="200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10" descr="Картинки по запросу вок лапша"/>
          <p:cNvPicPr>
            <a:picLocks noChangeAspect="1" noChangeArrowheads="1"/>
          </p:cNvPicPr>
          <p:nvPr/>
        </p:nvPicPr>
        <p:blipFill>
          <a:blip r:embed="rId2"/>
          <a:srcRect/>
          <a:stretch>
            <a:fillRect/>
          </a:stretch>
        </p:blipFill>
        <p:spPr bwMode="auto">
          <a:xfrm>
            <a:off x="225425" y="169863"/>
            <a:ext cx="5340350" cy="3559175"/>
          </a:xfrm>
          <a:prstGeom prst="rect">
            <a:avLst/>
          </a:prstGeom>
          <a:noFill/>
          <a:ln w="9525">
            <a:noFill/>
            <a:miter lim="800000"/>
            <a:headEnd/>
            <a:tailEnd/>
          </a:ln>
        </p:spPr>
      </p:pic>
      <p:pic>
        <p:nvPicPr>
          <p:cNvPr id="29698" name="Picture 12" descr="Картинки по запросу такос"/>
          <p:cNvPicPr>
            <a:picLocks noChangeAspect="1" noChangeArrowheads="1"/>
          </p:cNvPicPr>
          <p:nvPr/>
        </p:nvPicPr>
        <p:blipFill>
          <a:blip r:embed="rId3"/>
          <a:srcRect/>
          <a:stretch>
            <a:fillRect/>
          </a:stretch>
        </p:blipFill>
        <p:spPr bwMode="auto">
          <a:xfrm>
            <a:off x="5565775" y="169863"/>
            <a:ext cx="6462713" cy="4179887"/>
          </a:xfrm>
          <a:prstGeom prst="rect">
            <a:avLst/>
          </a:prstGeom>
          <a:noFill/>
          <a:ln w="9525">
            <a:noFill/>
            <a:miter lim="800000"/>
            <a:headEnd/>
            <a:tailEnd/>
          </a:ln>
        </p:spPr>
      </p:pic>
      <p:pic>
        <p:nvPicPr>
          <p:cNvPr id="29699" name="Picture 14" descr="Картинки по запросу севиче"/>
          <p:cNvPicPr>
            <a:picLocks noChangeAspect="1" noChangeArrowheads="1"/>
          </p:cNvPicPr>
          <p:nvPr/>
        </p:nvPicPr>
        <p:blipFill>
          <a:blip r:embed="rId4"/>
          <a:srcRect/>
          <a:stretch>
            <a:fillRect/>
          </a:stretch>
        </p:blipFill>
        <p:spPr bwMode="auto">
          <a:xfrm>
            <a:off x="225425" y="3729038"/>
            <a:ext cx="5340350" cy="2990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82154" y="1075475"/>
            <a:ext cx="4713380" cy="1609344"/>
          </a:xfrm>
        </p:spPr>
        <p:txBody>
          <a:bodyPr/>
          <a:lstStyle/>
          <a:p>
            <a:pPr algn="ctr" fontAlgn="auto">
              <a:spcAft>
                <a:spcPts val="0"/>
              </a:spcAft>
              <a:defRPr/>
            </a:pPr>
            <a:r>
              <a:rPr lang="uk-UA" dirty="0"/>
              <a:t>Обладнання, його </a:t>
            </a:r>
            <a:r>
              <a:rPr lang="uk-UA" dirty="0" smtClean="0"/>
              <a:t>функції</a:t>
            </a:r>
            <a:endParaRPr lang="ru-RU" dirty="0"/>
          </a:p>
        </p:txBody>
      </p:sp>
      <p:sp>
        <p:nvSpPr>
          <p:cNvPr id="3" name="Объект 2"/>
          <p:cNvSpPr>
            <a:spLocks noGrp="1"/>
          </p:cNvSpPr>
          <p:nvPr>
            <p:ph idx="1"/>
          </p:nvPr>
        </p:nvSpPr>
        <p:spPr>
          <a:xfrm>
            <a:off x="788988" y="4673600"/>
            <a:ext cx="10058400" cy="1962150"/>
          </a:xfrm>
        </p:spPr>
        <p:txBody>
          <a:bodyPr rtlCol="0">
            <a:normAutofit lnSpcReduction="10000"/>
          </a:bodyPr>
          <a:lstStyle/>
          <a:p>
            <a:pPr marL="182880" indent="-182880" algn="just" fontAlgn="auto">
              <a:spcAft>
                <a:spcPts val="0"/>
              </a:spcAft>
              <a:buClr>
                <a:schemeClr val="accent1">
                  <a:lumMod val="75000"/>
                </a:schemeClr>
              </a:buClr>
              <a:defRPr/>
            </a:pPr>
            <a:r>
              <a:rPr lang="uk-UA" dirty="0"/>
              <a:t>Працюючи на професійній кухні, персонал закладу повинен бути ознайомлений з обладнанням, його функціями та особливостями. Залежно від закладу, його розміру, </a:t>
            </a:r>
            <a:r>
              <a:rPr lang="uk-UA" dirty="0" smtClean="0"/>
              <a:t>типу</a:t>
            </a:r>
            <a:r>
              <a:rPr lang="ru-RU" dirty="0"/>
              <a:t>,</a:t>
            </a:r>
            <a:r>
              <a:rPr lang="uk-UA" dirty="0" smtClean="0"/>
              <a:t> </a:t>
            </a:r>
            <a:r>
              <a:rPr lang="uk-UA" dirty="0"/>
              <a:t>кухня може поділятись на різні </a:t>
            </a:r>
            <a:r>
              <a:rPr lang="uk-UA" dirty="0" smtClean="0"/>
              <a:t>цехи або </a:t>
            </a:r>
            <a:r>
              <a:rPr lang="uk-UA" dirty="0"/>
              <a:t>підрозділи. Кожен заклад громадського харчування створює свою кухню, яка працюватиме найбільш ефективно в </a:t>
            </a:r>
            <a:r>
              <a:rPr lang="uk-UA" dirty="0" smtClean="0"/>
              <a:t>цьому конкретному </a:t>
            </a:r>
            <a:r>
              <a:rPr lang="uk-UA" dirty="0"/>
              <a:t>випадку. </a:t>
            </a:r>
            <a:r>
              <a:rPr lang="uk-UA" dirty="0" smtClean="0"/>
              <a:t>Технолог повинен </a:t>
            </a:r>
            <a:r>
              <a:rPr lang="uk-UA" dirty="0"/>
              <a:t>бути ознайомлений з роботою своєї кухні в цілому, розуміючи хоча б основи роботи структурних відділів та їх обладнання. </a:t>
            </a:r>
            <a:endParaRPr lang="ru-RU" dirty="0"/>
          </a:p>
          <a:p>
            <a:pPr marL="182880" indent="-182880" fontAlgn="auto">
              <a:spcAft>
                <a:spcPts val="0"/>
              </a:spcAft>
              <a:buClr>
                <a:schemeClr val="accent1">
                  <a:lumMod val="75000"/>
                </a:schemeClr>
              </a:buClr>
              <a:defRPr/>
            </a:pPr>
            <a:endParaRPr lang="ru-RU" dirty="0"/>
          </a:p>
        </p:txBody>
      </p:sp>
      <p:pic>
        <p:nvPicPr>
          <p:cNvPr id="30723" name="Picture 2" descr="Картинки по запросу обладнання ресторану"/>
          <p:cNvPicPr>
            <a:picLocks noChangeAspect="1" noChangeArrowheads="1"/>
          </p:cNvPicPr>
          <p:nvPr/>
        </p:nvPicPr>
        <p:blipFill>
          <a:blip r:embed="rId2"/>
          <a:srcRect/>
          <a:stretch>
            <a:fillRect/>
          </a:stretch>
        </p:blipFill>
        <p:spPr bwMode="auto">
          <a:xfrm>
            <a:off x="954088" y="320675"/>
            <a:ext cx="5524500" cy="4029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Объект 2"/>
          <p:cNvSpPr>
            <a:spLocks noGrp="1"/>
          </p:cNvSpPr>
          <p:nvPr>
            <p:ph idx="1"/>
          </p:nvPr>
        </p:nvSpPr>
        <p:spPr>
          <a:xfrm>
            <a:off x="211138" y="292100"/>
            <a:ext cx="7027862" cy="4051300"/>
          </a:xfrm>
        </p:spPr>
        <p:txBody>
          <a:bodyPr/>
          <a:lstStyle/>
          <a:p>
            <a:pPr algn="just"/>
            <a:r>
              <a:rPr lang="uk-UA" smtClean="0"/>
              <a:t>Для закладів ресторанного господарства є дуже великий асортимент обладнання, починаючи від нейтрального обладнання (як столи, стелажі, полиці), холодильного (холодильні, морозильні камери, вітрини, фризери), теплового (плити, печі, грилі, марміти), закінчуючи професійними ножами, сковородами та навіть соусниками. Існує дуже багато специфічного обладнання, яке використовується або лише у певних кухнях світу, або навіть для приготування лише одної страви (гриль-тепан, рисоварка, капкейк-мейкер).</a:t>
            </a:r>
            <a:endParaRPr lang="ru-RU" smtClean="0"/>
          </a:p>
          <a:p>
            <a:endParaRPr lang="ru-RU" smtClean="0"/>
          </a:p>
        </p:txBody>
      </p:sp>
      <p:pic>
        <p:nvPicPr>
          <p:cNvPr id="31746" name="Picture 2" descr="Похожее изображение"/>
          <p:cNvPicPr>
            <a:picLocks noChangeAspect="1" noChangeArrowheads="1"/>
          </p:cNvPicPr>
          <p:nvPr/>
        </p:nvPicPr>
        <p:blipFill>
          <a:blip r:embed="rId2"/>
          <a:srcRect/>
          <a:stretch>
            <a:fillRect/>
          </a:stretch>
        </p:blipFill>
        <p:spPr bwMode="auto">
          <a:xfrm>
            <a:off x="7429500" y="425450"/>
            <a:ext cx="4473575" cy="2660650"/>
          </a:xfrm>
          <a:prstGeom prst="rect">
            <a:avLst/>
          </a:prstGeom>
          <a:noFill/>
          <a:ln w="9525">
            <a:noFill/>
            <a:miter lim="800000"/>
            <a:headEnd/>
            <a:tailEnd/>
          </a:ln>
        </p:spPr>
      </p:pic>
      <p:pic>
        <p:nvPicPr>
          <p:cNvPr id="31747" name="Picture 4" descr="Картинки по запросу капкейк мейкер"/>
          <p:cNvPicPr>
            <a:picLocks noChangeAspect="1" noChangeArrowheads="1"/>
          </p:cNvPicPr>
          <p:nvPr/>
        </p:nvPicPr>
        <p:blipFill>
          <a:blip r:embed="rId3"/>
          <a:srcRect/>
          <a:stretch>
            <a:fillRect/>
          </a:stretch>
        </p:blipFill>
        <p:spPr bwMode="auto">
          <a:xfrm>
            <a:off x="7766050" y="2959100"/>
            <a:ext cx="3640138" cy="3640138"/>
          </a:xfrm>
          <a:prstGeom prst="rect">
            <a:avLst/>
          </a:prstGeom>
          <a:noFill/>
          <a:ln w="9525">
            <a:noFill/>
            <a:miter lim="800000"/>
            <a:headEnd/>
            <a:tailEnd/>
          </a:ln>
        </p:spPr>
      </p:pic>
      <p:pic>
        <p:nvPicPr>
          <p:cNvPr id="31748" name="Picture 6" descr="Картинки по запросу рисоварка"/>
          <p:cNvPicPr>
            <a:picLocks noChangeAspect="1" noChangeArrowheads="1"/>
          </p:cNvPicPr>
          <p:nvPr/>
        </p:nvPicPr>
        <p:blipFill>
          <a:blip r:embed="rId4"/>
          <a:srcRect/>
          <a:stretch>
            <a:fillRect/>
          </a:stretch>
        </p:blipFill>
        <p:spPr bwMode="auto">
          <a:xfrm>
            <a:off x="584200" y="3243263"/>
            <a:ext cx="2990850" cy="3286125"/>
          </a:xfrm>
          <a:prstGeom prst="rect">
            <a:avLst/>
          </a:prstGeom>
          <a:noFill/>
          <a:ln w="9525">
            <a:noFill/>
            <a:miter lim="800000"/>
            <a:headEnd/>
            <a:tailEnd/>
          </a:ln>
        </p:spPr>
      </p:pic>
      <p:pic>
        <p:nvPicPr>
          <p:cNvPr id="31749" name="Picture 8" descr="Картинки по запросу фризер"/>
          <p:cNvPicPr>
            <a:picLocks noChangeAspect="1" noChangeArrowheads="1"/>
          </p:cNvPicPr>
          <p:nvPr/>
        </p:nvPicPr>
        <p:blipFill>
          <a:blip r:embed="rId5"/>
          <a:srcRect/>
          <a:stretch>
            <a:fillRect/>
          </a:stretch>
        </p:blipFill>
        <p:spPr bwMode="auto">
          <a:xfrm>
            <a:off x="3946525" y="3133725"/>
            <a:ext cx="3724275" cy="3724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Картинки по запросу работа технолога"/>
          <p:cNvPicPr>
            <a:picLocks noChangeAspect="1" noChangeArrowheads="1"/>
          </p:cNvPicPr>
          <p:nvPr/>
        </p:nvPicPr>
        <p:blipFill>
          <a:blip r:embed="rId2">
            <a:extLst/>
          </a:blip>
          <a:srcRect/>
          <a:stretch>
            <a:fillRect/>
          </a:stretch>
        </p:blipFill>
        <p:spPr bwMode="auto">
          <a:xfrm>
            <a:off x="1097279" y="133675"/>
            <a:ext cx="9836331" cy="6557554"/>
          </a:xfrm>
          <a:prstGeom prst="rect">
            <a:avLst/>
          </a:prstGeom>
          <a:noFill/>
          <a:effectLst>
            <a:softEdge rad="127000"/>
          </a:effectLs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Объект 2"/>
          <p:cNvSpPr>
            <a:spLocks noGrp="1"/>
          </p:cNvSpPr>
          <p:nvPr>
            <p:ph idx="1"/>
          </p:nvPr>
        </p:nvSpPr>
        <p:spPr>
          <a:xfrm>
            <a:off x="803275" y="4368800"/>
            <a:ext cx="10569575" cy="4051300"/>
          </a:xfrm>
        </p:spPr>
        <p:txBody>
          <a:bodyPr/>
          <a:lstStyle/>
          <a:p>
            <a:pPr algn="just"/>
            <a:r>
              <a:rPr lang="uk-UA" smtClean="0"/>
              <a:t>Кожен кухар повинен розуміти призначення ножів, якими він користується. Існує багато різних видів ножів, кожен з яких має своє призначення. Як відомо, на повністю обладнаній французькій кухні повинні бути представлені ножі різних розмірів: від ріжучих інструментів с великими лезами, що призначаються для м’яса і дичини (в т.ч. ножі для нарізання великих шматків м’яса і розрубування маленьких кісток), до ножів для шинкування, очистки шкірки і т.п. (не враховуючи універсальних ножів і маленьких інструментів, які створені, щоб нарізати цедру лимона або нарізати його на тоненькі шматочки). </a:t>
            </a:r>
            <a:endParaRPr lang="ru-RU" smtClean="0"/>
          </a:p>
        </p:txBody>
      </p:sp>
      <p:pic>
        <p:nvPicPr>
          <p:cNvPr id="32770" name="Picture 2" descr="Картинки по запросу профессиональные ножи"/>
          <p:cNvPicPr>
            <a:picLocks noChangeAspect="1" noChangeArrowheads="1"/>
          </p:cNvPicPr>
          <p:nvPr/>
        </p:nvPicPr>
        <p:blipFill>
          <a:blip r:embed="rId2"/>
          <a:srcRect/>
          <a:stretch>
            <a:fillRect/>
          </a:stretch>
        </p:blipFill>
        <p:spPr bwMode="auto">
          <a:xfrm>
            <a:off x="803275" y="257175"/>
            <a:ext cx="7048500" cy="4059238"/>
          </a:xfrm>
          <a:prstGeom prst="rect">
            <a:avLst/>
          </a:prstGeom>
          <a:noFill/>
          <a:ln w="9525">
            <a:noFill/>
            <a:miter lim="800000"/>
            <a:headEnd/>
            <a:tailEnd/>
          </a:ln>
        </p:spPr>
      </p:pic>
      <p:pic>
        <p:nvPicPr>
          <p:cNvPr id="32771" name="Picture 4" descr="Картинки по запросу профессиональные ножи"/>
          <p:cNvPicPr>
            <a:picLocks noChangeAspect="1" noChangeArrowheads="1"/>
          </p:cNvPicPr>
          <p:nvPr/>
        </p:nvPicPr>
        <p:blipFill>
          <a:blip r:embed="rId3"/>
          <a:srcRect/>
          <a:stretch>
            <a:fillRect/>
          </a:stretch>
        </p:blipFill>
        <p:spPr bwMode="auto">
          <a:xfrm>
            <a:off x="7924800" y="768350"/>
            <a:ext cx="3448050" cy="35480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Объект 2"/>
          <p:cNvSpPr>
            <a:spLocks noGrp="1"/>
          </p:cNvSpPr>
          <p:nvPr>
            <p:ph idx="1"/>
          </p:nvPr>
        </p:nvSpPr>
        <p:spPr>
          <a:xfrm>
            <a:off x="304800" y="3905250"/>
            <a:ext cx="11620500" cy="2686050"/>
          </a:xfrm>
        </p:spPr>
        <p:txBody>
          <a:bodyPr/>
          <a:lstStyle/>
          <a:p>
            <a:pPr algn="just"/>
            <a:r>
              <a:rPr lang="uk-UA" smtClean="0"/>
              <a:t>Японські ножі також мають різні групи ріжучих інструментів, але вони відрізняються від європейських, так як форми їх лез еволюціонували у тісному зв’язку з особливостями місцевої кухні і місцевими продуктами. Більшість робіт на японській кухні виконують ножі трьох типів:</a:t>
            </a:r>
            <a:br>
              <a:rPr lang="uk-UA" smtClean="0"/>
            </a:br>
            <a:r>
              <a:rPr lang="uk-UA" smtClean="0"/>
              <a:t>1. Широкий кухонний ніж (деба) 2. Ніж для овочів (накірі)</a:t>
            </a:r>
            <a:r>
              <a:rPr lang="ru-RU" smtClean="0"/>
              <a:t> </a:t>
            </a:r>
            <a:r>
              <a:rPr lang="uk-UA" smtClean="0"/>
              <a:t>3. Ніж для нарізки риби (янагіба)</a:t>
            </a:r>
            <a:endParaRPr lang="ru-RU" smtClean="0"/>
          </a:p>
          <a:p>
            <a:pPr algn="just"/>
            <a:r>
              <a:rPr lang="uk-UA" smtClean="0"/>
              <a:t>Більшу частину роботи на японській кухні можна виконувати звичайними європейськими ножами, але є страви для яких значно ефективніше використовувати спеціальні ножі. Головне правило – ніж повинен бути зручний для кухара.</a:t>
            </a:r>
            <a:endParaRPr lang="ru-RU" smtClean="0"/>
          </a:p>
          <a:p>
            <a:pPr algn="just"/>
            <a:endParaRPr lang="ru-RU" smtClean="0"/>
          </a:p>
        </p:txBody>
      </p:sp>
      <p:pic>
        <p:nvPicPr>
          <p:cNvPr id="33794" name="Picture 2" descr="Картинки по запросу накири янагиба деба"/>
          <p:cNvPicPr>
            <a:picLocks noChangeAspect="1" noChangeArrowheads="1"/>
          </p:cNvPicPr>
          <p:nvPr/>
        </p:nvPicPr>
        <p:blipFill>
          <a:blip r:embed="rId2"/>
          <a:srcRect/>
          <a:stretch>
            <a:fillRect/>
          </a:stretch>
        </p:blipFill>
        <p:spPr bwMode="auto">
          <a:xfrm>
            <a:off x="2316163" y="206375"/>
            <a:ext cx="7597775" cy="3457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Объект 2"/>
          <p:cNvSpPr>
            <a:spLocks noGrp="1"/>
          </p:cNvSpPr>
          <p:nvPr>
            <p:ph idx="1"/>
          </p:nvPr>
        </p:nvSpPr>
        <p:spPr>
          <a:xfrm>
            <a:off x="1069975" y="417513"/>
            <a:ext cx="10058400" cy="5754687"/>
          </a:xfrm>
        </p:spPr>
        <p:txBody>
          <a:bodyPr/>
          <a:lstStyle/>
          <a:p>
            <a:pPr algn="just"/>
            <a:r>
              <a:rPr lang="uk-UA" smtClean="0"/>
              <a:t>Професійне кухонне обладнання коштує дуже дорого, для нього використовують матеріали найкращої якості і воно відрізняється своєю довговічністю. Однак таке обладнання буде ефективним не на кожній кухні. Професійні пароконвектаційні печі, які дозволяють випікати одразу до кількох десятків дек, на яких продукт готується з рівномірною температурою будуть не ефективні у невеликих закладах, де вони не будуть використовуватись при повній завантаженості, адже витрати електроенергії будуть дуже великими. При цьому професійне кухонне обладнання часто потребує напруги у 380 вольт, що є не у кожному приміщенні.</a:t>
            </a:r>
          </a:p>
          <a:p>
            <a:pPr algn="just"/>
            <a:r>
              <a:rPr lang="uk-UA" smtClean="0"/>
              <a:t>Спеціалізоване обладнання часто створюють максимально простим, щоб будь-який працівник кухні міг працювати з ним без особливих знань. Наприклад, професійна кашоварка, об</a:t>
            </a:r>
            <a:r>
              <a:rPr lang="ru-RU" smtClean="0"/>
              <a:t>’ємом більше 8-и літрів, має лише один важель керування (варка і підігрів). </a:t>
            </a:r>
            <a:r>
              <a:rPr lang="uk-UA" smtClean="0"/>
              <a:t>Вмикається такий прилад без спеціального вмикача, напряму у електромережу, і готує крупи за спеціально установленою програмою (тобто певний проміжок часу з певною температурою). Дуже часто для таких спеціалізованих приладів потрібно вибирати спеціальні сорти крупи, визначати точні пропорції з водою, для отримання правильної консистенції. Для невеликого закладу краще використовувати для таких цілей звичайні мультиварки або скороварки. Останні, при чому, дозволяють готувати страви значно швидше, бо приготування страви відбувається під тиском. На такому обладнанні ви можете виставити потрібну програму, температуру або час</a:t>
            </a:r>
            <a:endParaRPr lang="ru-RU" smtClean="0"/>
          </a:p>
          <a:p>
            <a:endParaRPr lang="ru-RU"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Объект 2"/>
          <p:cNvSpPr>
            <a:spLocks noGrp="1"/>
          </p:cNvSpPr>
          <p:nvPr>
            <p:ph idx="1"/>
          </p:nvPr>
        </p:nvSpPr>
        <p:spPr>
          <a:xfrm>
            <a:off x="1089025" y="501650"/>
            <a:ext cx="10058400" cy="4051300"/>
          </a:xfrm>
        </p:spPr>
        <p:txBody>
          <a:bodyPr/>
          <a:lstStyle/>
          <a:p>
            <a:pPr algn="just"/>
            <a:r>
              <a:rPr lang="uk-UA" smtClean="0"/>
              <a:t>Звичайно замінити усе професійне обладнання неможливо – наприклад, електроплити або грилі, які виготовляють для домашнього використання, є значно слабшими за потужністю і не дадуть потрібного результату, при цьому енерговитрати можуть бути і набагато більшими. Домашні блендери та </a:t>
            </a:r>
            <a:r>
              <a:rPr lang="ru-RU" smtClean="0"/>
              <a:t>м’ясорубки</a:t>
            </a:r>
            <a:r>
              <a:rPr lang="uk-UA" smtClean="0"/>
              <a:t> не мають спеціально заточених ножів, тому з часом не будуть такими ж ефективним, як після покупки.</a:t>
            </a:r>
            <a:endParaRPr lang="ru-RU" smtClean="0"/>
          </a:p>
          <a:p>
            <a:pPr algn="just"/>
            <a:endParaRPr lang="ru-RU" smtClean="0"/>
          </a:p>
        </p:txBody>
      </p:sp>
      <p:pic>
        <p:nvPicPr>
          <p:cNvPr id="35842" name="Picture 8" descr="Картинки по запросу профессиональное кухонное оборудование"/>
          <p:cNvPicPr>
            <a:picLocks noChangeAspect="1" noChangeArrowheads="1"/>
          </p:cNvPicPr>
          <p:nvPr/>
        </p:nvPicPr>
        <p:blipFill>
          <a:blip r:embed="rId2"/>
          <a:srcRect/>
          <a:stretch>
            <a:fillRect/>
          </a:stretch>
        </p:blipFill>
        <p:spPr bwMode="auto">
          <a:xfrm>
            <a:off x="1089025" y="2527300"/>
            <a:ext cx="6096000" cy="3543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2" descr="http://s3.amazonaws.com/etntmedia/media/images/ext/336492655/fast-food.jpg"/>
          <p:cNvPicPr>
            <a:picLocks noChangeAspect="1" noChangeArrowheads="1"/>
          </p:cNvPicPr>
          <p:nvPr/>
        </p:nvPicPr>
        <p:blipFill>
          <a:blip r:embed="rId2"/>
          <a:srcRect/>
          <a:stretch>
            <a:fillRect/>
          </a:stretch>
        </p:blipFill>
        <p:spPr bwMode="auto">
          <a:xfrm>
            <a:off x="1738313" y="328613"/>
            <a:ext cx="8450262" cy="6188075"/>
          </a:xfrm>
          <a:prstGeom prst="rect">
            <a:avLst/>
          </a:prstGeom>
          <a:noFill/>
          <a:ln w="9525">
            <a:noFill/>
            <a:miter lim="800000"/>
            <a:headEnd/>
            <a:tailEnd/>
          </a:ln>
        </p:spPr>
      </p:pic>
      <p:sp>
        <p:nvSpPr>
          <p:cNvPr id="2" name="Заголовок 1"/>
          <p:cNvSpPr>
            <a:spLocks noGrp="1"/>
          </p:cNvSpPr>
          <p:nvPr>
            <p:ph type="title"/>
          </p:nvPr>
        </p:nvSpPr>
        <p:spPr>
          <a:xfrm>
            <a:off x="934865" y="327878"/>
            <a:ext cx="10058400" cy="1609344"/>
          </a:xfrm>
        </p:spPr>
        <p:txBody>
          <a:bodyPr/>
          <a:lstStyle/>
          <a:p>
            <a:pPr algn="ctr" fontAlgn="auto">
              <a:spcAft>
                <a:spcPts val="0"/>
              </a:spcAft>
              <a:defRPr/>
            </a:pPr>
            <a:r>
              <a:rPr lang="uk-UA" dirty="0" smtClean="0"/>
              <a:t>Фаст-фуд</a:t>
            </a:r>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2" descr="https://im0-tub-ru.yandex.net/i?id=b4e7e2e2153ef2f1a0c36d15e1b3092f-l&amp;n=13"/>
          <p:cNvPicPr>
            <a:picLocks noChangeAspect="1" noChangeArrowheads="1"/>
          </p:cNvPicPr>
          <p:nvPr/>
        </p:nvPicPr>
        <p:blipFill>
          <a:blip r:embed="rId2"/>
          <a:srcRect/>
          <a:stretch>
            <a:fillRect/>
          </a:stretch>
        </p:blipFill>
        <p:spPr bwMode="auto">
          <a:xfrm>
            <a:off x="287338" y="0"/>
            <a:ext cx="5402262" cy="3038475"/>
          </a:xfrm>
          <a:prstGeom prst="rect">
            <a:avLst/>
          </a:prstGeom>
          <a:noFill/>
          <a:ln w="9525">
            <a:noFill/>
            <a:miter lim="800000"/>
            <a:headEnd/>
            <a:tailEnd/>
          </a:ln>
        </p:spPr>
      </p:pic>
      <p:sp>
        <p:nvSpPr>
          <p:cNvPr id="2" name="Заголовок 1"/>
          <p:cNvSpPr>
            <a:spLocks noGrp="1"/>
          </p:cNvSpPr>
          <p:nvPr>
            <p:ph type="title"/>
          </p:nvPr>
        </p:nvSpPr>
        <p:spPr>
          <a:xfrm>
            <a:off x="4928180" y="581297"/>
            <a:ext cx="6856694" cy="1609344"/>
          </a:xfrm>
        </p:spPr>
        <p:txBody>
          <a:bodyPr>
            <a:normAutofit fontScale="90000"/>
          </a:bodyPr>
          <a:lstStyle/>
          <a:p>
            <a:pPr algn="ctr" fontAlgn="auto">
              <a:spcAft>
                <a:spcPts val="0"/>
              </a:spcAft>
              <a:defRPr/>
            </a:pPr>
            <a:r>
              <a:rPr lang="uk-UA" dirty="0"/>
              <a:t>Розвиток індустрії фаст-фуд</a:t>
            </a:r>
            <a:br>
              <a:rPr lang="uk-UA" dirty="0"/>
            </a:br>
            <a:endParaRPr lang="ru-RU" dirty="0"/>
          </a:p>
        </p:txBody>
      </p:sp>
      <p:sp>
        <p:nvSpPr>
          <p:cNvPr id="3" name="Объект 2"/>
          <p:cNvSpPr>
            <a:spLocks noGrp="1"/>
          </p:cNvSpPr>
          <p:nvPr>
            <p:ph idx="1"/>
          </p:nvPr>
        </p:nvSpPr>
        <p:spPr>
          <a:xfrm>
            <a:off x="320675" y="3038475"/>
            <a:ext cx="10736263" cy="3784600"/>
          </a:xfrm>
        </p:spPr>
        <p:txBody>
          <a:bodyPr rtlCol="0">
            <a:normAutofit lnSpcReduction="10000"/>
          </a:bodyPr>
          <a:lstStyle/>
          <a:p>
            <a:pPr marL="182880" indent="-182880" algn="just" fontAlgn="auto">
              <a:spcAft>
                <a:spcPts val="0"/>
              </a:spcAft>
              <a:buClr>
                <a:schemeClr val="accent1">
                  <a:lumMod val="75000"/>
                </a:schemeClr>
              </a:buClr>
              <a:defRPr/>
            </a:pPr>
            <a:r>
              <a:rPr lang="uk-UA" dirty="0"/>
              <a:t>Фаст-фуд– дуже зручний формат для великого міста. Люди </a:t>
            </a:r>
            <a:r>
              <a:rPr lang="uk-UA" dirty="0" smtClean="0"/>
              <a:t>роблять замовлення і вже за кілька хвилин отримують готову страву. Багато малих підприємців почали встановлювати точки фаст-фуд у місцях з великою прохідністю (біля навчальних закладів, в ділових районах міста, у торгових центрах). Споживачі надають перевагу відносно недорогим </a:t>
            </a:r>
            <a:r>
              <a:rPr lang="uk-UA" dirty="0" err="1" smtClean="0"/>
              <a:t>бургерам</a:t>
            </a:r>
            <a:r>
              <a:rPr lang="uk-UA" dirty="0" smtClean="0"/>
              <a:t>, </a:t>
            </a:r>
            <a:r>
              <a:rPr lang="uk-UA" dirty="0" err="1" smtClean="0"/>
              <a:t>кебабам</a:t>
            </a:r>
            <a:r>
              <a:rPr lang="uk-UA" dirty="0" smtClean="0"/>
              <a:t>, грузинській випічці. У прогресивних містах з</a:t>
            </a:r>
            <a:r>
              <a:rPr lang="en-US" dirty="0" smtClean="0"/>
              <a:t>’</a:t>
            </a:r>
            <a:r>
              <a:rPr lang="ru-RU" dirty="0" err="1" smtClean="0"/>
              <a:t>являються</a:t>
            </a:r>
            <a:r>
              <a:rPr lang="ru-RU" dirty="0" smtClean="0"/>
              <a:t> </a:t>
            </a:r>
            <a:r>
              <a:rPr lang="uk-UA" dirty="0" smtClean="0"/>
              <a:t>заклади, які продають азіатську локшину, віденські чи сінгапурські вафлі та навіть супи у стаканах.</a:t>
            </a:r>
          </a:p>
          <a:p>
            <a:pPr marL="182880" indent="-182880" algn="just" fontAlgn="auto">
              <a:spcAft>
                <a:spcPts val="0"/>
              </a:spcAft>
              <a:buClr>
                <a:schemeClr val="accent1">
                  <a:lumMod val="75000"/>
                </a:schemeClr>
              </a:buClr>
              <a:defRPr/>
            </a:pPr>
            <a:r>
              <a:rPr lang="uk-UA" dirty="0" smtClean="0"/>
              <a:t>За останні роки фаст-фуд індустрія в Україні почала активно розвиватись. Світові бренди </a:t>
            </a:r>
            <a:r>
              <a:rPr lang="en-US" dirty="0" smtClean="0"/>
              <a:t>McDonald’s, KFC, Burger Club </a:t>
            </a:r>
            <a:r>
              <a:rPr lang="ru-RU" dirty="0" err="1" smtClean="0"/>
              <a:t>вже</a:t>
            </a:r>
            <a:r>
              <a:rPr lang="ru-RU" dirty="0" smtClean="0"/>
              <a:t> давно ос</a:t>
            </a:r>
            <a:r>
              <a:rPr lang="uk-UA" dirty="0" err="1" smtClean="0"/>
              <a:t>іли</a:t>
            </a:r>
            <a:r>
              <a:rPr lang="uk-UA" dirty="0" smtClean="0"/>
              <a:t> у </a:t>
            </a:r>
            <a:r>
              <a:rPr lang="uk-UA" dirty="0" err="1" smtClean="0"/>
              <a:t>нашомій</a:t>
            </a:r>
            <a:r>
              <a:rPr lang="uk-UA" dirty="0" smtClean="0"/>
              <a:t> країні. Натомість з</a:t>
            </a:r>
            <a:r>
              <a:rPr lang="en-US" dirty="0" smtClean="0"/>
              <a:t>’</a:t>
            </a:r>
            <a:r>
              <a:rPr lang="ru-RU" dirty="0" smtClean="0"/>
              <a:t>явилось </a:t>
            </a:r>
            <a:r>
              <a:rPr lang="uk-UA" dirty="0" smtClean="0"/>
              <a:t>безліч українських мережевих закладів. </a:t>
            </a:r>
            <a:r>
              <a:rPr lang="uk-UA" dirty="0" err="1" smtClean="0"/>
              <a:t>Бургери</a:t>
            </a:r>
            <a:r>
              <a:rPr lang="uk-UA" dirty="0" smtClean="0"/>
              <a:t> «</a:t>
            </a:r>
            <a:r>
              <a:rPr lang="en-US" dirty="0" smtClean="0"/>
              <a:t>Chicken Hut</a:t>
            </a:r>
            <a:r>
              <a:rPr lang="uk-UA" dirty="0" smtClean="0"/>
              <a:t>»</a:t>
            </a:r>
            <a:r>
              <a:rPr lang="ru-RU" dirty="0"/>
              <a:t> </a:t>
            </a:r>
            <a:r>
              <a:rPr lang="ru-RU" dirty="0" err="1" smtClean="0"/>
              <a:t>чи</a:t>
            </a:r>
            <a:r>
              <a:rPr lang="ru-RU" dirty="0" smtClean="0"/>
              <a:t> «</a:t>
            </a:r>
            <a:r>
              <a:rPr lang="en-US" dirty="0" smtClean="0"/>
              <a:t>Big Burger</a:t>
            </a:r>
            <a:r>
              <a:rPr lang="uk-UA" dirty="0" smtClean="0"/>
              <a:t>»</a:t>
            </a:r>
            <a:r>
              <a:rPr lang="ru-RU" dirty="0" smtClean="0"/>
              <a:t>, </a:t>
            </a:r>
            <a:r>
              <a:rPr lang="uk-UA" dirty="0" smtClean="0"/>
              <a:t>суші від «</a:t>
            </a:r>
            <a:r>
              <a:rPr lang="uk-UA" dirty="0" err="1" smtClean="0"/>
              <a:t>Якіторії</a:t>
            </a:r>
            <a:r>
              <a:rPr lang="uk-UA" dirty="0" smtClean="0"/>
              <a:t>», «</a:t>
            </a:r>
            <a:r>
              <a:rPr lang="uk-UA" dirty="0" err="1" smtClean="0"/>
              <a:t>Сушия</a:t>
            </a:r>
            <a:r>
              <a:rPr lang="uk-UA" dirty="0" smtClean="0"/>
              <a:t>», азіатська локшина «</a:t>
            </a:r>
            <a:r>
              <a:rPr lang="en-US" dirty="0" smtClean="0"/>
              <a:t>WOKA</a:t>
            </a:r>
            <a:r>
              <a:rPr lang="uk-UA" dirty="0" smtClean="0"/>
              <a:t>». Багато успішних </a:t>
            </a:r>
            <a:r>
              <a:rPr lang="uk-UA" dirty="0" err="1" smtClean="0"/>
              <a:t>стартапів</a:t>
            </a:r>
            <a:r>
              <a:rPr lang="uk-UA" dirty="0" smtClean="0"/>
              <a:t> за кілька років поширились країною, як наприклад «ФРАНСУА» або «Львівські </a:t>
            </a:r>
            <a:r>
              <a:rPr lang="uk-UA" dirty="0" err="1" smtClean="0"/>
              <a:t>круасани</a:t>
            </a:r>
            <a:r>
              <a:rPr lang="uk-UA" dirty="0" smtClean="0"/>
              <a:t>».</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7067" y="58456"/>
            <a:ext cx="10058400" cy="1609344"/>
          </a:xfrm>
        </p:spPr>
        <p:txBody>
          <a:bodyPr/>
          <a:lstStyle/>
          <a:p>
            <a:pPr algn="ctr" fontAlgn="auto">
              <a:spcAft>
                <a:spcPts val="0"/>
              </a:spcAft>
              <a:defRPr/>
            </a:pPr>
            <a:r>
              <a:rPr lang="uk-UA" dirty="0" smtClean="0"/>
              <a:t>Корисна «швидка їжа»</a:t>
            </a:r>
            <a:endParaRPr lang="ru-RU" dirty="0"/>
          </a:p>
        </p:txBody>
      </p:sp>
      <p:sp>
        <p:nvSpPr>
          <p:cNvPr id="3" name="Объект 2"/>
          <p:cNvSpPr>
            <a:spLocks noGrp="1"/>
          </p:cNvSpPr>
          <p:nvPr>
            <p:ph idx="1"/>
          </p:nvPr>
        </p:nvSpPr>
        <p:spPr>
          <a:xfrm>
            <a:off x="7996238" y="1668463"/>
            <a:ext cx="3983037" cy="4957762"/>
          </a:xfrm>
        </p:spPr>
        <p:txBody>
          <a:bodyPr rtlCol="0">
            <a:normAutofit/>
          </a:bodyPr>
          <a:lstStyle/>
          <a:p>
            <a:pPr marL="182880" indent="-182880" algn="just" fontAlgn="auto">
              <a:spcAft>
                <a:spcPts val="0"/>
              </a:spcAft>
              <a:buClr>
                <a:schemeClr val="accent1">
                  <a:lumMod val="75000"/>
                </a:schemeClr>
              </a:buClr>
              <a:defRPr/>
            </a:pPr>
            <a:r>
              <a:rPr lang="uk-UA" dirty="0" smtClean="0"/>
              <a:t>Поряд з класичними фаст-фуд закладами набирає розвиток також корисний фаст-фуд. Підприємці розуміють, що всі люди бережуть своє </a:t>
            </a:r>
            <a:r>
              <a:rPr lang="uk-UA" dirty="0" err="1" smtClean="0"/>
              <a:t>здоров</a:t>
            </a:r>
            <a:r>
              <a:rPr lang="en-US" dirty="0" smtClean="0"/>
              <a:t>’</a:t>
            </a:r>
            <a:r>
              <a:rPr lang="ru-RU" dirty="0" smtClean="0"/>
              <a:t>я </a:t>
            </a:r>
            <a:r>
              <a:rPr lang="uk-UA" dirty="0" smtClean="0"/>
              <a:t>і за якість готові платити за якісну їжу більше. </a:t>
            </a:r>
            <a:r>
              <a:rPr lang="uk-UA" dirty="0" err="1" smtClean="0"/>
              <a:t>Цільнозернові</a:t>
            </a:r>
            <a:r>
              <a:rPr lang="uk-UA" dirty="0" smtClean="0"/>
              <a:t> булочки, соуси на основі грецького йогурту, багато зелені та овочів, дієтичні види м</a:t>
            </a:r>
            <a:r>
              <a:rPr lang="en-US" dirty="0" smtClean="0"/>
              <a:t>’</a:t>
            </a:r>
            <a:r>
              <a:rPr lang="ru-RU" dirty="0" smtClean="0"/>
              <a:t>яса </a:t>
            </a:r>
            <a:r>
              <a:rPr lang="ru-RU" dirty="0" err="1" smtClean="0"/>
              <a:t>чи</a:t>
            </a:r>
            <a:r>
              <a:rPr lang="ru-RU" dirty="0" smtClean="0"/>
              <a:t> </a:t>
            </a:r>
            <a:r>
              <a:rPr lang="ru-RU" dirty="0" err="1" smtClean="0"/>
              <a:t>риби</a:t>
            </a:r>
            <a:r>
              <a:rPr lang="ru-RU" dirty="0" smtClean="0"/>
              <a:t>, </a:t>
            </a:r>
            <a:r>
              <a:rPr lang="uk-UA" dirty="0" smtClean="0"/>
              <a:t>приготовані на грилі без жиру – вже звичні складові </a:t>
            </a:r>
            <a:r>
              <a:rPr lang="uk-UA" dirty="0" err="1" smtClean="0"/>
              <a:t>бургерів</a:t>
            </a:r>
            <a:r>
              <a:rPr lang="uk-UA" dirty="0" smtClean="0"/>
              <a:t>, </a:t>
            </a:r>
            <a:r>
              <a:rPr lang="uk-UA" dirty="0" err="1" smtClean="0"/>
              <a:t>паніні</a:t>
            </a:r>
            <a:r>
              <a:rPr lang="uk-UA" dirty="0" smtClean="0"/>
              <a:t> чи сандвічів. </a:t>
            </a:r>
            <a:endParaRPr lang="uk-UA" dirty="0"/>
          </a:p>
          <a:p>
            <a:pPr marL="0" indent="0" algn="just" fontAlgn="auto">
              <a:spcAft>
                <a:spcPts val="0"/>
              </a:spcAft>
              <a:buClr>
                <a:schemeClr val="accent1">
                  <a:lumMod val="75000"/>
                </a:schemeClr>
              </a:buClr>
              <a:buFont typeface="Wingdings" pitchFamily="2" charset="2"/>
              <a:buNone/>
              <a:defRPr/>
            </a:pPr>
            <a:endParaRPr lang="ru-RU" dirty="0"/>
          </a:p>
        </p:txBody>
      </p:sp>
      <p:pic>
        <p:nvPicPr>
          <p:cNvPr id="38915" name="Picture 2" descr="https://im0-tub-ru.yandex.net/i?id=a1b81190e5cd21c12b31625a0c6eeec0-l&amp;n=13"/>
          <p:cNvPicPr>
            <a:picLocks noChangeAspect="1" noChangeArrowheads="1"/>
          </p:cNvPicPr>
          <p:nvPr/>
        </p:nvPicPr>
        <p:blipFill>
          <a:blip r:embed="rId2"/>
          <a:srcRect/>
          <a:stretch>
            <a:fillRect/>
          </a:stretch>
        </p:blipFill>
        <p:spPr bwMode="auto">
          <a:xfrm>
            <a:off x="376238" y="1668463"/>
            <a:ext cx="7620000" cy="428625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21326" y="600894"/>
            <a:ext cx="5370674" cy="3094591"/>
          </a:xfrm>
        </p:spPr>
        <p:txBody>
          <a:bodyPr/>
          <a:lstStyle/>
          <a:p>
            <a:pPr algn="ctr" fontAlgn="auto">
              <a:spcAft>
                <a:spcPts val="0"/>
              </a:spcAft>
              <a:defRPr/>
            </a:pPr>
            <a:r>
              <a:rPr lang="uk-UA" dirty="0" smtClean="0"/>
              <a:t>Ланч-меню, </a:t>
            </a:r>
            <a:r>
              <a:rPr lang="uk-UA" dirty="0" err="1" smtClean="0"/>
              <a:t>комбо</a:t>
            </a:r>
            <a:r>
              <a:rPr lang="uk-UA" dirty="0"/>
              <a:t>-</a:t>
            </a:r>
            <a:r>
              <a:rPr lang="uk-UA" dirty="0" smtClean="0"/>
              <a:t>пропозиції</a:t>
            </a:r>
            <a:endParaRPr lang="ru-RU" dirty="0"/>
          </a:p>
        </p:txBody>
      </p:sp>
      <p:sp>
        <p:nvSpPr>
          <p:cNvPr id="39938" name="Объект 2"/>
          <p:cNvSpPr>
            <a:spLocks noGrp="1"/>
          </p:cNvSpPr>
          <p:nvPr>
            <p:ph idx="1"/>
          </p:nvPr>
        </p:nvSpPr>
        <p:spPr>
          <a:xfrm>
            <a:off x="0" y="4716463"/>
            <a:ext cx="10931525" cy="3324225"/>
          </a:xfrm>
        </p:spPr>
        <p:txBody>
          <a:bodyPr/>
          <a:lstStyle/>
          <a:p>
            <a:pPr algn="just"/>
            <a:r>
              <a:rPr lang="uk-UA" smtClean="0"/>
              <a:t>Великі ресторани, мережеві заклади і кафе почали активно впроваджувати у меню комбо-пропозиції, ланчі, комплексні обіди.</a:t>
            </a:r>
            <a:endParaRPr lang="ru-RU" smtClean="0"/>
          </a:p>
          <a:p>
            <a:pPr algn="just"/>
            <a:r>
              <a:rPr lang="uk-UA" smtClean="0"/>
              <a:t>У час обідів або ланчів діють великі знижки на усе меню, або на окремі його пропозиції. Шеф-кухарі створюють окремі ланч-меню або обідні меню, які діють лише в певні години. Це збільшує потік клієнтів у години, коли кухня закладу простоює. </a:t>
            </a:r>
          </a:p>
        </p:txBody>
      </p:sp>
      <p:pic>
        <p:nvPicPr>
          <p:cNvPr id="39939" name="Picture 4" descr="http://afimall.ru/data/media/news/0001/07/aebe36d225b922654eb32e01817875615bd2fe16.jpeg"/>
          <p:cNvPicPr>
            <a:picLocks noChangeAspect="1" noChangeArrowheads="1"/>
          </p:cNvPicPr>
          <p:nvPr/>
        </p:nvPicPr>
        <p:blipFill>
          <a:blip r:embed="rId2"/>
          <a:srcRect/>
          <a:stretch>
            <a:fillRect/>
          </a:stretch>
        </p:blipFill>
        <p:spPr bwMode="auto">
          <a:xfrm>
            <a:off x="184150" y="169863"/>
            <a:ext cx="6637338" cy="4427537"/>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9848" y="484632"/>
            <a:ext cx="10058400" cy="1609344"/>
          </a:xfrm>
        </p:spPr>
        <p:txBody>
          <a:bodyPr/>
          <a:lstStyle/>
          <a:p>
            <a:pPr algn="ctr" fontAlgn="auto">
              <a:spcAft>
                <a:spcPts val="0"/>
              </a:spcAft>
              <a:defRPr/>
            </a:pPr>
            <a:r>
              <a:rPr lang="uk-UA" dirty="0" smtClean="0"/>
              <a:t>«Фаст-фуд </a:t>
            </a:r>
            <a:r>
              <a:rPr lang="uk-UA" dirty="0"/>
              <a:t>народів </a:t>
            </a:r>
            <a:r>
              <a:rPr lang="uk-UA" dirty="0" smtClean="0"/>
              <a:t>світу»</a:t>
            </a:r>
            <a:r>
              <a:rPr lang="ru-RU" dirty="0"/>
              <a:t/>
            </a:r>
            <a:br>
              <a:rPr lang="ru-RU" dirty="0"/>
            </a:br>
            <a:endParaRPr lang="ru-RU" dirty="0"/>
          </a:p>
        </p:txBody>
      </p:sp>
      <p:sp>
        <p:nvSpPr>
          <p:cNvPr id="40962" name="Объект 2"/>
          <p:cNvSpPr>
            <a:spLocks noGrp="1"/>
          </p:cNvSpPr>
          <p:nvPr>
            <p:ph idx="1"/>
          </p:nvPr>
        </p:nvSpPr>
        <p:spPr>
          <a:xfrm>
            <a:off x="1189038" y="1520825"/>
            <a:ext cx="4781550" cy="5068888"/>
          </a:xfrm>
        </p:spPr>
        <p:txBody>
          <a:bodyPr/>
          <a:lstStyle/>
          <a:p>
            <a:pPr algn="just"/>
            <a:r>
              <a:rPr lang="uk-UA" smtClean="0"/>
              <a:t>З розвитком іноземної кухні в ресторанах України починає </a:t>
            </a:r>
            <a:r>
              <a:rPr lang="ru-RU" smtClean="0"/>
              <a:t>розвиватись нова течія фаст-фуд. На вулицях міст з</a:t>
            </a:r>
            <a:r>
              <a:rPr lang="en-US" smtClean="0"/>
              <a:t>’</a:t>
            </a:r>
            <a:r>
              <a:rPr lang="ru-RU" smtClean="0"/>
              <a:t>являються невеличк</a:t>
            </a:r>
            <a:r>
              <a:rPr lang="uk-UA" smtClean="0"/>
              <a:t>і заклади, які знайомлять українців з різними цікавими стравами. Середземноморська, арабська кухні вже давно полонили серця та шлунки багатьох українців. Американська, мексиканська кухні для багатьох вже здаються звичними. На тематичних фестивалях можна зустріти страви німецької кухні, які, зазвичай, подають разом із пивом. На феставлях їжі з</a:t>
            </a:r>
            <a:r>
              <a:rPr lang="en-US" smtClean="0"/>
              <a:t>’</a:t>
            </a:r>
            <a:r>
              <a:rPr lang="ru-RU" smtClean="0"/>
              <a:t>являються витвори високо</a:t>
            </a:r>
            <a:r>
              <a:rPr lang="uk-UA" smtClean="0"/>
              <a:t>ї європейської кухні у форматі невеликих закусок.</a:t>
            </a:r>
          </a:p>
        </p:txBody>
      </p:sp>
      <p:pic>
        <p:nvPicPr>
          <p:cNvPr id="40963" name="Picture 2" descr="http://img3.postila.ru/storage/9248000/9230708/32e31c4cdc5900fef3727da3e85fb00c.jpg"/>
          <p:cNvPicPr>
            <a:picLocks noChangeAspect="1" noChangeArrowheads="1"/>
          </p:cNvPicPr>
          <p:nvPr/>
        </p:nvPicPr>
        <p:blipFill>
          <a:blip r:embed="rId2"/>
          <a:srcRect/>
          <a:stretch>
            <a:fillRect/>
          </a:stretch>
        </p:blipFill>
        <p:spPr bwMode="auto">
          <a:xfrm>
            <a:off x="6451600" y="1519238"/>
            <a:ext cx="4195763" cy="5070475"/>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9848" y="484632"/>
            <a:ext cx="10058400" cy="1609344"/>
          </a:xfrm>
        </p:spPr>
        <p:txBody>
          <a:bodyPr/>
          <a:lstStyle/>
          <a:p>
            <a:pPr fontAlgn="auto">
              <a:spcAft>
                <a:spcPts val="0"/>
              </a:spcAft>
              <a:defRPr/>
            </a:pPr>
            <a:r>
              <a:rPr lang="uk-UA" dirty="0" smtClean="0"/>
              <a:t>Хто такий технолог? І чому це хороший вибір?</a:t>
            </a:r>
            <a:endParaRPr lang="ru-RU" dirty="0"/>
          </a:p>
        </p:txBody>
      </p:sp>
      <p:sp>
        <p:nvSpPr>
          <p:cNvPr id="15362" name="Объект 2"/>
          <p:cNvSpPr>
            <a:spLocks noGrp="1"/>
          </p:cNvSpPr>
          <p:nvPr>
            <p:ph idx="1"/>
          </p:nvPr>
        </p:nvSpPr>
        <p:spPr/>
        <p:txBody>
          <a:bodyPr/>
          <a:lstStyle/>
          <a:p>
            <a:pPr algn="just"/>
            <a:r>
              <a:rPr lang="uk-UA" smtClean="0"/>
              <a:t>Технік-технолог з виробництва харчової продукції – це спеціаліст, який володіє широким спектром знань, які застосовуються для організації діяльності закладів ресторанного господарства. </a:t>
            </a:r>
          </a:p>
          <a:p>
            <a:pPr algn="just"/>
            <a:r>
              <a:rPr lang="uk-UA" smtClean="0"/>
              <a:t>Молодший спеціаліст-технолог повинен розумітись у принципах організації праці, розуміти виробничий цикл підприємства, технологію виробництва продукції за усіма нормами. При цьому він повинен розумітись у основах економіки, санітарії, соціології, діловодстві. Хороший спеціаліст – це людина, яка слідкує за усіма сучасними тенденціями, знає іноземну мову на розмовному рівні, розуміє принципи ведення бізнесу. Хороший технолог – той, хто здатен організувати правильну роботу усього підприємства, використовуючи свої знання та уміння.</a:t>
            </a:r>
          </a:p>
          <a:p>
            <a:pPr algn="just"/>
            <a:r>
              <a:rPr lang="uk-UA" smtClean="0"/>
              <a:t>Технолог може займати безліч посад, як наприклад кухар, офіціант, бармен, адміністратор, метрдотель, менеджер, лаборант і т.д. Ця широка спеціалізація робить технолога незамінним у будь-яких сферах ресторанного господарства.</a:t>
            </a:r>
            <a:endParaRPr lang="ru-RU"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723" y="0"/>
            <a:ext cx="10058400" cy="1609344"/>
          </a:xfrm>
        </p:spPr>
        <p:txBody>
          <a:bodyPr/>
          <a:lstStyle/>
          <a:p>
            <a:pPr fontAlgn="auto">
              <a:spcAft>
                <a:spcPts val="0"/>
              </a:spcAft>
              <a:defRPr/>
            </a:pPr>
            <a:r>
              <a:rPr lang="uk-UA" dirty="0"/>
              <a:t>Тенденції сучасної </a:t>
            </a:r>
            <a:r>
              <a:rPr lang="uk-UA" dirty="0" smtClean="0"/>
              <a:t>кулінарії</a:t>
            </a:r>
            <a:endParaRPr lang="ru-RU" dirty="0"/>
          </a:p>
        </p:txBody>
      </p:sp>
      <p:pic>
        <p:nvPicPr>
          <p:cNvPr id="2050" name="Picture 2" descr="http://www.fashiontime.ru/upload/iblock/fba/fba67020010bbc188cf6fe3c436bdcf0w1024h768.jpeg"/>
          <p:cNvPicPr>
            <a:picLocks noGrp="1" noChangeAspect="1" noChangeArrowheads="1"/>
          </p:cNvPicPr>
          <p:nvPr>
            <p:ph idx="1"/>
          </p:nvPr>
        </p:nvPicPr>
        <p:blipFill>
          <a:blip r:embed="rId2">
            <a:extLst/>
          </a:blip>
          <a:srcRect/>
          <a:stretch>
            <a:fillRect/>
          </a:stretch>
        </p:blipFill>
        <p:spPr>
          <a:xfrm>
            <a:off x="1894114" y="1311286"/>
            <a:ext cx="7903027" cy="5271319"/>
          </a:xfrm>
          <a:effectLst>
            <a:softEdge rad="127000"/>
          </a:effectLst>
          <a:extLst/>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https://www.unileverfoodsolutions.co.uk/chef-inspiration/seasonality-and-special-occasions/jcr:content/parsys/header/themeheaderversiona/previewImage.transform/jpeg-optimized/image.1478869078847.jpg"/>
          <p:cNvPicPr>
            <a:picLocks noChangeAspect="1" noChangeArrowheads="1"/>
          </p:cNvPicPr>
          <p:nvPr/>
        </p:nvPicPr>
        <p:blipFill>
          <a:blip r:embed="rId2">
            <a:extLst/>
          </a:blip>
          <a:srcRect/>
          <a:stretch>
            <a:fillRect/>
          </a:stretch>
        </p:blipFill>
        <p:spPr bwMode="auto">
          <a:xfrm>
            <a:off x="1865966" y="302938"/>
            <a:ext cx="9804243" cy="4843827"/>
          </a:xfrm>
          <a:prstGeom prst="rect">
            <a:avLst/>
          </a:prstGeom>
          <a:noFill/>
          <a:effectLst>
            <a:softEdge rad="127000"/>
          </a:effectLst>
          <a:extLst/>
        </p:spPr>
      </p:pic>
      <p:sp>
        <p:nvSpPr>
          <p:cNvPr id="3" name="Объект 2"/>
          <p:cNvSpPr>
            <a:spLocks noGrp="1"/>
          </p:cNvSpPr>
          <p:nvPr>
            <p:ph idx="1"/>
          </p:nvPr>
        </p:nvSpPr>
        <p:spPr>
          <a:xfrm>
            <a:off x="351391" y="3656293"/>
            <a:ext cx="10058400" cy="2966575"/>
          </a:xfrm>
          <a:solidFill>
            <a:schemeClr val="bg1"/>
          </a:solidFill>
          <a:ln/>
          <a:effectLst>
            <a:softEdge rad="31750"/>
          </a:effectLst>
        </p:spPr>
        <p:txBody>
          <a:bodyPr rtlCol="0">
            <a:normAutofit/>
          </a:bodyPr>
          <a:lstStyle/>
          <a:p>
            <a:pPr marL="182880" indent="-182880" algn="just" fontAlgn="auto">
              <a:spcAft>
                <a:spcPts val="0"/>
              </a:spcAft>
              <a:buClr>
                <a:schemeClr val="accent1">
                  <a:lumMod val="75000"/>
                </a:schemeClr>
              </a:buClr>
              <a:defRPr/>
            </a:pPr>
            <a:r>
              <a:rPr lang="uk-UA" dirty="0"/>
              <a:t>Робота шеф-кухаря полягає не лише у приготуванні страв, розрахунку технологічних карт і калькуляцій. Хороший шеф-кухар має принести своїми стравами ресторану найбільший прибуток, не приносячи у жертву самі страви. Тому, більшість хороших ресторанів крім постійного меню має сезонне, яке може змінюватись як і раз у кілька місяців, так і щотижня.</a:t>
            </a:r>
            <a:endParaRPr lang="ru-RU" dirty="0"/>
          </a:p>
          <a:p>
            <a:pPr marL="182880" indent="-182880" algn="just" fontAlgn="auto">
              <a:spcAft>
                <a:spcPts val="0"/>
              </a:spcAft>
              <a:buClr>
                <a:schemeClr val="accent1">
                  <a:lumMod val="75000"/>
                </a:schemeClr>
              </a:buClr>
              <a:defRPr/>
            </a:pPr>
            <a:r>
              <a:rPr lang="uk-UA" dirty="0"/>
              <a:t>Сезонне меню дозволяє не лише зекономити на деяких позиціях, але й допомагає шеф-кухару протестувати нові страви, які потім, можливо, укоріняться у постійному меню ресторану. Важливим також є те, що сезонні позиції допомагають розкрити кухарам нові смаки, спеції, аромати. </a:t>
            </a:r>
            <a:endParaRPr lang="ru-RU" dirty="0"/>
          </a:p>
        </p:txBody>
      </p:sp>
      <p:sp>
        <p:nvSpPr>
          <p:cNvPr id="8" name="Заголовок 1"/>
          <p:cNvSpPr>
            <a:spLocks noGrp="1"/>
          </p:cNvSpPr>
          <p:nvPr>
            <p:ph type="title"/>
          </p:nvPr>
        </p:nvSpPr>
        <p:spPr>
          <a:xfrm>
            <a:off x="1865966" y="370272"/>
            <a:ext cx="9804243" cy="1609344"/>
          </a:xfrm>
        </p:spPr>
        <p:txBody>
          <a:bodyPr/>
          <a:lstStyle/>
          <a:p>
            <a:pPr algn="ctr" fontAlgn="auto">
              <a:spcAft>
                <a:spcPts val="0"/>
              </a:spcAft>
              <a:defRPr/>
            </a:pPr>
            <a:r>
              <a:rPr lang="uk-UA" sz="5400" dirty="0" smtClean="0">
                <a:ln>
                  <a:solidFill>
                    <a:schemeClr val="tx1"/>
                  </a:solidFill>
                </a:ln>
                <a:solidFill>
                  <a:schemeClr val="bg1">
                    <a:lumMod val="95000"/>
                  </a:schemeClr>
                </a:solidFill>
              </a:rPr>
              <a:t>Сезонність</a:t>
            </a:r>
            <a:r>
              <a:rPr lang="uk-UA" sz="4400" dirty="0" smtClean="0">
                <a:ln>
                  <a:solidFill>
                    <a:schemeClr val="tx1"/>
                  </a:solidFill>
                </a:ln>
                <a:solidFill>
                  <a:schemeClr val="bg1">
                    <a:lumMod val="95000"/>
                  </a:schemeClr>
                </a:solidFill>
              </a:rPr>
              <a:t> </a:t>
            </a:r>
            <a:r>
              <a:rPr lang="uk-UA" sz="5400" dirty="0" smtClean="0">
                <a:ln>
                  <a:solidFill>
                    <a:schemeClr val="tx1"/>
                  </a:solidFill>
                </a:ln>
                <a:solidFill>
                  <a:schemeClr val="bg1">
                    <a:lumMod val="95000"/>
                  </a:schemeClr>
                </a:solidFill>
              </a:rPr>
              <a:t>страв у меню</a:t>
            </a:r>
            <a:endParaRPr lang="ru-RU" sz="5400" dirty="0">
              <a:ln>
                <a:solidFill>
                  <a:schemeClr val="tx1"/>
                </a:solidFill>
              </a:ln>
              <a:solidFill>
                <a:schemeClr val="bg1">
                  <a:lumMod val="95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www.rebootwithjoe.com/wp-content/uploads/2014/05/Farmers-Markets-Local-Produce-Benefits.jpg"/>
          <p:cNvPicPr>
            <a:picLocks noChangeAspect="1" noChangeArrowheads="1"/>
          </p:cNvPicPr>
          <p:nvPr/>
        </p:nvPicPr>
        <p:blipFill>
          <a:blip r:embed="rId2">
            <a:extLst/>
          </a:blip>
          <a:srcRect/>
          <a:stretch>
            <a:fillRect/>
          </a:stretch>
        </p:blipFill>
        <p:spPr bwMode="auto">
          <a:xfrm>
            <a:off x="273140" y="192360"/>
            <a:ext cx="8509292" cy="5672863"/>
          </a:xfrm>
          <a:prstGeom prst="rect">
            <a:avLst/>
          </a:prstGeom>
          <a:noFill/>
          <a:effectLst>
            <a:softEdge rad="127000"/>
          </a:effectLst>
          <a:extLst/>
        </p:spPr>
      </p:pic>
      <p:sp>
        <p:nvSpPr>
          <p:cNvPr id="2" name="Заголовок 1"/>
          <p:cNvSpPr>
            <a:spLocks noGrp="1"/>
          </p:cNvSpPr>
          <p:nvPr>
            <p:ph type="title"/>
          </p:nvPr>
        </p:nvSpPr>
        <p:spPr>
          <a:xfrm>
            <a:off x="-501414" y="320208"/>
            <a:ext cx="10058400" cy="1609344"/>
          </a:xfrm>
        </p:spPr>
        <p:txBody>
          <a:bodyPr/>
          <a:lstStyle/>
          <a:p>
            <a:pPr algn="ctr" fontAlgn="auto">
              <a:spcAft>
                <a:spcPts val="0"/>
              </a:spcAft>
              <a:defRPr/>
            </a:pPr>
            <a:r>
              <a:rPr lang="uk-UA" sz="4400" dirty="0">
                <a:ln>
                  <a:solidFill>
                    <a:schemeClr val="tx1"/>
                  </a:solidFill>
                </a:ln>
                <a:solidFill>
                  <a:schemeClr val="bg1">
                    <a:lumMod val="95000"/>
                  </a:schemeClr>
                </a:solidFill>
              </a:rPr>
              <a:t>Використання </a:t>
            </a:r>
            <a:r>
              <a:rPr lang="uk-UA" sz="4400" dirty="0" smtClean="0">
                <a:ln>
                  <a:solidFill>
                    <a:schemeClr val="tx1"/>
                  </a:solidFill>
                </a:ln>
                <a:solidFill>
                  <a:schemeClr val="bg1">
                    <a:lumMod val="95000"/>
                  </a:schemeClr>
                </a:solidFill>
              </a:rPr>
              <a:t>локальних продуктів</a:t>
            </a:r>
            <a:endParaRPr lang="ru-RU" sz="4400" dirty="0">
              <a:ln>
                <a:solidFill>
                  <a:schemeClr val="tx1"/>
                </a:solidFill>
              </a:ln>
              <a:solidFill>
                <a:schemeClr val="bg1">
                  <a:lumMod val="95000"/>
                </a:schemeClr>
              </a:solidFill>
            </a:endParaRPr>
          </a:p>
        </p:txBody>
      </p:sp>
      <p:sp>
        <p:nvSpPr>
          <p:cNvPr id="3" name="Объект 2"/>
          <p:cNvSpPr>
            <a:spLocks noGrp="1"/>
          </p:cNvSpPr>
          <p:nvPr>
            <p:ph idx="1"/>
          </p:nvPr>
        </p:nvSpPr>
        <p:spPr>
          <a:xfrm>
            <a:off x="1931997" y="3666744"/>
            <a:ext cx="10058400" cy="2498925"/>
          </a:xfrm>
          <a:solidFill>
            <a:schemeClr val="bg1"/>
          </a:solidFill>
          <a:ln/>
          <a:effectLst>
            <a:softEdge rad="31750"/>
          </a:effectLst>
        </p:spPr>
        <p:txBody>
          <a:bodyPr rtlCol="0">
            <a:normAutofit/>
          </a:bodyPr>
          <a:lstStyle/>
          <a:p>
            <a:pPr marL="182880" indent="-182880" algn="just" fontAlgn="auto">
              <a:spcAft>
                <a:spcPts val="0"/>
              </a:spcAft>
              <a:buClr>
                <a:schemeClr val="accent1">
                  <a:lumMod val="75000"/>
                </a:schemeClr>
              </a:buClr>
              <a:defRPr/>
            </a:pPr>
            <a:r>
              <a:rPr lang="uk-UA" dirty="0"/>
              <a:t>Після значного росту курсу валют у 2014 році перед українськими рестораторами постала проблема – ціни на імпортну продукцію збільшились удвоє. Дорогі ресторани класу «Люкс», клієнти яких готові були платити будь-які кошти за улюблені страви, не відмовились від імпортних продуктів, так само як і невеликі кафе та закусочні, де таких продуктів або не було взагалі, або були у дуже малий кількості. Але більшість рестораторів змушені були </a:t>
            </a:r>
            <a:r>
              <a:rPr lang="uk-UA" dirty="0" smtClean="0"/>
              <a:t>забути про велику кількість іноземних </a:t>
            </a:r>
            <a:r>
              <a:rPr lang="uk-UA" dirty="0"/>
              <a:t>продуктів на своїх кухнях.</a:t>
            </a:r>
            <a:endParaRPr lang="ru-RU" dirty="0"/>
          </a:p>
          <a:p>
            <a:pPr marL="182880" indent="-182880" fontAlgn="auto">
              <a:spcAft>
                <a:spcPts val="0"/>
              </a:spcAft>
              <a:buClr>
                <a:schemeClr val="accent1">
                  <a:lumMod val="75000"/>
                </a:schemeClr>
              </a:buClr>
              <a:defRPr/>
            </a:pP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Картинки по запросу овощной рынок"/>
          <p:cNvPicPr>
            <a:picLocks noChangeAspect="1" noChangeArrowheads="1"/>
          </p:cNvPicPr>
          <p:nvPr/>
        </p:nvPicPr>
        <p:blipFill>
          <a:blip r:embed="rId2">
            <a:extLst/>
          </a:blip>
          <a:srcRect/>
          <a:stretch>
            <a:fillRect/>
          </a:stretch>
        </p:blipFill>
        <p:spPr bwMode="auto">
          <a:xfrm>
            <a:off x="4343400" y="270333"/>
            <a:ext cx="7569200" cy="5259441"/>
          </a:xfrm>
          <a:prstGeom prst="rect">
            <a:avLst/>
          </a:prstGeom>
          <a:noFill/>
          <a:effectLst>
            <a:softEdge rad="127000"/>
          </a:effectLst>
          <a:extLst/>
        </p:spPr>
      </p:pic>
      <p:sp>
        <p:nvSpPr>
          <p:cNvPr id="3" name="Объект 2"/>
          <p:cNvSpPr>
            <a:spLocks noGrp="1"/>
          </p:cNvSpPr>
          <p:nvPr>
            <p:ph idx="1"/>
          </p:nvPr>
        </p:nvSpPr>
        <p:spPr>
          <a:xfrm>
            <a:off x="168275" y="269875"/>
            <a:ext cx="4175125" cy="6232525"/>
          </a:xfrm>
          <a:solidFill>
            <a:schemeClr val="bg1"/>
          </a:solidFill>
        </p:spPr>
        <p:txBody>
          <a:bodyPr rtlCol="0">
            <a:normAutofit lnSpcReduction="10000"/>
          </a:bodyPr>
          <a:lstStyle/>
          <a:p>
            <a:pPr marL="182880" indent="-182880" algn="just" fontAlgn="auto">
              <a:spcAft>
                <a:spcPts val="0"/>
              </a:spcAft>
              <a:buClr>
                <a:schemeClr val="accent1">
                  <a:lumMod val="75000"/>
                </a:schemeClr>
              </a:buClr>
              <a:defRPr/>
            </a:pPr>
            <a:r>
              <a:rPr lang="uk-UA" dirty="0"/>
              <a:t>У всьому світі туристів цікавлять місцеві ринки, місцеві продукти і місцева кухня. Покупцям цікаво побачити і скуштувати те, що притаманно даному регіону. </a:t>
            </a:r>
            <a:endParaRPr lang="uk-UA" dirty="0" smtClean="0"/>
          </a:p>
          <a:p>
            <a:pPr marL="182880" indent="-182880" algn="just" fontAlgn="auto">
              <a:spcAft>
                <a:spcPts val="0"/>
              </a:spcAft>
              <a:buClr>
                <a:schemeClr val="accent1">
                  <a:lumMod val="75000"/>
                </a:schemeClr>
              </a:buClr>
              <a:defRPr/>
            </a:pPr>
            <a:r>
              <a:rPr lang="uk-UA" dirty="0" smtClean="0"/>
              <a:t>Тепер </a:t>
            </a:r>
            <a:r>
              <a:rPr lang="uk-UA" dirty="0"/>
              <a:t>у винних картах ресторанів України можна побачити багато українських вин, які зараз активно виробляють у Одеській та Херсонській областях. Деякі ресторатори знайшли для себе закарпатські сири, за якими ж власноруч і їздять узимку. </a:t>
            </a:r>
            <a:r>
              <a:rPr lang="uk-UA" dirty="0" smtClean="0"/>
              <a:t>Велика кількість </a:t>
            </a:r>
            <a:r>
              <a:rPr lang="uk-UA" dirty="0"/>
              <a:t>підприємств кооперується </a:t>
            </a:r>
            <a:r>
              <a:rPr lang="uk-UA" dirty="0" smtClean="0"/>
              <a:t>із </a:t>
            </a:r>
            <a:r>
              <a:rPr lang="uk-UA" dirty="0"/>
              <a:t>місцевими фермерами, отримуючи для себе завжди свіже м'ясо, овочі, молочні продукти. Теплиці дозволяють використовувати на кухнях місцеві овочі навіть узимку. </a:t>
            </a:r>
            <a:endParaRPr lang="ru-RU" dirty="0"/>
          </a:p>
          <a:p>
            <a:pPr marL="182880" indent="-182880" fontAlgn="auto">
              <a:spcAft>
                <a:spcPts val="0"/>
              </a:spcAft>
              <a:buClr>
                <a:schemeClr val="accent1">
                  <a:lumMod val="75000"/>
                </a:schemeClr>
              </a:buClr>
              <a:defRPr/>
            </a:pPr>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Картинки по запросу компактность меню ресторана"/>
          <p:cNvPicPr>
            <a:picLocks noChangeAspect="1" noChangeArrowheads="1"/>
          </p:cNvPicPr>
          <p:nvPr/>
        </p:nvPicPr>
        <p:blipFill>
          <a:blip r:embed="rId2"/>
          <a:srcRect/>
          <a:stretch>
            <a:fillRect/>
          </a:stretch>
        </p:blipFill>
        <p:spPr bwMode="auto">
          <a:xfrm>
            <a:off x="587375" y="128588"/>
            <a:ext cx="9525000" cy="6191250"/>
          </a:xfrm>
          <a:prstGeom prst="rect">
            <a:avLst/>
          </a:prstGeom>
          <a:noFill/>
          <a:ln w="9525">
            <a:noFill/>
            <a:miter lim="800000"/>
            <a:headEnd/>
            <a:tailEnd/>
          </a:ln>
        </p:spPr>
      </p:pic>
      <p:sp>
        <p:nvSpPr>
          <p:cNvPr id="2" name="Заголовок 1"/>
          <p:cNvSpPr>
            <a:spLocks noGrp="1"/>
          </p:cNvSpPr>
          <p:nvPr>
            <p:ph type="title"/>
          </p:nvPr>
        </p:nvSpPr>
        <p:spPr>
          <a:xfrm>
            <a:off x="320675" y="139736"/>
            <a:ext cx="10058400" cy="1609344"/>
          </a:xfrm>
        </p:spPr>
        <p:txBody>
          <a:bodyPr/>
          <a:lstStyle/>
          <a:p>
            <a:pPr algn="ctr" fontAlgn="auto">
              <a:spcAft>
                <a:spcPts val="0"/>
              </a:spcAft>
              <a:defRPr/>
            </a:pPr>
            <a:r>
              <a:rPr lang="uk-UA"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cs typeface="Aharoni" panose="02010803020104030203" pitchFamily="2" charset="-79"/>
              </a:rPr>
              <a:t>Компактність меню</a:t>
            </a:r>
            <a:endParaRPr lang="ru-RU" b="1" dirty="0">
              <a:ln w="9525">
                <a:solidFill>
                  <a:schemeClr val="bg1"/>
                </a:solidFill>
                <a:prstDash val="solid"/>
              </a:ln>
              <a:solidFill>
                <a:schemeClr val="tx1"/>
              </a:solidFill>
              <a:effectLst>
                <a:outerShdw blurRad="12700" dist="38100" dir="2700000" algn="tl" rotWithShape="0">
                  <a:schemeClr val="bg1">
                    <a:lumMod val="50000"/>
                  </a:schemeClr>
                </a:outerShdw>
              </a:effectLst>
              <a:cs typeface="Aharoni" panose="02010803020104030203" pitchFamily="2" charset="-79"/>
            </a:endParaRPr>
          </a:p>
        </p:txBody>
      </p:sp>
      <p:sp>
        <p:nvSpPr>
          <p:cNvPr id="20483" name="Объект 2"/>
          <p:cNvSpPr>
            <a:spLocks noGrp="1"/>
          </p:cNvSpPr>
          <p:nvPr>
            <p:ph idx="1"/>
          </p:nvPr>
        </p:nvSpPr>
        <p:spPr>
          <a:xfrm>
            <a:off x="714375" y="4252913"/>
            <a:ext cx="9229725" cy="2605087"/>
          </a:xfrm>
          <a:solidFill>
            <a:schemeClr val="bg1"/>
          </a:solidFill>
        </p:spPr>
        <p:txBody>
          <a:bodyPr/>
          <a:lstStyle/>
          <a:p>
            <a:pPr algn="just"/>
            <a:r>
              <a:rPr lang="uk-UA" smtClean="0"/>
              <a:t>Компактність меню – один з дуже важливих факторів успішності у сучасних ресторанах і кафе. Завдання шеф-кухаря – виділити з меню найголовніші і найпопулярніші позиції, які при цьому задовільнять смаки різних гостей. Скорочення меню дозволяє «розвантажити» кухню, припинити псування продуктів, які використовуються рідко. Також важливим є той факт, що скорочення меню несе за собою і покращення якості самої продукції ресторану. </a:t>
            </a:r>
            <a:endParaRPr lang="ru-RU"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4" descr="Картинки по запросу компактность меню ресторана"/>
          <p:cNvPicPr>
            <a:picLocks noChangeAspect="1" noChangeArrowheads="1"/>
          </p:cNvPicPr>
          <p:nvPr/>
        </p:nvPicPr>
        <p:blipFill>
          <a:blip r:embed="rId2"/>
          <a:srcRect/>
          <a:stretch>
            <a:fillRect/>
          </a:stretch>
        </p:blipFill>
        <p:spPr bwMode="auto">
          <a:xfrm>
            <a:off x="6092825" y="0"/>
            <a:ext cx="4892675" cy="4351338"/>
          </a:xfrm>
          <a:prstGeom prst="rect">
            <a:avLst/>
          </a:prstGeom>
          <a:noFill/>
          <a:ln w="9525">
            <a:noFill/>
            <a:miter lim="800000"/>
            <a:headEnd/>
            <a:tailEnd/>
          </a:ln>
        </p:spPr>
      </p:pic>
      <p:sp>
        <p:nvSpPr>
          <p:cNvPr id="21506" name="Объект 2"/>
          <p:cNvSpPr>
            <a:spLocks noGrp="1"/>
          </p:cNvSpPr>
          <p:nvPr>
            <p:ph idx="1"/>
          </p:nvPr>
        </p:nvSpPr>
        <p:spPr>
          <a:xfrm>
            <a:off x="279400" y="4102100"/>
            <a:ext cx="10706100" cy="2755900"/>
          </a:xfrm>
          <a:solidFill>
            <a:schemeClr val="bg1"/>
          </a:solidFill>
        </p:spPr>
        <p:txBody>
          <a:bodyPr/>
          <a:lstStyle/>
          <a:p>
            <a:pPr algn="just"/>
            <a:r>
              <a:rPr lang="uk-UA" smtClean="0"/>
              <a:t>Використовувати морозильну камеру для збереження заготовок тепер не потрібно, кухар просто розраховує приблизну кількість страв, робить заготовки і протягом дня продукти знаходять свого покупця. Дуже важливою є і співпраця кухні і офіціантів – потрібно постійно контролювати наявність страв, час їх приготування і попереджувати клієнтів про ймовірні незручності очікування або відсутність бажаної клієнтом страви. </a:t>
            </a:r>
            <a:endParaRPr lang="ru-RU" smtClean="0"/>
          </a:p>
          <a:p>
            <a:pPr algn="just"/>
            <a:r>
              <a:rPr lang="uk-UA" smtClean="0"/>
              <a:t>Компактне меню можна проробити до деталей, постійно його покращуючи і коригуючи. Потрібно робити акцент на якості кожної окремої страви, а не на кількості позицій у меню. А сезонні карти допоможуть шефу отримати натхнення у чомусь новому.</a:t>
            </a:r>
            <a:endParaRPr lang="ru-RU" smtClean="0"/>
          </a:p>
          <a:p>
            <a:endParaRPr lang="ru-RU" smtClean="0"/>
          </a:p>
        </p:txBody>
      </p:sp>
      <p:pic>
        <p:nvPicPr>
          <p:cNvPr id="21507" name="Picture 6" descr="Картинки по запросу компактное меню кафе"/>
          <p:cNvPicPr>
            <a:picLocks noChangeAspect="1" noChangeArrowheads="1"/>
          </p:cNvPicPr>
          <p:nvPr/>
        </p:nvPicPr>
        <p:blipFill>
          <a:blip r:embed="rId3"/>
          <a:srcRect/>
          <a:stretch>
            <a:fillRect/>
          </a:stretch>
        </p:blipFill>
        <p:spPr bwMode="auto">
          <a:xfrm>
            <a:off x="279400" y="152400"/>
            <a:ext cx="5641975" cy="3949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Дерево">
  <a:themeElements>
    <a:clrScheme name="Дерево">
      <a:dk1>
        <a:sysClr val="windowText" lastClr="000000"/>
      </a:dk1>
      <a:lt1>
        <a:sysClr val="window" lastClr="FFFFFF"/>
      </a:lt1>
      <a:dk2>
        <a:srgbClr val="514949"/>
      </a:dk2>
      <a:lt2>
        <a:srgbClr val="E1E1DB"/>
      </a:lt2>
      <a:accent1>
        <a:srgbClr val="9DBFBE"/>
      </a:accent1>
      <a:accent2>
        <a:srgbClr val="DB8631"/>
      </a:accent2>
      <a:accent3>
        <a:srgbClr val="E3CC5A"/>
      </a:accent3>
      <a:accent4>
        <a:srgbClr val="ACADA8"/>
      </a:accent4>
      <a:accent5>
        <a:srgbClr val="927C61"/>
      </a:accent5>
      <a:accent6>
        <a:srgbClr val="B3B435"/>
      </a:accent6>
      <a:hlink>
        <a:srgbClr val="0000FF"/>
      </a:hlink>
      <a:folHlink>
        <a:srgbClr val="800080"/>
      </a:folHlink>
    </a:clrScheme>
    <a:fontScheme name="Дерево">
      <a:majorFont>
        <a:latin typeface="Arial Black"/>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Дерево">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xmlns="" name="Wood Type" id="{7ACABC62-BF99-48CF-A9DC-4DB89C7B13DC}" vid="{BE1B6DD8-9976-4550-A6F4-B2DD4EA939DA}"/>
    </a:ext>
  </a:extLst>
</a:theme>
</file>

<file path=docProps/app.xml><?xml version="1.0" encoding="utf-8"?>
<Properties xmlns="http://schemas.openxmlformats.org/officeDocument/2006/extended-properties" xmlns:vt="http://schemas.openxmlformats.org/officeDocument/2006/docPropsVTypes">
  <Template>Дерево</Template>
  <TotalTime>2292</TotalTime>
  <Words>2382</Words>
  <Application>Microsoft Office PowerPoint</Application>
  <PresentationFormat>Произвольный</PresentationFormat>
  <Paragraphs>47</Paragraphs>
  <Slides>28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Дерево</vt:lpstr>
      <vt:lpstr>Моя професія. Технолог з виробництва харчової продукції</vt:lpstr>
      <vt:lpstr>Презентация PowerPoint</vt:lpstr>
      <vt:lpstr>Хто такий технолог? І чому це хороший вибір?</vt:lpstr>
      <vt:lpstr>Тенденції сучасної кулінарії</vt:lpstr>
      <vt:lpstr>Сезонність страв у меню</vt:lpstr>
      <vt:lpstr>Використання локальних продуктів</vt:lpstr>
      <vt:lpstr>Презентация PowerPoint</vt:lpstr>
      <vt:lpstr>Компактність меню</vt:lpstr>
      <vt:lpstr>Презентация PowerPoint</vt:lpstr>
      <vt:lpstr>Напівфабрикати: за та проти. Харчові концентрати на професійній кухні</vt:lpstr>
      <vt:lpstr>Презентация PowerPoint</vt:lpstr>
      <vt:lpstr>Ф’южн. Переосмислення класичних рецептів</vt:lpstr>
      <vt:lpstr>Презентация PowerPoint</vt:lpstr>
      <vt:lpstr>Презентация PowerPoint</vt:lpstr>
      <vt:lpstr>Кухні народів світу</vt:lpstr>
      <vt:lpstr>Презентация PowerPoint</vt:lpstr>
      <vt:lpstr>Презентация PowerPoint</vt:lpstr>
      <vt:lpstr>Обладнання, його функції</vt:lpstr>
      <vt:lpstr>Презентация PowerPoint</vt:lpstr>
      <vt:lpstr>Презентация PowerPoint</vt:lpstr>
      <vt:lpstr>Презентация PowerPoint</vt:lpstr>
      <vt:lpstr>Презентация PowerPoint</vt:lpstr>
      <vt:lpstr>Презентация PowerPoint</vt:lpstr>
      <vt:lpstr>Фаст-фуд</vt:lpstr>
      <vt:lpstr>Розвиток індустрії фаст-фуд </vt:lpstr>
      <vt:lpstr>Корисна «швидка їжа»</vt:lpstr>
      <vt:lpstr>Ланч-меню, комбо-пропозиції</vt:lpstr>
      <vt:lpstr>«Фаст-фуд народів світу» </vt:lpstr>
    </vt:vector>
  </TitlesOfParts>
  <Company>diakov.net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Моя професія</dc:title>
  <dc:creator>RePack by Diakov</dc:creator>
  <cp:lastModifiedBy>Вітя</cp:lastModifiedBy>
  <cp:revision>43</cp:revision>
  <dcterms:created xsi:type="dcterms:W3CDTF">2017-10-04T16:26:08Z</dcterms:created>
  <dcterms:modified xsi:type="dcterms:W3CDTF">2018-02-03T16:07:44Z</dcterms:modified>
</cp:coreProperties>
</file>