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</p:sldMasterIdLst>
  <p:sldIdLst>
    <p:sldId id="306" r:id="rId4"/>
    <p:sldId id="307" r:id="rId5"/>
    <p:sldId id="308" r:id="rId6"/>
    <p:sldId id="309" r:id="rId7"/>
    <p:sldId id="310" r:id="rId8"/>
    <p:sldId id="311" r:id="rId9"/>
    <p:sldId id="259" r:id="rId10"/>
    <p:sldId id="260" r:id="rId11"/>
    <p:sldId id="261" r:id="rId12"/>
    <p:sldId id="262" r:id="rId13"/>
    <p:sldId id="305" r:id="rId14"/>
    <p:sldId id="302" r:id="rId15"/>
    <p:sldId id="312" r:id="rId16"/>
    <p:sldId id="301" r:id="rId17"/>
    <p:sldId id="264" r:id="rId18"/>
    <p:sldId id="313" r:id="rId19"/>
    <p:sldId id="314" r:id="rId20"/>
    <p:sldId id="267" r:id="rId21"/>
    <p:sldId id="283" r:id="rId22"/>
    <p:sldId id="284" r:id="rId23"/>
    <p:sldId id="285" r:id="rId24"/>
    <p:sldId id="286" r:id="rId25"/>
    <p:sldId id="269" r:id="rId26"/>
    <p:sldId id="268" r:id="rId27"/>
    <p:sldId id="270" r:id="rId28"/>
    <p:sldId id="315" r:id="rId29"/>
    <p:sldId id="271" r:id="rId30"/>
    <p:sldId id="272" r:id="rId31"/>
    <p:sldId id="280" r:id="rId32"/>
    <p:sldId id="281" r:id="rId33"/>
    <p:sldId id="273" r:id="rId34"/>
    <p:sldId id="274" r:id="rId35"/>
    <p:sldId id="282" r:id="rId36"/>
    <p:sldId id="275" r:id="rId37"/>
    <p:sldId id="288" r:id="rId38"/>
    <p:sldId id="289" r:id="rId39"/>
    <p:sldId id="293" r:id="rId40"/>
    <p:sldId id="303" r:id="rId41"/>
    <p:sldId id="304" r:id="rId42"/>
    <p:sldId id="294" r:id="rId43"/>
    <p:sldId id="295" r:id="rId44"/>
    <p:sldId id="316" r:id="rId45"/>
    <p:sldId id="297" r:id="rId46"/>
    <p:sldId id="298" r:id="rId47"/>
    <p:sldId id="299" r:id="rId48"/>
    <p:sldId id="300" r:id="rId49"/>
    <p:sldId id="317" r:id="rId50"/>
    <p:sldId id="318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CCECFF"/>
    <a:srgbClr val="99CCFF"/>
    <a:srgbClr val="FFCCFF"/>
    <a:srgbClr val="FF99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292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4909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324841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5842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2885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551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2659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0783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052827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362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4310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223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0272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635424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5359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0868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6921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9006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7655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937204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610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376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3030D4A-D6DE-4704-9760-E30B5285C84A}" type="datetimeFigureOut">
              <a:rPr lang="ru-RU" smtClean="0"/>
              <a:t>02.03.2018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B4ADDB0-E6F1-4B84-AD2F-1176894B4E3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220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02.03.2018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9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0%B8%D0%BF%D0%BF%D0%BE%D0%BA%D1%80%D0%B0%D1%82" TargetMode="External"/><Relationship Id="rId7" Type="http://schemas.openxmlformats.org/officeDocument/2006/relationships/hyperlink" Target="https://uk.wikipedia.org/wiki/%D0%90%D0%B2%D0%BB_%D0%9A%D0%BE%D1%80%D0%BD%D0%B5%D0%BB%D1%96%D0%B9_%D0%A6%D0%B5%D0%BB%D1%8C%D1%81" TargetMode="External"/><Relationship Id="rId2" Type="http://schemas.openxmlformats.org/officeDocument/2006/relationships/hyperlink" Target="https://ru.wikipedia.org/wiki/%D0%90%D0%BB%D0%BA%D0%BC%D0%B5%D0%BE%D0%BD_%D0%9A%D1%80%D0%BE%D1%82%D0%BE%D0%BD%D1%81%D0%BA%D0%B8%D0%B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A%D0%BB%D0%B0%D0%B2%D0%B4%D1%96%D0%B9_%D0%93%D0%B0%D0%BB%D0%B5%D0%BD" TargetMode="External"/><Relationship Id="rId5" Type="http://schemas.openxmlformats.org/officeDocument/2006/relationships/hyperlink" Target="https://ru.wikipedia.org/wiki/%D0%AD%D0%BC%D0%BF%D0%B5%D0%B4%D0%BE%D0%BA%D0%BB" TargetMode="External"/><Relationship Id="rId4" Type="http://schemas.openxmlformats.org/officeDocument/2006/relationships/hyperlink" Target="https://uk.wikipedia.org/wiki/%D0%94%D1%96%D0%BE%D1%81%D0%BA%D0%BE%D1%80%D0%B8%D0%B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686800" cy="1008112"/>
          </a:xfrm>
        </p:spPr>
        <p:txBody>
          <a:bodyPr>
            <a:normAutofit/>
          </a:bodyPr>
          <a:lstStyle/>
          <a:p>
            <a:pPr algn="ctr"/>
            <a:r>
              <a:rPr lang="uk-UA" sz="2400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НІЖИНСЬКИЙ МЕДИЧНИЙ КОЛЕДЖ</a:t>
            </a:r>
            <a:br>
              <a:rPr lang="uk-UA" sz="2400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cap="none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Чернігівської обласної ради</a:t>
            </a:r>
            <a:endParaRPr lang="uk-UA" sz="2400" b="1" cap="none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616624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endParaRPr lang="uk-U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Дисципліна: «Історія медицини та </a:t>
            </a:r>
            <a:r>
              <a:rPr lang="uk-UA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медсестринства</a:t>
            </a: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endParaRPr lang="uk-UA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Презентація до теми: </a:t>
            </a:r>
          </a:p>
          <a:p>
            <a:pPr marL="0" indent="0" algn="ctr">
              <a:buNone/>
            </a:pPr>
            <a:r>
              <a:rPr lang="uk-UA" sz="20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«Медицина </a:t>
            </a:r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Стародавнього Світу, Середньовіччя»</a:t>
            </a:r>
            <a:endParaRPr lang="uk-UA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студентів </a:t>
            </a:r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k-UA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II</a:t>
            </a:r>
            <a:r>
              <a:rPr lang="uk-UA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курсів</a:t>
            </a:r>
          </a:p>
          <a:p>
            <a:pPr marL="0" indent="0" algn="ctr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спеціалізації Сестринська справа</a:t>
            </a:r>
          </a:p>
          <a:p>
            <a:pPr marL="0" indent="0" algn="ctr">
              <a:buNone/>
            </a:pPr>
            <a:endParaRPr lang="uk-UA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Підготувала: викладач вищої кваліфікаційної категорії,</a:t>
            </a:r>
          </a:p>
          <a:p>
            <a:pPr marL="0" indent="0" algn="r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викладач-методист дисципліни </a:t>
            </a:r>
          </a:p>
          <a:p>
            <a:pPr marL="0" indent="0" algn="r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«Історія медицини та </a:t>
            </a:r>
            <a:r>
              <a:rPr lang="uk-UA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медсестринства</a:t>
            </a: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 algn="r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Дуднік Світлана Олександрівна</a:t>
            </a:r>
          </a:p>
          <a:p>
            <a:pPr marL="0" indent="0" algn="ctr">
              <a:buNone/>
            </a:pPr>
            <a:endParaRPr lang="uk-UA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Ніжин, 2018</a:t>
            </a:r>
            <a:r>
              <a:rPr lang="uk-UA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28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500174"/>
            <a:ext cx="8229600" cy="147002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85346" name="Picture 2" descr="http://1.bp.blogspot.com/_kKe_WGWvVuQ/TCjWsJHqUSI/AAAAAAAAAE8/RNM_ePwwLeE/s1600/foto_egypt_2.jpg"/>
          <p:cNvPicPr>
            <a:picLocks noChangeAspect="1" noChangeArrowheads="1"/>
          </p:cNvPicPr>
          <p:nvPr/>
        </p:nvPicPr>
        <p:blipFill>
          <a:blip r:embed="rId2">
            <a:lum bright="-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28662" y="1638248"/>
            <a:ext cx="74295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dirty="0" smtClean="0">
                <a:solidFill>
                  <a:prstClr val="white"/>
                </a:solidFill>
              </a:rPr>
              <a:t>“Медицина Стародавнього світу, </a:t>
            </a:r>
            <a:r>
              <a:rPr lang="uk-UA" sz="6000" b="1" dirty="0">
                <a:solidFill>
                  <a:prstClr val="white"/>
                </a:solidFill>
              </a:rPr>
              <a:t>С</a:t>
            </a:r>
            <a:r>
              <a:rPr lang="uk-UA" sz="6000" b="1" dirty="0" smtClean="0">
                <a:solidFill>
                  <a:prstClr val="white"/>
                </a:solidFill>
              </a:rPr>
              <a:t>ередньовіччя.”</a:t>
            </a:r>
            <a:endParaRPr lang="ru-RU" sz="60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00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pPr algn="ctr"/>
            <a:r>
              <a:rPr lang="uk-UA" dirty="0" smtClean="0"/>
              <a:t>План заняття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 algn="just">
              <a:buClrTx/>
              <a:buFont typeface="+mj-lt"/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Грецька медична міфологія.</a:t>
            </a:r>
          </a:p>
          <a:p>
            <a:pPr marL="514350" indent="-514350" algn="just">
              <a:buClrTx/>
              <a:buFont typeface="+mj-lt"/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 медичних шкіл у Стародавній Греції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Кротонської,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Кнідоської,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Коської, Сицилійської).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Алкмеон, Емпедокл – античні лікарі, філософи.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Гіппократ.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Гален.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Цельс.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Лікарська етика давньогрецьких лікарів.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 в Стародавньому Римі. Ботанічна праця Діоскорида.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665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980728"/>
            <a:ext cx="7776864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Ключові слова:</a:t>
            </a:r>
          </a:p>
          <a:p>
            <a:pPr algn="ctr"/>
            <a:endParaRPr lang="uk-UA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грецька медична міфологія,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Асклепій, Гігієя, Панакея, Махаон, Подалірій, асклепіони, ятрос,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ятреї,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періодевти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приватні школи,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Алкмеон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Емпедокл, Гіппократ, клятва, Гален, Цельс, Діоскорид.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074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61764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929718" y="0"/>
            <a:ext cx="214282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260648"/>
            <a:ext cx="813690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Періодизація і хронологія всесвітньої історії</a:t>
            </a:r>
          </a:p>
          <a:p>
            <a:pPr algn="ctr"/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059538"/>
              </p:ext>
            </p:extLst>
          </p:nvPr>
        </p:nvGraphicFramePr>
        <p:xfrm>
          <a:off x="683568" y="980726"/>
          <a:ext cx="7704855" cy="51800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976330"/>
                <a:gridCol w="2568285"/>
              </a:tblGrid>
              <a:tr h="576066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Періоди історії</a:t>
                      </a:r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Умовні хронологічні рамки</a:t>
                      </a:r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Тривалість періоду</a:t>
                      </a:r>
                      <a:endParaRPr lang="ru-RU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Первісний</a:t>
                      </a:r>
                      <a:r>
                        <a:rPr lang="uk-UA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лад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Біля 2 млн.</a:t>
                      </a:r>
                      <a:r>
                        <a:rPr lang="uk-UA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років тому – І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 </a:t>
                      </a:r>
                      <a:r>
                        <a:rPr lang="uk-UA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тис. до н.е.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млн. років</a:t>
                      </a:r>
                    </a:p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(більше 20 000 століть)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Стародавній світ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uk-UA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тис. до н.е. – середина І тис. н.е.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Біля 4 тис. років </a:t>
                      </a:r>
                    </a:p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(40 століть)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Середні віки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 р. (падіння Римської імперії) – середина Х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uk-UA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ІІ ст.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Біля 1 200</a:t>
                      </a:r>
                      <a:r>
                        <a:rPr lang="uk-UA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років</a:t>
                      </a:r>
                    </a:p>
                    <a:p>
                      <a:r>
                        <a:rPr lang="uk-UA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(12 століть)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Новий час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Середина Х</a:t>
                      </a:r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uk-UA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ІІ ст. – початок ХХ ст.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Біля 300</a:t>
                      </a:r>
                      <a:r>
                        <a:rPr lang="uk-UA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років</a:t>
                      </a:r>
                    </a:p>
                    <a:p>
                      <a:r>
                        <a:rPr lang="uk-UA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 століття)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Сучасна історія</a:t>
                      </a:r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Із 1918</a:t>
                      </a:r>
                      <a:r>
                        <a:rPr lang="uk-UA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р. (ХХ – ХХІ ст.)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Біля 100 років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7521394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938" y="620688"/>
            <a:ext cx="8686800" cy="8382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Найбільші цивілізації </a:t>
            </a:r>
            <a:br>
              <a:rPr lang="uk-UA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Стародавнього світу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683579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тисячоліття до н.е. – середина 1-го тисячоліття н.е.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47664" y="2564904"/>
            <a:ext cx="69127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8650" indent="-628650">
              <a:buFont typeface="Wingdings" panose="05000000000000000000" pitchFamily="2" charset="2"/>
              <a:buChar char="Ø"/>
            </a:pPr>
            <a:r>
              <a:rPr lang="uk-UA" sz="3200" spc="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Стародавня Месопотамія</a:t>
            </a:r>
          </a:p>
          <a:p>
            <a:pPr marL="628650" indent="-628650">
              <a:buFont typeface="Wingdings" panose="05000000000000000000" pitchFamily="2" charset="2"/>
              <a:buChar char="Ø"/>
            </a:pPr>
            <a:r>
              <a:rPr lang="uk-UA" sz="3200" spc="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Стародавній Єгипет</a:t>
            </a:r>
          </a:p>
          <a:p>
            <a:pPr marL="628650" indent="-628650">
              <a:buFont typeface="Wingdings" panose="05000000000000000000" pitchFamily="2" charset="2"/>
              <a:buChar char="Ø"/>
            </a:pPr>
            <a:r>
              <a:rPr lang="uk-UA" sz="3200" spc="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Стародавня Індія</a:t>
            </a:r>
          </a:p>
          <a:p>
            <a:pPr marL="628650" indent="-628650">
              <a:buFont typeface="Wingdings" panose="05000000000000000000" pitchFamily="2" charset="2"/>
              <a:buChar char="Ø"/>
            </a:pPr>
            <a:r>
              <a:rPr lang="uk-UA" sz="3200" spc="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Стародавній Китай</a:t>
            </a:r>
          </a:p>
          <a:p>
            <a:pPr marL="628650" indent="-628650">
              <a:buFont typeface="Wingdings" panose="05000000000000000000" pitchFamily="2" charset="2"/>
              <a:buChar char="Ø"/>
            </a:pPr>
            <a:r>
              <a:rPr lang="uk-UA" sz="3200" spc="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Стародавня Греція</a:t>
            </a:r>
          </a:p>
          <a:p>
            <a:pPr marL="628650" indent="-628650">
              <a:buFont typeface="Wingdings" panose="05000000000000000000" pitchFamily="2" charset="2"/>
              <a:buChar char="Ø"/>
            </a:pPr>
            <a:r>
              <a:rPr lang="uk-UA" sz="3200" spc="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Стародавній Рим</a:t>
            </a:r>
            <a:endParaRPr lang="ru-RU" sz="3200" spc="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161764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488" y="-12700"/>
            <a:ext cx="18891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737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61764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087" y="-12700"/>
            <a:ext cx="18891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55576" y="350987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ПЕРІОДИЗАЦІЯ ІСТОРІЇ</a:t>
            </a:r>
          </a:p>
          <a:p>
            <a:pPr algn="ctr"/>
            <a:r>
              <a:rPr lang="uk-UA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Стародавньої Греції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605541"/>
              </p:ext>
            </p:extLst>
          </p:nvPr>
        </p:nvGraphicFramePr>
        <p:xfrm>
          <a:off x="755576" y="1772816"/>
          <a:ext cx="7704856" cy="41044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2428"/>
                <a:gridCol w="3852428"/>
              </a:tblGrid>
              <a:tr h="792706">
                <a:tc>
                  <a:txBody>
                    <a:bodyPr/>
                    <a:lstStyle/>
                    <a:p>
                      <a:r>
                        <a:rPr lang="uk-UA" sz="2000" b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Егейський</a:t>
                      </a:r>
                      <a:r>
                        <a:rPr lang="uk-UA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або крито-мікенський</a:t>
                      </a:r>
                      <a:r>
                        <a:rPr lang="uk-UA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період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кінець ІІІ  тисячоліття</a:t>
                      </a:r>
                      <a:r>
                        <a:rPr lang="uk-UA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н.е. – </a:t>
                      </a:r>
                    </a:p>
                    <a:p>
                      <a:r>
                        <a:rPr lang="uk-UA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кінця ІІ тисячоліття до н.е.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827937"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Передполісний період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ХІ – ІХ ст. до н.е.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827937"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Полісний період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uk-UA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ІІІ – </a:t>
                      </a:r>
                      <a:r>
                        <a:rPr lang="en-US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uk-UA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 ст. до н.е.</a:t>
                      </a:r>
                    </a:p>
                    <a:p>
                      <a:r>
                        <a:rPr lang="uk-UA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(поліси – міста держави)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827937"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Класичний період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uk-UA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І</a:t>
                      </a:r>
                      <a:r>
                        <a:rPr lang="en-US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uk-UA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ст. до н.е.</a:t>
                      </a:r>
                    </a:p>
                    <a:p>
                      <a:r>
                        <a:rPr lang="uk-UA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(розквіт)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827937"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Еллінський період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30-і</a:t>
                      </a:r>
                      <a:r>
                        <a:rPr lang="uk-UA" sz="20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роки І</a:t>
                      </a:r>
                      <a:r>
                        <a:rPr lang="en-US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uk-UA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ст. до н.е. – </a:t>
                      </a:r>
                    </a:p>
                    <a:p>
                      <a:r>
                        <a:rPr lang="uk-UA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30-і роки до н.е.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52400" y="152400"/>
            <a:ext cx="161764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864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43612"/>
            <a:ext cx="8928992" cy="46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1071" y="22385"/>
            <a:ext cx="7272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КОЛОНІЇ ГРЕКІВ</a:t>
            </a:r>
          </a:p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ІІІ –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століття до н.е.)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63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0"/>
            <a:ext cx="8856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 вивчення історії та медицини </a:t>
            </a:r>
          </a:p>
          <a:p>
            <a:pPr algn="ctr"/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Стародавньої Греції: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738214"/>
            <a:ext cx="8496943" cy="3697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Дані археології: споруди, знаряддя праці.</a:t>
            </a:r>
          </a:p>
          <a:p>
            <a:pPr>
              <a:lnSpc>
                <a:spcPct val="150000"/>
              </a:lnSpc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Писемні джерела: твори грецьких істориків, драматургів, поетів; промови ораторів, поеми, міфи, тексти на папірусах, написи на камінні </a:t>
            </a:r>
          </a:p>
          <a:p>
            <a:pPr>
              <a:lnSpc>
                <a:spcPct val="150000"/>
              </a:lnSpc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посуді.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54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260648"/>
            <a:ext cx="648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міфології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0954" y="2132856"/>
            <a:ext cx="69847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uk-UA" sz="3600" spc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Аполлон.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uk-UA" sz="3600" spc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Асклепій.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uk-UA" sz="3600" spc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Гігієя.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uk-UA" sz="3600" spc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Панакея.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uk-UA" sz="3600" spc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Махаон.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uk-UA" sz="3600" spc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Подалірій.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ru-RU" sz="3600" spc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68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38200"/>
          </a:xfrm>
        </p:spPr>
        <p:txBody>
          <a:bodyPr/>
          <a:lstStyle/>
          <a:p>
            <a:pPr algn="ctr"/>
            <a:r>
              <a:rPr lang="uk-UA" dirty="0" smtClean="0">
                <a:effectLst/>
              </a:rPr>
              <a:t>Кентавр хирон</a:t>
            </a:r>
            <a:endParaRPr lang="ru-RU" dirty="0">
              <a:effectLst/>
            </a:endParaRPr>
          </a:p>
        </p:txBody>
      </p:sp>
      <p:pic>
        <p:nvPicPr>
          <p:cNvPr id="1026" name="Picture 2" descr="C:\Documents and Settings\User\Рабочий стол\2015-2016 н.р\Дуднік С.О\Історія медсестринства 2016\Медицина Греції, Риму\Кинтавр Хирон Зобр.на чаші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84784"/>
            <a:ext cx="7065066" cy="476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27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989623" cy="3746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5028512"/>
            <a:ext cx="42328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Руїни </a:t>
            </a:r>
            <a:r>
              <a:rPr lang="uk-UA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асклепійону</a:t>
            </a:r>
            <a:endParaRPr lang="uk-UA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tochka-na-karte.ru/upfiles/blogs/items/219_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6" t="3279" r="6549"/>
          <a:stretch/>
        </p:blipFill>
        <p:spPr bwMode="auto">
          <a:xfrm>
            <a:off x="4441676" y="3356992"/>
            <a:ext cx="4505326" cy="334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39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61"/>
            <a:ext cx="3035229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940" y="1024631"/>
            <a:ext cx="2460807" cy="4318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534106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60810" y="5376561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Асклепій і Гігієя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076" y="260647"/>
            <a:ext cx="2699792" cy="248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248" y="2977081"/>
            <a:ext cx="2481064" cy="3721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820222" y="6237312"/>
            <a:ext cx="2064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Панакея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2119" y="188640"/>
            <a:ext cx="3246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Махаон і Подалірій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93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26654" y="5229200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Асклепійон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о. Кос (реконструкція)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9"/>
          <a:stretch/>
        </p:blipFill>
        <p:spPr bwMode="auto">
          <a:xfrm>
            <a:off x="251520" y="1052736"/>
            <a:ext cx="8686800" cy="3715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054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6154" y="404664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Уявлення стародавніх греків </a:t>
            </a:r>
          </a:p>
          <a:p>
            <a:pPr algn="ctr"/>
            <a:r>
              <a:rPr lang="uk-UA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причини захворювання</a:t>
            </a:r>
            <a:endParaRPr lang="ru-RU" sz="36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0990" y="1988840"/>
            <a:ext cx="741968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</a:t>
            </a:r>
            <a:r>
              <a:rPr lang="uk-UA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162050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 населення, пов’язані із місцевістю, де вони проживають (тобто залежить від умов довкілля). </a:t>
            </a:r>
          </a:p>
          <a:p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Індивідуальні:</a:t>
            </a:r>
          </a:p>
          <a:p>
            <a:pPr marL="11620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изначені способом життя кожного.</a:t>
            </a:r>
          </a:p>
          <a:p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k-UA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Гнів богів:</a:t>
            </a:r>
          </a:p>
          <a:p>
            <a:pPr indent="11620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ума (не було пояснень чому виникає).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38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rot="18822810">
            <a:off x="2790688" y="2243048"/>
            <a:ext cx="3168885" cy="315328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69497" y="2684057"/>
            <a:ext cx="2211266" cy="22712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98304" y="976937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ЖОВТА ЖОВЧ</a:t>
            </a:r>
          </a:p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ВОГОНЬ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35696" y="2341433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35696" y="4973215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ХОЛОД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116632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Співвідношення чотирьох тілесних соків і чотирьох першопричин</a:t>
            </a:r>
          </a:p>
          <a:p>
            <a:pPr algn="ctr"/>
            <a:r>
              <a:rPr lang="uk-UA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 Арістотелю)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6200000">
            <a:off x="827585" y="3609890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КРОВ</a:t>
            </a:r>
          </a:p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ПОВІТРЯ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28184" y="232800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СУХІСТЬ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43533" y="4948820"/>
            <a:ext cx="1623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ВОЛОГІСТЬ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16200000">
            <a:off x="6322760" y="3478439"/>
            <a:ext cx="20413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ЗЕМЛЯ</a:t>
            </a:r>
          </a:p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ЧОРНА ЖОВЧ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07904" y="6054473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</a:p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ФЛЕГМА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59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19672" y="332656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Сімейна лікувальна школа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3" t="295" r="20694"/>
          <a:stretch/>
        </p:blipFill>
        <p:spPr bwMode="auto">
          <a:xfrm>
            <a:off x="395536" y="980727"/>
            <a:ext cx="3672408" cy="5009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4"/>
          <a:stretch/>
        </p:blipFill>
        <p:spPr bwMode="auto">
          <a:xfrm>
            <a:off x="4355976" y="2060848"/>
            <a:ext cx="4524375" cy="2979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1698" y="5990384"/>
            <a:ext cx="34923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з учнями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12893" y="2164214"/>
            <a:ext cx="648072" cy="369332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851920" y="1484784"/>
            <a:ext cx="182166" cy="18466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02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332656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Лікувальні школи</a:t>
            </a:r>
            <a:endParaRPr lang="ru-RU" sz="3600" b="1" u="sng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1124744"/>
            <a:ext cx="604867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b="1" dirty="0" smtClean="0">
                <a:solidFill>
                  <a:srgbClr val="00B050"/>
                </a:solidFill>
              </a:rPr>
              <a:t>Кротонська</a:t>
            </a:r>
          </a:p>
          <a:p>
            <a:pPr marL="990600" indent="-276225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FF0000"/>
                </a:solidFill>
              </a:rPr>
              <a:t>Алкмеон</a:t>
            </a:r>
          </a:p>
          <a:p>
            <a:pPr indent="990600"/>
            <a:r>
              <a:rPr lang="uk-UA" b="1" dirty="0" smtClean="0"/>
              <a:t>(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–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ст. до н.е.)</a:t>
            </a: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Кнідоська</a:t>
            </a:r>
          </a:p>
          <a:p>
            <a:pPr marL="990600" indent="-276225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Еврифон</a:t>
            </a:r>
          </a:p>
          <a:p>
            <a:pPr indent="990600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ст. до н.е.)</a:t>
            </a: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Сицилійська</a:t>
            </a:r>
          </a:p>
          <a:p>
            <a:pPr marL="990600" indent="-276225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Емпедокл</a:t>
            </a:r>
          </a:p>
          <a:p>
            <a:pPr indent="990600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(біля 495 – 435 р.р. до н.е.)</a:t>
            </a: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Коська</a:t>
            </a:r>
          </a:p>
          <a:p>
            <a:pPr marL="990600" indent="-276225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Неброс</a:t>
            </a:r>
          </a:p>
          <a:p>
            <a:pPr marL="990600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ст. до н.е.)</a:t>
            </a:r>
          </a:p>
          <a:p>
            <a:pPr marL="990600" indent="-276225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Гіппократ</a:t>
            </a:r>
          </a:p>
          <a:p>
            <a:pPr marL="990600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(біля 460 – 370 р.р. до н.е.)</a:t>
            </a:r>
          </a:p>
          <a:p>
            <a:pPr marL="990600" indent="-276225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Праксагор </a:t>
            </a:r>
          </a:p>
          <a:p>
            <a:pPr marL="714375" indent="276225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(І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 до н.е.)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" t="14815" r="65417" b="34629"/>
          <a:stretch/>
        </p:blipFill>
        <p:spPr bwMode="auto">
          <a:xfrm>
            <a:off x="4860032" y="1402879"/>
            <a:ext cx="3605148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029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59632" y="116632"/>
            <a:ext cx="66967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uk-UA" sz="40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Кротонська </a:t>
            </a:r>
            <a:r>
              <a:rPr lang="uk-UA" sz="4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медична школа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7564" y="1700808"/>
            <a:ext cx="79208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 – це єдність протилежностей.</a:t>
            </a:r>
          </a:p>
          <a:p>
            <a:pPr marL="342900" indent="-342900" algn="just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Здоровий організм – це результат рівноваги протилежних сил: сухого і вологого, теплого і холодного, солодкого і гіркого і т.д.; </a:t>
            </a:r>
          </a:p>
          <a:p>
            <a:pPr marL="361950"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ерховенство (перевага) (грец.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monarchia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єдиновладдя) одного з них є причиною хвороби.</a:t>
            </a:r>
          </a:p>
          <a:p>
            <a:pPr marL="361950" indent="-361950" algn="just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Протилежне лікується протилежним </a:t>
            </a:r>
          </a:p>
          <a:p>
            <a:pPr marL="361950" indent="-361950"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(лат.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contraria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contrariis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curantur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теза, яка, можливо, належить Гіппократу).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53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C00000"/>
                </a:solidFill>
                <a:effectLst/>
              </a:rPr>
              <a:t>Алкмеон</a:t>
            </a:r>
            <a:endParaRPr lang="ru-RU" dirty="0">
              <a:solidFill>
                <a:srgbClr val="C00000"/>
              </a:soli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597710"/>
            <a:ext cx="52565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твору «Про природу» (до нашого часу не дійшов);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ивчав анатомію, багато лікував, зробив операцію видалення ока;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ершим визнав головний мозок вмістилищем розумової діяльності;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встановив зв’язок між органами чуттів та мозком;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важав, що місцем виникнення недуг є спинний мозок і кров (так було започатковано вчення про патогенез хвороб);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 першим, хто наважився почати розтин тварин.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228" y="1916832"/>
            <a:ext cx="3101497" cy="440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79712" y="980728"/>
            <a:ext cx="5029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(перша пол.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ст. до н.е.) – </a:t>
            </a:r>
          </a:p>
          <a:p>
            <a:pPr algn="ctr"/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античний лікар і </a:t>
            </a:r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</a:t>
            </a:r>
            <a:endParaRPr lang="uk-UA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66639" y="116632"/>
            <a:ext cx="75608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uk-UA" sz="40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Кнідоська </a:t>
            </a:r>
            <a:r>
              <a:rPr lang="uk-UA" sz="4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медична школа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12776"/>
            <a:ext cx="8424936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Представники школи дотримувались погляду на медицину як на науку – ремесло, що ним може оволодіти кожна людина.  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Намагалися виявити та з’ясувати основні причини походження хвороб, створити єдину теорію медицини: визначати ознаки хвороби – симптоми (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грец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ymptoma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співпадання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ознака) і діагностику (від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грец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diagnostikos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здатний розпізнавати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Розвивали вчення про чотири тілесні соки: кров, слиз, жовч  і чорну жовч. </a:t>
            </a:r>
          </a:p>
          <a:p>
            <a:pPr marL="342900" indent="-342900">
              <a:buFontTx/>
              <a:buAutoNum type="arabicPeriod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69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6612" y="404664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C00000"/>
                </a:solidFill>
                <a:effectLst/>
              </a:rPr>
              <a:t>Емпедокл – </a:t>
            </a:r>
            <a:br>
              <a:rPr lang="uk-UA" dirty="0" smtClean="0">
                <a:solidFill>
                  <a:srgbClr val="C00000"/>
                </a:solidFill>
                <a:effectLst/>
              </a:rPr>
            </a:br>
            <a:r>
              <a:rPr lang="uk-UA" sz="2000" dirty="0" smtClean="0">
                <a:solidFill>
                  <a:schemeClr val="tx1"/>
                </a:solidFill>
                <a:effectLst/>
              </a:rPr>
              <a:t>давньогрецький лікар, філософ, учений – природознавець, поет, оратор, політичний діяч</a:t>
            </a:r>
            <a:endParaRPr lang="ru-RU" sz="2000" dirty="0">
              <a:solidFill>
                <a:schemeClr val="tx1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03401" y="1239143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(490 – 430 р.р. до н.е.)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1540" y="1700808"/>
            <a:ext cx="507656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асновник сицилійської медичної школи;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аписав декілька філософських поем «Про природу сущого»           (2 тис. віршів) – про походження світу, будову та розвиток всесвіту;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одав світові ідею вічності речовин;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ідділив поняття «матерія» від поняття «сила»;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-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0" t="2988" r="3982" b="4875"/>
          <a:stretch/>
        </p:blipFill>
        <p:spPr bwMode="auto">
          <a:xfrm>
            <a:off x="5652120" y="1844824"/>
            <a:ext cx="3084587" cy="4505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660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260648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Коська медична школа</a:t>
            </a:r>
            <a:endParaRPr lang="ru-RU" sz="36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1196752"/>
            <a:ext cx="756084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Представники школи приймали людину, її здоров’я і хвороби в тісному зв’язку з навколишнім світом, прагнучи підтримувати в організмі природні цілющі сили.</a:t>
            </a:r>
          </a:p>
          <a:p>
            <a:pPr marL="342900" indent="-342900" algn="just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Розвивали вчення про чотири тілесні соки. </a:t>
            </a:r>
          </a:p>
          <a:p>
            <a:pPr marL="342900" indent="-342900" algn="just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Утверджували основи лікарської етики.</a:t>
            </a:r>
          </a:p>
          <a:p>
            <a:pPr marL="342900" indent="-342900" algn="just">
              <a:buAutoNum type="arabicPeriod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Розробили принципи спостереження і лікування біля ліжка хворого (грец.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linike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догляд за лежачими хворими від грец. –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klin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– ложе). Згодом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 ідеї лягли в основу клінічного напряму в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медицині. 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19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1640" y="260648"/>
            <a:ext cx="612068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0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Коська медична школа</a:t>
            </a:r>
          </a:p>
          <a:p>
            <a:pPr algn="ctr"/>
            <a:r>
              <a:rPr lang="uk-UA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Генеалогічне дерево Гіппократа</a:t>
            </a:r>
          </a:p>
          <a:p>
            <a:pPr algn="ctr"/>
            <a:r>
              <a:rPr lang="uk-UA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 1-го до 17-го коліна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348880"/>
            <a:ext cx="79208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Асклепій, Подалірій, Гіпполох, Сострат,</a:t>
            </a:r>
          </a:p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Дардан, Хризаміс, Клеоміттад, Феодор,</a:t>
            </a:r>
          </a:p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Сострат ІІ, Хризаміс ІІ, Феодор ІІ, Сострат ІІІ,</a:t>
            </a:r>
          </a:p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Небр, Гносидик, </a:t>
            </a:r>
            <a:r>
              <a:rPr lang="uk-UA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Гіппократ І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Гераклід,</a:t>
            </a:r>
          </a:p>
          <a:p>
            <a:pPr algn="ctr"/>
            <a:r>
              <a:rPr lang="uk-UA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Гіппократ ІІ (Великий)</a:t>
            </a:r>
          </a:p>
          <a:p>
            <a:pPr algn="ctr"/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роду Асклепіадів відомо сім Гіппократів</a:t>
            </a:r>
          </a:p>
          <a:p>
            <a:pPr algn="ctr"/>
            <a: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(усі писали про медицину)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68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0"/>
            <a:ext cx="777686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Гіппократ ІІ Великий</a:t>
            </a:r>
          </a:p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(біля 460 – 370 р.р. до н.е.)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1357563"/>
            <a:ext cx="56886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Розробив учення про типи людей (залежно від будови їхнього тіла й душевного складу);</a:t>
            </a:r>
          </a:p>
          <a:p>
            <a:r>
              <a:rPr lang="uk-UA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Систему лікування базував на принципах: недопущення шкоди для хворого, додержання обережності і зберігання його сил, поступовість у призначенні лікарських засобів;</a:t>
            </a:r>
          </a:p>
          <a:p>
            <a:r>
              <a:rPr lang="uk-UA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У загальній терапії застосовував гігієно-дієтичний і фармацевтичний методи;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2" t="4918" r="6703"/>
          <a:stretch/>
        </p:blipFill>
        <p:spPr bwMode="auto">
          <a:xfrm>
            <a:off x="6010236" y="1700809"/>
            <a:ext cx="3113688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393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323528" y="1052736"/>
            <a:ext cx="5059288" cy="58052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Був майстерним хірургом,   травматологом. Використовував різні пов’язки щодо лікування переломів, вивихів, ран. У десмургії далі використовують пов’язку «шапка Гіппократа»;</a:t>
            </a:r>
          </a:p>
          <a:p>
            <a:pPr marL="0" indent="0">
              <a:buNone/>
            </a:pPr>
            <a:r>
              <a:rPr lang="uk-UA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Вважають родоначальником медичної географії, бо лікар вважав, що при тривалих захворюваннях буває корисно змінити місце проживання.</a:t>
            </a:r>
          </a:p>
          <a:p>
            <a:pPr marL="0" indent="0">
              <a:buNone/>
            </a:pPr>
            <a:r>
              <a:rPr lang="uk-UA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Медична термінологія     Гіппократа є основою наукової медичної термінології усіх народів. </a:t>
            </a:r>
            <a:endParaRPr lang="uk-UA" sz="2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512" y="1268760"/>
            <a:ext cx="3411488" cy="3672408"/>
          </a:xfrm>
        </p:spPr>
      </p:pic>
    </p:spTree>
    <p:extLst>
      <p:ext uri="{BB962C8B-B14F-4D97-AF65-F5344CB8AC3E}">
        <p14:creationId xmlns:p14="http://schemas.microsoft.com/office/powerpoint/2010/main" val="2439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76672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Дерево платан на о. Кос, під яким Гіппократ оглядав пацієнтів</a:t>
            </a:r>
            <a:endParaRPr lang="ru-RU" sz="2800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56792"/>
            <a:ext cx="6480720" cy="4860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0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5656" y="260648"/>
            <a:ext cx="5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КЛЯТВА ГІППОКРАТА</a:t>
            </a:r>
            <a:endParaRPr lang="ru-RU" sz="40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91880" y="1116013"/>
            <a:ext cx="532859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7675" indent="-447675" algn="just">
              <a:buFont typeface="Wingdings" panose="05000000000000000000" pitchFamily="2" charset="2"/>
              <a:buChar char="v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 створення невідомий.</a:t>
            </a:r>
          </a:p>
          <a:p>
            <a:pPr marL="447675" indent="-447675" algn="just">
              <a:buFont typeface="Wingdings" panose="05000000000000000000" pitchFamily="2" charset="2"/>
              <a:buChar char="v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усній традиції здавна переходила від одного покоління до іншого і в основі своїй створена до Гіппократа.</a:t>
            </a:r>
          </a:p>
          <a:p>
            <a:pPr marL="447675" indent="-447675" algn="just">
              <a:buFont typeface="Wingdings" panose="05000000000000000000" pitchFamily="2" charset="2"/>
              <a:buChar char="v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Уперше літературно оформлена в ІІІ ст. до н.е. в Александрійській бібліотеці (м. Александрія); через 100 років після смерті Гіппократа.</a:t>
            </a:r>
          </a:p>
          <a:p>
            <a:pPr marL="447675" indent="-447675" algn="just">
              <a:buFont typeface="Wingdings" panose="05000000000000000000" pitchFamily="2" charset="2"/>
              <a:buChar char="v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 назвою «Клятва» уміщена в «Збірник Гіппократа» (біля 280 р. до н.е.).</a:t>
            </a:r>
          </a:p>
          <a:p>
            <a:pPr marL="447675" indent="-447675" algn="just">
              <a:buFont typeface="Wingdings" panose="05000000000000000000" pitchFamily="2" charset="2"/>
              <a:buChar char="v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Пізніше в широких колах стала називатись іменем Гіппократа – в честь легендарного лікаря.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8"/>
          <a:stretch/>
        </p:blipFill>
        <p:spPr bwMode="auto">
          <a:xfrm>
            <a:off x="251520" y="1556792"/>
            <a:ext cx="3173517" cy="4391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185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8146" y="730694"/>
            <a:ext cx="8286808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prstClr val="black"/>
              </a:solidFill>
            </a:endParaRPr>
          </a:p>
          <a:p>
            <a:pPr algn="ctr"/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Клянусь 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Аполлоном –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лікарем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Асклепієм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Гігієєю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Панацеєю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всіма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богами та богинями,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беручи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свідки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виконувати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чесно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моїх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сил і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таку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присягу і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письмове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зобов’язання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поважати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особу,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навчила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мене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лікарського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рівні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моїми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батьками і в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разі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потреби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допомагати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потребах;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нащадків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вважати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братами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захочуть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вивчати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викладати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безплатно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без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усякого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договору;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настанови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усні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уроки і все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інше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науці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передавати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синам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синам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учителя і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учням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зв’язаним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зобов’язанням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клятвою за законом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медичним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нікому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іншому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Я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спрямую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режим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їхню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вигоду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моїх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сил і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мого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5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утримаюся</a:t>
            </a:r>
            <a:r>
              <a:rPr lang="ru-RU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заподіяння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будь-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шкоди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5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несправедливості</a:t>
            </a:r>
            <a:r>
              <a:rPr lang="ru-RU" sz="2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339752" y="62334"/>
            <a:ext cx="42518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КЛЯТВА ГІППОКРАТА</a:t>
            </a:r>
            <a:endParaRPr lang="ru-RU" sz="3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90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7186" y="1052736"/>
            <a:ext cx="8215370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не дам смертельного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засобу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нікому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проситиме</a:t>
            </a:r>
            <a:r>
              <a:rPr lang="ru-RU" sz="2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мене, і </a:t>
            </a:r>
            <a:r>
              <a:rPr lang="ru-RU" sz="2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вкажу</a:t>
            </a:r>
            <a:r>
              <a:rPr lang="ru-RU" sz="2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шляху до такого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замислу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так само як не дам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ніякій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жінці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абортивного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песарія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Чисто і непорочно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проводитиму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робитиму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витину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кам’яну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недугу,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полишаючи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людям,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займаються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цією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справою. В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би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дім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 не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зайшов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ввійду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туди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хворого, далекий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усього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зловмисного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несправедливого і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згубного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особливо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любовних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справ з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жінками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чоловіками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вільними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рабами.</a:t>
            </a:r>
          </a:p>
          <a:p>
            <a:pPr algn="ctr"/>
            <a:endParaRPr lang="ru-RU" sz="2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а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без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я не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побачив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не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почув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чого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слід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коли-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небудь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розголошувати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мовчатиму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вважаючи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таємницею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непорушно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виконує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клятву, нехай буде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в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слава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поміж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людей на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вічні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часи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тому,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порушить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дасть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нещиро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клятву, нехай буде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протилежне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307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3608" y="332656"/>
            <a:ext cx="684076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«Збірник Гіппократа»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нциклопедія давньогрецької медицини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948190"/>
            <a:ext cx="45365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Складений в Александрійській бібліотеці</a:t>
            </a:r>
          </a:p>
          <a:p>
            <a:pPr marL="266700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 століття після смерті Гіппократа (біля 280 р. до н.е.).</a:t>
            </a:r>
          </a:p>
          <a:p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 анонімних медичних творів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стилю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лікувальній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позиції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записані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ІІІ ст. до н.е.</a:t>
            </a:r>
          </a:p>
          <a:p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25809"/>
            <a:ext cx="3167531" cy="4230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633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55976" y="1268760"/>
            <a:ext cx="410445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думку більшості дослідників </a:t>
            </a:r>
          </a:p>
          <a:p>
            <a:pPr algn="ctr"/>
            <a:r>
              <a:rPr lang="uk-UA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Гіппократу могли належати:</a:t>
            </a:r>
          </a:p>
          <a:p>
            <a:pPr algn="ctr"/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Courier New" panose="02070309020205020404" pitchFamily="49" charset="0"/>
              <a:buChar char="o"/>
            </a:pPr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«Афоризми»</a:t>
            </a:r>
          </a:p>
          <a:p>
            <a:pPr marL="285750" indent="-285750" algn="ctr">
              <a:buFont typeface="Courier New" panose="02070309020205020404" pitchFamily="49" charset="0"/>
              <a:buChar char="o"/>
            </a:pPr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«Прогностика»</a:t>
            </a:r>
          </a:p>
          <a:p>
            <a:pPr marL="285750" indent="-285750" algn="ctr">
              <a:buFont typeface="Courier New" panose="02070309020205020404" pitchFamily="49" charset="0"/>
              <a:buChar char="o"/>
            </a:pPr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«Епідемії»</a:t>
            </a:r>
          </a:p>
          <a:p>
            <a:pPr marL="285750" indent="-285750" algn="ctr">
              <a:buFont typeface="Courier New" panose="02070309020205020404" pitchFamily="49" charset="0"/>
              <a:buChar char="o"/>
            </a:pPr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 повітря, води і місцевості»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44"/>
          <a:stretch/>
        </p:blipFill>
        <p:spPr bwMode="auto">
          <a:xfrm>
            <a:off x="700499" y="1268760"/>
            <a:ext cx="3660835" cy="4411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785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/>
          <a:lstStyle/>
          <a:p>
            <a:pPr algn="ctr"/>
            <a:r>
              <a:rPr lang="uk-UA" dirty="0" smtClean="0"/>
              <a:t>Афоризми Гіппократа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731696" cy="5187206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8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едицина</a:t>
            </a:r>
            <a:r>
              <a:rPr lang="ru-RU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воістину</a:t>
            </a:r>
            <a:r>
              <a:rPr lang="ru-RU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8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найблагороднішим</a:t>
            </a:r>
            <a:r>
              <a:rPr lang="ru-RU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</a:t>
            </a:r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незвичайної хвороби – </a:t>
            </a:r>
            <a:r>
              <a:rPr lang="uk-UA" sz="8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незвичні </a:t>
            </a:r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засоби.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Могутній дух рятує розслаблене тіло.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Робота, їжа, сон, любов – все повинно бути помірним.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сукнороби чистять сукна, вибиваючи їх від пилу, так гімнастика очищає організм.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Хворий повинен разом з лікарем боротися з хворобою.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Шлюб – це лихоманка навиворіт: він починається жаром і закінчується холодом.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Всякий надлишок противний природі.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Гімнастика, фізичні вправи, ходьба повинні міцно ввійти в повсякденний побут кожного, хто хоче зберегти працездатність, здоров’я, повноцінне і радісне життя.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Дії дієтичних засобів – тривалі, а дії ліків – швидкоплинні.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Душа людини розвивається до самої смерті.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сон полегшує страждання, хвороба не смертельна.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лікар не може принести користі, нехай він не шкодить.</a:t>
            </a:r>
            <a:endParaRPr lang="ru-RU" sz="8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803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548680"/>
            <a:ext cx="396044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 18 століть</a:t>
            </a: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екст збірника</a:t>
            </a: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ереписувався від руки.</a:t>
            </a:r>
          </a:p>
          <a:p>
            <a:pPr algn="ctr"/>
            <a:endParaRPr lang="uk-UA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Уперше виданий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1525 р.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Римі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атинською мовою,</a:t>
            </a:r>
          </a:p>
          <a:p>
            <a:pPr algn="ctr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ерез рік – </a:t>
            </a:r>
          </a:p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1526 р.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Венеції</a:t>
            </a:r>
          </a:p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рецькою мовою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23650"/>
            <a:ext cx="4130258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559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  <a:effectLst/>
              </a:rPr>
              <a:t>Клавдій гален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803" y="1556792"/>
            <a:ext cx="3340026" cy="47010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2191509"/>
            <a:ext cx="50405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 14 століть лікарі черпали з книг Галена знання з анатомії, фізіології, терапії, гігієни, фармакології, акушерства;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Написав понад 400 трактатів, серед них: «Про доцільність частин людського тіла», «Про анатомічні функції»;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Ввів поняття «діафіз» - головна частина трубчастих кісток, «епіфіз» – наконечник, що костеніє згодом, «симфіз» – волокниста зв’язка двох кісток;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Розрізняв м’язи-згиначі і розгиначі, шийні, грудні, міжреберні, черевні, м’язи обличчя, рота, крил носа і т.д.;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Зробив висновок: «без нерва немає жодної частини тіла, жодного руху, що називається довільним, і жодного відчуття»;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27348" y="1052736"/>
            <a:ext cx="4572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2000" b="1" dirty="0">
                <a:solidFill>
                  <a:schemeClr val="accent1">
                    <a:lumMod val="50000"/>
                  </a:schemeClr>
                </a:solidFill>
              </a:rPr>
              <a:t>(130-200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pp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.) - 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</a:rPr>
              <a:t>давньогрецький </a:t>
            </a:r>
          </a:p>
          <a:p>
            <a:pPr algn="ctr"/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</a:rPr>
              <a:t>і давньоримський лікар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66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435280" cy="4525963"/>
          </a:xfrm>
        </p:spPr>
        <p:txBody>
          <a:bodyPr/>
          <a:lstStyle/>
          <a:p>
            <a:pPr marL="285750" indent="-285750">
              <a:spcBef>
                <a:spcPts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uk-UA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Детально вивчив анатомію головного мозку, встановив функцію спинного мозку, описав будову серця, функцію легень, </a:t>
            </a:r>
            <a:r>
              <a:rPr lang="uk-UA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механізмидихання</a:t>
            </a:r>
            <a:r>
              <a:rPr lang="uk-UA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описав будову ока, вказав, що в артеріях тече кров;</a:t>
            </a:r>
          </a:p>
          <a:p>
            <a:pPr marL="285750" indent="-285750">
              <a:spcBef>
                <a:spcPts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uk-UA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«Народ </a:t>
            </a:r>
            <a:r>
              <a:rPr lang="uk-UA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любить ліки» – описав 470 лікарських речовин</a:t>
            </a:r>
            <a:r>
              <a:rPr lang="uk-UA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lvl="0" indent="-285750">
              <a:spcBef>
                <a:spcPts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uk-UA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Галенові </a:t>
            </a:r>
            <a:r>
              <a:rPr lang="uk-UA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препарати</a:t>
            </a:r>
            <a:r>
              <a:rPr lang="uk-UA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lvl="0" indent="542925">
              <a:spcBef>
                <a:spcPts val="0"/>
              </a:spcBef>
              <a:buClrTx/>
              <a:buSzTx/>
              <a:buNone/>
            </a:pPr>
            <a:r>
              <a:rPr lang="uk-UA" sz="1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1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астої, екстракти,</a:t>
            </a:r>
          </a:p>
          <a:p>
            <a:pPr marL="0" lvl="0" indent="542925">
              <a:spcBef>
                <a:spcPts val="0"/>
              </a:spcBef>
              <a:buClrTx/>
              <a:buSzTx/>
              <a:buNone/>
            </a:pPr>
            <a:r>
              <a:rPr lang="uk-UA" sz="1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uk-UA" sz="1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ірчичники, масла,</a:t>
            </a:r>
          </a:p>
          <a:p>
            <a:pPr marL="0" lvl="0" indent="542925">
              <a:spcBef>
                <a:spcPts val="0"/>
              </a:spcBef>
              <a:buClrTx/>
              <a:buSzTx/>
              <a:buNone/>
            </a:pPr>
            <a:r>
              <a:rPr lang="uk-UA" sz="1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1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иропи, пластирі,</a:t>
            </a:r>
          </a:p>
          <a:p>
            <a:pPr marL="0" lvl="0" indent="542925">
              <a:spcBef>
                <a:spcPts val="0"/>
              </a:spcBef>
              <a:buClrTx/>
              <a:buSzTx/>
              <a:buNone/>
            </a:pPr>
            <a:r>
              <a:rPr lang="uk-UA" sz="1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1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иготовлені з рослинної або тваринної сировини;</a:t>
            </a:r>
          </a:p>
          <a:p>
            <a:pPr lvl="0">
              <a:spcBef>
                <a:spcPts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uk-UA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Мав славу хірурга.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uk-UA" sz="18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76" r="11908" b="6776"/>
          <a:stretch/>
        </p:blipFill>
        <p:spPr bwMode="auto">
          <a:xfrm>
            <a:off x="2987824" y="3414117"/>
            <a:ext cx="4803626" cy="323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286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lib.rus.ec/i/19/498119/i_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6002" y="836712"/>
            <a:ext cx="3643338" cy="54650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4226668" y="1248515"/>
            <a:ext cx="457203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200" b="1" dirty="0" smtClean="0">
                <a:solidFill>
                  <a:schemeClr val="accent1">
                    <a:lumMod val="50000"/>
                  </a:schemeClr>
                </a:solidFill>
              </a:rPr>
              <a:t>(30/25 </a:t>
            </a:r>
            <a:r>
              <a:rPr lang="en-US" sz="2200" b="1" dirty="0" smtClean="0">
                <a:solidFill>
                  <a:schemeClr val="accent1">
                    <a:lumMod val="50000"/>
                  </a:schemeClr>
                </a:solidFill>
              </a:rPr>
              <a:t>pp</a:t>
            </a:r>
            <a:r>
              <a:rPr lang="uk-UA" sz="2200" b="1" dirty="0" smtClean="0">
                <a:solidFill>
                  <a:schemeClr val="accent1">
                    <a:lumMod val="50000"/>
                  </a:schemeClr>
                </a:solidFill>
              </a:rPr>
              <a:t>. до н.е. - 40/50 </a:t>
            </a:r>
            <a:r>
              <a:rPr lang="en-US" sz="2200" b="1" dirty="0" smtClean="0">
                <a:solidFill>
                  <a:schemeClr val="accent1">
                    <a:lumMod val="50000"/>
                  </a:schemeClr>
                </a:solidFill>
              </a:rPr>
              <a:t>pp</a:t>
            </a:r>
            <a:r>
              <a:rPr lang="uk-UA" sz="2200" b="1" dirty="0" smtClean="0">
                <a:solidFill>
                  <a:schemeClr val="accent1">
                    <a:lumMod val="50000"/>
                  </a:schemeClr>
                </a:solidFill>
              </a:rPr>
              <a:t>. н.е.)- 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визначний римський енциклопедист, великий рабовласник і лікар, автор багатотомної енциклопедії "</a:t>
            </a:r>
            <a:r>
              <a:rPr lang="en-US" sz="2000" b="1" dirty="0" err="1" smtClean="0">
                <a:solidFill>
                  <a:schemeClr val="accent1">
                    <a:lumMod val="50000"/>
                  </a:schemeClr>
                </a:solidFill>
              </a:rPr>
              <a:t>Artes</a:t>
            </a:r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" ("Мистецтво").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71151" y="255012"/>
            <a:ext cx="480894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cap="none" spc="0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Цельс</a:t>
            </a:r>
            <a:r>
              <a:rPr lang="uk-UA" sz="4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sz="4400" b="1" cap="none" spc="0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Авл</a:t>
            </a:r>
            <a:r>
              <a:rPr lang="uk-UA" sz="4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sz="4400" b="1" cap="none" spc="0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Конелій</a:t>
            </a:r>
            <a:r>
              <a:rPr lang="uk-UA" sz="4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44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19340" y="2916188"/>
            <a:ext cx="5112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залучив великий штат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перекладачів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та </a:t>
            </a:r>
            <a:r>
              <a:rPr lang="ru-RU" sz="20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копіїстів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для перекладу </a:t>
            </a:r>
            <a:r>
              <a:rPr lang="ru-RU" sz="20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праць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філософії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риторики, права,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медицини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сільського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господарства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військової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справи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грецьких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александрійських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індійських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інших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авторів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порадник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лікуючи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валетудинарії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рабів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)»;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римської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галузі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гігієни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те-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рапії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і, особливо,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8187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595" y="332656"/>
            <a:ext cx="8255843" cy="838200"/>
          </a:xfrm>
        </p:spPr>
        <p:txBody>
          <a:bodyPr/>
          <a:lstStyle/>
          <a:p>
            <a:pPr algn="ctr"/>
            <a:r>
              <a:rPr lang="uk-UA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Медицина в Стародавньому римі</a:t>
            </a:r>
            <a:endParaRPr lang="ru-RU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99"/>
          <a:stretch/>
        </p:blipFill>
        <p:spPr bwMode="auto">
          <a:xfrm>
            <a:off x="444699" y="1700808"/>
            <a:ext cx="8204028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03648" y="1268760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Римська імперія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165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20"/>
            <a:ext cx="5040560" cy="295232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buClrTx/>
              <a:buFont typeface="Wingdings" panose="05000000000000000000" pitchFamily="2" charset="2"/>
              <a:buChar char="v"/>
            </a:pP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Уперше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введено посади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головних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лікарів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архіятрів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великих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міст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провінцій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10000"/>
              </a:lnSpc>
              <a:buClrTx/>
              <a:buSzPct val="80000"/>
              <a:buFont typeface="Wingdings" panose="05000000000000000000" pitchFamily="2" charset="2"/>
              <a:buChar char="v"/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організовано медичну службу у війську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6662"/>
            <a:ext cx="3960440" cy="2970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3356992"/>
            <a:ext cx="8640960" cy="341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8650" algn="just">
              <a:lnSpc>
                <a:spcPct val="110000"/>
              </a:lnSpc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кожну когорту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1000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воїнів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припадало 2 – 4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медики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(типу фельдшерів). Табір у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 легіони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12 - 13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тисяч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воїнів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 валетунарій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(дослівно _ здравницю) на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ліжок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ікування здійснювалося в польових рухомих шпиталях.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лікарів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Medicus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2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upload.wikimedia.org/wikipedia/commons/0/05/Pedianus_Diosku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4086225" cy="56388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000628" y="142852"/>
            <a:ext cx="32028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Діоскорид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3438" y="1142984"/>
            <a:ext cx="407196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давньоримський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лікар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грецького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походження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, фармаколог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і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натураліст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, один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із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засновників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 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ботаніки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(І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століття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).</a:t>
            </a:r>
          </a:p>
          <a:p>
            <a:pPr algn="ctr"/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</a:rPr>
              <a:t>У своїй основній праці </a:t>
            </a:r>
          </a:p>
          <a:p>
            <a:pPr algn="ctr"/>
            <a:r>
              <a:rPr lang="uk-UA" sz="2400" b="1" dirty="0" err="1" smtClean="0">
                <a:solidFill>
                  <a:schemeClr val="accent1">
                    <a:lumMod val="50000"/>
                  </a:schemeClr>
                </a:solidFill>
              </a:rPr>
              <a:t>“Про</a:t>
            </a:r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</a:rPr>
              <a:t> лікувальні </a:t>
            </a:r>
            <a:r>
              <a:rPr lang="uk-UA" sz="2400" b="1" dirty="0" err="1" smtClean="0">
                <a:solidFill>
                  <a:schemeClr val="accent1">
                    <a:lumMod val="50000"/>
                  </a:schemeClr>
                </a:solidFill>
              </a:rPr>
              <a:t>засоби”</a:t>
            </a:r>
            <a:r>
              <a:rPr lang="uk-UA" sz="2400" b="1" dirty="0" smtClean="0">
                <a:solidFill>
                  <a:schemeClr val="accent1">
                    <a:lumMod val="50000"/>
                  </a:schemeClr>
                </a:solidFill>
              </a:rPr>
              <a:t> згрупував за морфологічним принципом понад 500 рослин, систематизував усі відомі тоді медикаменти рослинного, тваринного і мінерального походження.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10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ile:Dioscorides De Materia Medica Byzantium 15th centu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357166"/>
            <a:ext cx="6072230" cy="454676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28728" y="5572140"/>
            <a:ext cx="59293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accent1">
                    <a:lumMod val="50000"/>
                  </a:schemeClr>
                </a:solidFill>
              </a:rPr>
              <a:t>Рукопис на латинській мові за </a:t>
            </a:r>
            <a:r>
              <a:rPr lang="uk-UA" sz="2000" b="1" dirty="0" err="1" smtClean="0">
                <a:solidFill>
                  <a:schemeClr val="accent1">
                    <a:lumMod val="50000"/>
                  </a:schemeClr>
                </a:solidFill>
              </a:rPr>
              <a:t>Діоскоридом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844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для самоконтролю</a:t>
            </a:r>
            <a:endParaRPr lang="uk-UA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3285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r>
              <a:rPr lang="uk-UA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k-UA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Виберіть та назвіть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представників грецької медичної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міфології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Асклепій, Гігієя, Панакея, Махаон, </a:t>
            </a:r>
            <a:r>
              <a:rPr lang="uk-UA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Подалірій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Алкмеон, Емпедокл, Гіппократ, Гален, </a:t>
            </a:r>
            <a:r>
              <a:rPr lang="uk-UA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Цельс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Діоскорид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07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686800" cy="54620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714375">
              <a:buNone/>
            </a:pP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714375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Ким були ці міфічні герої:</a:t>
            </a:r>
          </a:p>
          <a:p>
            <a:pPr marL="0" indent="714375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Асклепій – </a:t>
            </a:r>
          </a:p>
          <a:p>
            <a:pPr marL="0" indent="714375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Гігієя –</a:t>
            </a:r>
          </a:p>
          <a:p>
            <a:pPr marL="0" indent="714375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Панакея –</a:t>
            </a:r>
          </a:p>
          <a:p>
            <a:pPr marL="0" indent="714375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Махаон – </a:t>
            </a:r>
          </a:p>
          <a:p>
            <a:pPr marL="0" indent="714375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Подалірій – </a:t>
            </a:r>
          </a:p>
        </p:txBody>
      </p:sp>
    </p:spTree>
    <p:extLst>
      <p:ext uri="{BB962C8B-B14F-4D97-AF65-F5344CB8AC3E}">
        <p14:creationId xmlns:p14="http://schemas.microsoft.com/office/powerpoint/2010/main" val="243190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260648"/>
            <a:ext cx="8686800" cy="5819477"/>
          </a:xfrm>
        </p:spPr>
        <p:txBody>
          <a:bodyPr/>
          <a:lstStyle/>
          <a:p>
            <a:pPr marL="0" indent="0" algn="ctr">
              <a:buNone/>
            </a:pPr>
            <a:r>
              <a:rPr lang="uk-UA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3.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628650" algn="ctr">
              <a:buNone/>
            </a:pP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628650" algn="ctr">
              <a:buNone/>
            </a:pP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628650" algn="ct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Поясніть назви термінів: </a:t>
            </a:r>
          </a:p>
          <a:p>
            <a:pPr marL="0" indent="628650" algn="ct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«ятреї», «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періодевіти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асклепійони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80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686800" cy="5534075"/>
          </a:xfrm>
        </p:spPr>
        <p:txBody>
          <a:bodyPr/>
          <a:lstStyle/>
          <a:p>
            <a:pPr marL="0" indent="0" algn="ctr">
              <a:buNone/>
            </a:pPr>
            <a:r>
              <a:rPr lang="uk-UA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4.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714375">
              <a:buNone/>
            </a:pP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714375" algn="ct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означають ці символи?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86" y="2564904"/>
            <a:ext cx="2591802" cy="3915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564904"/>
            <a:ext cx="2808312" cy="3915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485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04664"/>
            <a:ext cx="8686800" cy="5606083"/>
          </a:xfrm>
        </p:spPr>
        <p:txBody>
          <a:bodyPr/>
          <a:lstStyle/>
          <a:p>
            <a:pPr marL="0" indent="0" algn="ctr">
              <a:buNone/>
            </a:pPr>
            <a:r>
              <a:rPr lang="uk-UA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5.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62865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628650" algn="ctr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628650" algn="ctr">
              <a:buNone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Опишіть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заслуги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Гіппократа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32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404664"/>
            <a:ext cx="8686800" cy="5675461"/>
          </a:xfrm>
        </p:spPr>
        <p:txBody>
          <a:bodyPr/>
          <a:lstStyle/>
          <a:p>
            <a:pPr marL="0" indent="0" algn="ctr">
              <a:buNone/>
            </a:pPr>
            <a:r>
              <a:rPr lang="uk-UA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r>
              <a:rPr lang="uk-UA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62865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628650" algn="ctr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628650" algn="ctr">
              <a:buNone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Назвіть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внесок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Галена 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5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літератури</a:t>
            </a:r>
            <a:endParaRPr lang="uk-UA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805264"/>
          </a:xfrm>
        </p:spPr>
        <p:txBody>
          <a:bodyPr>
            <a:normAutofit/>
          </a:bodyPr>
          <a:lstStyle/>
          <a:p>
            <a:pPr marL="0" indent="360000">
              <a:buNone/>
            </a:pP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 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 і </a:t>
            </a:r>
            <a:r>
              <a:rPr lang="uk-UA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медсестринства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навчальний посібник / Л.Ф.Луцик, В.Р.Малюта, В.І.Мельник, О.Г.</a:t>
            </a:r>
            <a:r>
              <a:rPr lang="uk-UA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Григола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– Київ: ВСВ «Медицина», 2018. – С. 37-54.</a:t>
            </a:r>
            <a:endParaRPr lang="uk-UA" sz="14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60000">
              <a:buNone/>
            </a:pPr>
            <a:r>
              <a:rPr lang="uk-UA" sz="1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Шегедин</a:t>
            </a: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М.Б. 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 медицини та </a:t>
            </a:r>
            <a:r>
              <a:rPr lang="uk-UA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медсестринства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М.Б.</a:t>
            </a:r>
            <a:r>
              <a:rPr lang="uk-UA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Шегедин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Н.О.Мудрик. – Тернопіль: </a:t>
            </a:r>
            <a:r>
              <a:rPr lang="uk-UA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Укрмедкнига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2003. – С. 27-54.</a:t>
            </a:r>
          </a:p>
          <a:p>
            <a:pPr marL="0" indent="360000" algn="ctr">
              <a:buNone/>
            </a:pPr>
            <a:r>
              <a:rPr lang="uk-UA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ЕЛЕКТРОННІ РЕСУРСИ</a:t>
            </a:r>
          </a:p>
          <a:p>
            <a:pPr marL="0" indent="360000">
              <a:buNone/>
            </a:pP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Алкмеон 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[Електронний ресурс]: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Wikipedia.org. 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Сервер вільної енциклопедії. – Режим доступу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https://ru.wikipedia.org/wiki/%D0%90%D0%BB%D0%BA%D0%BC%D0%B5%D0%BE%D0%BD_%D0%9A%D1%80%D0%BE%D1%82%D0%BE%D0%BD%D1%81%D0%BA%D0%B8%D0%B9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360000">
              <a:buNone/>
            </a:pP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Гіппократ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[Електронний ресурс]: 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Wikipedia.org. 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Сервер вільної енциклопедії. – Режим доступу:</a:t>
            </a:r>
            <a:r>
              <a:rPr lang="uk-UA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://ru.wikipedia.org/wiki/%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D0%93%D0%B8%D0%BF%D0%BF%D0%BE%D0%BA%D1%80%D0%B0%D1%82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360000">
              <a:buNone/>
            </a:pPr>
            <a:r>
              <a:rPr lang="uk-UA" sz="1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Діоскорид</a:t>
            </a:r>
            <a:r>
              <a:rPr lang="uk-UA" sz="1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[Електронний ресурс]: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Wikipedia.org. 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Сервер вільної енциклопедії. – Режим доступу: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https://uk.wikipedia.org/wiki/%D0%94%D1%96%D0%BE%D1%81%D0%BA%D0%BE%D1%80%D0%B8%D0%B4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360000">
              <a:buNone/>
            </a:pP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Емпедокл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[Електронний ресурс]: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Wikipedia.org. 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Сервер вільної енциклопедії. – Режим доступу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https://ru.wikipedia.org/wiki/%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D0%AD%D0%BC%D0%BF%D0%B5%D0%B4%D0%BE%D0%BA%D0%BB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360000">
              <a:buNone/>
            </a:pP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Клавдій Гален 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[Електронний ресурс]: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Wikipedia.org. 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Сервер вільної енциклопедії. – Режим доступу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://uk.wikipedia.org/wiki/%D0%9A%D0%BB%D0%B0%D0%B2%D0%B4%D1%96%D0%B9_%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D0%93%D0%B0%D0%BB%D0%B5%D0%BD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360000">
              <a:buNone/>
            </a:pPr>
            <a:r>
              <a:rPr lang="uk-UA" sz="1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Цельс</a:t>
            </a: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Авл</a:t>
            </a: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Конелій</a:t>
            </a: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[Електронний ресурс]: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Wikipedia.org. 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Сервер вільної енциклопедії. – Режим доступу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https://uk.wikipedia.org/wiki/%D0%90%D0%B2%D0%BB_%D0%9A%D0%BE%D1%80%D0%BD%D0%B5%D0%BB%D1%96%D0%B9_%</a:t>
            </a:r>
            <a:r>
              <a:rPr lang="en-US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D0%A6%D0%B5%D0%BB%D1%8C%D1%81</a:t>
            </a:r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360000">
              <a:buNone/>
            </a:pPr>
            <a:r>
              <a:rPr lang="uk-UA" sz="1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360000">
              <a:buNone/>
            </a:pPr>
            <a:endParaRPr lang="uk-UA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60000">
              <a:buNone/>
            </a:pPr>
            <a:endParaRPr lang="uk-UA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60000">
              <a:buNone/>
            </a:pPr>
            <a:endParaRPr lang="uk-UA" sz="20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20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1111</TotalTime>
  <Words>2529</Words>
  <Application>Microsoft Office PowerPoint</Application>
  <PresentationFormat>Экран (4:3)</PresentationFormat>
  <Paragraphs>328</Paragraphs>
  <Slides>48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48</vt:i4>
      </vt:variant>
    </vt:vector>
  </HeadingPairs>
  <TitlesOfParts>
    <vt:vector size="51" baseType="lpstr">
      <vt:lpstr>Трек</vt:lpstr>
      <vt:lpstr>2_Трек</vt:lpstr>
      <vt:lpstr>3_Трек</vt:lpstr>
      <vt:lpstr>НІЖИНСЬКИЙ МЕДИЧНИЙ КОЛЕДЖ Чернігівської обласної ради</vt:lpstr>
      <vt:lpstr>Презентация PowerPoint</vt:lpstr>
      <vt:lpstr>План заняття</vt:lpstr>
      <vt:lpstr>Презентация PowerPoint</vt:lpstr>
      <vt:lpstr>Презентация PowerPoint</vt:lpstr>
      <vt:lpstr>Найбільші цивілізації  Стародавнього світу</vt:lpstr>
      <vt:lpstr>Презентация PowerPoint</vt:lpstr>
      <vt:lpstr>Презентация PowerPoint</vt:lpstr>
      <vt:lpstr>Презентация PowerPoint</vt:lpstr>
      <vt:lpstr>Презентация PowerPoint</vt:lpstr>
      <vt:lpstr>Кентавр хирон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Алкмеон</vt:lpstr>
      <vt:lpstr>Презентация PowerPoint</vt:lpstr>
      <vt:lpstr>Емпедокл –  давньогрецький лікар, філософ, учений – природознавець, поет, оратор, політичний діяч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Афоризми Гіппократа</vt:lpstr>
      <vt:lpstr>Презентация PowerPoint</vt:lpstr>
      <vt:lpstr>Клавдій гален</vt:lpstr>
      <vt:lpstr>Презентация PowerPoint</vt:lpstr>
      <vt:lpstr>Презентация PowerPoint</vt:lpstr>
      <vt:lpstr>Медицина в Стародавньому римі</vt:lpstr>
      <vt:lpstr>Презентация PowerPoint</vt:lpstr>
      <vt:lpstr>Презентация PowerPoint</vt:lpstr>
      <vt:lpstr>Презентация PowerPoint</vt:lpstr>
      <vt:lpstr>Завдання для самоконтролю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літератури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Sekretar</cp:lastModifiedBy>
  <cp:revision>111</cp:revision>
  <dcterms:created xsi:type="dcterms:W3CDTF">2016-01-22T05:23:37Z</dcterms:created>
  <dcterms:modified xsi:type="dcterms:W3CDTF">2018-03-02T08:46:03Z</dcterms:modified>
</cp:coreProperties>
</file>