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1" r:id="rId5"/>
    <p:sldId id="272" r:id="rId6"/>
    <p:sldId id="260" r:id="rId7"/>
    <p:sldId id="261" r:id="rId8"/>
    <p:sldId id="262" r:id="rId9"/>
    <p:sldId id="263" r:id="rId10"/>
    <p:sldId id="274" r:id="rId11"/>
    <p:sldId id="269" r:id="rId12"/>
    <p:sldId id="270" r:id="rId13"/>
    <p:sldId id="266" r:id="rId14"/>
    <p:sldId id="268" r:id="rId15"/>
    <p:sldId id="267"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48E3B88B-5A93-49A1-8424-1E9DD16F3172}" type="datetimeFigureOut">
              <a:rPr lang="ru-RU" smtClean="0"/>
              <a:t>04.03.2018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F4D59D-64C5-4A88-A955-91ED2AF903B6}" type="slidenum">
              <a:rPr lang="ru-RU" smtClean="0"/>
              <a:t>‹#›</a:t>
            </a:fld>
            <a:endParaRPr lang="ru-RU"/>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8E3B88B-5A93-49A1-8424-1E9DD16F3172}" type="datetimeFigureOut">
              <a:rPr lang="ru-RU" smtClean="0"/>
              <a:t>04.03.2018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8E3B88B-5A93-49A1-8424-1E9DD16F3172}" type="datetimeFigureOut">
              <a:rPr lang="ru-RU" smtClean="0"/>
              <a:t>04.03.2018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48E3B88B-5A93-49A1-8424-1E9DD16F3172}" type="datetimeFigureOut">
              <a:rPr lang="ru-RU" smtClean="0"/>
              <a:t>04.03.2018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5" name="Title 94"/>
          <p:cNvSpPr>
            <a:spLocks noGrp="1"/>
          </p:cNvSpPr>
          <p:nvPr>
            <p:ph type="title"/>
          </p:nvPr>
        </p:nvSpPr>
        <p:spPr>
          <a:xfrm>
            <a:off x="457200" y="4463568"/>
            <a:ext cx="8305800" cy="1143000"/>
          </a:xfrm>
        </p:spPr>
        <p:txBody>
          <a:bodyPr/>
          <a:lstStyle/>
          <a:p>
            <a:r>
              <a:rPr lang="ru-RU" smtClean="0"/>
              <a:t>Образец заголовка</a:t>
            </a:r>
            <a:endParaRPr lang="en-US"/>
          </a:p>
        </p:txBody>
      </p:sp>
      <p:sp>
        <p:nvSpPr>
          <p:cNvPr id="2" name="Date Placeholder 1"/>
          <p:cNvSpPr>
            <a:spLocks noGrp="1"/>
          </p:cNvSpPr>
          <p:nvPr>
            <p:ph type="dt" sz="half" idx="10"/>
          </p:nvPr>
        </p:nvSpPr>
        <p:spPr/>
        <p:txBody>
          <a:bodyPr/>
          <a:lstStyle/>
          <a:p>
            <a:fld id="{48E3B88B-5A93-49A1-8424-1E9DD16F3172}" type="datetimeFigureOut">
              <a:rPr lang="ru-RU" smtClean="0"/>
              <a:t>04.03.2018</a:t>
            </a:fld>
            <a:endParaRPr lang="ru-RU"/>
          </a:p>
        </p:txBody>
      </p:sp>
      <p:sp>
        <p:nvSpPr>
          <p:cNvPr id="91" name="Footer Placeholder 90"/>
          <p:cNvSpPr>
            <a:spLocks noGrp="1"/>
          </p:cNvSpPr>
          <p:nvPr>
            <p:ph type="ftr" sz="quarter" idx="11"/>
          </p:nvPr>
        </p:nvSpPr>
        <p:spPr/>
        <p:txBody>
          <a:bodyPr/>
          <a:lstStyle/>
          <a:p>
            <a:endParaRPr lang="ru-RU"/>
          </a:p>
        </p:txBody>
      </p:sp>
      <p:sp>
        <p:nvSpPr>
          <p:cNvPr id="92" name="Slide Number Placeholder 91"/>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48E3B88B-5A93-49A1-8424-1E9DD16F3172}" type="datetimeFigureOut">
              <a:rPr lang="ru-RU" smtClean="0"/>
              <a:t>04.03.2018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48E3B88B-5A93-49A1-8424-1E9DD16F3172}" type="datetimeFigureOut">
              <a:rPr lang="ru-RU" smtClean="0"/>
              <a:t>04.03.2018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48E3B88B-5A93-49A1-8424-1E9DD16F3172}" type="datetimeFigureOut">
              <a:rPr lang="ru-RU" smtClean="0"/>
              <a:t>04.03.2018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E3B88B-5A93-49A1-8424-1E9DD16F3172}" type="datetimeFigureOut">
              <a:rPr lang="ru-RU" smtClean="0"/>
              <a:t>04.03.2018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4F4D59D-64C5-4A88-A955-91ED2AF903B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8E3B88B-5A93-49A1-8424-1E9DD16F3172}" type="datetimeFigureOut">
              <a:rPr lang="ru-RU" smtClean="0"/>
              <a:t>04.03.2018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F4D59D-64C5-4A88-A955-91ED2AF903B6}" type="slidenum">
              <a:rPr lang="ru-RU" smtClean="0"/>
              <a:t>‹#›</a:t>
            </a:fld>
            <a:endParaRPr lang="ru-RU"/>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5" name="Date Placeholder 4"/>
          <p:cNvSpPr>
            <a:spLocks noGrp="1"/>
          </p:cNvSpPr>
          <p:nvPr>
            <p:ph type="dt" sz="half" idx="10"/>
          </p:nvPr>
        </p:nvSpPr>
        <p:spPr/>
        <p:txBody>
          <a:bodyPr/>
          <a:lstStyle/>
          <a:p>
            <a:fld id="{48E3B88B-5A93-49A1-8424-1E9DD16F3172}" type="datetimeFigureOut">
              <a:rPr lang="ru-RU" smtClean="0"/>
              <a:t>04.03.2018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F4D59D-64C5-4A88-A955-91ED2AF903B6}" type="slidenum">
              <a:rPr lang="ru-RU" smtClean="0"/>
              <a:t>‹#›</a:t>
            </a:fld>
            <a:endParaRPr lang="ru-RU"/>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48E3B88B-5A93-49A1-8424-1E9DD16F3172}" type="datetimeFigureOut">
              <a:rPr lang="ru-RU" smtClean="0"/>
              <a:t>04.03.2018</a:t>
            </a:fld>
            <a:endParaRPr lang="ru-RU"/>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E4F4D59D-64C5-4A88-A955-91ED2AF903B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1006" y="516788"/>
            <a:ext cx="8640960" cy="3170099"/>
          </a:xfrm>
          <a:prstGeom prst="rect">
            <a:avLst/>
          </a:prstGeom>
          <a:noFill/>
        </p:spPr>
        <p:txBody>
          <a:bodyPr wrap="square" lIns="91440" tIns="45720" rIns="91440" bIns="45720">
            <a:spAutoFit/>
          </a:bodyPr>
          <a:lstStyle/>
          <a:p>
            <a:pPr algn="ctr"/>
            <a:r>
              <a:rPr lang="uk-UA"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відкрите заняття викладача Одеського коледжу комп'ютерних технологій «сервер»</a:t>
            </a:r>
          </a:p>
          <a:p>
            <a:pPr algn="ctr"/>
            <a:r>
              <a:rPr lang="uk-U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Преподобної н. л.</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Прямоугольник 4"/>
          <p:cNvSpPr/>
          <p:nvPr/>
        </p:nvSpPr>
        <p:spPr>
          <a:xfrm>
            <a:off x="497647" y="3068960"/>
            <a:ext cx="8287678" cy="2585323"/>
          </a:xfrm>
          <a:prstGeom prst="rect">
            <a:avLst/>
          </a:prstGeom>
          <a:noFill/>
        </p:spPr>
        <p:txBody>
          <a:bodyPr wrap="square" lIns="91440" tIns="45720" rIns="91440" bIns="45720">
            <a:spAutoFit/>
          </a:bodyPr>
          <a:lstStyle/>
          <a:p>
            <a:pPr algn="ctr">
              <a:lnSpc>
                <a:spcPct val="150000"/>
              </a:lnSpc>
            </a:pPr>
            <a:r>
              <a:rPr lang="ru-RU"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У</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досконалення</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культури</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мовлення</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898463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897926"/>
          </a:xfrm>
        </p:spPr>
        <p:txBody>
          <a:bodyPr>
            <a:noAutofit/>
          </a:bodyPr>
          <a:lstStyle/>
          <a:p>
            <a:pPr algn="ctr"/>
            <a:r>
              <a:rPr lang="uk-UA" sz="2400" i="1" dirty="0">
                <a:solidFill>
                  <a:schemeClr val="accent6">
                    <a:lumMod val="50000"/>
                  </a:schemeClr>
                </a:solidFill>
                <a:latin typeface="Times New Roman" pitchFamily="18" charset="0"/>
                <a:cs typeface="Times New Roman" pitchFamily="18" charset="0"/>
              </a:rPr>
              <a:t>Прочитайте текст, правильно наголошуючи слова </a:t>
            </a:r>
            <a:r>
              <a:rPr lang="uk-UA" sz="2400" i="1" dirty="0" err="1">
                <a:solidFill>
                  <a:schemeClr val="accent6">
                    <a:lumMod val="50000"/>
                  </a:schemeClr>
                </a:solidFill>
                <a:latin typeface="Times New Roman" pitchFamily="18" charset="0"/>
                <a:cs typeface="Times New Roman" pitchFamily="18" charset="0"/>
              </a:rPr>
              <a:t>прОшу</a:t>
            </a:r>
            <a:r>
              <a:rPr lang="uk-UA" sz="2400" i="1" dirty="0">
                <a:solidFill>
                  <a:schemeClr val="accent6">
                    <a:lumMod val="50000"/>
                  </a:schemeClr>
                </a:solidFill>
                <a:latin typeface="Times New Roman" pitchFamily="18" charset="0"/>
                <a:cs typeface="Times New Roman" pitchFamily="18" charset="0"/>
              </a:rPr>
              <a:t> чи </a:t>
            </a:r>
            <a:r>
              <a:rPr lang="uk-UA" sz="2400" i="1" dirty="0" err="1">
                <a:solidFill>
                  <a:schemeClr val="accent6">
                    <a:lumMod val="50000"/>
                  </a:schemeClr>
                </a:solidFill>
                <a:latin typeface="Times New Roman" pitchFamily="18" charset="0"/>
                <a:cs typeface="Times New Roman" pitchFamily="18" charset="0"/>
              </a:rPr>
              <a:t>прошУ</a:t>
            </a:r>
            <a:r>
              <a:rPr lang="uk-UA" sz="2400" i="1" dirty="0">
                <a:solidFill>
                  <a:schemeClr val="accent6">
                    <a:lumMod val="50000"/>
                  </a:schemeClr>
                </a:solidFill>
                <a:latin typeface="Times New Roman" pitchFamily="18" charset="0"/>
                <a:cs typeface="Times New Roman" pitchFamily="18" charset="0"/>
              </a:rPr>
              <a:t>.</a:t>
            </a:r>
            <a:r>
              <a:rPr lang="ru-RU" sz="2400" dirty="0">
                <a:solidFill>
                  <a:schemeClr val="accent6">
                    <a:lumMod val="50000"/>
                  </a:schemeClr>
                </a:solidFill>
                <a:latin typeface="Times New Roman" pitchFamily="18" charset="0"/>
                <a:cs typeface="Times New Roman" pitchFamily="18" charset="0"/>
              </a:rPr>
              <a:t/>
            </a:r>
            <a:br>
              <a:rPr lang="ru-RU" sz="2400" dirty="0">
                <a:solidFill>
                  <a:schemeClr val="accent6">
                    <a:lumMod val="50000"/>
                  </a:schemeClr>
                </a:solidFill>
                <a:latin typeface="Times New Roman" pitchFamily="18" charset="0"/>
                <a:cs typeface="Times New Roman" pitchFamily="18" charset="0"/>
              </a:rPr>
            </a:br>
            <a:r>
              <a:rPr lang="uk-UA" sz="2400" i="1" dirty="0">
                <a:solidFill>
                  <a:schemeClr val="accent6">
                    <a:lumMod val="50000"/>
                  </a:schemeClr>
                </a:solidFill>
                <a:latin typeface="Times New Roman" pitchFamily="18" charset="0"/>
                <a:cs typeface="Times New Roman" pitchFamily="18" charset="0"/>
              </a:rPr>
              <a:t>	</a:t>
            </a:r>
            <a:r>
              <a:rPr lang="ru-RU" sz="2400" dirty="0">
                <a:solidFill>
                  <a:schemeClr val="accent6">
                    <a:lumMod val="50000"/>
                  </a:schemeClr>
                </a:solidFill>
                <a:latin typeface="Times New Roman" pitchFamily="18" charset="0"/>
                <a:cs typeface="Times New Roman" pitchFamily="18" charset="0"/>
              </a:rPr>
              <a:t/>
            </a:r>
            <a:br>
              <a:rPr lang="ru-RU" sz="2400" dirty="0">
                <a:solidFill>
                  <a:schemeClr val="accent6">
                    <a:lumMod val="50000"/>
                  </a:schemeClr>
                </a:solidFill>
                <a:latin typeface="Times New Roman" pitchFamily="18" charset="0"/>
                <a:cs typeface="Times New Roman" pitchFamily="18" charset="0"/>
              </a:rPr>
            </a:br>
            <a:r>
              <a:rPr lang="uk-UA" sz="2400" i="1" dirty="0">
                <a:solidFill>
                  <a:schemeClr val="accent6">
                    <a:lumMod val="50000"/>
                  </a:schemeClr>
                </a:solidFill>
                <a:latin typeface="Times New Roman" pitchFamily="18" charset="0"/>
                <a:cs typeface="Times New Roman" pitchFamily="18" charset="0"/>
              </a:rPr>
              <a:t>Прошу </a:t>
            </a:r>
            <a:r>
              <a:rPr lang="uk-UA" sz="2400" dirty="0">
                <a:solidFill>
                  <a:schemeClr val="accent6">
                    <a:lumMod val="50000"/>
                  </a:schemeClr>
                </a:solidFill>
                <a:latin typeface="Times New Roman" pitchFamily="18" charset="0"/>
                <a:cs typeface="Times New Roman" pitchFamily="18" charset="0"/>
              </a:rPr>
              <a:t>чи </a:t>
            </a:r>
            <a:r>
              <a:rPr lang="uk-UA" sz="2400" i="1" dirty="0">
                <a:solidFill>
                  <a:schemeClr val="accent6">
                    <a:lumMod val="50000"/>
                  </a:schemeClr>
                </a:solidFill>
                <a:latin typeface="Times New Roman" pitchFamily="18" charset="0"/>
                <a:cs typeface="Times New Roman" pitchFamily="18" charset="0"/>
              </a:rPr>
              <a:t>прошу?</a:t>
            </a:r>
            <a:r>
              <a:rPr lang="ru-RU" sz="2400" dirty="0">
                <a:solidFill>
                  <a:schemeClr val="accent6">
                    <a:lumMod val="50000"/>
                  </a:schemeClr>
                </a:solidFill>
                <a:latin typeface="Times New Roman" pitchFamily="18" charset="0"/>
                <a:cs typeface="Times New Roman" pitchFamily="18" charset="0"/>
              </a:rPr>
              <a:t/>
            </a:r>
            <a:br>
              <a:rPr lang="ru-RU" sz="2400" dirty="0">
                <a:solidFill>
                  <a:schemeClr val="accent6">
                    <a:lumMod val="50000"/>
                  </a:schemeClr>
                </a:solidFill>
                <a:latin typeface="Times New Roman" pitchFamily="18" charset="0"/>
                <a:cs typeface="Times New Roman" pitchFamily="18" charset="0"/>
              </a:rPr>
            </a:br>
            <a:endParaRPr lang="ru-RU" sz="2400" dirty="0">
              <a:solidFill>
                <a:schemeClr val="accent6">
                  <a:lumMod val="50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467544" y="2492896"/>
            <a:ext cx="8229600" cy="4184995"/>
          </a:xfrm>
        </p:spPr>
        <p:txBody>
          <a:bodyPr/>
          <a:lstStyle/>
          <a:p>
            <a:pPr marL="0" indent="457200" algn="just">
              <a:spcBef>
                <a:spcPts val="0"/>
              </a:spcBef>
              <a:buNone/>
            </a:pPr>
            <a:r>
              <a:rPr lang="uk-UA" dirty="0">
                <a:latin typeface="Times New Roman" pitchFamily="18" charset="0"/>
                <a:cs typeface="Times New Roman" pitchFamily="18" charset="0"/>
              </a:rPr>
              <a:t>Жінка в червоному капелюшку спочатку розгубилася. Схилившись під яткою, вона розглядала жовтогарячі сокови­ті плоди: одні були ще зеленкуваті, інші вигравали сонячни­ми барвами й манили п'янким медовим ароматом, а якісь уже, як то кажуть, підгуляли... Нарешті вона благально промовила повновидій дівчині, що стояла по той бік при­лавка:</a:t>
            </a:r>
            <a:endParaRPr lang="ru-RU" dirty="0">
              <a:latin typeface="Times New Roman" pitchFamily="18" charset="0"/>
              <a:cs typeface="Times New Roman" pitchFamily="18" charset="0"/>
            </a:endParaRPr>
          </a:p>
          <a:p>
            <a:pPr marL="0" indent="457200" algn="just">
              <a:spcBef>
                <a:spcPts val="0"/>
              </a:spcBef>
              <a:buNone/>
            </a:pPr>
            <a:r>
              <a:rPr lang="uk-UA" dirty="0">
                <a:latin typeface="Times New Roman" pitchFamily="18" charset="0"/>
                <a:cs typeface="Times New Roman" pitchFamily="18" charset="0"/>
              </a:rPr>
              <a:t>—Я не дотягнуся до ящика, тому прошу вас вибрати найсвіжіші абрикоси, адже купую їх дитині.</a:t>
            </a:r>
            <a:endParaRPr lang="ru-RU" dirty="0">
              <a:latin typeface="Times New Roman" pitchFamily="18" charset="0"/>
              <a:cs typeface="Times New Roman" pitchFamily="18" charset="0"/>
            </a:endParaRPr>
          </a:p>
          <a:p>
            <a:pPr marL="0" indent="457200" algn="just">
              <a:spcBef>
                <a:spcPts val="0"/>
              </a:spcBef>
              <a:buNone/>
            </a:pPr>
            <a:r>
              <a:rPr lang="uk-UA" dirty="0">
                <a:latin typeface="Times New Roman" pitchFamily="18" charset="0"/>
                <a:cs typeface="Times New Roman" pitchFamily="18" charset="0"/>
              </a:rPr>
              <a:t>- Прошу, — процідила крізь зуби молодиця й заходи­лася над абрикосами</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8616670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natalprep\Рабочий стол\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1439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natalprep\Рабочий стол\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0707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994122"/>
          </a:xfrm>
        </p:spPr>
        <p:txBody>
          <a:bodyPr>
            <a:normAutofit/>
          </a:bodyPr>
          <a:lstStyle/>
          <a:p>
            <a:pPr algn="ctr"/>
            <a:r>
              <a:rPr lang="uk-UA" sz="1800" i="1" dirty="0" smtClean="0">
                <a:solidFill>
                  <a:schemeClr val="accent6">
                    <a:lumMod val="50000"/>
                  </a:schemeClr>
                </a:solidFill>
                <a:latin typeface="Times New Roman" pitchFamily="18" charset="0"/>
                <a:cs typeface="Times New Roman" pitchFamily="18" charset="0"/>
              </a:rPr>
              <a:t>Редагування словосполучень. Запишіть правильний варіант до неправильних словосполучень, укладаючи словник </a:t>
            </a:r>
            <a:r>
              <a:rPr lang="uk-UA" sz="1800" i="1" dirty="0" err="1" smtClean="0">
                <a:solidFill>
                  <a:schemeClr val="accent6">
                    <a:lumMod val="50000"/>
                  </a:schemeClr>
                </a:solidFill>
                <a:latin typeface="Times New Roman" pitchFamily="18" charset="0"/>
                <a:cs typeface="Times New Roman" pitchFamily="18" charset="0"/>
              </a:rPr>
              <a:t>антисуржика</a:t>
            </a:r>
            <a:r>
              <a:rPr lang="uk-UA" sz="1800" i="1" dirty="0" smtClean="0">
                <a:solidFill>
                  <a:schemeClr val="accent6">
                    <a:lumMod val="50000"/>
                  </a:schemeClr>
                </a:solidFill>
                <a:latin typeface="Times New Roman" pitchFamily="18" charset="0"/>
                <a:cs typeface="Times New Roman" pitchFamily="18" charset="0"/>
              </a:rPr>
              <a:t> на аркуші-карті заняття</a:t>
            </a:r>
            <a:r>
              <a:rPr lang="uk-UA" sz="1800" i="1" dirty="0" smtClean="0">
                <a:solidFill>
                  <a:schemeClr val="accent6">
                    <a:lumMod val="50000"/>
                  </a:schemeClr>
                </a:solidFill>
              </a:rPr>
              <a:t>.</a:t>
            </a:r>
            <a:endParaRPr lang="ru-RU" sz="1800" dirty="0">
              <a:solidFill>
                <a:schemeClr val="accent6">
                  <a:lumMod val="50000"/>
                </a:schemeClr>
              </a:solidFill>
            </a:endParaRPr>
          </a:p>
        </p:txBody>
      </p:sp>
      <p:sp>
        <p:nvSpPr>
          <p:cNvPr id="4" name="Объект 3"/>
          <p:cNvSpPr>
            <a:spLocks noGrp="1"/>
          </p:cNvSpPr>
          <p:nvPr>
            <p:ph sz="half" idx="2"/>
          </p:nvPr>
        </p:nvSpPr>
        <p:spPr>
          <a:xfrm>
            <a:off x="4139952" y="1196752"/>
            <a:ext cx="4896544" cy="5472608"/>
          </a:xfrm>
        </p:spPr>
        <p:txBody>
          <a:bodyPr>
            <a:normAutofit fontScale="70000" lnSpcReduction="20000"/>
          </a:bodyPr>
          <a:lstStyle/>
          <a:p>
            <a:pPr marL="0" indent="0">
              <a:buNone/>
            </a:pPr>
            <a:r>
              <a:rPr lang="ru-RU" dirty="0">
                <a:latin typeface="Times New Roman" pitchFamily="18" charset="0"/>
                <a:cs typeface="Times New Roman" pitchFamily="18" charset="0"/>
              </a:rPr>
              <a:t>1. </a:t>
            </a:r>
            <a:r>
              <a:rPr lang="ru-RU" dirty="0" err="1">
                <a:latin typeface="Times New Roman" pitchFamily="18" charset="0"/>
                <a:cs typeface="Times New Roman" pitchFamily="18" charset="0"/>
              </a:rPr>
              <a:t>Вибачаюсь</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чи</a:t>
            </a:r>
            <a:r>
              <a:rPr lang="ru-RU" dirty="0">
                <a:latin typeface="Times New Roman" pitchFamily="18" charset="0"/>
                <a:cs typeface="Times New Roman" pitchFamily="18" charset="0"/>
              </a:rPr>
              <a:t> не могли б </a:t>
            </a:r>
            <a:r>
              <a:rPr lang="ru-RU" dirty="0" err="1">
                <a:latin typeface="Times New Roman" pitchFamily="18" charset="0"/>
                <a:cs typeface="Times New Roman" pitchFamily="18" charset="0"/>
              </a:rPr>
              <a:t>ви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відмінити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консультацію</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із</a:t>
            </a:r>
            <a:r>
              <a:rPr lang="ru-RU" dirty="0">
                <a:latin typeface="Times New Roman" pitchFamily="18" charset="0"/>
                <a:cs typeface="Times New Roman" pitchFamily="18" charset="0"/>
              </a:rPr>
              <a:t>-за пробок </a:t>
            </a:r>
            <a:r>
              <a:rPr lang="ru-RU" dirty="0" err="1">
                <a:latin typeface="Times New Roman" pitchFamily="18" charset="0"/>
                <a:cs typeface="Times New Roman" pitchFamily="18" charset="0"/>
              </a:rPr>
              <a:t>мені</a:t>
            </a:r>
            <a:r>
              <a:rPr lang="ru-RU" dirty="0">
                <a:latin typeface="Times New Roman" pitchFamily="18" charset="0"/>
                <a:cs typeface="Times New Roman" pitchFamily="18" charset="0"/>
              </a:rPr>
              <a:t> не </a:t>
            </a:r>
            <a:r>
              <a:rPr lang="ru-RU" dirty="0" err="1">
                <a:latin typeface="Times New Roman" pitchFamily="18" charset="0"/>
                <a:cs typeface="Times New Roman" pitchFamily="18" charset="0"/>
              </a:rPr>
              <a:t>вдасться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приїхати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вчасно</a:t>
            </a:r>
            <a:r>
              <a:rPr lang="ru-RU" dirty="0">
                <a:latin typeface="Times New Roman" pitchFamily="18" charset="0"/>
                <a:cs typeface="Times New Roman" pitchFamily="18" charset="0"/>
              </a:rPr>
              <a:t>.</a:t>
            </a:r>
          </a:p>
          <a:p>
            <a:pPr marL="0" indent="0">
              <a:buNone/>
            </a:pPr>
            <a:r>
              <a:rPr lang="ru-RU" dirty="0" smtClean="0">
                <a:latin typeface="Times New Roman" pitchFamily="18" charset="0"/>
                <a:cs typeface="Times New Roman" pitchFamily="18" charset="0"/>
              </a:rPr>
              <a:t>2. </a:t>
            </a:r>
            <a:r>
              <a:rPr lang="ru-RU" dirty="0" err="1">
                <a:latin typeface="Times New Roman" pitchFamily="18" charset="0"/>
                <a:cs typeface="Times New Roman" pitchFamily="18" charset="0"/>
              </a:rPr>
              <a:t>Якщо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співставити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факти</a:t>
            </a:r>
            <a:r>
              <a:rPr lang="ru-RU" dirty="0">
                <a:latin typeface="Times New Roman" pitchFamily="18" charset="0"/>
                <a:cs typeface="Times New Roman" pitchFamily="18" charset="0"/>
              </a:rPr>
              <a:t>, то </a:t>
            </a:r>
            <a:r>
              <a:rPr lang="ru-RU" dirty="0" err="1">
                <a:latin typeface="Times New Roman" pitchFamily="18" charset="0"/>
                <a:cs typeface="Times New Roman" pitchFamily="18" charset="0"/>
              </a:rPr>
              <a:t>дані</a:t>
            </a:r>
            <a:r>
              <a:rPr lang="ru-RU" dirty="0">
                <a:latin typeface="Times New Roman" pitchFamily="18" charset="0"/>
                <a:cs typeface="Times New Roman" pitchFamily="18" charset="0"/>
              </a:rPr>
              <a:t> про </a:t>
            </a:r>
            <a:r>
              <a:rPr lang="ru-RU" dirty="0" err="1">
                <a:latin typeface="Times New Roman" pitchFamily="18" charset="0"/>
                <a:cs typeface="Times New Roman" pitchFamily="18" charset="0"/>
              </a:rPr>
              <a:t>нашого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бувшого</a:t>
            </a:r>
            <a:r>
              <a:rPr lang="ru-RU" dirty="0">
                <a:latin typeface="Times New Roman" pitchFamily="18" charset="0"/>
                <a:cs typeface="Times New Roman" pitchFamily="18" charset="0"/>
              </a:rPr>
              <a:t> студента не </a:t>
            </a:r>
            <a:r>
              <a:rPr lang="ru-RU" dirty="0" err="1">
                <a:latin typeface="Times New Roman" pitchFamily="18" charset="0"/>
                <a:cs typeface="Times New Roman" pitchFamily="18" charset="0"/>
              </a:rPr>
              <a:t>співпадати­муть</a:t>
            </a:r>
            <a:r>
              <a:rPr lang="ru-RU" dirty="0">
                <a:latin typeface="Times New Roman" pitchFamily="18" charset="0"/>
                <a:cs typeface="Times New Roman" pitchFamily="18" charset="0"/>
              </a:rPr>
              <a:t>.</a:t>
            </a:r>
          </a:p>
          <a:p>
            <a:pPr marL="0" indent="0">
              <a:buNone/>
            </a:pPr>
            <a:r>
              <a:rPr lang="ru-RU" dirty="0" smtClean="0">
                <a:latin typeface="Times New Roman" pitchFamily="18" charset="0"/>
                <a:cs typeface="Times New Roman" pitchFamily="18" charset="0"/>
              </a:rPr>
              <a:t>3. </a:t>
            </a:r>
            <a:r>
              <a:rPr lang="ru-RU" dirty="0" err="1">
                <a:latin typeface="Times New Roman" pitchFamily="18" charset="0"/>
                <a:cs typeface="Times New Roman" pitchFamily="18" charset="0"/>
              </a:rPr>
              <a:t>Син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здав</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екзамен</a:t>
            </a:r>
            <a:r>
              <a:rPr lang="ru-RU" dirty="0">
                <a:latin typeface="Times New Roman" pitchFamily="18" charset="0"/>
                <a:cs typeface="Times New Roman" pitchFamily="18" charset="0"/>
              </a:rPr>
              <a:t> на </a:t>
            </a:r>
            <a:r>
              <a:rPr lang="ru-RU" dirty="0" err="1">
                <a:latin typeface="Times New Roman" pitchFamily="18" charset="0"/>
                <a:cs typeface="Times New Roman" pitchFamily="18" charset="0"/>
              </a:rPr>
              <a:t>відмінно</a:t>
            </a:r>
            <a:r>
              <a:rPr lang="ru-RU" dirty="0">
                <a:latin typeface="Times New Roman" pitchFamily="18" charset="0"/>
                <a:cs typeface="Times New Roman" pitchFamily="18" charset="0"/>
              </a:rPr>
              <a:t>, і не див­но, </a:t>
            </a:r>
            <a:r>
              <a:rPr lang="ru-RU" dirty="0" err="1">
                <a:latin typeface="Times New Roman" pitchFamily="18" charset="0"/>
                <a:cs typeface="Times New Roman" pitchFamily="18" charset="0"/>
              </a:rPr>
              <a:t>адже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всі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його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відповіді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вірні</a:t>
            </a:r>
            <a:r>
              <a:rPr lang="ru-RU" dirty="0">
                <a:latin typeface="Times New Roman" pitchFamily="18" charset="0"/>
                <a:cs typeface="Times New Roman" pitchFamily="18" charset="0"/>
              </a:rPr>
              <a:t>.</a:t>
            </a:r>
          </a:p>
          <a:p>
            <a:pPr marL="0" indent="0">
              <a:buNone/>
            </a:pPr>
            <a:r>
              <a:rPr lang="ru-RU" dirty="0" smtClean="0">
                <a:latin typeface="Times New Roman" pitchFamily="18" charset="0"/>
                <a:cs typeface="Times New Roman" pitchFamily="18" charset="0"/>
              </a:rPr>
              <a:t>4. </a:t>
            </a:r>
            <a:r>
              <a:rPr lang="ru-RU" dirty="0" err="1">
                <a:latin typeface="Times New Roman" pitchFamily="18" charset="0"/>
                <a:cs typeface="Times New Roman" pitchFamily="18" charset="0"/>
              </a:rPr>
              <a:t>Приймаючи</a:t>
            </a:r>
            <a:r>
              <a:rPr lang="ru-RU" dirty="0">
                <a:latin typeface="Times New Roman" pitchFamily="18" charset="0"/>
                <a:cs typeface="Times New Roman" pitchFamily="18" charset="0"/>
              </a:rPr>
              <a:t> участь у конкурсах, я </a:t>
            </a:r>
            <a:r>
              <a:rPr lang="ru-RU" dirty="0" err="1">
                <a:latin typeface="Times New Roman" pitchFamily="18" charset="0"/>
                <a:cs typeface="Times New Roman" pitchFamily="18" charset="0"/>
              </a:rPr>
              <a:t>завжди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прагну</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зайняти</a:t>
            </a:r>
            <a:r>
              <a:rPr lang="ru-RU" dirty="0">
                <a:latin typeface="Times New Roman" pitchFamily="18" charset="0"/>
                <a:cs typeface="Times New Roman" pitchFamily="18" charset="0"/>
              </a:rPr>
              <a:t> перше </a:t>
            </a:r>
            <a:r>
              <a:rPr lang="ru-RU" dirty="0" err="1">
                <a:latin typeface="Times New Roman" pitchFamily="18" charset="0"/>
                <a:cs typeface="Times New Roman" pitchFamily="18" charset="0"/>
              </a:rPr>
              <a:t>місце</a:t>
            </a:r>
            <a:r>
              <a:rPr lang="ru-RU" dirty="0">
                <a:latin typeface="Times New Roman" pitchFamily="18" charset="0"/>
                <a:cs typeface="Times New Roman" pitchFamily="18" charset="0"/>
              </a:rPr>
              <a:t>, але </a:t>
            </a:r>
            <a:r>
              <a:rPr lang="ru-RU" dirty="0" err="1">
                <a:latin typeface="Times New Roman" pitchFamily="18" charset="0"/>
                <a:cs typeface="Times New Roman" pitchFamily="18" charset="0"/>
              </a:rPr>
              <a:t>потерпіти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поразку</a:t>
            </a:r>
            <a:r>
              <a:rPr lang="ru-RU" dirty="0">
                <a:latin typeface="Times New Roman" pitchFamily="18" charset="0"/>
                <a:cs typeface="Times New Roman" pitchFamily="18" charset="0"/>
              </a:rPr>
              <a:t> – </a:t>
            </a:r>
            <a:r>
              <a:rPr lang="ru-RU" dirty="0" err="1">
                <a:latin typeface="Times New Roman" pitchFamily="18" charset="0"/>
                <a:cs typeface="Times New Roman" pitchFamily="18" charset="0"/>
              </a:rPr>
              <a:t>це</a:t>
            </a:r>
            <a:r>
              <a:rPr lang="ru-RU" dirty="0">
                <a:latin typeface="Times New Roman" pitchFamily="18" charset="0"/>
                <a:cs typeface="Times New Roman" pitchFamily="18" charset="0"/>
              </a:rPr>
              <a:t> не </a:t>
            </a:r>
            <a:r>
              <a:rPr lang="ru-RU" dirty="0" err="1">
                <a:latin typeface="Times New Roman" pitchFamily="18" charset="0"/>
                <a:cs typeface="Times New Roman" pitchFamily="18" charset="0"/>
              </a:rPr>
              <a:t>саме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страшне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що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може</a:t>
            </a:r>
            <a:r>
              <a:rPr lang="ru-RU" dirty="0">
                <a:latin typeface="Times New Roman" pitchFamily="18" charset="0"/>
                <a:cs typeface="Times New Roman" pitchFamily="18" charset="0"/>
              </a:rPr>
              <a:t> бути в </a:t>
            </a:r>
            <a:r>
              <a:rPr lang="ru-RU" dirty="0" err="1">
                <a:latin typeface="Times New Roman" pitchFamily="18" charset="0"/>
                <a:cs typeface="Times New Roman" pitchFamily="18" charset="0"/>
              </a:rPr>
              <a:t>житті</a:t>
            </a:r>
            <a:r>
              <a:rPr lang="ru-RU" dirty="0">
                <a:latin typeface="Times New Roman" pitchFamily="18" charset="0"/>
                <a:cs typeface="Times New Roman" pitchFamily="18" charset="0"/>
              </a:rPr>
              <a:t>.. </a:t>
            </a:r>
          </a:p>
          <a:p>
            <a:pPr marL="0" indent="0">
              <a:buNone/>
            </a:pPr>
            <a:r>
              <a:rPr lang="ru-RU" dirty="0" smtClean="0">
                <a:latin typeface="Times New Roman" pitchFamily="18" charset="0"/>
                <a:cs typeface="Times New Roman" pitchFamily="18" charset="0"/>
              </a:rPr>
              <a:t>5. </a:t>
            </a:r>
            <a:r>
              <a:rPr lang="ru-RU" dirty="0" err="1">
                <a:latin typeface="Times New Roman" pitchFamily="18" charset="0"/>
                <a:cs typeface="Times New Roman" pitchFamily="18" charset="0"/>
              </a:rPr>
              <a:t>Зроби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слідуючим</a:t>
            </a:r>
            <a:r>
              <a:rPr lang="ru-RU" dirty="0">
                <a:latin typeface="Times New Roman" pitchFamily="18" charset="0"/>
                <a:cs typeface="Times New Roman" pitchFamily="18" charset="0"/>
              </a:rPr>
              <a:t> чином: в десять </a:t>
            </a:r>
            <a:r>
              <a:rPr lang="ru-RU" dirty="0" err="1">
                <a:latin typeface="Times New Roman" pitchFamily="18" charset="0"/>
                <a:cs typeface="Times New Roman" pitchFamily="18" charset="0"/>
              </a:rPr>
              <a:t>п'ятнадцять</a:t>
            </a:r>
            <a:r>
              <a:rPr lang="ru-RU" dirty="0">
                <a:latin typeface="Times New Roman" pitchFamily="18" charset="0"/>
                <a:cs typeface="Times New Roman" pitchFamily="18" charset="0"/>
              </a:rPr>
              <a:t>, коли </a:t>
            </a:r>
            <a:r>
              <a:rPr lang="ru-RU" dirty="0" err="1">
                <a:latin typeface="Times New Roman" pitchFamily="18" charset="0"/>
                <a:cs typeface="Times New Roman" pitchFamily="18" charset="0"/>
              </a:rPr>
              <a:t>почнеться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перева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зателефонуй</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своїй</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коханій</a:t>
            </a:r>
            <a:r>
              <a:rPr lang="ru-RU" dirty="0">
                <a:latin typeface="Times New Roman" pitchFamily="18" charset="0"/>
                <a:cs typeface="Times New Roman" pitchFamily="18" charset="0"/>
              </a:rPr>
              <a:t> і </a:t>
            </a:r>
            <a:r>
              <a:rPr lang="ru-RU" dirty="0" err="1">
                <a:latin typeface="Times New Roman" pitchFamily="18" charset="0"/>
                <a:cs typeface="Times New Roman" pitchFamily="18" charset="0"/>
              </a:rPr>
              <a:t>розіграй</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її</a:t>
            </a:r>
            <a:r>
              <a:rPr lang="ru-RU" dirty="0">
                <a:latin typeface="Times New Roman" pitchFamily="18" charset="0"/>
                <a:cs typeface="Times New Roman" pitchFamily="18" charset="0"/>
              </a:rPr>
              <a:t>: скажи, </a:t>
            </a:r>
            <a:r>
              <a:rPr lang="ru-RU" dirty="0" err="1">
                <a:latin typeface="Times New Roman" pitchFamily="18" charset="0"/>
                <a:cs typeface="Times New Roman" pitchFamily="18" charset="0"/>
              </a:rPr>
              <a:t>що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уїхав</a:t>
            </a:r>
            <a:r>
              <a:rPr lang="ru-RU" dirty="0">
                <a:latin typeface="Times New Roman" pitchFamily="18" charset="0"/>
                <a:cs typeface="Times New Roman" pitchFamily="18" charset="0"/>
              </a:rPr>
              <a:t> на море.</a:t>
            </a:r>
          </a:p>
          <a:p>
            <a:pPr marL="0" indent="0">
              <a:buNone/>
            </a:pPr>
            <a:r>
              <a:rPr lang="ru-RU" dirty="0" smtClean="0">
                <a:latin typeface="Times New Roman" pitchFamily="18" charset="0"/>
                <a:cs typeface="Times New Roman" pitchFamily="18" charset="0"/>
              </a:rPr>
              <a:t>6. </a:t>
            </a:r>
            <a:r>
              <a:rPr lang="ru-RU" dirty="0">
                <a:latin typeface="Times New Roman" pitchFamily="18" charset="0"/>
                <a:cs typeface="Times New Roman" pitchFamily="18" charset="0"/>
              </a:rPr>
              <a:t>Ми зараз </a:t>
            </a:r>
            <a:r>
              <a:rPr lang="ru-RU" dirty="0" err="1">
                <a:latin typeface="Times New Roman" pitchFamily="18" charset="0"/>
                <a:cs typeface="Times New Roman" pitchFamily="18" charset="0"/>
              </a:rPr>
              <a:t>відпочиваємо</a:t>
            </a:r>
            <a:r>
              <a:rPr lang="ru-RU" dirty="0">
                <a:latin typeface="Times New Roman" pitchFamily="18" charset="0"/>
                <a:cs typeface="Times New Roman" pitchFamily="18" charset="0"/>
              </a:rPr>
              <a:t> на </a:t>
            </a:r>
            <a:r>
              <a:rPr lang="ru-RU" dirty="0" err="1">
                <a:latin typeface="Times New Roman" pitchFamily="18" charset="0"/>
                <a:cs typeface="Times New Roman" pitchFamily="18" charset="0"/>
              </a:rPr>
              <a:t>морі</a:t>
            </a:r>
            <a:r>
              <a:rPr lang="ru-RU" dirty="0">
                <a:latin typeface="Times New Roman" pitchFamily="18" charset="0"/>
                <a:cs typeface="Times New Roman" pitchFamily="18" charset="0"/>
              </a:rPr>
              <a:t>, уже на </a:t>
            </a:r>
            <a:r>
              <a:rPr lang="ru-RU" dirty="0" err="1">
                <a:latin typeface="Times New Roman" pitchFamily="18" charset="0"/>
                <a:cs typeface="Times New Roman" pitchFamily="18" charset="0"/>
              </a:rPr>
              <a:t>протязі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тижня</a:t>
            </a:r>
            <a:r>
              <a:rPr lang="ru-RU" dirty="0">
                <a:latin typeface="Times New Roman" pitchFamily="18" charset="0"/>
                <a:cs typeface="Times New Roman" pitchFamily="18" charset="0"/>
              </a:rPr>
              <a:t> штиль, </a:t>
            </a:r>
            <a:r>
              <a:rPr lang="ru-RU" dirty="0" err="1">
                <a:latin typeface="Times New Roman" pitchFamily="18" charset="0"/>
                <a:cs typeface="Times New Roman" pitchFamily="18" charset="0"/>
              </a:rPr>
              <a:t>трохи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псують</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настрій</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малочисленні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медузи</a:t>
            </a:r>
            <a:r>
              <a:rPr lang="ru-RU" dirty="0">
                <a:latin typeface="Times New Roman" pitchFamily="18" charset="0"/>
                <a:cs typeface="Times New Roman" pitchFamily="18" charset="0"/>
              </a:rPr>
              <a:t>, але в любому </a:t>
            </a:r>
            <a:r>
              <a:rPr lang="ru-RU" dirty="0" err="1">
                <a:latin typeface="Times New Roman" pitchFamily="18" charset="0"/>
                <a:cs typeface="Times New Roman" pitchFamily="18" charset="0"/>
              </a:rPr>
              <a:t>випадку</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відпочивати</a:t>
            </a:r>
            <a:r>
              <a:rPr lang="ru-RU" dirty="0">
                <a:latin typeface="Times New Roman" pitchFamily="18" charset="0"/>
                <a:cs typeface="Times New Roman" pitchFamily="18" charset="0"/>
              </a:rPr>
              <a:t> — </a:t>
            </a:r>
            <a:r>
              <a:rPr lang="ru-RU" dirty="0" err="1">
                <a:latin typeface="Times New Roman" pitchFamily="18" charset="0"/>
                <a:cs typeface="Times New Roman" pitchFamily="18" charset="0"/>
              </a:rPr>
              <a:t>це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чудово</a:t>
            </a:r>
            <a:r>
              <a:rPr lang="ru-RU" dirty="0">
                <a:latin typeface="Times New Roman" pitchFamily="18" charset="0"/>
                <a:cs typeface="Times New Roman" pitchFamily="18" charset="0"/>
              </a:rPr>
              <a:t>!</a:t>
            </a:r>
          </a:p>
          <a:p>
            <a:endParaRPr lang="ru-RU" dirty="0"/>
          </a:p>
        </p:txBody>
      </p:sp>
      <p:pic>
        <p:nvPicPr>
          <p:cNvPr id="5" name="Объект 4" descr="Суржик в Україні"/>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51520" y="1628800"/>
            <a:ext cx="3810000" cy="4248472"/>
          </a:xfrm>
          <a:prstGeom prst="rect">
            <a:avLst/>
          </a:prstGeom>
          <a:noFill/>
          <a:ln>
            <a:noFill/>
          </a:ln>
        </p:spPr>
      </p:pic>
    </p:spTree>
    <p:extLst>
      <p:ext uri="{BB962C8B-B14F-4D97-AF65-F5344CB8AC3E}">
        <p14:creationId xmlns:p14="http://schemas.microsoft.com/office/powerpoint/2010/main" val="2261284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08912" cy="1080120"/>
          </a:xfrm>
        </p:spPr>
        <p:txBody>
          <a:bodyPr>
            <a:normAutofit fontScale="90000"/>
          </a:bodyPr>
          <a:lstStyle/>
          <a:p>
            <a:pPr algn="ctr"/>
            <a:r>
              <a:rPr lang="uk-UA" i="1" dirty="0">
                <a:solidFill>
                  <a:schemeClr val="accent6">
                    <a:lumMod val="50000"/>
                  </a:schemeClr>
                </a:solidFill>
              </a:rPr>
              <a:t>Прочитаємо, з яких словосполучень складається наш словник</a:t>
            </a:r>
            <a:endParaRPr lang="ru-RU" dirty="0">
              <a:solidFill>
                <a:schemeClr val="accent6">
                  <a:lumMod val="50000"/>
                </a:schemeClr>
              </a:solidFill>
            </a:endParaRPr>
          </a:p>
        </p:txBody>
      </p:sp>
      <p:sp>
        <p:nvSpPr>
          <p:cNvPr id="3" name="Текст 2"/>
          <p:cNvSpPr>
            <a:spLocks noGrp="1"/>
          </p:cNvSpPr>
          <p:nvPr>
            <p:ph type="body" idx="1"/>
          </p:nvPr>
        </p:nvSpPr>
        <p:spPr>
          <a:xfrm>
            <a:off x="422134" y="1268760"/>
            <a:ext cx="4040188" cy="648071"/>
          </a:xfrm>
        </p:spPr>
        <p:txBody>
          <a:bodyPr>
            <a:normAutofit fontScale="92500"/>
          </a:bodyPr>
          <a:lstStyle/>
          <a:p>
            <a:r>
              <a:rPr lang="uk-UA" dirty="0"/>
              <a:t>Неправильні словосполучення</a:t>
            </a:r>
            <a:endParaRPr lang="ru-RU" dirty="0"/>
          </a:p>
        </p:txBody>
      </p:sp>
      <p:graphicFrame>
        <p:nvGraphicFramePr>
          <p:cNvPr id="7" name="Объект 6"/>
          <p:cNvGraphicFramePr>
            <a:graphicFrameLocks noGrp="1"/>
          </p:cNvGraphicFramePr>
          <p:nvPr>
            <p:ph sz="half" idx="2"/>
            <p:extLst>
              <p:ext uri="{D42A27DB-BD31-4B8C-83A1-F6EECF244321}">
                <p14:modId xmlns:p14="http://schemas.microsoft.com/office/powerpoint/2010/main" val="143090900"/>
              </p:ext>
            </p:extLst>
          </p:nvPr>
        </p:nvGraphicFramePr>
        <p:xfrm>
          <a:off x="467544" y="2132856"/>
          <a:ext cx="2664296" cy="4243498"/>
        </p:xfrm>
        <a:graphic>
          <a:graphicData uri="http://schemas.openxmlformats.org/drawingml/2006/table">
            <a:tbl>
              <a:tblPr firstRow="1" firstCol="1" bandRow="1">
                <a:tableStyleId>{5C22544A-7EE6-4342-B048-85BDC9FD1C3A}</a:tableStyleId>
              </a:tblPr>
              <a:tblGrid>
                <a:gridCol w="2664296"/>
              </a:tblGrid>
              <a:tr h="2160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вибачаюсь</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відмінити консультацію</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із-за пробок</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err="1">
                          <a:solidFill>
                            <a:schemeClr val="accent6">
                              <a:lumMod val="50000"/>
                            </a:schemeClr>
                          </a:solidFill>
                          <a:effectLst/>
                          <a:latin typeface="Times New Roman" pitchFamily="18" charset="0"/>
                          <a:cs typeface="Times New Roman" pitchFamily="18" charset="0"/>
                        </a:rPr>
                        <a:t>співставити</a:t>
                      </a:r>
                      <a:r>
                        <a:rPr lang="uk-UA" sz="1400" baseline="0" dirty="0">
                          <a:solidFill>
                            <a:schemeClr val="accent6">
                              <a:lumMod val="50000"/>
                            </a:schemeClr>
                          </a:solidFill>
                          <a:effectLst/>
                          <a:latin typeface="Times New Roman" pitchFamily="18" charset="0"/>
                          <a:cs typeface="Times New Roman" pitchFamily="18" charset="0"/>
                        </a:rPr>
                        <a:t> факти</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7665">
                <a:tc>
                  <a:txBody>
                    <a:bodyPr/>
                    <a:lstStyle/>
                    <a:p>
                      <a:pPr indent="178435" algn="just">
                        <a:lnSpc>
                          <a:spcPts val="1330"/>
                        </a:lnSpc>
                        <a:spcAft>
                          <a:spcPts val="0"/>
                        </a:spcAft>
                      </a:pPr>
                      <a:r>
                        <a:rPr lang="uk-UA" sz="1400" baseline="0" dirty="0">
                          <a:solidFill>
                            <a:schemeClr val="accent6">
                              <a:lumMod val="50000"/>
                            </a:schemeClr>
                          </a:solidFill>
                          <a:effectLst/>
                          <a:latin typeface="Times New Roman" pitchFamily="18" charset="0"/>
                          <a:cs typeface="Times New Roman" pitchFamily="18" charset="0"/>
                        </a:rPr>
                        <a:t>дані не співпадати­муть.</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здав екзамен</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відповіді вірні</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приймаючи участь</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зайняти перше місце</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потерпіти поразку</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9260">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бувшого студента</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4668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зроби </a:t>
                      </a:r>
                      <a:r>
                        <a:rPr lang="uk-UA" sz="1400" baseline="0" dirty="0" err="1">
                          <a:solidFill>
                            <a:schemeClr val="accent6">
                              <a:lumMod val="50000"/>
                            </a:schemeClr>
                          </a:solidFill>
                          <a:effectLst/>
                          <a:latin typeface="Times New Roman" pitchFamily="18" charset="0"/>
                          <a:cs typeface="Times New Roman" pitchFamily="18" charset="0"/>
                        </a:rPr>
                        <a:t>слідуючим</a:t>
                      </a:r>
                      <a:r>
                        <a:rPr lang="uk-UA" sz="1400" baseline="0" dirty="0">
                          <a:solidFill>
                            <a:schemeClr val="accent6">
                              <a:lumMod val="50000"/>
                            </a:schemeClr>
                          </a:solidFill>
                          <a:effectLst/>
                          <a:latin typeface="Times New Roman" pitchFamily="18" charset="0"/>
                          <a:cs typeface="Times New Roman" pitchFamily="18" charset="0"/>
                        </a:rPr>
                        <a:t> чином</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32868">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 десять п'ятнадцять</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уїхав на море</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182717">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відпочиваємо на морі</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303487">
                <a:tc>
                  <a:txBody>
                    <a:bodyPr/>
                    <a:lstStyle/>
                    <a:p>
                      <a:pPr algn="just">
                        <a:spcAft>
                          <a:spcPts val="0"/>
                        </a:spcAft>
                      </a:pPr>
                      <a:r>
                        <a:rPr lang="uk-UA" sz="1400" baseline="0" dirty="0" err="1">
                          <a:solidFill>
                            <a:schemeClr val="accent6">
                              <a:lumMod val="50000"/>
                            </a:schemeClr>
                          </a:solidFill>
                          <a:effectLst/>
                          <a:latin typeface="Times New Roman" pitchFamily="18" charset="0"/>
                          <a:cs typeface="Times New Roman" pitchFamily="18" charset="0"/>
                        </a:rPr>
                        <a:t>малочисленні</a:t>
                      </a:r>
                      <a:r>
                        <a:rPr lang="uk-UA" sz="1400" baseline="0" dirty="0">
                          <a:solidFill>
                            <a:schemeClr val="accent6">
                              <a:lumMod val="50000"/>
                            </a:schemeClr>
                          </a:solidFill>
                          <a:effectLst/>
                          <a:latin typeface="Times New Roman" pitchFamily="18" charset="0"/>
                          <a:cs typeface="Times New Roman" pitchFamily="18" charset="0"/>
                        </a:rPr>
                        <a:t> медузи</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305791">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на протязі тижня</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431444">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 любому випадку</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bl>
          </a:graphicData>
        </a:graphic>
      </p:graphicFrame>
      <p:sp>
        <p:nvSpPr>
          <p:cNvPr id="5" name="Текст 4"/>
          <p:cNvSpPr>
            <a:spLocks noGrp="1"/>
          </p:cNvSpPr>
          <p:nvPr>
            <p:ph type="body" sz="quarter" idx="3"/>
          </p:nvPr>
        </p:nvSpPr>
        <p:spPr>
          <a:xfrm>
            <a:off x="4645025" y="1340769"/>
            <a:ext cx="4041775" cy="576063"/>
          </a:xfrm>
        </p:spPr>
        <p:txBody>
          <a:bodyPr/>
          <a:lstStyle/>
          <a:p>
            <a:r>
              <a:rPr lang="uk-UA" dirty="0"/>
              <a:t>Правильні словосполучення</a:t>
            </a:r>
            <a:endParaRPr lang="ru-RU" dirty="0"/>
          </a:p>
        </p:txBody>
      </p:sp>
      <p:graphicFrame>
        <p:nvGraphicFramePr>
          <p:cNvPr id="8" name="Объект 7"/>
          <p:cNvGraphicFramePr>
            <a:graphicFrameLocks noGrp="1"/>
          </p:cNvGraphicFramePr>
          <p:nvPr>
            <p:ph sz="quarter" idx="4"/>
            <p:extLst>
              <p:ext uri="{D42A27DB-BD31-4B8C-83A1-F6EECF244321}">
                <p14:modId xmlns:p14="http://schemas.microsoft.com/office/powerpoint/2010/main" val="1739929805"/>
              </p:ext>
            </p:extLst>
          </p:nvPr>
        </p:nvGraphicFramePr>
        <p:xfrm>
          <a:off x="5940152" y="2132851"/>
          <a:ext cx="2736304" cy="4581139"/>
        </p:xfrm>
        <a:graphic>
          <a:graphicData uri="http://schemas.openxmlformats.org/drawingml/2006/table">
            <a:tbl>
              <a:tblPr firstRow="1" firstCol="1" bandRow="1">
                <a:tableStyleId>{5C22544A-7EE6-4342-B048-85BDC9FD1C3A}</a:tableStyleId>
              </a:tblPr>
              <a:tblGrid>
                <a:gridCol w="2736304"/>
              </a:tblGrid>
              <a:tr h="216029">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Вибачте! Даруйте! Перепрошую!</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Скасувати консультацію</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Через затори на дорогах</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Зіставити факти</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Дані не збігаються</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Складати екзамен/ іспит</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Відповідь правильна</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Беручи участь</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313939">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Посісти перше місце</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Зазнати поразки</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Колишнього студента</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Зроби таким чином</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577245">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О десятій (годині) п'ятнадцять (хвилин)/ у п'ятнадцять на одинадцяту.</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Поїхав на море</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Відпочиваємо біля моря</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Нечисленні медузи</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Протягом тижня</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r h="212323">
                <a:tc>
                  <a:txBody>
                    <a:bodyPr/>
                    <a:lstStyle/>
                    <a:p>
                      <a:pPr algn="just">
                        <a:spcAft>
                          <a:spcPts val="0"/>
                        </a:spcAft>
                      </a:pPr>
                      <a:r>
                        <a:rPr lang="uk-UA" sz="1400" baseline="0" dirty="0">
                          <a:solidFill>
                            <a:schemeClr val="accent6">
                              <a:lumMod val="50000"/>
                            </a:schemeClr>
                          </a:solidFill>
                          <a:effectLst/>
                          <a:latin typeface="Times New Roman" pitchFamily="18" charset="0"/>
                          <a:cs typeface="Times New Roman" pitchFamily="18" charset="0"/>
                        </a:rPr>
                        <a:t>У будь-якому разі</a:t>
                      </a:r>
                      <a:endParaRPr lang="ru-RU" sz="1400" baseline="0" dirty="0">
                        <a:solidFill>
                          <a:schemeClr val="accent6">
                            <a:lumMod val="50000"/>
                          </a:schemeClr>
                        </a:solidFill>
                        <a:effectLst/>
                        <a:latin typeface="Times New Roman" pitchFamily="18" charset="0"/>
                        <a:ea typeface="Times New Roman"/>
                        <a:cs typeface="Times New Roman" pitchFamily="18" charset="0"/>
                      </a:endParaRPr>
                    </a:p>
                  </a:txBody>
                  <a:tcPr marL="68580" marR="68580" marT="0" marB="0">
                    <a:noFill/>
                  </a:tcPr>
                </a:tc>
              </a:tr>
            </a:tbl>
          </a:graphicData>
        </a:graphic>
      </p:graphicFrame>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63699">
            <a:off x="3528608" y="2294915"/>
            <a:ext cx="2084900"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998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3"/>
            <a:ext cx="8229600" cy="1742791"/>
          </a:xfrm>
        </p:spPr>
        <p:txBody>
          <a:bodyPr>
            <a:noAutofit/>
          </a:bodyPr>
          <a:lstStyle/>
          <a:p>
            <a:pPr indent="457200" algn="ctr"/>
            <a:r>
              <a:rPr lang="uk-UA" sz="1800" dirty="0">
                <a:solidFill>
                  <a:schemeClr val="accent6">
                    <a:lumMod val="50000"/>
                  </a:schemeClr>
                </a:solidFill>
                <a:latin typeface="Times New Roman" pitchFamily="18" charset="0"/>
                <a:cs typeface="Times New Roman" pitchFamily="18" charset="0"/>
              </a:rPr>
              <a:t>Підсумок заняття</a:t>
            </a:r>
            <a:r>
              <a:rPr lang="ru-RU" sz="1800" dirty="0">
                <a:solidFill>
                  <a:schemeClr val="accent6">
                    <a:lumMod val="50000"/>
                  </a:schemeClr>
                </a:solidFill>
                <a:latin typeface="Times New Roman" pitchFamily="18" charset="0"/>
                <a:cs typeface="Times New Roman" pitchFamily="18" charset="0"/>
              </a:rPr>
              <a:t/>
            </a:r>
            <a:br>
              <a:rPr lang="ru-RU" sz="1800" dirty="0">
                <a:solidFill>
                  <a:schemeClr val="accent6">
                    <a:lumMod val="50000"/>
                  </a:schemeClr>
                </a:solidFill>
                <a:latin typeface="Times New Roman" pitchFamily="18" charset="0"/>
                <a:cs typeface="Times New Roman" pitchFamily="18" charset="0"/>
              </a:rPr>
            </a:br>
            <a:r>
              <a:rPr lang="uk-UA" sz="1800" dirty="0">
                <a:solidFill>
                  <a:schemeClr val="accent6">
                    <a:lumMod val="50000"/>
                  </a:schemeClr>
                </a:solidFill>
                <a:latin typeface="Times New Roman" pitchFamily="18" charset="0"/>
                <a:cs typeface="Times New Roman" pitchFamily="18" charset="0"/>
              </a:rPr>
              <a:t>- Які вміння вдосконалили протягом заняття.</a:t>
            </a:r>
            <a:r>
              <a:rPr lang="ru-RU" sz="1800" dirty="0">
                <a:solidFill>
                  <a:schemeClr val="accent6">
                    <a:lumMod val="50000"/>
                  </a:schemeClr>
                </a:solidFill>
                <a:latin typeface="Times New Roman" pitchFamily="18" charset="0"/>
                <a:cs typeface="Times New Roman" pitchFamily="18" charset="0"/>
              </a:rPr>
              <a:t/>
            </a:r>
            <a:br>
              <a:rPr lang="ru-RU" sz="1800" dirty="0">
                <a:solidFill>
                  <a:schemeClr val="accent6">
                    <a:lumMod val="50000"/>
                  </a:schemeClr>
                </a:solidFill>
                <a:latin typeface="Times New Roman" pitchFamily="18" charset="0"/>
                <a:cs typeface="Times New Roman" pitchFamily="18" charset="0"/>
              </a:rPr>
            </a:br>
            <a:r>
              <a:rPr lang="uk-UA" sz="1800" dirty="0">
                <a:solidFill>
                  <a:schemeClr val="accent6">
                    <a:lumMod val="50000"/>
                  </a:schemeClr>
                </a:solidFill>
                <a:latin typeface="Times New Roman" pitchFamily="18" charset="0"/>
                <a:cs typeface="Times New Roman" pitchFamily="18" charset="0"/>
              </a:rPr>
              <a:t>- Які завдання вас здивували? Які, на вашу думку, були невдалими?</a:t>
            </a:r>
            <a:r>
              <a:rPr lang="ru-RU" sz="1800" dirty="0">
                <a:solidFill>
                  <a:schemeClr val="accent6">
                    <a:lumMod val="50000"/>
                  </a:schemeClr>
                </a:solidFill>
                <a:latin typeface="Times New Roman" pitchFamily="18" charset="0"/>
                <a:cs typeface="Times New Roman" pitchFamily="18" charset="0"/>
              </a:rPr>
              <a:t/>
            </a:r>
            <a:br>
              <a:rPr lang="ru-RU" sz="1800" dirty="0">
                <a:solidFill>
                  <a:schemeClr val="accent6">
                    <a:lumMod val="50000"/>
                  </a:schemeClr>
                </a:solidFill>
                <a:latin typeface="Times New Roman" pitchFamily="18" charset="0"/>
                <a:cs typeface="Times New Roman" pitchFamily="18" charset="0"/>
              </a:rPr>
            </a:br>
            <a:r>
              <a:rPr lang="uk-UA" sz="1800" dirty="0">
                <a:solidFill>
                  <a:schemeClr val="accent6">
                    <a:lumMod val="50000"/>
                  </a:schemeClr>
                </a:solidFill>
                <a:latin typeface="Times New Roman" pitchFamily="18" charset="0"/>
                <a:cs typeface="Times New Roman" pitchFamily="18" charset="0"/>
              </a:rPr>
              <a:t>- Які  побажання щодо покращення культури мовлення кожному з присутніх нагадаємо?</a:t>
            </a:r>
            <a:r>
              <a:rPr lang="ru-RU" sz="1800" dirty="0">
                <a:solidFill>
                  <a:schemeClr val="accent6">
                    <a:lumMod val="50000"/>
                  </a:schemeClr>
                </a:solidFill>
                <a:latin typeface="Times New Roman" pitchFamily="18" charset="0"/>
                <a:cs typeface="Times New Roman" pitchFamily="18" charset="0"/>
              </a:rPr>
              <a:t/>
            </a:r>
            <a:br>
              <a:rPr lang="ru-RU" sz="1800" dirty="0">
                <a:solidFill>
                  <a:schemeClr val="accent6">
                    <a:lumMod val="50000"/>
                  </a:schemeClr>
                </a:solidFill>
                <a:latin typeface="Times New Roman" pitchFamily="18" charset="0"/>
                <a:cs typeface="Times New Roman" pitchFamily="18" charset="0"/>
              </a:rPr>
            </a:br>
            <a:endParaRPr lang="ru-RU" sz="1800" dirty="0">
              <a:solidFill>
                <a:schemeClr val="accent6">
                  <a:lumMod val="50000"/>
                </a:schemeClr>
              </a:solidFill>
              <a:latin typeface="Times New Roman" pitchFamily="18" charset="0"/>
              <a:cs typeface="Times New Roman" pitchFamily="18" charset="0"/>
            </a:endParaRPr>
          </a:p>
        </p:txBody>
      </p:sp>
      <p:sp>
        <p:nvSpPr>
          <p:cNvPr id="3" name="Объект 2"/>
          <p:cNvSpPr>
            <a:spLocks noGrp="1"/>
          </p:cNvSpPr>
          <p:nvPr>
            <p:ph sz="half" idx="1"/>
          </p:nvPr>
        </p:nvSpPr>
        <p:spPr>
          <a:xfrm>
            <a:off x="457200" y="2204864"/>
            <a:ext cx="4038600" cy="3921299"/>
          </a:xfrm>
        </p:spPr>
        <p:txBody>
          <a:bodyPr>
            <a:normAutofit fontScale="25000" lnSpcReduction="20000"/>
          </a:bodyPr>
          <a:lstStyle/>
          <a:p>
            <a:endParaRPr lang="ru-RU" dirty="0"/>
          </a:p>
        </p:txBody>
      </p:sp>
      <p:sp>
        <p:nvSpPr>
          <p:cNvPr id="4" name="Объект 3"/>
          <p:cNvSpPr>
            <a:spLocks noGrp="1"/>
          </p:cNvSpPr>
          <p:nvPr>
            <p:ph sz="half" idx="2"/>
          </p:nvPr>
        </p:nvSpPr>
        <p:spPr>
          <a:xfrm>
            <a:off x="4716016" y="2060848"/>
            <a:ext cx="4038600" cy="4608512"/>
          </a:xfrm>
        </p:spPr>
        <p:txBody>
          <a:bodyPr>
            <a:normAutofit fontScale="25000" lnSpcReduction="20000"/>
          </a:bodyPr>
          <a:lstStyle/>
          <a:p>
            <a:pPr algn="ctr"/>
            <a:r>
              <a:rPr lang="uk-UA" sz="4800" dirty="0" smtClean="0">
                <a:latin typeface="Times New Roman" pitchFamily="18" charset="0"/>
                <a:cs typeface="Times New Roman" pitchFamily="18" charset="0"/>
              </a:rPr>
              <a:t>М.Рильський </a:t>
            </a:r>
            <a:r>
              <a:rPr lang="uk-UA" sz="4800" dirty="0">
                <a:latin typeface="Times New Roman" pitchFamily="18" charset="0"/>
                <a:cs typeface="Times New Roman" pitchFamily="18" charset="0"/>
              </a:rPr>
              <a:t>«Мова»</a:t>
            </a:r>
            <a:endParaRPr lang="ru-RU" sz="4800" dirty="0">
              <a:latin typeface="Times New Roman" pitchFamily="18" charset="0"/>
              <a:cs typeface="Times New Roman" pitchFamily="18" charset="0"/>
            </a:endParaRPr>
          </a:p>
          <a:p>
            <a:pPr algn="r"/>
            <a:r>
              <a:rPr lang="ru-RU" sz="4800" dirty="0" smtClean="0">
                <a:latin typeface="Times New Roman" pitchFamily="18" charset="0"/>
                <a:cs typeface="Times New Roman" pitchFamily="18" charset="0"/>
              </a:rPr>
              <a:t>"</a:t>
            </a:r>
            <a:r>
              <a:rPr lang="ru-RU" sz="4800" i="1" dirty="0">
                <a:latin typeface="Times New Roman" pitchFamily="18" charset="0"/>
                <a:cs typeface="Times New Roman" pitchFamily="18" charset="0"/>
              </a:rPr>
              <a:t>Треба </a:t>
            </a:r>
            <a:r>
              <a:rPr lang="ru-RU" sz="4800" i="1" dirty="0" err="1">
                <a:latin typeface="Times New Roman" pitchFamily="18" charset="0"/>
                <a:cs typeface="Times New Roman" pitchFamily="18" charset="0"/>
              </a:rPr>
              <a:t>доглядати</a:t>
            </a:r>
            <a:r>
              <a:rPr lang="ru-RU" sz="4800" i="1" dirty="0">
                <a:latin typeface="Times New Roman" pitchFamily="18" charset="0"/>
                <a:cs typeface="Times New Roman" pitchFamily="18" charset="0"/>
              </a:rPr>
              <a:t> наш сад"</a:t>
            </a:r>
            <a:endParaRPr lang="ru-RU" sz="4800" dirty="0">
              <a:latin typeface="Times New Roman" pitchFamily="18" charset="0"/>
              <a:cs typeface="Times New Roman" pitchFamily="18" charset="0"/>
            </a:endParaRPr>
          </a:p>
          <a:p>
            <a:pPr algn="r"/>
            <a:r>
              <a:rPr lang="ru-RU" sz="4800" i="1" dirty="0">
                <a:latin typeface="Times New Roman" pitchFamily="18" charset="0"/>
                <a:cs typeface="Times New Roman" pitchFamily="18" charset="0"/>
              </a:rPr>
              <a:t>                            Вольтер</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Як </a:t>
            </a:r>
            <a:r>
              <a:rPr lang="ru-RU" sz="4800" i="1" dirty="0" err="1">
                <a:latin typeface="Times New Roman" pitchFamily="18" charset="0"/>
                <a:cs typeface="Times New Roman" pitchFamily="18" charset="0"/>
              </a:rPr>
              <a:t>парость</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виноградної</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лози</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Плекайте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мову</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Пильно</a:t>
            </a:r>
            <a:r>
              <a:rPr lang="ru-RU" sz="4800" i="1" dirty="0">
                <a:latin typeface="Times New Roman" pitchFamily="18" charset="0"/>
                <a:cs typeface="Times New Roman" pitchFamily="18" charset="0"/>
              </a:rPr>
              <a:t> й </a:t>
            </a:r>
            <a:r>
              <a:rPr lang="ru-RU" sz="4800" i="1" dirty="0" err="1">
                <a:latin typeface="Times New Roman" pitchFamily="18" charset="0"/>
                <a:cs typeface="Times New Roman" pitchFamily="18" charset="0"/>
              </a:rPr>
              <a:t>ненастанно</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Політь</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бур′ян</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Чистіша</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від</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сльози</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Вона хай буде. </a:t>
            </a:r>
            <a:r>
              <a:rPr lang="ru-RU" sz="4800" i="1" dirty="0" err="1">
                <a:latin typeface="Times New Roman" pitchFamily="18" charset="0"/>
                <a:cs typeface="Times New Roman" pitchFamily="18" charset="0"/>
              </a:rPr>
              <a:t>Вірно</a:t>
            </a:r>
            <a:r>
              <a:rPr lang="ru-RU" sz="4800" i="1" dirty="0">
                <a:latin typeface="Times New Roman" pitchFamily="18" charset="0"/>
                <a:cs typeface="Times New Roman" pitchFamily="18" charset="0"/>
              </a:rPr>
              <a:t> і </a:t>
            </a:r>
            <a:r>
              <a:rPr lang="ru-RU" sz="4800" i="1" dirty="0" err="1">
                <a:latin typeface="Times New Roman" pitchFamily="18" charset="0"/>
                <a:cs typeface="Times New Roman" pitchFamily="18" charset="0"/>
              </a:rPr>
              <a:t>слухняно</a:t>
            </a:r>
            <a:endParaRPr lang="ru-RU" sz="4800" dirty="0">
              <a:latin typeface="Times New Roman" pitchFamily="18" charset="0"/>
              <a:cs typeface="Times New Roman" pitchFamily="18" charset="0"/>
            </a:endParaRPr>
          </a:p>
          <a:p>
            <a:pPr marL="0" indent="0" algn="ctr">
              <a:buNone/>
            </a:pPr>
            <a:r>
              <a:rPr lang="uk-UA" sz="4800" dirty="0" smtClean="0">
                <a:latin typeface="Times New Roman" pitchFamily="18" charset="0"/>
                <a:cs typeface="Times New Roman" pitchFamily="18" charset="0"/>
              </a:rPr>
              <a:t> </a:t>
            </a:r>
            <a:endParaRPr lang="ru-RU" sz="4800" dirty="0" smtClean="0">
              <a:latin typeface="Times New Roman" pitchFamily="18" charset="0"/>
              <a:cs typeface="Times New Roman" pitchFamily="18" charset="0"/>
            </a:endParaRPr>
          </a:p>
          <a:p>
            <a:pPr marL="0" indent="0" algn="ctr">
              <a:buNone/>
            </a:pPr>
            <a:r>
              <a:rPr lang="ru-RU" sz="4800" i="1" dirty="0" smtClean="0">
                <a:latin typeface="Times New Roman" pitchFamily="18" charset="0"/>
                <a:cs typeface="Times New Roman" pitchFamily="18" charset="0"/>
              </a:rPr>
              <a:t>Нехай </a:t>
            </a:r>
            <a:r>
              <a:rPr lang="ru-RU" sz="4800" i="1" dirty="0">
                <a:latin typeface="Times New Roman" pitchFamily="18" charset="0"/>
                <a:cs typeface="Times New Roman" pitchFamily="18" charset="0"/>
              </a:rPr>
              <a:t>вона </a:t>
            </a:r>
            <a:r>
              <a:rPr lang="ru-RU" sz="4800" i="1" dirty="0" err="1">
                <a:latin typeface="Times New Roman" pitchFamily="18" charset="0"/>
                <a:cs typeface="Times New Roman" pitchFamily="18" charset="0"/>
              </a:rPr>
              <a:t>щоразу</a:t>
            </a:r>
            <a:r>
              <a:rPr lang="ru-RU" sz="4800" i="1" dirty="0">
                <a:latin typeface="Times New Roman" pitchFamily="18" charset="0"/>
                <a:cs typeface="Times New Roman" pitchFamily="18" charset="0"/>
              </a:rPr>
              <a:t> служить вам,</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Хоч</a:t>
            </a:r>
            <a:r>
              <a:rPr lang="ru-RU" sz="4800" i="1" dirty="0">
                <a:latin typeface="Times New Roman" pitchFamily="18" charset="0"/>
                <a:cs typeface="Times New Roman" pitchFamily="18" charset="0"/>
              </a:rPr>
              <a:t> і </a:t>
            </a:r>
            <a:r>
              <a:rPr lang="ru-RU" sz="4800" i="1" dirty="0" err="1">
                <a:latin typeface="Times New Roman" pitchFamily="18" charset="0"/>
                <a:cs typeface="Times New Roman" pitchFamily="18" charset="0"/>
              </a:rPr>
              <a:t>живе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своїм</a:t>
            </a:r>
            <a:r>
              <a:rPr lang="ru-RU" sz="4800" i="1" dirty="0">
                <a:latin typeface="Times New Roman" pitchFamily="18" charset="0"/>
                <a:cs typeface="Times New Roman" pitchFamily="18" charset="0"/>
              </a:rPr>
              <a:t> живим </a:t>
            </a:r>
            <a:r>
              <a:rPr lang="ru-RU" sz="4800" i="1" dirty="0" err="1">
                <a:latin typeface="Times New Roman" pitchFamily="18" charset="0"/>
                <a:cs typeface="Times New Roman" pitchFamily="18" charset="0"/>
              </a:rPr>
              <a:t>життям</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 </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Прислухайтесь</a:t>
            </a:r>
            <a:r>
              <a:rPr lang="ru-RU" sz="4800" i="1" dirty="0">
                <a:latin typeface="Times New Roman" pitchFamily="18" charset="0"/>
                <a:cs typeface="Times New Roman" pitchFamily="18" charset="0"/>
              </a:rPr>
              <a:t>, як океан </a:t>
            </a:r>
            <a:r>
              <a:rPr lang="ru-RU" sz="4800" i="1" dirty="0" err="1">
                <a:latin typeface="Times New Roman" pitchFamily="18" charset="0"/>
                <a:cs typeface="Times New Roman" pitchFamily="18" charset="0"/>
              </a:rPr>
              <a:t>співає</a:t>
            </a:r>
            <a:r>
              <a:rPr lang="ru-RU" sz="4800" i="1" dirty="0">
                <a:latin typeface="Times New Roman" pitchFamily="18" charset="0"/>
                <a:cs typeface="Times New Roman" pitchFamily="18" charset="0"/>
              </a:rPr>
              <a:t> —</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Народ говорить. І </a:t>
            </a:r>
            <a:r>
              <a:rPr lang="ru-RU" sz="4800" i="1" dirty="0" err="1">
                <a:latin typeface="Times New Roman" pitchFamily="18" charset="0"/>
                <a:cs typeface="Times New Roman" pitchFamily="18" charset="0"/>
              </a:rPr>
              <a:t>любов</a:t>
            </a:r>
            <a:r>
              <a:rPr lang="ru-RU" sz="4800" i="1" dirty="0">
                <a:latin typeface="Times New Roman" pitchFamily="18" charset="0"/>
                <a:cs typeface="Times New Roman" pitchFamily="18" charset="0"/>
              </a:rPr>
              <a:t>, і </a:t>
            </a:r>
            <a:r>
              <a:rPr lang="ru-RU" sz="4800" i="1" dirty="0" err="1">
                <a:latin typeface="Times New Roman" pitchFamily="18" charset="0"/>
                <a:cs typeface="Times New Roman" pitchFamily="18" charset="0"/>
              </a:rPr>
              <a:t>гнів</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У тому </a:t>
            </a:r>
            <a:r>
              <a:rPr lang="ru-RU" sz="4800" i="1" dirty="0" err="1">
                <a:latin typeface="Times New Roman" pitchFamily="18" charset="0"/>
                <a:cs typeface="Times New Roman" pitchFamily="18" charset="0"/>
              </a:rPr>
              <a:t>гомоні</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морськім</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Немає</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Мудріших</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ніж</a:t>
            </a:r>
            <a:r>
              <a:rPr lang="ru-RU" sz="4800" i="1" dirty="0">
                <a:latin typeface="Times New Roman" pitchFamily="18" charset="0"/>
                <a:cs typeface="Times New Roman" pitchFamily="18" charset="0"/>
              </a:rPr>
              <a:t> народ, </a:t>
            </a:r>
            <a:r>
              <a:rPr lang="ru-RU" sz="4800" i="1" dirty="0" err="1">
                <a:latin typeface="Times New Roman" pitchFamily="18" charset="0"/>
                <a:cs typeface="Times New Roman" pitchFamily="18" charset="0"/>
              </a:rPr>
              <a:t>учителів</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У </a:t>
            </a:r>
            <a:r>
              <a:rPr lang="ru-RU" sz="4800" i="1" dirty="0" err="1">
                <a:latin typeface="Times New Roman" pitchFamily="18" charset="0"/>
                <a:cs typeface="Times New Roman" pitchFamily="18" charset="0"/>
              </a:rPr>
              <a:t>нього</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кожне</a:t>
            </a:r>
            <a:r>
              <a:rPr lang="ru-RU" sz="4800" i="1" dirty="0">
                <a:latin typeface="Times New Roman" pitchFamily="18" charset="0"/>
                <a:cs typeface="Times New Roman" pitchFamily="18" charset="0"/>
              </a:rPr>
              <a:t> слово — </a:t>
            </a:r>
            <a:r>
              <a:rPr lang="ru-RU" sz="4800" i="1" dirty="0" err="1">
                <a:latin typeface="Times New Roman" pitchFamily="18" charset="0"/>
                <a:cs typeface="Times New Roman" pitchFamily="18" charset="0"/>
              </a:rPr>
              <a:t>це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перлина</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Це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праця</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це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натхнення</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це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людина</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 </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Не </a:t>
            </a:r>
            <a:r>
              <a:rPr lang="ru-RU" sz="4800" i="1" dirty="0" err="1">
                <a:latin typeface="Times New Roman" pitchFamily="18" charset="0"/>
                <a:cs typeface="Times New Roman" pitchFamily="18" charset="0"/>
              </a:rPr>
              <a:t>бійтесь</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заглядати</a:t>
            </a:r>
            <a:r>
              <a:rPr lang="ru-RU" sz="4800" i="1" dirty="0">
                <a:latin typeface="Times New Roman" pitchFamily="18" charset="0"/>
                <a:cs typeface="Times New Roman" pitchFamily="18" charset="0"/>
              </a:rPr>
              <a:t> у словник:</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Це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пишний</a:t>
            </a:r>
            <a:r>
              <a:rPr lang="ru-RU" sz="4800" i="1" dirty="0">
                <a:latin typeface="Times New Roman" pitchFamily="18" charset="0"/>
                <a:cs typeface="Times New Roman" pitchFamily="18" charset="0"/>
              </a:rPr>
              <a:t> яр, а не </a:t>
            </a:r>
            <a:r>
              <a:rPr lang="ru-RU" sz="4800" i="1" dirty="0" err="1">
                <a:latin typeface="Times New Roman" pitchFamily="18" charset="0"/>
                <a:cs typeface="Times New Roman" pitchFamily="18" charset="0"/>
              </a:rPr>
              <a:t>сумне</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провалля</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Збирайте</a:t>
            </a:r>
            <a:r>
              <a:rPr lang="ru-RU" sz="4800" i="1" dirty="0">
                <a:latin typeface="Times New Roman" pitchFamily="18" charset="0"/>
                <a:cs typeface="Times New Roman" pitchFamily="18" charset="0"/>
              </a:rPr>
              <a:t>, як </a:t>
            </a:r>
            <a:r>
              <a:rPr lang="ru-RU" sz="4800" i="1" dirty="0" err="1">
                <a:latin typeface="Times New Roman" pitchFamily="18" charset="0"/>
                <a:cs typeface="Times New Roman" pitchFamily="18" charset="0"/>
              </a:rPr>
              <a:t>розумний</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садівник</a:t>
            </a:r>
            <a:r>
              <a:rPr lang="ru-RU" sz="4800" i="1" dirty="0">
                <a:latin typeface="Times New Roman" pitchFamily="18" charset="0"/>
                <a:cs typeface="Times New Roman" pitchFamily="18" charset="0"/>
              </a:rPr>
              <a:t>,</a:t>
            </a:r>
            <a:endParaRPr lang="ru-RU" sz="4800" dirty="0">
              <a:latin typeface="Times New Roman" pitchFamily="18" charset="0"/>
              <a:cs typeface="Times New Roman" pitchFamily="18" charset="0"/>
            </a:endParaRPr>
          </a:p>
          <a:p>
            <a:pPr marL="0" indent="0" algn="ctr">
              <a:buNone/>
            </a:pPr>
            <a:r>
              <a:rPr lang="ru-RU" sz="4800" i="1" dirty="0" err="1">
                <a:latin typeface="Times New Roman" pitchFamily="18" charset="0"/>
                <a:cs typeface="Times New Roman" pitchFamily="18" charset="0"/>
              </a:rPr>
              <a:t>Достиглий</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овоч</a:t>
            </a:r>
            <a:r>
              <a:rPr lang="ru-RU" sz="4800" i="1" dirty="0">
                <a:latin typeface="Times New Roman" pitchFamily="18" charset="0"/>
                <a:cs typeface="Times New Roman" pitchFamily="18" charset="0"/>
              </a:rPr>
              <a:t> у </a:t>
            </a:r>
            <a:r>
              <a:rPr lang="ru-RU" sz="4800" i="1" dirty="0" err="1">
                <a:latin typeface="Times New Roman" pitchFamily="18" charset="0"/>
                <a:cs typeface="Times New Roman" pitchFamily="18" charset="0"/>
              </a:rPr>
              <a:t>ГрінчЕнка</a:t>
            </a:r>
            <a:r>
              <a:rPr lang="ru-RU" sz="4800" i="1" dirty="0">
                <a:latin typeface="Times New Roman" pitchFamily="18" charset="0"/>
                <a:cs typeface="Times New Roman" pitchFamily="18" charset="0"/>
              </a:rPr>
              <a:t> й Даля,</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Не майте </a:t>
            </a:r>
            <a:r>
              <a:rPr lang="ru-RU" sz="4800" i="1" dirty="0" err="1">
                <a:latin typeface="Times New Roman" pitchFamily="18" charset="0"/>
                <a:cs typeface="Times New Roman" pitchFamily="18" charset="0"/>
              </a:rPr>
              <a:t>гніву</a:t>
            </a:r>
            <a:r>
              <a:rPr lang="ru-RU" sz="4800" i="1" dirty="0">
                <a:latin typeface="Times New Roman" pitchFamily="18" charset="0"/>
                <a:cs typeface="Times New Roman" pitchFamily="18" charset="0"/>
              </a:rPr>
              <a:t> до </a:t>
            </a:r>
            <a:r>
              <a:rPr lang="ru-RU" sz="4800" i="1" dirty="0" err="1">
                <a:latin typeface="Times New Roman" pitchFamily="18" charset="0"/>
                <a:cs typeface="Times New Roman" pitchFamily="18" charset="0"/>
              </a:rPr>
              <a:t>моїх</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порад</a:t>
            </a:r>
            <a:endParaRPr lang="ru-RU" sz="4800" dirty="0">
              <a:latin typeface="Times New Roman" pitchFamily="18" charset="0"/>
              <a:cs typeface="Times New Roman" pitchFamily="18" charset="0"/>
            </a:endParaRPr>
          </a:p>
          <a:p>
            <a:pPr marL="0" indent="0" algn="ctr">
              <a:buNone/>
            </a:pPr>
            <a:r>
              <a:rPr lang="ru-RU" sz="4800" i="1" dirty="0">
                <a:latin typeface="Times New Roman" pitchFamily="18" charset="0"/>
                <a:cs typeface="Times New Roman" pitchFamily="18" charset="0"/>
              </a:rPr>
              <a:t>І не </a:t>
            </a:r>
            <a:r>
              <a:rPr lang="ru-RU" sz="4800" i="1" dirty="0" err="1">
                <a:latin typeface="Times New Roman" pitchFamily="18" charset="0"/>
                <a:cs typeface="Times New Roman" pitchFamily="18" charset="0"/>
              </a:rPr>
              <a:t>лінуйтесь</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доглядать</a:t>
            </a:r>
            <a:r>
              <a:rPr lang="ru-RU" sz="4800" i="1" dirty="0">
                <a:latin typeface="Times New Roman" pitchFamily="18" charset="0"/>
                <a:cs typeface="Times New Roman" pitchFamily="18" charset="0"/>
              </a:rPr>
              <a:t> </a:t>
            </a:r>
            <a:r>
              <a:rPr lang="ru-RU" sz="4800" i="1" dirty="0" err="1">
                <a:latin typeface="Times New Roman" pitchFamily="18" charset="0"/>
                <a:cs typeface="Times New Roman" pitchFamily="18" charset="0"/>
              </a:rPr>
              <a:t>свій</a:t>
            </a:r>
            <a:r>
              <a:rPr lang="ru-RU" sz="4800" i="1" dirty="0">
                <a:latin typeface="Times New Roman" pitchFamily="18" charset="0"/>
                <a:cs typeface="Times New Roman" pitchFamily="18" charset="0"/>
              </a:rPr>
              <a:t> сад.</a:t>
            </a:r>
            <a:endParaRPr lang="ru-RU" sz="4800" dirty="0">
              <a:latin typeface="Times New Roman" pitchFamily="18" charset="0"/>
              <a:cs typeface="Times New Roman" pitchFamily="18" charset="0"/>
            </a:endParaRPr>
          </a:p>
          <a:p>
            <a:pPr marL="0" indent="0" algn="r">
              <a:buNone/>
            </a:pPr>
            <a:r>
              <a:rPr lang="ru-RU" sz="4800" dirty="0">
                <a:latin typeface="Times New Roman" pitchFamily="18" charset="0"/>
                <a:cs typeface="Times New Roman" pitchFamily="18" charset="0"/>
              </a:rPr>
              <a:t> </a:t>
            </a:r>
            <a:r>
              <a:rPr lang="ru-RU" sz="4800" dirty="0" err="1" smtClean="0">
                <a:latin typeface="Times New Roman" pitchFamily="18" charset="0"/>
                <a:cs typeface="Times New Roman" pitchFamily="18" charset="0"/>
              </a:rPr>
              <a:t>Квiтень</a:t>
            </a:r>
            <a:r>
              <a:rPr lang="ru-RU" sz="4800" dirty="0">
                <a:latin typeface="Times New Roman" pitchFamily="18" charset="0"/>
                <a:cs typeface="Times New Roman" pitchFamily="18" charset="0"/>
              </a:rPr>
              <a:t>, 1956 р.</a:t>
            </a:r>
          </a:p>
          <a:p>
            <a:pPr marL="0" indent="0" algn="ctr">
              <a:buNone/>
            </a:pPr>
            <a:r>
              <a:rPr lang="uk-UA" dirty="0"/>
              <a:t> </a:t>
            </a:r>
            <a:endParaRPr lang="ru-RU" dirty="0"/>
          </a:p>
          <a:p>
            <a:endParaRPr lang="ru-RU" dirty="0"/>
          </a:p>
        </p:txBody>
      </p:sp>
      <p:sp>
        <p:nvSpPr>
          <p:cNvPr id="5" name="AutoShape 2" descr="Image result for вірш мова рильський"/>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492896"/>
            <a:ext cx="2788809"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45265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51520" y="260648"/>
            <a:ext cx="8640960" cy="1077218"/>
          </a:xfrm>
          <a:prstGeom prst="rect">
            <a:avLst/>
          </a:prstGeom>
          <a:noFill/>
        </p:spPr>
        <p:txBody>
          <a:bodyPr wrap="square" lIns="91440" tIns="45720" rIns="91440" bIns="45720">
            <a:spAutoFit/>
          </a:bodyPr>
          <a:lstStyle/>
          <a:p>
            <a:pPr algn="ct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 </a:t>
            </a: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Й </a:t>
            </a: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 </a:t>
            </a:r>
            <a:r>
              <a:rPr lang="ru-RU" sz="32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якою</a:t>
            </a: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метою так </a:t>
            </a:r>
            <a:r>
              <a:rPr lang="ru-RU" sz="32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потрібна</a:t>
            </a:r>
            <a:r>
              <a:rPr lang="ru-RU"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культура </a:t>
            </a:r>
            <a:r>
              <a:rPr lang="ru-RU"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мовлення</a:t>
            </a:r>
            <a:r>
              <a:rPr lang="ru-RU"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та </a:t>
            </a:r>
            <a:r>
              <a:rPr lang="ru-RU"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навички</a:t>
            </a:r>
            <a:r>
              <a:rPr lang="ru-RU"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спілкування</a:t>
            </a:r>
            <a:r>
              <a:rPr lang="ru-RU"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Прямоугольник 6"/>
          <p:cNvSpPr/>
          <p:nvPr/>
        </p:nvSpPr>
        <p:spPr>
          <a:xfrm>
            <a:off x="395536" y="1916832"/>
            <a:ext cx="8496944" cy="3416320"/>
          </a:xfrm>
          <a:prstGeom prst="rect">
            <a:avLst/>
          </a:prstGeom>
          <a:noFill/>
        </p:spPr>
        <p:txBody>
          <a:bodyPr wrap="square" lIns="91440" tIns="45720" rIns="91440" bIns="45720">
            <a:spAutoFit/>
          </a:bodyPr>
          <a:lstStyle/>
          <a:p>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Мовна</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культура –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це</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живодайний</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корінь</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культури</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розумової</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високої</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справжньої</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інтелектуальності</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p>
          <a:p>
            <a:pPr algn="r"/>
            <a:r>
              <a:rPr lang="uk-U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В.Сухомлинський</a:t>
            </a:r>
          </a:p>
          <a:p>
            <a:endParaRPr lang="uk-UA"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uk-UA"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Чужу мову можна вивчити за шість років, а свою треба вчити все життя.</a:t>
            </a:r>
          </a:p>
          <a:p>
            <a:pPr algn="r"/>
            <a:r>
              <a:rPr lang="uk-U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Франсуа </a:t>
            </a:r>
            <a:r>
              <a:rPr lang="uk-UA" sz="2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вольтер</a:t>
            </a:r>
            <a:endParaRPr lang="uk-U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endParaRPr lang="uk-UA"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uk-U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Птицю пізнати по пір'ю, а  Людину по мові.</a:t>
            </a:r>
            <a:endParaRPr lang="ru-RU"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661388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28600" y="4696690"/>
            <a:ext cx="4419600" cy="103909"/>
          </a:xfrm>
        </p:spPr>
        <p:txBody>
          <a:bodyPr>
            <a:normAutofit fontScale="25000" lnSpcReduction="20000"/>
          </a:bodyPr>
          <a:lstStyle/>
          <a:p>
            <a:endParaRPr lang="ru-RU" dirty="0"/>
          </a:p>
        </p:txBody>
      </p:sp>
      <p:sp>
        <p:nvSpPr>
          <p:cNvPr id="5" name="Прямоугольник 4"/>
          <p:cNvSpPr/>
          <p:nvPr/>
        </p:nvSpPr>
        <p:spPr>
          <a:xfrm>
            <a:off x="-33001" y="2627606"/>
            <a:ext cx="4949290" cy="1754326"/>
          </a:xfrm>
          <a:prstGeom prst="rect">
            <a:avLst/>
          </a:prstGeom>
          <a:noFill/>
        </p:spPr>
        <p:txBody>
          <a:bodyPr wrap="square" lIns="91440" tIns="45720" rIns="91440" bIns="45720">
            <a:spAutoFit/>
          </a:bodyPr>
          <a:lstStyle/>
          <a:p>
            <a:pPr algn="ct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Практичні</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завдання</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951787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1944215"/>
          </a:xfrm>
        </p:spPr>
        <p:txBody>
          <a:bodyPr>
            <a:normAutofit fontScale="90000"/>
          </a:bodyPr>
          <a:lstStyle/>
          <a:p>
            <a:pPr algn="ctr"/>
            <a: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uk-UA" sz="2000" i="1"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uk-UA" sz="2000" i="1"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Прочитайте </a:t>
            </a:r>
            <a:r>
              <a:rPr lang="uk-UA" sz="2000" i="1"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текст. </a:t>
            </a:r>
            <a: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uk-UA" sz="2000" i="1"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Нові </a:t>
            </a:r>
            <a:r>
              <a:rPr lang="uk-UA" sz="2000" i="1"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для вас слова випишіть в карту заняття. Виписані слова знадобляться для наступного завдання за цим текстом.</a:t>
            </a:r>
            <a:r>
              <a:rPr lang="ru-RU" sz="2000"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ru-RU" sz="2000"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ru-RU" sz="2000"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ru-RU" sz="2000" dirty="0" smtClean="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r>
              <a:rPr lang="uk-UA" sz="3100" u="sng" dirty="0" smtClean="0">
                <a:ln w="13335" cmpd="sng">
                  <a:solidFill>
                    <a:srgbClr val="759AA5">
                      <a:lumMod val="50000"/>
                    </a:srgbClr>
                  </a:solidFill>
                  <a:prstDash val="solid"/>
                </a:ln>
                <a:solidFill>
                  <a:srgbClr val="B9AB6F">
                    <a:lumMod val="50000"/>
                  </a:srgbClr>
                </a:solidFill>
                <a:effectLst>
                  <a:outerShdw blurRad="38100" dist="38100" dir="2700000" algn="tl">
                    <a:srgbClr val="000000">
                      <a:alpha val="43137"/>
                    </a:srgbClr>
                  </a:outerShdw>
                </a:effectLst>
                <a:latin typeface="Times New Roman" pitchFamily="18" charset="0"/>
                <a:cs typeface="Times New Roman" pitchFamily="18" charset="0"/>
              </a:rPr>
              <a:t>Готуємося </a:t>
            </a:r>
            <a:r>
              <a:rPr lang="uk-UA" sz="3100" u="sng" dirty="0">
                <a:ln w="13335" cmpd="sng">
                  <a:solidFill>
                    <a:srgbClr val="759AA5">
                      <a:lumMod val="50000"/>
                    </a:srgbClr>
                  </a:solidFill>
                  <a:prstDash val="solid"/>
                </a:ln>
                <a:solidFill>
                  <a:srgbClr val="B9AB6F">
                    <a:lumMod val="50000"/>
                  </a:srgbClr>
                </a:solidFill>
                <a:effectLst>
                  <a:outerShdw blurRad="38100" dist="38100" dir="2700000" algn="tl">
                    <a:srgbClr val="000000">
                      <a:alpha val="43137"/>
                    </a:srgbClr>
                  </a:outerShdw>
                </a:effectLst>
                <a:latin typeface="Times New Roman" pitchFamily="18" charset="0"/>
                <a:cs typeface="Times New Roman" pitchFamily="18" charset="0"/>
              </a:rPr>
              <a:t>до співбесіди</a:t>
            </a:r>
            <a:r>
              <a:rPr lang="ru-RU" sz="3100"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t/>
            </a:r>
            <a:br>
              <a:rPr lang="ru-RU" sz="3100" dirty="0">
                <a:ln w="13335" cmpd="sng">
                  <a:solidFill>
                    <a:srgbClr val="759AA5">
                      <a:lumMod val="50000"/>
                    </a:srgbClr>
                  </a:solidFill>
                  <a:prstDash val="solid"/>
                </a:ln>
                <a:solidFill>
                  <a:srgbClr val="B9AB6F">
                    <a:lumMod val="50000"/>
                  </a:srgbClr>
                </a:solidFill>
                <a:latin typeface="Times New Roman" pitchFamily="18" charset="0"/>
                <a:cs typeface="Times New Roman" pitchFamily="18" charset="0"/>
              </a:rPr>
            </a:br>
            <a:endParaRPr lang="ru-RU" sz="3100" dirty="0"/>
          </a:p>
        </p:txBody>
      </p:sp>
      <p:sp>
        <p:nvSpPr>
          <p:cNvPr id="3" name="Объект 2"/>
          <p:cNvSpPr>
            <a:spLocks noGrp="1"/>
          </p:cNvSpPr>
          <p:nvPr>
            <p:ph sz="half" idx="1"/>
          </p:nvPr>
        </p:nvSpPr>
        <p:spPr>
          <a:xfrm>
            <a:off x="481399" y="2286000"/>
            <a:ext cx="3240360" cy="3447256"/>
          </a:xfrm>
        </p:spPr>
        <p:txBody>
          <a:bodyPr>
            <a:normAutofit/>
          </a:bodyPr>
          <a:lstStyle/>
          <a:p>
            <a:endParaRPr lang="ru-RU" dirty="0"/>
          </a:p>
        </p:txBody>
      </p:sp>
      <p:sp>
        <p:nvSpPr>
          <p:cNvPr id="4" name="Объект 3"/>
          <p:cNvSpPr>
            <a:spLocks noGrp="1"/>
          </p:cNvSpPr>
          <p:nvPr>
            <p:ph sz="half" idx="2"/>
          </p:nvPr>
        </p:nvSpPr>
        <p:spPr>
          <a:xfrm>
            <a:off x="4648200" y="1988840"/>
            <a:ext cx="4038600" cy="4392488"/>
          </a:xfrm>
        </p:spPr>
        <p:txBody>
          <a:bodyPr>
            <a:normAutofit/>
          </a:bodyPr>
          <a:lstStyle/>
          <a:p>
            <a:pPr marL="0" lvl="0" indent="457200" algn="just">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Розмова по телефону – це ваше перше особисте спілкування з потенційним роботодавцем. Важливо вже на цьому етапі справити на нього добре враження. Тому менше слів – і більше конкретики. Тон розмови має бути спокійним і з відтінком зацікавлення. Використовуйте етикетні формули, але в міру. Під час телефонної розмови дізнайтеся ім’я та прізвище тієї людини, яка буде проводити співбесіду. Ви відразу справите приємне враження, якщо звернетеся до неї по імені та батькові під час особистої зустрічі, адже нічого так не пестить слух, як власне </a:t>
            </a:r>
            <a:r>
              <a:rPr lang="uk-UA" sz="1600" dirty="0" err="1">
                <a:solidFill>
                  <a:srgbClr val="1D3641"/>
                </a:solidFill>
                <a:latin typeface="Times New Roman" pitchFamily="18" charset="0"/>
                <a:cs typeface="Times New Roman" pitchFamily="18" charset="0"/>
              </a:rPr>
              <a:t>ім</a:t>
            </a:r>
            <a:r>
              <a:rPr lang="ru-RU" sz="1600" dirty="0">
                <a:solidFill>
                  <a:srgbClr val="1D3641"/>
                </a:solidFill>
                <a:latin typeface="Times New Roman" pitchFamily="18" charset="0"/>
                <a:cs typeface="Times New Roman" pitchFamily="18" charset="0"/>
              </a:rPr>
              <a:t>’</a:t>
            </a:r>
            <a:r>
              <a:rPr lang="uk-UA" sz="1600" dirty="0">
                <a:solidFill>
                  <a:srgbClr val="1D3641"/>
                </a:solidFill>
                <a:latin typeface="Times New Roman" pitchFamily="18" charset="0"/>
                <a:cs typeface="Times New Roman" pitchFamily="18" charset="0"/>
              </a:rPr>
              <a:t>я.</a:t>
            </a:r>
            <a:endParaRPr lang="ru-RU" sz="1600" dirty="0">
              <a:solidFill>
                <a:srgbClr val="1D3641"/>
              </a:solidFill>
              <a:latin typeface="Times New Roman" pitchFamily="18" charset="0"/>
              <a:cs typeface="Times New Roman" pitchFamily="18" charset="0"/>
            </a:endParaRPr>
          </a:p>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14527"/>
            <a:ext cx="3024336" cy="2990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0250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00400" y="273050"/>
            <a:ext cx="5486400" cy="6349423"/>
          </a:xfrm>
        </p:spPr>
        <p:txBody>
          <a:bodyPr>
            <a:normAutofit fontScale="92500" lnSpcReduction="10000"/>
          </a:bodyPr>
          <a:lstStyle/>
          <a:p>
            <a:pPr marL="0" lvl="0" indent="457200" algn="just">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Намітьте маршрут поїздки на співбесіду,  розрахуйте час на дорогу, додавши про запас ще півгодини (на випадок заторів на дорогах). Зрозуміло, що запізнення на співбесіду – це не найкраща </a:t>
            </a:r>
            <a:r>
              <a:rPr lang="uk-UA" sz="1600" dirty="0" err="1" smtClean="0">
                <a:solidFill>
                  <a:srgbClr val="1D3641"/>
                </a:solidFill>
                <a:latin typeface="Times New Roman" pitchFamily="18" charset="0"/>
                <a:cs typeface="Times New Roman" pitchFamily="18" charset="0"/>
              </a:rPr>
              <a:t>самопрезинтація</a:t>
            </a:r>
            <a:r>
              <a:rPr lang="uk-UA" sz="1600" dirty="0">
                <a:solidFill>
                  <a:srgbClr val="1D3641"/>
                </a:solidFill>
                <a:latin typeface="Times New Roman" pitchFamily="18" charset="0"/>
                <a:cs typeface="Times New Roman" pitchFamily="18" charset="0"/>
              </a:rPr>
              <a:t>. Наперед продумайте відповіді на можливі запитання роботодавця:   Чому ви звільнилися з попередньої роботи?</a:t>
            </a:r>
            <a:endParaRPr lang="ru-RU" sz="1600" dirty="0">
              <a:solidFill>
                <a:srgbClr val="1D3641"/>
              </a:solidFill>
              <a:latin typeface="Times New Roman" pitchFamily="18" charset="0"/>
              <a:cs typeface="Times New Roman" pitchFamily="18" charset="0"/>
            </a:endParaRPr>
          </a:p>
          <a:p>
            <a:pPr marL="0" lvl="0" indent="457200" algn="ctr">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Чому ви хочете працювати саме у нас?</a:t>
            </a:r>
            <a:endParaRPr lang="ru-RU" sz="1600" dirty="0">
              <a:solidFill>
                <a:srgbClr val="1D3641"/>
              </a:solidFill>
              <a:latin typeface="Times New Roman" pitchFamily="18" charset="0"/>
              <a:cs typeface="Times New Roman" pitchFamily="18" charset="0"/>
            </a:endParaRPr>
          </a:p>
          <a:p>
            <a:pPr marL="0" lvl="0" indent="457200" algn="ctr">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Яку користь Ви зможете принести нашій компанії?</a:t>
            </a:r>
            <a:endParaRPr lang="ru-RU" sz="1600" dirty="0">
              <a:solidFill>
                <a:srgbClr val="1D3641"/>
              </a:solidFill>
              <a:latin typeface="Times New Roman" pitchFamily="18" charset="0"/>
              <a:cs typeface="Times New Roman" pitchFamily="18" charset="0"/>
            </a:endParaRPr>
          </a:p>
          <a:p>
            <a:pPr marL="0" lvl="0" indent="457200" algn="ctr">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Які ваші сильні й слабкі сторони як співробітника?</a:t>
            </a:r>
            <a:endParaRPr lang="ru-RU" sz="1600" dirty="0">
              <a:solidFill>
                <a:srgbClr val="1D3641"/>
              </a:solidFill>
              <a:latin typeface="Times New Roman" pitchFamily="18" charset="0"/>
              <a:cs typeface="Times New Roman" pitchFamily="18" charset="0"/>
            </a:endParaRPr>
          </a:p>
          <a:p>
            <a:pPr marL="0" lvl="0" indent="457200" algn="ctr">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Назвіть ваші найбільші досягнення як фахівця.</a:t>
            </a:r>
            <a:endParaRPr lang="ru-RU" sz="1600" dirty="0">
              <a:solidFill>
                <a:srgbClr val="1D3641"/>
              </a:solidFill>
              <a:latin typeface="Times New Roman" pitchFamily="18" charset="0"/>
              <a:cs typeface="Times New Roman" pitchFamily="18" charset="0"/>
            </a:endParaRPr>
          </a:p>
          <a:p>
            <a:pPr marL="0" lvl="0" indent="457200" algn="ctr">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Чи були у вас невдачі професійній  діяльності? Які?</a:t>
            </a:r>
            <a:endParaRPr lang="ru-RU" sz="1600" dirty="0">
              <a:solidFill>
                <a:srgbClr val="1D3641"/>
              </a:solidFill>
              <a:latin typeface="Times New Roman" pitchFamily="18" charset="0"/>
              <a:cs typeface="Times New Roman" pitchFamily="18" charset="0"/>
            </a:endParaRPr>
          </a:p>
          <a:p>
            <a:pPr marL="0" lvl="0" indent="457200" algn="just">
              <a:lnSpc>
                <a:spcPct val="120000"/>
              </a:lnSpc>
              <a:spcBef>
                <a:spcPts val="0"/>
              </a:spcBef>
              <a:buClr>
                <a:srgbClr val="759AA5">
                  <a:lumMod val="60000"/>
                  <a:lumOff val="40000"/>
                </a:srgbClr>
              </a:buClr>
              <a:buNone/>
            </a:pPr>
            <a:r>
              <a:rPr lang="uk-UA" sz="1600" dirty="0">
                <a:solidFill>
                  <a:srgbClr val="1D3641"/>
                </a:solidFill>
                <a:latin typeface="Times New Roman" pitchFamily="18" charset="0"/>
                <a:cs typeface="Times New Roman" pitchFamily="18" charset="0"/>
              </a:rPr>
              <a:t>Намагайтеся відповідати чесно, оскільки ваша нещирість може згодом вилізти боком. Якщо запитають, чому ви вирішили змінити роботу, у жодному разі не нарікайте на свого керівника чи товаришів по службі, краще назвати якусь банальну причину, наприклад: відсутність можливостей для професійного зростання, затримки заробітної плати, віддаленість від дому, графік роботи та ін.. Під час співбесіди менше себе хваліть, краще будьте критичним до себе, це підвищить ваш авторитет в очах співрозмовника. І не забудьте про вбрання. Одяг повинен відповідати тій посаді, на яку ви претендуєте. Важливо, щоб у вас були чисті нігті й волосся, начищене  взуття. Жодних господарських торб, авосьок і заяложених пакетів із продуктами у ваших руках не повинно бути!</a:t>
            </a:r>
            <a:endParaRPr lang="ru-RU" sz="1600" dirty="0">
              <a:solidFill>
                <a:srgbClr val="1D3641"/>
              </a:solidFill>
              <a:latin typeface="Times New Roman" pitchFamily="18" charset="0"/>
              <a:cs typeface="Times New Roman" pitchFamily="18" charset="0"/>
            </a:endParaRPr>
          </a:p>
          <a:p>
            <a:endParaRPr lang="ru-RU" dirty="0"/>
          </a:p>
        </p:txBody>
      </p:sp>
      <p:sp>
        <p:nvSpPr>
          <p:cNvPr id="3" name="Заголовок 2"/>
          <p:cNvSpPr>
            <a:spLocks noGrp="1"/>
          </p:cNvSpPr>
          <p:nvPr>
            <p:ph type="title"/>
          </p:nvPr>
        </p:nvSpPr>
        <p:spPr/>
        <p:txBody>
          <a:bodyPr/>
          <a:lstStyle/>
          <a:p>
            <a:pPr>
              <a:lnSpc>
                <a:spcPct val="150000"/>
              </a:lnSpc>
            </a:pPr>
            <a:r>
              <a:rPr lang="uk-UA" sz="2800" dirty="0">
                <a:latin typeface="Times New Roman" pitchFamily="18" charset="0"/>
                <a:cs typeface="Times New Roman" pitchFamily="18" charset="0"/>
              </a:rPr>
              <a:t>Підготовка до співбесіди</a:t>
            </a:r>
            <a:endParaRPr lang="ru-RU" dirty="0"/>
          </a:p>
        </p:txBody>
      </p:sp>
      <p:sp>
        <p:nvSpPr>
          <p:cNvPr id="4" name="Текст 3"/>
          <p:cNvSpPr>
            <a:spLocks noGrp="1"/>
          </p:cNvSpPr>
          <p:nvPr>
            <p:ph type="body" sz="half" idx="2"/>
          </p:nvPr>
        </p:nvSpPr>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12976"/>
            <a:ext cx="260985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054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rmAutofit/>
          </a:bodyPr>
          <a:lstStyle/>
          <a:p>
            <a:pPr algn="ctr"/>
            <a:r>
              <a:rPr lang="uk-UA" sz="2000" i="1" dirty="0">
                <a:solidFill>
                  <a:schemeClr val="accent6">
                    <a:lumMod val="50000"/>
                  </a:schemeClr>
                </a:solidFill>
                <a:latin typeface="Times New Roman" pitchFamily="18" charset="0"/>
                <a:cs typeface="Times New Roman" pitchFamily="18" charset="0"/>
              </a:rPr>
              <a:t>Дібравши до виділених слів українські відповідники, утворіть речення з поданих слів і прочитайте їх. Ведіть розповідь від другої особи множини (пройдіть,попросіть) у наказовому способі</a:t>
            </a:r>
            <a:r>
              <a:rPr lang="uk-UA" sz="1800" i="1" dirty="0">
                <a:solidFill>
                  <a:schemeClr val="accent6">
                    <a:lumMod val="50000"/>
                  </a:schemeClr>
                </a:solidFill>
                <a:latin typeface="Times New Roman" pitchFamily="18" charset="0"/>
                <a:cs typeface="Times New Roman" pitchFamily="18" charset="0"/>
              </a:rPr>
              <a:t>.</a:t>
            </a:r>
            <a:endParaRPr lang="ru-RU" sz="1800" dirty="0">
              <a:solidFill>
                <a:schemeClr val="accent6">
                  <a:lumMod val="50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251520" y="1484784"/>
            <a:ext cx="8892480" cy="5373216"/>
          </a:xfrm>
        </p:spPr>
        <p:txBody>
          <a:bodyPr>
            <a:normAutofit/>
          </a:bodyPr>
          <a:lstStyle/>
          <a:p>
            <a:pPr marL="0" indent="274320" algn="just">
              <a:lnSpc>
                <a:spcPct val="110000"/>
              </a:lnSpc>
              <a:spcBef>
                <a:spcPts val="0"/>
              </a:spcBef>
            </a:pPr>
            <a:r>
              <a:rPr lang="uk-UA" dirty="0">
                <a:latin typeface="Times New Roman" pitchFamily="18" charset="0"/>
                <a:cs typeface="Times New Roman" pitchFamily="18" charset="0"/>
              </a:rPr>
              <a:t>Приходити, на 5-10 хвилин, раніше, привітатися, попросити, </a:t>
            </a:r>
            <a:r>
              <a:rPr lang="uk-UA" u="sng" dirty="0" err="1">
                <a:latin typeface="Times New Roman" pitchFamily="18" charset="0"/>
                <a:cs typeface="Times New Roman" pitchFamily="18" charset="0"/>
              </a:rPr>
              <a:t>сообщить</a:t>
            </a:r>
            <a:r>
              <a:rPr lang="uk-UA" dirty="0">
                <a:latin typeface="Times New Roman" pitchFamily="18" charset="0"/>
                <a:cs typeface="Times New Roman" pitchFamily="18" charset="0"/>
              </a:rPr>
              <a:t>, про ваш, прихід, </a:t>
            </a:r>
            <a:r>
              <a:rPr lang="uk-UA" u="sng" dirty="0" err="1">
                <a:latin typeface="Times New Roman" pitchFamily="18" charset="0"/>
                <a:cs typeface="Times New Roman" pitchFamily="18" charset="0"/>
              </a:rPr>
              <a:t>сотрудник</a:t>
            </a:r>
            <a:r>
              <a:rPr lang="uk-UA" u="sng" dirty="0">
                <a:latin typeface="Times New Roman" pitchFamily="18" charset="0"/>
                <a:cs typeface="Times New Roman" pitchFamily="18" charset="0"/>
              </a:rPr>
              <a:t>,</a:t>
            </a:r>
            <a:r>
              <a:rPr lang="uk-UA" dirty="0">
                <a:latin typeface="Times New Roman" pitchFamily="18" charset="0"/>
                <a:cs typeface="Times New Roman" pitchFamily="18" charset="0"/>
              </a:rPr>
              <a:t>  з, у, ви, запланований, </a:t>
            </a:r>
            <a:r>
              <a:rPr lang="uk-UA" u="sng" dirty="0" err="1">
                <a:latin typeface="Times New Roman" pitchFamily="18" charset="0"/>
                <a:cs typeface="Times New Roman" pitchFamily="18" charset="0"/>
              </a:rPr>
              <a:t>встреча</a:t>
            </a:r>
            <a:r>
              <a:rPr lang="uk-UA" u="sng" dirty="0">
                <a:latin typeface="Times New Roman" pitchFamily="18" charset="0"/>
                <a:cs typeface="Times New Roman" pitchFamily="18" charset="0"/>
              </a:rPr>
              <a:t>,</a:t>
            </a:r>
            <a:r>
              <a:rPr lang="uk-UA" dirty="0">
                <a:latin typeface="Times New Roman" pitchFamily="18" charset="0"/>
                <a:cs typeface="Times New Roman" pitchFamily="18" charset="0"/>
              </a:rPr>
              <a:t> </a:t>
            </a:r>
            <a:endParaRPr lang="ru-RU" dirty="0">
              <a:latin typeface="Times New Roman" pitchFamily="18" charset="0"/>
              <a:cs typeface="Times New Roman" pitchFamily="18" charset="0"/>
            </a:endParaRPr>
          </a:p>
          <a:p>
            <a:pPr marL="0" indent="274320" algn="just">
              <a:lnSpc>
                <a:spcPct val="110000"/>
              </a:lnSpc>
              <a:spcBef>
                <a:spcPts val="0"/>
              </a:spcBef>
            </a:pPr>
            <a:r>
              <a:rPr lang="uk-UA" dirty="0">
                <a:latin typeface="Times New Roman" pitchFamily="18" charset="0"/>
                <a:cs typeface="Times New Roman" pitchFamily="18" charset="0"/>
              </a:rPr>
              <a:t>Якщо, ви попросити, трохи, зачекати, не, </a:t>
            </a:r>
            <a:r>
              <a:rPr lang="uk-UA" dirty="0" err="1">
                <a:latin typeface="Times New Roman" pitchFamily="18" charset="0"/>
                <a:cs typeface="Times New Roman" pitchFamily="18" charset="0"/>
              </a:rPr>
              <a:t>возмущаться</a:t>
            </a:r>
            <a:r>
              <a:rPr lang="uk-UA" dirty="0">
                <a:latin typeface="Times New Roman" pitchFamily="18" charset="0"/>
                <a:cs typeface="Times New Roman" pitchFamily="18" charset="0"/>
              </a:rPr>
              <a:t>, запастися, терпіння, і не втрачати, почуття, </a:t>
            </a:r>
            <a:r>
              <a:rPr lang="uk-UA" u="sng" dirty="0" err="1">
                <a:latin typeface="Times New Roman" pitchFamily="18" charset="0"/>
                <a:cs typeface="Times New Roman" pitchFamily="18" charset="0"/>
              </a:rPr>
              <a:t>доброжелательность</a:t>
            </a:r>
            <a:r>
              <a:rPr lang="uk-UA" dirty="0">
                <a:latin typeface="Times New Roman" pitchFamily="18" charset="0"/>
                <a:cs typeface="Times New Roman" pitchFamily="18" charset="0"/>
              </a:rPr>
              <a:t>,.</a:t>
            </a:r>
            <a:endParaRPr lang="ru-RU" dirty="0">
              <a:latin typeface="Times New Roman" pitchFamily="18" charset="0"/>
              <a:cs typeface="Times New Roman" pitchFamily="18" charset="0"/>
            </a:endParaRPr>
          </a:p>
          <a:p>
            <a:pPr marL="0" indent="274320" algn="just">
              <a:lnSpc>
                <a:spcPct val="110000"/>
              </a:lnSpc>
              <a:spcBef>
                <a:spcPts val="0"/>
              </a:spcBef>
            </a:pPr>
            <a:r>
              <a:rPr lang="uk-UA" u="sng" dirty="0">
                <a:latin typeface="Times New Roman" pitchFamily="18" charset="0"/>
                <a:cs typeface="Times New Roman" pitchFamily="18" charset="0"/>
              </a:rPr>
              <a:t>В</a:t>
            </a:r>
            <a:r>
              <a:rPr lang="ru-RU" u="sng" dirty="0">
                <a:latin typeface="Times New Roman" pitchFamily="18" charset="0"/>
                <a:cs typeface="Times New Roman" pitchFamily="18" charset="0"/>
              </a:rPr>
              <a:t>ы</a:t>
            </a:r>
            <a:r>
              <a:rPr lang="uk-UA" u="sng" dirty="0" err="1">
                <a:latin typeface="Times New Roman" pitchFamily="18" charset="0"/>
                <a:cs typeface="Times New Roman" pitchFamily="18" charset="0"/>
              </a:rPr>
              <a:t>ключать</a:t>
            </a:r>
            <a:r>
              <a:rPr lang="uk-UA" dirty="0">
                <a:latin typeface="Times New Roman" pitchFamily="18" charset="0"/>
                <a:cs typeface="Times New Roman" pitchFamily="18" charset="0"/>
              </a:rPr>
              <a:t>, мобільний телефон.</a:t>
            </a:r>
            <a:endParaRPr lang="ru-RU" dirty="0">
              <a:latin typeface="Times New Roman" pitchFamily="18" charset="0"/>
              <a:cs typeface="Times New Roman" pitchFamily="18" charset="0"/>
            </a:endParaRPr>
          </a:p>
          <a:p>
            <a:pPr marL="0" indent="274320" algn="just">
              <a:lnSpc>
                <a:spcPct val="110000"/>
              </a:lnSpc>
              <a:spcBef>
                <a:spcPts val="0"/>
              </a:spcBef>
            </a:pPr>
            <a:r>
              <a:rPr lang="uk-UA" dirty="0">
                <a:latin typeface="Times New Roman" pitchFamily="18" charset="0"/>
                <a:cs typeface="Times New Roman" pitchFamily="18" charset="0"/>
              </a:rPr>
              <a:t>Заходячи, до, кабінет, привітатися, </a:t>
            </a:r>
            <a:r>
              <a:rPr lang="uk-UA" u="sng" dirty="0" err="1">
                <a:latin typeface="Times New Roman" pitchFamily="18" charset="0"/>
                <a:cs typeface="Times New Roman" pitchFamily="18" charset="0"/>
              </a:rPr>
              <a:t>обращаясь</a:t>
            </a:r>
            <a:r>
              <a:rPr lang="uk-UA" dirty="0">
                <a:latin typeface="Times New Roman" pitchFamily="18" charset="0"/>
                <a:cs typeface="Times New Roman" pitchFamily="18" charset="0"/>
              </a:rPr>
              <a:t>, по імені та по </a:t>
            </a:r>
            <a:r>
              <a:rPr lang="uk-UA" dirty="0" err="1">
                <a:latin typeface="Times New Roman" pitchFamily="18" charset="0"/>
                <a:cs typeface="Times New Roman" pitchFamily="18" charset="0"/>
              </a:rPr>
              <a:t>отчество</a:t>
            </a:r>
            <a:r>
              <a:rPr lang="uk-UA" dirty="0">
                <a:latin typeface="Times New Roman" pitchFamily="18" charset="0"/>
                <a:cs typeface="Times New Roman" pitchFamily="18" charset="0"/>
              </a:rPr>
              <a:t>, усміхнутися, сісти, обличчя, до </a:t>
            </a:r>
            <a:r>
              <a:rPr lang="uk-UA" u="sng" dirty="0" err="1">
                <a:latin typeface="Times New Roman" pitchFamily="18" charset="0"/>
                <a:cs typeface="Times New Roman" pitchFamily="18" charset="0"/>
              </a:rPr>
              <a:t>собеседник</a:t>
            </a:r>
            <a:r>
              <a:rPr lang="uk-UA" dirty="0">
                <a:latin typeface="Times New Roman" pitchFamily="18" charset="0"/>
                <a:cs typeface="Times New Roman" pitchFamily="18" charset="0"/>
              </a:rPr>
              <a:t>, не схрещуючи, ноги.</a:t>
            </a:r>
            <a:endParaRPr lang="ru-RU" dirty="0">
              <a:latin typeface="Times New Roman" pitchFamily="18" charset="0"/>
              <a:cs typeface="Times New Roman" pitchFamily="18" charset="0"/>
            </a:endParaRPr>
          </a:p>
          <a:p>
            <a:pPr marL="0" indent="274320" algn="just">
              <a:lnSpc>
                <a:spcPct val="110000"/>
              </a:lnSpc>
              <a:spcBef>
                <a:spcPts val="0"/>
              </a:spcBef>
            </a:pPr>
            <a:r>
              <a:rPr lang="uk-UA" u="sng" dirty="0" err="1">
                <a:latin typeface="Times New Roman" pitchFamily="18" charset="0"/>
                <a:cs typeface="Times New Roman" pitchFamily="18" charset="0"/>
              </a:rPr>
              <a:t>Внимательно</a:t>
            </a:r>
            <a:r>
              <a:rPr lang="uk-UA" dirty="0">
                <a:latin typeface="Times New Roman" pitchFamily="18" charset="0"/>
                <a:cs typeface="Times New Roman" pitchFamily="18" charset="0"/>
              </a:rPr>
              <a:t>, слухати, запитання, відповідати, коротко, кілька, речення.</a:t>
            </a:r>
            <a:endParaRPr lang="ru-RU" dirty="0">
              <a:latin typeface="Times New Roman" pitchFamily="18" charset="0"/>
              <a:cs typeface="Times New Roman" pitchFamily="18" charset="0"/>
            </a:endParaRPr>
          </a:p>
          <a:p>
            <a:pPr marL="0" indent="274320" algn="just">
              <a:lnSpc>
                <a:spcPct val="110000"/>
              </a:lnSpc>
              <a:spcBef>
                <a:spcPts val="0"/>
              </a:spcBef>
            </a:pPr>
            <a:r>
              <a:rPr lang="uk-UA" dirty="0">
                <a:latin typeface="Times New Roman" pitchFamily="18" charset="0"/>
                <a:cs typeface="Times New Roman" pitchFamily="18" charset="0"/>
              </a:rPr>
              <a:t>Відповіді, «так», «ні», тихий голос, </a:t>
            </a:r>
            <a:r>
              <a:rPr lang="uk-UA" u="sng" dirty="0" err="1">
                <a:latin typeface="Times New Roman" pitchFamily="18" charset="0"/>
                <a:cs typeface="Times New Roman" pitchFamily="18" charset="0"/>
              </a:rPr>
              <a:t>создавать</a:t>
            </a:r>
            <a:r>
              <a:rPr lang="uk-UA" u="sng" dirty="0">
                <a:latin typeface="Times New Roman" pitchFamily="18" charset="0"/>
                <a:cs typeface="Times New Roman" pitchFamily="18" charset="0"/>
              </a:rPr>
              <a:t>, </a:t>
            </a:r>
            <a:r>
              <a:rPr lang="uk-UA" u="sng" dirty="0" err="1">
                <a:latin typeface="Times New Roman" pitchFamily="18" charset="0"/>
                <a:cs typeface="Times New Roman" pitchFamily="18" charset="0"/>
              </a:rPr>
              <a:t>впечатление</a:t>
            </a:r>
            <a:r>
              <a:rPr lang="uk-UA" u="sng" dirty="0">
                <a:latin typeface="Times New Roman" pitchFamily="18" charset="0"/>
                <a:cs typeface="Times New Roman" pitchFamily="18" charset="0"/>
              </a:rPr>
              <a:t>, </a:t>
            </a:r>
            <a:r>
              <a:rPr lang="uk-UA" u="sng" dirty="0" err="1">
                <a:latin typeface="Times New Roman" pitchFamily="18" charset="0"/>
                <a:cs typeface="Times New Roman" pitchFamily="18" charset="0"/>
              </a:rPr>
              <a:t>неуверенность</a:t>
            </a:r>
            <a:r>
              <a:rPr lang="uk-UA" dirty="0">
                <a:latin typeface="Times New Roman" pitchFamily="18" charset="0"/>
                <a:cs typeface="Times New Roman" pitchFamily="18" charset="0"/>
              </a:rPr>
              <a:t>, у себе.</a:t>
            </a:r>
            <a:endParaRPr lang="ru-RU"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417242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700808"/>
          </a:xfrm>
        </p:spPr>
        <p:txBody>
          <a:bodyPr>
            <a:normAutofit fontScale="90000"/>
          </a:bodyPr>
          <a:lstStyle/>
          <a:p>
            <a:pPr algn="ctr"/>
            <a:r>
              <a:rPr lang="uk-UA" i="1" dirty="0">
                <a:solidFill>
                  <a:schemeClr val="accent6">
                    <a:lumMod val="50000"/>
                  </a:schemeClr>
                </a:solidFill>
                <a:latin typeface="Times New Roman" pitchFamily="18" charset="0"/>
                <a:cs typeface="Times New Roman" pitchFamily="18" charset="0"/>
              </a:rPr>
              <a:t>Пригадаймо, як правильно призначити час зустрічі. Використовуючи таблицю, згадаймо правила позначення часу</a:t>
            </a:r>
            <a:endParaRPr lang="ru-RU" dirty="0">
              <a:solidFill>
                <a:schemeClr val="accent6">
                  <a:lumMod val="50000"/>
                </a:schemeClr>
              </a:solidFill>
              <a:latin typeface="Times New Roman" pitchFamily="18" charset="0"/>
              <a:cs typeface="Times New Roman" pitchFamily="18" charset="0"/>
            </a:endParaRPr>
          </a:p>
        </p:txBody>
      </p:sp>
      <p:pic>
        <p:nvPicPr>
          <p:cNvPr id="4" name="Объект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9479" y="1628801"/>
            <a:ext cx="8623001" cy="1656183"/>
          </a:xfrm>
          <a:prstGeom prst="rect">
            <a:avLst/>
          </a:prstGeom>
          <a:noFill/>
          <a:ln>
            <a:noFill/>
          </a:ln>
        </p:spPr>
      </p:pic>
      <p:graphicFrame>
        <p:nvGraphicFramePr>
          <p:cNvPr id="5" name="Таблица 4"/>
          <p:cNvGraphicFramePr>
            <a:graphicFrameLocks noGrp="1"/>
          </p:cNvGraphicFramePr>
          <p:nvPr>
            <p:extLst>
              <p:ext uri="{D42A27DB-BD31-4B8C-83A1-F6EECF244321}">
                <p14:modId xmlns:p14="http://schemas.microsoft.com/office/powerpoint/2010/main" val="1874232836"/>
              </p:ext>
            </p:extLst>
          </p:nvPr>
        </p:nvGraphicFramePr>
        <p:xfrm>
          <a:off x="467544" y="3356992"/>
          <a:ext cx="8352928" cy="3531856"/>
        </p:xfrm>
        <a:graphic>
          <a:graphicData uri="http://schemas.openxmlformats.org/drawingml/2006/table">
            <a:tbl>
              <a:tblPr/>
              <a:tblGrid>
                <a:gridCol w="2520280"/>
                <a:gridCol w="3024336"/>
                <a:gridCol w="2808312"/>
              </a:tblGrid>
              <a:tr h="1008112">
                <a:tc>
                  <a:txBody>
                    <a:bodyPr/>
                    <a:lstStyle/>
                    <a:p>
                      <a:pPr indent="450215" algn="just">
                        <a:lnSpc>
                          <a:spcPct val="115000"/>
                        </a:lnSpc>
                        <a:spcAft>
                          <a:spcPts val="0"/>
                        </a:spcAft>
                      </a:pPr>
                      <a:r>
                        <a:rPr lang="uk-UA" sz="1800" dirty="0">
                          <a:effectLst/>
                          <a:latin typeface="Times New Roman"/>
                          <a:ea typeface="Times New Roman"/>
                        </a:rPr>
                        <a:t>Котра година?</a:t>
                      </a:r>
                      <a:endParaRPr lang="ru-RU" sz="1800" dirty="0">
                        <a:effectLst/>
                        <a:latin typeface="Times New Roman"/>
                        <a:ea typeface="Times New Roman"/>
                      </a:endParaRPr>
                    </a:p>
                  </a:txBody>
                  <a:tcPr marL="25400" marR="2540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err="1">
                          <a:effectLst/>
                          <a:latin typeface="Times New Roman"/>
                          <a:ea typeface="Times New Roman"/>
                        </a:rPr>
                        <a:t>...ять</a:t>
                      </a:r>
                      <a:r>
                        <a:rPr lang="uk-UA" sz="1800" i="1" dirty="0">
                          <a:effectLst/>
                          <a:latin typeface="Times New Roman"/>
                          <a:ea typeface="Times New Roman"/>
                        </a:rPr>
                        <a:t> на </a:t>
                      </a:r>
                      <a:r>
                        <a:rPr lang="uk-UA" sz="1800" b="1" i="1" spc="50" dirty="0">
                          <a:effectLst/>
                          <a:latin typeface="Times New Roman"/>
                          <a:ea typeface="Times New Roman"/>
                        </a:rPr>
                        <a:t>...-у</a:t>
                      </a:r>
                      <a:r>
                        <a:rPr lang="uk-UA" sz="1800" i="1" dirty="0">
                          <a:effectLst/>
                          <a:latin typeface="Times New Roman"/>
                          <a:ea typeface="Times New Roman"/>
                        </a:rPr>
                        <a:t>(-ю) двадцять на третю</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a:effectLst/>
                          <a:latin typeface="Times New Roman"/>
                          <a:ea typeface="Times New Roman"/>
                        </a:rPr>
                        <a:t>за </a:t>
                      </a:r>
                      <a:r>
                        <a:rPr lang="uk-UA" sz="1800" i="1" dirty="0" err="1">
                          <a:effectLst/>
                          <a:latin typeface="Times New Roman"/>
                          <a:ea typeface="Times New Roman"/>
                        </a:rPr>
                        <a:t>...ять</a:t>
                      </a:r>
                      <a:r>
                        <a:rPr lang="uk-UA" sz="1800" i="1" dirty="0">
                          <a:effectLst/>
                          <a:latin typeface="Times New Roman"/>
                          <a:ea typeface="Times New Roman"/>
                        </a:rPr>
                        <a:t> ...-а(-я)</a:t>
                      </a:r>
                      <a:endParaRPr lang="ru-RU" sz="1800" dirty="0">
                        <a:effectLst/>
                        <a:latin typeface="Times New Roman"/>
                        <a:ea typeface="Times New Roman"/>
                      </a:endParaRPr>
                    </a:p>
                    <a:p>
                      <a:pPr indent="450215" algn="just">
                        <a:lnSpc>
                          <a:spcPct val="115000"/>
                        </a:lnSpc>
                        <a:spcAft>
                          <a:spcPts val="0"/>
                        </a:spcAft>
                      </a:pPr>
                      <a:r>
                        <a:rPr lang="uk-UA" sz="1800" i="1" dirty="0">
                          <a:effectLst/>
                          <a:latin typeface="Times New Roman"/>
                          <a:ea typeface="Times New Roman"/>
                        </a:rPr>
                        <a:t>за п'ятнадцять третя (за чверть третя)</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097">
                <a:tc>
                  <a:txBody>
                    <a:bodyPr/>
                    <a:lstStyle/>
                    <a:p>
                      <a:pPr indent="450215" algn="just">
                        <a:lnSpc>
                          <a:spcPct val="115000"/>
                        </a:lnSpc>
                        <a:spcAft>
                          <a:spcPts val="0"/>
                        </a:spcAft>
                      </a:pPr>
                      <a:r>
                        <a:rPr lang="uk-UA" sz="1800" dirty="0">
                          <a:effectLst/>
                          <a:latin typeface="Times New Roman"/>
                          <a:ea typeface="Times New Roman"/>
                        </a:rPr>
                        <a:t>(рідше вживаний варіант)</a:t>
                      </a:r>
                      <a:endParaRPr lang="ru-RU" sz="1800" dirty="0">
                        <a:effectLst/>
                        <a:latin typeface="Times New Roman"/>
                        <a:ea typeface="Times New Roman"/>
                      </a:endParaRPr>
                    </a:p>
                  </a:txBody>
                  <a:tcPr marL="25400" marR="2540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err="1">
                          <a:effectLst/>
                          <a:latin typeface="Times New Roman"/>
                          <a:ea typeface="Times New Roman"/>
                        </a:rPr>
                        <a:t>...ять</a:t>
                      </a:r>
                      <a:r>
                        <a:rPr lang="uk-UA" sz="1800" i="1" dirty="0">
                          <a:effectLst/>
                          <a:latin typeface="Times New Roman"/>
                          <a:ea typeface="Times New Roman"/>
                        </a:rPr>
                        <a:t> по </a:t>
                      </a:r>
                      <a:r>
                        <a:rPr lang="uk-UA" sz="1800" i="1" dirty="0" err="1">
                          <a:effectLst/>
                          <a:latin typeface="Times New Roman"/>
                          <a:ea typeface="Times New Roman"/>
                        </a:rPr>
                        <a:t>...ій</a:t>
                      </a:r>
                      <a:r>
                        <a:rPr lang="uk-UA" sz="1800" i="1" dirty="0">
                          <a:effectLst/>
                          <a:latin typeface="Times New Roman"/>
                          <a:ea typeface="Times New Roman"/>
                        </a:rPr>
                        <a:t> двадцять по другій</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a:effectLst/>
                          <a:latin typeface="Times New Roman"/>
                          <a:ea typeface="Times New Roman"/>
                        </a:rPr>
                        <a:t>-</a:t>
                      </a:r>
                      <a:endParaRPr lang="ru-RU" sz="180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195">
                <a:tc>
                  <a:txBody>
                    <a:bodyPr/>
                    <a:lstStyle/>
                    <a:p>
                      <a:pPr indent="450215" algn="just">
                        <a:lnSpc>
                          <a:spcPct val="115000"/>
                        </a:lnSpc>
                        <a:spcAft>
                          <a:spcPts val="0"/>
                        </a:spcAft>
                      </a:pPr>
                      <a:r>
                        <a:rPr lang="uk-UA" sz="1800">
                          <a:effectLst/>
                          <a:latin typeface="Times New Roman"/>
                          <a:ea typeface="Times New Roman"/>
                        </a:rPr>
                        <a:t>Коли зустрінемося?</a:t>
                      </a:r>
                      <a:endParaRPr lang="ru-RU" sz="1800">
                        <a:effectLst/>
                        <a:latin typeface="Times New Roman"/>
                        <a:ea typeface="Times New Roman"/>
                      </a:endParaRPr>
                    </a:p>
                  </a:txBody>
                  <a:tcPr marL="25400" marR="2540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a:effectLst/>
                          <a:latin typeface="Times New Roman"/>
                          <a:ea typeface="Times New Roman"/>
                        </a:rPr>
                        <a:t>в (у) </a:t>
                      </a:r>
                      <a:r>
                        <a:rPr lang="uk-UA" sz="1800" i="1" dirty="0" err="1">
                          <a:effectLst/>
                          <a:latin typeface="Times New Roman"/>
                          <a:ea typeface="Times New Roman"/>
                        </a:rPr>
                        <a:t>...ять</a:t>
                      </a:r>
                      <a:r>
                        <a:rPr lang="uk-UA" sz="1800" i="1" dirty="0">
                          <a:effectLst/>
                          <a:latin typeface="Times New Roman"/>
                          <a:ea typeface="Times New Roman"/>
                        </a:rPr>
                        <a:t> на </a:t>
                      </a:r>
                      <a:r>
                        <a:rPr lang="uk-UA" sz="1800" b="1" i="1" spc="50" dirty="0">
                          <a:effectLst/>
                          <a:latin typeface="Times New Roman"/>
                          <a:ea typeface="Times New Roman"/>
                        </a:rPr>
                        <a:t>...-у</a:t>
                      </a:r>
                      <a:r>
                        <a:rPr lang="uk-UA" sz="1800" i="1" dirty="0">
                          <a:effectLst/>
                          <a:latin typeface="Times New Roman"/>
                          <a:ea typeface="Times New Roman"/>
                        </a:rPr>
                        <a:t>(-ю) у двадцять на третю</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a:effectLst/>
                          <a:latin typeface="Times New Roman"/>
                          <a:ea typeface="Times New Roman"/>
                        </a:rPr>
                        <a:t>за </a:t>
                      </a:r>
                      <a:r>
                        <a:rPr lang="uk-UA" sz="1800" i="1" dirty="0" err="1">
                          <a:effectLst/>
                          <a:latin typeface="Times New Roman"/>
                          <a:ea typeface="Times New Roman"/>
                        </a:rPr>
                        <a:t>...ять</a:t>
                      </a:r>
                      <a:r>
                        <a:rPr lang="uk-UA" sz="1800" i="1" dirty="0">
                          <a:effectLst/>
                          <a:latin typeface="Times New Roman"/>
                          <a:ea typeface="Times New Roman"/>
                        </a:rPr>
                        <a:t> до </a:t>
                      </a:r>
                      <a:r>
                        <a:rPr lang="uk-UA" sz="1800" i="1" dirty="0" err="1">
                          <a:effectLst/>
                          <a:latin typeface="Times New Roman"/>
                          <a:ea typeface="Times New Roman"/>
                        </a:rPr>
                        <a:t>...-ої</a:t>
                      </a:r>
                      <a:endParaRPr lang="ru-RU" sz="1800" dirty="0">
                        <a:effectLst/>
                        <a:latin typeface="Times New Roman"/>
                        <a:ea typeface="Times New Roman"/>
                      </a:endParaRPr>
                    </a:p>
                    <a:p>
                      <a:pPr indent="450215" algn="just">
                        <a:lnSpc>
                          <a:spcPct val="115000"/>
                        </a:lnSpc>
                        <a:spcAft>
                          <a:spcPts val="0"/>
                        </a:spcAft>
                      </a:pPr>
                      <a:r>
                        <a:rPr lang="uk-UA" sz="1800" i="1" dirty="0">
                          <a:effectLst/>
                          <a:latin typeface="Times New Roman"/>
                          <a:ea typeface="Times New Roman"/>
                        </a:rPr>
                        <a:t>за п'ятнадцять до третьої (за чверть до третьої)</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7">
                <a:tc>
                  <a:txBody>
                    <a:bodyPr/>
                    <a:lstStyle/>
                    <a:p>
                      <a:pPr indent="450215" algn="just">
                        <a:lnSpc>
                          <a:spcPct val="115000"/>
                        </a:lnSpc>
                        <a:spcAft>
                          <a:spcPts val="0"/>
                        </a:spcAft>
                      </a:pPr>
                      <a:r>
                        <a:rPr lang="uk-UA" sz="1800">
                          <a:effectLst/>
                          <a:latin typeface="Times New Roman"/>
                          <a:ea typeface="Times New Roman"/>
                        </a:rPr>
                        <a:t>(рідше вживаний варіант)</a:t>
                      </a:r>
                      <a:endParaRPr lang="ru-RU" sz="1800">
                        <a:effectLst/>
                        <a:latin typeface="Times New Roman"/>
                        <a:ea typeface="Times New Roman"/>
                      </a:endParaRPr>
                    </a:p>
                  </a:txBody>
                  <a:tcPr marL="25400" marR="2540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a:effectLst/>
                          <a:latin typeface="Times New Roman"/>
                          <a:ea typeface="Times New Roman"/>
                        </a:rPr>
                        <a:t>в (у) </a:t>
                      </a:r>
                      <a:r>
                        <a:rPr lang="uk-UA" sz="1800" i="1" dirty="0" err="1">
                          <a:effectLst/>
                          <a:latin typeface="Times New Roman"/>
                          <a:ea typeface="Times New Roman"/>
                        </a:rPr>
                        <a:t>...ть</a:t>
                      </a:r>
                      <a:r>
                        <a:rPr lang="uk-UA" sz="1800" i="1" dirty="0">
                          <a:effectLst/>
                          <a:latin typeface="Times New Roman"/>
                          <a:ea typeface="Times New Roman"/>
                        </a:rPr>
                        <a:t> по </a:t>
                      </a:r>
                      <a:r>
                        <a:rPr lang="uk-UA" sz="1800" i="1" dirty="0" err="1">
                          <a:effectLst/>
                          <a:latin typeface="Times New Roman"/>
                          <a:ea typeface="Times New Roman"/>
                        </a:rPr>
                        <a:t>...ій</a:t>
                      </a:r>
                      <a:endParaRPr lang="ru-RU" sz="1800" dirty="0">
                        <a:effectLst/>
                        <a:latin typeface="Times New Roman"/>
                        <a:ea typeface="Times New Roman"/>
                      </a:endParaRPr>
                    </a:p>
                    <a:p>
                      <a:pPr indent="450215" algn="just">
                        <a:lnSpc>
                          <a:spcPct val="115000"/>
                        </a:lnSpc>
                        <a:spcAft>
                          <a:spcPts val="0"/>
                        </a:spcAft>
                      </a:pPr>
                      <a:r>
                        <a:rPr lang="uk-UA" sz="1800" i="1" dirty="0">
                          <a:effectLst/>
                          <a:latin typeface="Times New Roman"/>
                          <a:ea typeface="Times New Roman"/>
                        </a:rPr>
                        <a:t>у двадцять по другій</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uk-UA" sz="1800" i="1" dirty="0">
                          <a:effectLst/>
                          <a:latin typeface="Times New Roman"/>
                          <a:ea typeface="Times New Roman"/>
                        </a:rPr>
                        <a:t>-</a:t>
                      </a:r>
                      <a:endParaRPr lang="ru-RU" sz="1800" dirty="0">
                        <a:effectLst/>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534253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640960" cy="1340768"/>
          </a:xfrm>
        </p:spPr>
        <p:txBody>
          <a:bodyPr>
            <a:normAutofit fontScale="90000"/>
          </a:bodyPr>
          <a:lstStyle/>
          <a:p>
            <a:pPr algn="ctr"/>
            <a:r>
              <a:rPr lang="uk-UA" sz="2800" i="1" dirty="0" smtClean="0">
                <a:solidFill>
                  <a:schemeClr val="accent6">
                    <a:lumMod val="50000"/>
                  </a:schemeClr>
                </a:solidFill>
                <a:latin typeface="Times New Roman" pitchFamily="18" charset="0"/>
                <a:cs typeface="Times New Roman" pitchFamily="18" charset="0"/>
              </a:rPr>
              <a:t>Прочитайте </a:t>
            </a:r>
            <a:r>
              <a:rPr lang="uk-UA" sz="2800" i="1" dirty="0">
                <a:solidFill>
                  <a:schemeClr val="accent6">
                    <a:lumMod val="50000"/>
                  </a:schemeClr>
                </a:solidFill>
                <a:latin typeface="Times New Roman" pitchFamily="18" charset="0"/>
                <a:cs typeface="Times New Roman" pitchFamily="18" charset="0"/>
              </a:rPr>
              <a:t>статтю. </a:t>
            </a:r>
            <a:r>
              <a:rPr lang="uk-UA" sz="2800" i="1" dirty="0" smtClean="0">
                <a:solidFill>
                  <a:schemeClr val="accent6">
                    <a:lumMod val="50000"/>
                  </a:schemeClr>
                </a:solidFill>
                <a:latin typeface="Times New Roman" pitchFamily="18" charset="0"/>
                <a:cs typeface="Times New Roman" pitchFamily="18" charset="0"/>
              </a:rPr>
              <a:t/>
            </a:r>
            <a:br>
              <a:rPr lang="uk-UA" sz="2800" i="1" dirty="0" smtClean="0">
                <a:solidFill>
                  <a:schemeClr val="accent6">
                    <a:lumMod val="50000"/>
                  </a:schemeClr>
                </a:solidFill>
                <a:latin typeface="Times New Roman" pitchFamily="18" charset="0"/>
                <a:cs typeface="Times New Roman" pitchFamily="18" charset="0"/>
              </a:rPr>
            </a:br>
            <a:r>
              <a:rPr lang="uk-UA" sz="2800" i="1" dirty="0" smtClean="0">
                <a:solidFill>
                  <a:schemeClr val="accent6">
                    <a:lumMod val="50000"/>
                  </a:schemeClr>
                </a:solidFill>
                <a:latin typeface="Times New Roman" pitchFamily="18" charset="0"/>
                <a:cs typeface="Times New Roman" pitchFamily="18" charset="0"/>
              </a:rPr>
              <a:t>Усно </a:t>
            </a:r>
            <a:r>
              <a:rPr lang="uk-UA" sz="2800" i="1" dirty="0" err="1" smtClean="0">
                <a:solidFill>
                  <a:schemeClr val="accent6">
                    <a:lumMod val="50000"/>
                  </a:schemeClr>
                </a:solidFill>
                <a:latin typeface="Times New Roman" pitchFamily="18" charset="0"/>
                <a:cs typeface="Times New Roman" pitchFamily="18" charset="0"/>
              </a:rPr>
              <a:t>висловте</a:t>
            </a:r>
            <a:r>
              <a:rPr lang="uk-UA" sz="2800" i="1" dirty="0" smtClean="0">
                <a:solidFill>
                  <a:schemeClr val="accent6">
                    <a:lumMod val="50000"/>
                  </a:schemeClr>
                </a:solidFill>
                <a:latin typeface="Times New Roman" pitchFamily="18" charset="0"/>
                <a:cs typeface="Times New Roman" pitchFamily="18" charset="0"/>
              </a:rPr>
              <a:t> </a:t>
            </a:r>
            <a:r>
              <a:rPr lang="uk-UA" sz="2800" i="1" dirty="0">
                <a:solidFill>
                  <a:schemeClr val="accent6">
                    <a:lumMod val="50000"/>
                  </a:schemeClr>
                </a:solidFill>
                <a:latin typeface="Times New Roman" pitchFamily="18" charset="0"/>
                <a:cs typeface="Times New Roman" pitchFamily="18" charset="0"/>
              </a:rPr>
              <a:t>свої міркування щодо вибору слів, з якими треба звертатися до незнайомої людини</a:t>
            </a:r>
            <a:endParaRPr lang="ru-RU" sz="2800" dirty="0">
              <a:solidFill>
                <a:schemeClr val="accent6">
                  <a:lumMod val="50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251520" y="1343503"/>
            <a:ext cx="8435280" cy="5445224"/>
          </a:xfrm>
        </p:spPr>
        <p:txBody>
          <a:bodyPr>
            <a:normAutofit fontScale="25000" lnSpcReduction="20000"/>
          </a:bodyPr>
          <a:lstStyle/>
          <a:p>
            <a:pPr marL="0" indent="0" algn="ctr">
              <a:buNone/>
            </a:pPr>
            <a:r>
              <a:rPr lang="uk-UA" sz="6400" b="1" dirty="0">
                <a:latin typeface="Times New Roman" pitchFamily="18" charset="0"/>
                <a:cs typeface="Times New Roman" pitchFamily="18" charset="0"/>
              </a:rPr>
              <a:t>Як звернутися до незнайомої людини</a:t>
            </a:r>
            <a:r>
              <a:rPr lang="uk-UA" b="1" dirty="0">
                <a:latin typeface="Times New Roman" pitchFamily="18" charset="0"/>
                <a:cs typeface="Times New Roman" pitchFamily="18" charset="0"/>
              </a:rPr>
              <a:t>?</a:t>
            </a:r>
            <a:endParaRPr lang="ru-RU" dirty="0">
              <a:latin typeface="Times New Roman" pitchFamily="18" charset="0"/>
              <a:cs typeface="Times New Roman" pitchFamily="18" charset="0"/>
            </a:endParaRPr>
          </a:p>
          <a:p>
            <a:pPr marL="0" indent="457200" algn="just">
              <a:lnSpc>
                <a:spcPct val="120000"/>
              </a:lnSpc>
              <a:spcBef>
                <a:spcPts val="0"/>
              </a:spcBef>
              <a:buNone/>
            </a:pPr>
            <a:r>
              <a:rPr lang="uk-UA" sz="7200" dirty="0">
                <a:latin typeface="Times New Roman" pitchFamily="18" charset="0"/>
                <a:cs typeface="Times New Roman" pitchFamily="18" charset="0"/>
              </a:rPr>
              <a:t>Щодо використання звертання </a:t>
            </a:r>
            <a:r>
              <a:rPr lang="uk-UA" sz="7200" i="1" dirty="0">
                <a:latin typeface="Times New Roman" pitchFamily="18" charset="0"/>
                <a:cs typeface="Times New Roman" pitchFamily="18" charset="0"/>
              </a:rPr>
              <a:t>пан, пані, панове </a:t>
            </a:r>
            <a:r>
              <a:rPr lang="uk-UA" sz="7200" dirty="0">
                <a:latin typeface="Times New Roman" pitchFamily="18" charset="0"/>
                <a:cs typeface="Times New Roman" pitchFamily="18" charset="0"/>
              </a:rPr>
              <a:t>в різних ситуаціях спілкування останнім ча­сом висловлювалися різні міркування. Аналіз слова </a:t>
            </a:r>
            <a:r>
              <a:rPr lang="uk-UA" sz="7200" i="1" dirty="0">
                <a:latin typeface="Times New Roman" pitchFamily="18" charset="0"/>
                <a:cs typeface="Times New Roman" pitchFamily="18" charset="0"/>
              </a:rPr>
              <a:t>пан </a:t>
            </a:r>
            <a:r>
              <a:rPr lang="uk-UA" sz="7200" dirty="0">
                <a:latin typeface="Times New Roman" pitchFamily="18" charset="0"/>
                <a:cs typeface="Times New Roman" pitchFamily="18" charset="0"/>
              </a:rPr>
              <a:t>показує, що так:</a:t>
            </a:r>
            <a:endParaRPr lang="ru-RU" sz="7200" dirty="0">
              <a:latin typeface="Times New Roman" pitchFamily="18" charset="0"/>
              <a:cs typeface="Times New Roman" pitchFamily="18" charset="0"/>
            </a:endParaRPr>
          </a:p>
          <a:p>
            <a:pPr marL="0" lvl="0" indent="457200" algn="just">
              <a:lnSpc>
                <a:spcPct val="120000"/>
              </a:lnSpc>
              <a:spcBef>
                <a:spcPts val="0"/>
              </a:spcBef>
              <a:buNone/>
            </a:pPr>
            <a:r>
              <a:rPr lang="uk-UA" sz="7200" dirty="0">
                <a:latin typeface="Times New Roman" pitchFamily="18" charset="0"/>
                <a:cs typeface="Times New Roman" pitchFamily="18" charset="0"/>
              </a:rPr>
              <a:t>називають людину, яка займала привілейоване становище (матеріальне, соціальне) в Україні до революційних подій 1917 року: </a:t>
            </a:r>
            <a:r>
              <a:rPr lang="uk-UA" sz="7200" i="1" dirty="0">
                <a:latin typeface="Times New Roman" pitchFamily="18" charset="0"/>
                <a:cs typeface="Times New Roman" pitchFamily="18" charset="0"/>
              </a:rPr>
              <a:t>Коли пан сміється, то мужик плаче; Панів б'ють, а на мужиках шкури тріщать </a:t>
            </a:r>
            <a:r>
              <a:rPr lang="uk-UA" sz="7200" dirty="0">
                <a:latin typeface="Times New Roman" pitchFamily="18" charset="0"/>
                <a:cs typeface="Times New Roman" pitchFamily="18" charset="0"/>
              </a:rPr>
              <a:t>(Народна творчість);</a:t>
            </a:r>
            <a:endParaRPr lang="ru-RU" sz="7200" dirty="0">
              <a:latin typeface="Times New Roman" pitchFamily="18" charset="0"/>
              <a:cs typeface="Times New Roman" pitchFamily="18" charset="0"/>
            </a:endParaRPr>
          </a:p>
          <a:p>
            <a:pPr marL="0" lvl="0" indent="457200" algn="just">
              <a:lnSpc>
                <a:spcPct val="120000"/>
              </a:lnSpc>
              <a:spcBef>
                <a:spcPts val="0"/>
              </a:spcBef>
              <a:buNone/>
            </a:pPr>
            <a:r>
              <a:rPr lang="uk-UA" sz="7200" dirty="0">
                <a:latin typeface="Times New Roman" pitchFamily="18" charset="0"/>
                <a:cs typeface="Times New Roman" pitchFamily="18" charset="0"/>
              </a:rPr>
              <a:t>висловлюють шанобливе ставлення до співрозмовника, з таким значенням це слово-звертання вживається в усній народній мові: пане-господарю, пане-брате: </a:t>
            </a:r>
            <a:r>
              <a:rPr lang="uk-UA" sz="7200" i="1" dirty="0">
                <a:latin typeface="Times New Roman" pitchFamily="18" charset="0"/>
                <a:cs typeface="Times New Roman" pitchFamily="18" charset="0"/>
              </a:rPr>
              <a:t>Панове-браття, треба щось почати </a:t>
            </a:r>
            <a:r>
              <a:rPr lang="uk-UA" sz="7200" dirty="0">
                <a:latin typeface="Times New Roman" pitchFamily="18" charset="0"/>
                <a:cs typeface="Times New Roman" pitchFamily="18" charset="0"/>
              </a:rPr>
              <a:t>(Леся Українка); </a:t>
            </a:r>
            <a:r>
              <a:rPr lang="uk-UA" sz="7200" i="1" dirty="0">
                <a:latin typeface="Times New Roman" pitchFamily="18" charset="0"/>
                <a:cs typeface="Times New Roman" pitchFamily="18" charset="0"/>
              </a:rPr>
              <a:t>3 хама не буде пана </a:t>
            </a:r>
            <a:r>
              <a:rPr lang="uk-UA" sz="7200" dirty="0">
                <a:latin typeface="Times New Roman" pitchFamily="18" charset="0"/>
                <a:cs typeface="Times New Roman" pitchFamily="18" charset="0"/>
              </a:rPr>
              <a:t>(Народна творчість).</a:t>
            </a:r>
            <a:endParaRPr lang="ru-RU" sz="7200" dirty="0">
              <a:latin typeface="Times New Roman" pitchFamily="18" charset="0"/>
              <a:cs typeface="Times New Roman" pitchFamily="18" charset="0"/>
            </a:endParaRPr>
          </a:p>
          <a:p>
            <a:pPr marL="0" indent="457200" algn="just">
              <a:lnSpc>
                <a:spcPct val="120000"/>
              </a:lnSpc>
              <a:spcBef>
                <a:spcPts val="0"/>
              </a:spcBef>
              <a:buNone/>
            </a:pPr>
            <a:r>
              <a:rPr lang="uk-UA" sz="7200" dirty="0">
                <a:latin typeface="Times New Roman" pitchFamily="18" charset="0"/>
                <a:cs typeface="Times New Roman" pitchFamily="18" charset="0"/>
              </a:rPr>
              <a:t>Форми ввічливих звертань </a:t>
            </a:r>
            <a:r>
              <a:rPr lang="uk-UA" sz="7200" i="1" dirty="0">
                <a:latin typeface="Times New Roman" pitchFamily="18" charset="0"/>
                <a:cs typeface="Times New Roman" pitchFamily="18" charset="0"/>
              </a:rPr>
              <a:t>пане (пані), добродію (добродійко) </a:t>
            </a:r>
            <a:r>
              <a:rPr lang="uk-UA" sz="7200" dirty="0">
                <a:latin typeface="Times New Roman" pitchFamily="18" charset="0"/>
                <a:cs typeface="Times New Roman" pitchFamily="18" charset="0"/>
              </a:rPr>
              <a:t>ще й досі неоднозначно сприй­маються в різних областях України. їх ширше використовують у Галичині.</a:t>
            </a:r>
            <a:endParaRPr lang="ru-RU" sz="7200" dirty="0">
              <a:latin typeface="Times New Roman" pitchFamily="18" charset="0"/>
              <a:cs typeface="Times New Roman" pitchFamily="18" charset="0"/>
            </a:endParaRPr>
          </a:p>
          <a:p>
            <a:pPr marL="0" indent="457200" algn="just">
              <a:lnSpc>
                <a:spcPct val="120000"/>
              </a:lnSpc>
              <a:spcBef>
                <a:spcPts val="0"/>
              </a:spcBef>
              <a:buNone/>
            </a:pPr>
            <a:r>
              <a:rPr lang="uk-UA" sz="7200" dirty="0">
                <a:latin typeface="Times New Roman" pitchFamily="18" charset="0"/>
                <a:cs typeface="Times New Roman" pitchFamily="18" charset="0"/>
              </a:rPr>
              <a:t>Однією з форм звертань до незнайомої людини в сучасній українській мові є слово </a:t>
            </a:r>
            <a:r>
              <a:rPr lang="uk-UA" sz="7200" i="1" dirty="0">
                <a:latin typeface="Times New Roman" pitchFamily="18" charset="0"/>
                <a:cs typeface="Times New Roman" pitchFamily="18" charset="0"/>
              </a:rPr>
              <a:t>громадя­нин (громадянка, громадяни). </a:t>
            </a:r>
            <a:r>
              <a:rPr lang="uk-UA" sz="7200" dirty="0">
                <a:latin typeface="Times New Roman" pitchFamily="18" charset="0"/>
                <a:cs typeface="Times New Roman" pitchFamily="18" charset="0"/>
              </a:rPr>
              <a:t>Нині цю форму майже не використовують, від неї віє радянським минулим. Сфера його функціонування дуже вузька — правовий, юридичний контекст: </a:t>
            </a:r>
            <a:r>
              <a:rPr lang="uk-UA" sz="7200" i="1" dirty="0">
                <a:latin typeface="Times New Roman" pitchFamily="18" charset="0"/>
                <a:cs typeface="Times New Roman" pitchFamily="18" charset="0"/>
              </a:rPr>
              <a:t>Грома­дянине, </a:t>
            </a:r>
            <a:r>
              <a:rPr lang="uk-UA" sz="7200" i="1" dirty="0" err="1">
                <a:latin typeface="Times New Roman" pitchFamily="18" charset="0"/>
                <a:cs typeface="Times New Roman" pitchFamily="18" charset="0"/>
              </a:rPr>
              <a:t>ей</a:t>
            </a:r>
            <a:r>
              <a:rPr lang="uk-UA" sz="7200" i="1" dirty="0">
                <a:latin typeface="Times New Roman" pitchFamily="18" charset="0"/>
                <a:cs typeface="Times New Roman" pitchFamily="18" charset="0"/>
              </a:rPr>
              <a:t> ви, громадянине без шапки! — авторитетно погукав його перонний охоронець порядку, вокзальний міліціонер </a:t>
            </a:r>
            <a:r>
              <a:rPr lang="uk-UA" sz="7200" dirty="0">
                <a:latin typeface="Times New Roman" pitchFamily="18" charset="0"/>
                <a:cs typeface="Times New Roman" pitchFamily="18" charset="0"/>
              </a:rPr>
              <a:t>(І. </a:t>
            </a:r>
            <a:r>
              <a:rPr lang="uk-UA" sz="7200" dirty="0" err="1">
                <a:latin typeface="Times New Roman" pitchFamily="18" charset="0"/>
                <a:cs typeface="Times New Roman" pitchFamily="18" charset="0"/>
              </a:rPr>
              <a:t>Ле</a:t>
            </a:r>
            <a:r>
              <a:rPr lang="uk-UA" sz="7200" dirty="0">
                <a:latin typeface="Times New Roman" pitchFamily="18" charset="0"/>
                <a:cs typeface="Times New Roman" pitchFamily="18" charset="0"/>
              </a:rPr>
              <a:t>).</a:t>
            </a:r>
            <a:endParaRPr lang="ru-RU" sz="72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22836175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16632"/>
            <a:ext cx="8211050" cy="764704"/>
          </a:xfrm>
        </p:spPr>
        <p:txBody>
          <a:bodyPr>
            <a:noAutofit/>
          </a:bodyPr>
          <a:lstStyle/>
          <a:p>
            <a:pPr indent="457200" algn="just"/>
            <a:r>
              <a:rPr lang="uk-UA" sz="1400" i="1" dirty="0">
                <a:solidFill>
                  <a:schemeClr val="accent6">
                    <a:lumMod val="50000"/>
                  </a:schemeClr>
                </a:solidFill>
              </a:rPr>
              <a:t>Прочитайте гумореску В.Дуба про те, як звертатися до незнайомої людини в громадських місцях. Поміркуйте, на чому оснований засіб комічного в поданому творі</a:t>
            </a:r>
            <a:r>
              <a:rPr lang="uk-UA" sz="1400" dirty="0">
                <a:solidFill>
                  <a:schemeClr val="accent6">
                    <a:lumMod val="50000"/>
                  </a:schemeClr>
                </a:solidFill>
              </a:rPr>
              <a:t>.</a:t>
            </a:r>
            <a:r>
              <a:rPr lang="ru-RU" sz="1400" dirty="0">
                <a:solidFill>
                  <a:schemeClr val="accent6">
                    <a:lumMod val="50000"/>
                  </a:schemeClr>
                </a:solidFill>
              </a:rPr>
              <a:t/>
            </a:r>
            <a:br>
              <a:rPr lang="ru-RU" sz="1400" dirty="0">
                <a:solidFill>
                  <a:schemeClr val="accent6">
                    <a:lumMod val="50000"/>
                  </a:schemeClr>
                </a:solidFill>
              </a:rPr>
            </a:br>
            <a:endParaRPr lang="ru-RU" sz="1400" dirty="0">
              <a:solidFill>
                <a:schemeClr val="accent6">
                  <a:lumMod val="50000"/>
                </a:schemeClr>
              </a:solidFill>
            </a:endParaRPr>
          </a:p>
        </p:txBody>
      </p:sp>
      <p:sp>
        <p:nvSpPr>
          <p:cNvPr id="3" name="Объект 2"/>
          <p:cNvSpPr>
            <a:spLocks noGrp="1"/>
          </p:cNvSpPr>
          <p:nvPr>
            <p:ph idx="1"/>
          </p:nvPr>
        </p:nvSpPr>
        <p:spPr>
          <a:xfrm>
            <a:off x="179512" y="620687"/>
            <a:ext cx="8964488" cy="6237313"/>
          </a:xfrm>
        </p:spPr>
        <p:txBody>
          <a:bodyPr numCol="2">
            <a:noAutofit/>
          </a:bodyPr>
          <a:lstStyle/>
          <a:p>
            <a:pPr marL="0" indent="457200" algn="ctr">
              <a:lnSpc>
                <a:spcPct val="120000"/>
              </a:lnSpc>
              <a:spcBef>
                <a:spcPts val="0"/>
              </a:spcBef>
              <a:buNone/>
            </a:pPr>
            <a:r>
              <a:rPr lang="uk-UA" sz="1400" b="1" dirty="0">
                <a:latin typeface="Times New Roman" pitchFamily="18" charset="0"/>
                <a:cs typeface="Times New Roman" pitchFamily="18" charset="0"/>
              </a:rPr>
              <a:t>ЯК ВАС ТЕПЕР </a:t>
            </a:r>
            <a:r>
              <a:rPr lang="uk-UA" sz="1400" b="1" dirty="0" smtClean="0">
                <a:latin typeface="Times New Roman" pitchFamily="18" charset="0"/>
                <a:cs typeface="Times New Roman" pitchFamily="18" charset="0"/>
              </a:rPr>
              <a:t>ВЕЛИЧАТИ?</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Як </a:t>
            </a:r>
            <a:r>
              <a:rPr lang="uk-UA" sz="1400" dirty="0">
                <a:latin typeface="Times New Roman" pitchFamily="18" charset="0"/>
                <a:cs typeface="Times New Roman" pitchFamily="18" charset="0"/>
              </a:rPr>
              <a:t>нам тепер величати одне одного?</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Колись було ясно: товариш. Хай він на сто років від тебе старший, а все </a:t>
            </a:r>
            <a:r>
              <a:rPr lang="uk-UA" sz="1400" dirty="0" smtClean="0">
                <a:latin typeface="Times New Roman" pitchFamily="18" charset="0"/>
                <a:cs typeface="Times New Roman" pitchFamily="18" charset="0"/>
              </a:rPr>
              <a:t>одно — </a:t>
            </a:r>
            <a:r>
              <a:rPr lang="uk-UA" sz="1400" dirty="0">
                <a:latin typeface="Times New Roman" pitchFamily="18" charset="0"/>
                <a:cs typeface="Times New Roman" pitchFamily="18" charset="0"/>
              </a:rPr>
              <a:t>товариш. Я, було, </a:t>
            </a:r>
            <a:r>
              <a:rPr lang="uk-UA" sz="1400" dirty="0" smtClean="0">
                <a:latin typeface="Times New Roman" pitchFamily="18" charset="0"/>
                <a:cs typeface="Times New Roman" pitchFamily="18" charset="0"/>
              </a:rPr>
              <a:t>попросив        </a:t>
            </a:r>
            <a:r>
              <a:rPr lang="uk-UA" sz="1400" dirty="0">
                <a:latin typeface="Times New Roman" pitchFamily="18" charset="0"/>
                <a:cs typeface="Times New Roman" pitchFamily="18" charset="0"/>
              </a:rPr>
              <a:t>одного:</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Товаришу</a:t>
            </a:r>
            <a:r>
              <a:rPr lang="uk-UA" sz="1400" dirty="0">
                <a:latin typeface="Times New Roman" pitchFamily="18" charset="0"/>
                <a:cs typeface="Times New Roman" pitchFamily="18" charset="0"/>
              </a:rPr>
              <a:t>, дай прикурити.</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Він і дав... Та так, що я ледве додому доплентався. І ще товаришем називається.</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Тоді </a:t>
            </a:r>
            <a:r>
              <a:rPr lang="uk-UA" sz="1400" dirty="0">
                <a:latin typeface="Times New Roman" pitchFamily="18" charset="0"/>
                <a:cs typeface="Times New Roman" pitchFamily="18" charset="0"/>
              </a:rPr>
              <a:t>я подумав: «пан». Кажуть же: панове депутати. І вчорашні партократи охоче відгукуються.</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Підходжу до дами в горжетці:</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Пані</a:t>
            </a:r>
            <a:r>
              <a:rPr lang="uk-UA" sz="1400" dirty="0">
                <a:latin typeface="Times New Roman" pitchFamily="18" charset="0"/>
                <a:cs typeface="Times New Roman" pitchFamily="18" charset="0"/>
              </a:rPr>
              <a:t>, скажіть, будь ласка...</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А вона зміряла мене підведеними очиськами з ніг до голови, пхикнула й до вітрини відверну­лася. Не пан я для неї, значить... Ну що ж, коли моє не в лад... Буду казати: громадяни. Он у підворітті стоять двоє. Я до них:</a:t>
            </a:r>
            <a:endParaRPr lang="ru-RU" sz="1400" dirty="0">
              <a:latin typeface="Times New Roman" pitchFamily="18" charset="0"/>
              <a:cs typeface="Times New Roman" pitchFamily="18" charset="0"/>
            </a:endParaRPr>
          </a:p>
          <a:p>
            <a:pPr marL="0" lvl="0" indent="457200" algn="just">
              <a:lnSpc>
                <a:spcPct val="120000"/>
              </a:lnSpc>
              <a:spcBef>
                <a:spcPts val="0"/>
              </a:spcBef>
              <a:buNone/>
            </a:pPr>
            <a:r>
              <a:rPr lang="uk-UA" sz="1400" dirty="0">
                <a:latin typeface="Times New Roman" pitchFamily="18" charset="0"/>
                <a:cs typeface="Times New Roman" pitchFamily="18" charset="0"/>
              </a:rPr>
              <a:t>Громадяни начальники... Вони зраділи:</a:t>
            </a:r>
            <a:endParaRPr lang="ru-RU" sz="1400" dirty="0">
              <a:latin typeface="Times New Roman" pitchFamily="18" charset="0"/>
              <a:cs typeface="Times New Roman" pitchFamily="18" charset="0"/>
            </a:endParaRPr>
          </a:p>
          <a:p>
            <a:pPr marL="0" lvl="0" indent="457200" algn="just">
              <a:lnSpc>
                <a:spcPct val="120000"/>
              </a:lnSpc>
              <a:spcBef>
                <a:spcPts val="0"/>
              </a:spcBef>
              <a:buNone/>
            </a:pPr>
            <a:r>
              <a:rPr lang="uk-UA" sz="1400" dirty="0" smtClean="0">
                <a:latin typeface="Times New Roman" pitchFamily="18" charset="0"/>
                <a:cs typeface="Times New Roman" pitchFamily="18" charset="0"/>
              </a:rPr>
              <a:t>- О</a:t>
            </a:r>
            <a:r>
              <a:rPr lang="uk-UA" sz="1400" dirty="0">
                <a:latin typeface="Times New Roman" pitchFamily="18" charset="0"/>
                <a:cs typeface="Times New Roman" pitchFamily="18" charset="0"/>
              </a:rPr>
              <a:t>, </a:t>
            </a:r>
            <a:r>
              <a:rPr lang="uk-UA" sz="1400" dirty="0" err="1">
                <a:latin typeface="Times New Roman" pitchFamily="18" charset="0"/>
                <a:cs typeface="Times New Roman" pitchFamily="18" charset="0"/>
              </a:rPr>
              <a:t>кореш</a:t>
            </a:r>
            <a:r>
              <a:rPr lang="uk-UA" sz="1400" dirty="0">
                <a:latin typeface="Times New Roman" pitchFamily="18" charset="0"/>
                <a:cs typeface="Times New Roman" pitchFamily="18" charset="0"/>
              </a:rPr>
              <a:t>. А що тобі треба?</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err="1">
                <a:latin typeface="Times New Roman" pitchFamily="18" charset="0"/>
                <a:cs typeface="Times New Roman" pitchFamily="18" charset="0"/>
              </a:rPr>
              <a:t>Тьфу</a:t>
            </a:r>
            <a:r>
              <a:rPr lang="uk-UA" sz="1400" dirty="0">
                <a:latin typeface="Times New Roman" pitchFamily="18" charset="0"/>
                <a:cs typeface="Times New Roman" pitchFamily="18" charset="0"/>
              </a:rPr>
              <a:t> ти, і тут промашка. Може, про добродія згадати?.. Згадав. Коли в тролейбусі їхав. Вирішив перевірити. Кажу одному в капелюсі:</a:t>
            </a:r>
            <a:endParaRPr lang="ru-RU" sz="1400" dirty="0">
              <a:latin typeface="Times New Roman" pitchFamily="18" charset="0"/>
              <a:cs typeface="Times New Roman" pitchFamily="18" charset="0"/>
            </a:endParaRPr>
          </a:p>
          <a:p>
            <a:pPr marL="0" lvl="0" indent="457200" algn="just">
              <a:lnSpc>
                <a:spcPct val="120000"/>
              </a:lnSpc>
              <a:spcBef>
                <a:spcPts val="0"/>
              </a:spcBef>
              <a:buNone/>
            </a:pPr>
            <a:r>
              <a:rPr lang="uk-UA" sz="1400" dirty="0" smtClean="0">
                <a:latin typeface="Times New Roman" pitchFamily="18" charset="0"/>
                <a:cs typeface="Times New Roman" pitchFamily="18" charset="0"/>
              </a:rPr>
              <a:t>- Добродію</a:t>
            </a:r>
            <a:r>
              <a:rPr lang="uk-UA" sz="1400" dirty="0">
                <a:latin typeface="Times New Roman" pitchFamily="18" charset="0"/>
                <a:cs typeface="Times New Roman" pitchFamily="18" charset="0"/>
              </a:rPr>
              <a:t>, закомпостуйте квиток. </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Він чогось розсердився:</a:t>
            </a:r>
            <a:endParaRPr lang="ru-RU" sz="1400" dirty="0">
              <a:latin typeface="Times New Roman" pitchFamily="18" charset="0"/>
              <a:cs typeface="Times New Roman" pitchFamily="18" charset="0"/>
            </a:endParaRPr>
          </a:p>
          <a:p>
            <a:pPr marL="0" lvl="0" indent="457200" algn="just">
              <a:lnSpc>
                <a:spcPct val="120000"/>
              </a:lnSpc>
              <a:spcBef>
                <a:spcPts val="0"/>
              </a:spcBef>
            </a:pPr>
            <a:r>
              <a:rPr lang="uk-UA" sz="1400" dirty="0">
                <a:latin typeface="Times New Roman" pitchFamily="18" charset="0"/>
                <a:cs typeface="Times New Roman" pitchFamily="18" charset="0"/>
              </a:rPr>
              <a:t>А може, я зовсім не добродій. </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Я теж розсердився.</a:t>
            </a:r>
            <a:endParaRPr lang="ru-RU" sz="1400" dirty="0">
              <a:latin typeface="Times New Roman" pitchFamily="18" charset="0"/>
              <a:cs typeface="Times New Roman" pitchFamily="18" charset="0"/>
            </a:endParaRPr>
          </a:p>
          <a:p>
            <a:pPr marL="0" lvl="0" indent="457200" algn="just">
              <a:lnSpc>
                <a:spcPct val="120000"/>
              </a:lnSpc>
              <a:spcBef>
                <a:spcPts val="0"/>
              </a:spcBef>
              <a:buNone/>
            </a:pPr>
            <a:r>
              <a:rPr lang="uk-UA" sz="1400" dirty="0" smtClean="0">
                <a:latin typeface="Times New Roman" pitchFamily="18" charset="0"/>
                <a:cs typeface="Times New Roman" pitchFamily="18" charset="0"/>
              </a:rPr>
              <a:t>- Ну</a:t>
            </a:r>
            <a:r>
              <a:rPr lang="uk-UA" sz="1400" dirty="0">
                <a:latin typeface="Times New Roman" pitchFamily="18" charset="0"/>
                <a:cs typeface="Times New Roman" pitchFamily="18" charset="0"/>
              </a:rPr>
              <a:t>, тоді ви злодій, — кажу.</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Мене</a:t>
            </a:r>
            <a:r>
              <a:rPr lang="uk-UA" sz="1400" dirty="0">
                <a:latin typeface="Times New Roman" pitchFamily="18" charset="0"/>
                <a:cs typeface="Times New Roman" pitchFamily="18" charset="0"/>
              </a:rPr>
              <a:t>, звичайно, побили. І не вступилися ні панове, ні товариші. Одна тільки повнолиця, роз­мальована, як писанка, пожаліла, хусточку носову дала. Я розчулився:</a:t>
            </a:r>
            <a:endParaRPr lang="ru-RU" sz="1400" dirty="0">
              <a:latin typeface="Times New Roman" pitchFamily="18" charset="0"/>
              <a:cs typeface="Times New Roman" pitchFamily="18" charset="0"/>
            </a:endParaRPr>
          </a:p>
          <a:p>
            <a:pPr marL="0" lvl="0" indent="457200" algn="just">
              <a:lnSpc>
                <a:spcPct val="120000"/>
              </a:lnSpc>
              <a:spcBef>
                <a:spcPts val="0"/>
              </a:spcBef>
              <a:buNone/>
            </a:pPr>
            <a:r>
              <a:rPr lang="uk-UA" sz="1400" dirty="0" smtClean="0">
                <a:latin typeface="Times New Roman" pitchFamily="18" charset="0"/>
                <a:cs typeface="Times New Roman" pitchFamily="18" charset="0"/>
              </a:rPr>
              <a:t>- Спасибі</a:t>
            </a:r>
            <a:r>
              <a:rPr lang="uk-UA" sz="1400" dirty="0">
                <a:latin typeface="Times New Roman" pitchFamily="18" charset="0"/>
                <a:cs typeface="Times New Roman" pitchFamily="18" charset="0"/>
              </a:rPr>
              <a:t>, </a:t>
            </a:r>
            <a:r>
              <a:rPr lang="uk-UA" sz="1400" dirty="0" err="1">
                <a:latin typeface="Times New Roman" pitchFamily="18" charset="0"/>
                <a:cs typeface="Times New Roman" pitchFamily="18" charset="0"/>
              </a:rPr>
              <a:t>женщина</a:t>
            </a:r>
            <a:r>
              <a:rPr lang="uk-UA" sz="1400" dirty="0">
                <a:latin typeface="Times New Roman" pitchFamily="18" charset="0"/>
                <a:cs typeface="Times New Roman" pitchFamily="18" charset="0"/>
              </a:rPr>
              <a:t>. </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А </a:t>
            </a:r>
            <a:r>
              <a:rPr lang="uk-UA" sz="1400" dirty="0">
                <a:latin typeface="Times New Roman" pitchFamily="18" charset="0"/>
                <a:cs typeface="Times New Roman" pitchFamily="18" charset="0"/>
              </a:rPr>
              <a:t>вона кокетливо:</a:t>
            </a:r>
            <a:endParaRPr lang="ru-RU" sz="1400" dirty="0">
              <a:latin typeface="Times New Roman" pitchFamily="18" charset="0"/>
              <a:cs typeface="Times New Roman" pitchFamily="18" charset="0"/>
            </a:endParaRPr>
          </a:p>
          <a:p>
            <a:pPr marL="0" lvl="0" indent="457200" algn="just">
              <a:lnSpc>
                <a:spcPct val="120000"/>
              </a:lnSpc>
              <a:spcBef>
                <a:spcPts val="0"/>
              </a:spcBef>
              <a:buNone/>
            </a:pPr>
            <a:r>
              <a:rPr lang="uk-UA" sz="1400" dirty="0" smtClean="0">
                <a:latin typeface="Times New Roman" pitchFamily="18" charset="0"/>
                <a:cs typeface="Times New Roman" pitchFamily="18" charset="0"/>
              </a:rPr>
              <a:t>- А </a:t>
            </a:r>
            <a:r>
              <a:rPr lang="uk-UA" sz="1400" dirty="0">
                <a:latin typeface="Times New Roman" pitchFamily="18" charset="0"/>
                <a:cs typeface="Times New Roman" pitchFamily="18" charset="0"/>
              </a:rPr>
              <a:t>може, я </a:t>
            </a:r>
            <a:r>
              <a:rPr lang="uk-UA" sz="1400" dirty="0" err="1">
                <a:latin typeface="Times New Roman" pitchFamily="18" charset="0"/>
                <a:cs typeface="Times New Roman" pitchFamily="18" charset="0"/>
              </a:rPr>
              <a:t>дєвушка</a:t>
            </a:r>
            <a:r>
              <a:rPr lang="uk-UA" sz="14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Казна-що</a:t>
            </a:r>
            <a:r>
              <a:rPr lang="uk-UA" sz="1400" dirty="0">
                <a:latin typeface="Times New Roman" pitchFamily="18" charset="0"/>
                <a:cs typeface="Times New Roman" pitchFamily="18" charset="0"/>
              </a:rPr>
              <a:t>... Пішов я в неділю на базар послухати, як народ говорить. А там одне одного най­частіше величають «дамочкою» або «дядьком». Так і питаю в одного:</a:t>
            </a:r>
            <a:endParaRPr lang="ru-RU" sz="1400" dirty="0">
              <a:latin typeface="Times New Roman" pitchFamily="18" charset="0"/>
              <a:cs typeface="Times New Roman" pitchFamily="18" charset="0"/>
            </a:endParaRPr>
          </a:p>
          <a:p>
            <a:pPr marL="0" lvl="0" indent="457200" algn="just">
              <a:lnSpc>
                <a:spcPct val="120000"/>
              </a:lnSpc>
              <a:spcBef>
                <a:spcPts val="0"/>
              </a:spcBef>
            </a:pPr>
            <a:r>
              <a:rPr lang="uk-UA" sz="1400" dirty="0" smtClean="0">
                <a:latin typeface="Times New Roman" pitchFamily="18" charset="0"/>
                <a:cs typeface="Times New Roman" pitchFamily="18" charset="0"/>
              </a:rPr>
              <a:t>- Дядьку</a:t>
            </a:r>
            <a:r>
              <a:rPr lang="uk-UA" sz="1400" dirty="0">
                <a:latin typeface="Times New Roman" pitchFamily="18" charset="0"/>
                <a:cs typeface="Times New Roman" pitchFamily="18" charset="0"/>
              </a:rPr>
              <a:t>, почім сало?</a:t>
            </a:r>
            <a:endParaRPr lang="ru-RU" sz="1400" dirty="0">
              <a:latin typeface="Times New Roman" pitchFamily="18" charset="0"/>
              <a:cs typeface="Times New Roman" pitchFamily="18" charset="0"/>
            </a:endParaRPr>
          </a:p>
          <a:p>
            <a:pPr marL="0" lvl="0" indent="457200" algn="just">
              <a:lnSpc>
                <a:spcPct val="120000"/>
              </a:lnSpc>
              <a:spcBef>
                <a:spcPts val="0"/>
              </a:spcBef>
            </a:pPr>
            <a:r>
              <a:rPr lang="uk-UA" sz="1400" dirty="0" smtClean="0">
                <a:latin typeface="Times New Roman" pitchFamily="18" charset="0"/>
                <a:cs typeface="Times New Roman" pitchFamily="18" charset="0"/>
              </a:rPr>
              <a:t>- По </a:t>
            </a:r>
            <a:r>
              <a:rPr lang="uk-UA" sz="1400" dirty="0">
                <a:latin typeface="Times New Roman" pitchFamily="18" charset="0"/>
                <a:cs typeface="Times New Roman" pitchFamily="18" charset="0"/>
              </a:rPr>
              <a:t>п'ятдесят, небоже.</a:t>
            </a:r>
            <a:endParaRPr lang="ru-RU" sz="1400" dirty="0">
              <a:latin typeface="Times New Roman" pitchFamily="18" charset="0"/>
              <a:cs typeface="Times New Roman" pitchFamily="18" charset="0"/>
            </a:endParaRPr>
          </a:p>
          <a:p>
            <a:pPr marL="0" indent="457200" algn="just">
              <a:lnSpc>
                <a:spcPct val="120000"/>
              </a:lnSpc>
              <a:spcBef>
                <a:spcPts val="0"/>
              </a:spcBef>
            </a:pPr>
            <a:r>
              <a:rPr lang="uk-UA" sz="1400" dirty="0">
                <a:latin typeface="Times New Roman" pitchFamily="18" charset="0"/>
                <a:cs typeface="Times New Roman" pitchFamily="18" charset="0"/>
              </a:rPr>
              <a:t>Не полінувався, у словник зазирнув: «небіж» означає племінник. Гарне слово. Треба запам'ятати. Приходжу в понеділок до себе в майстерню. Сидять мої хлопці, мене чекають.</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 Привіт</a:t>
            </a:r>
            <a:r>
              <a:rPr lang="uk-UA" sz="1400" dirty="0">
                <a:latin typeface="Times New Roman" pitchFamily="18" charset="0"/>
                <a:cs typeface="Times New Roman" pitchFamily="18" charset="0"/>
              </a:rPr>
              <a:t>, небіжчики. Ану, вставайте!</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    Ще </a:t>
            </a:r>
            <a:r>
              <a:rPr lang="uk-UA" sz="1400" dirty="0">
                <a:latin typeface="Times New Roman" pitchFamily="18" charset="0"/>
                <a:cs typeface="Times New Roman" pitchFamily="18" charset="0"/>
              </a:rPr>
              <a:t>так шпарко мої хлопці ніколи не схоплювалися. А Петро навіть заїкатися почав.</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smtClean="0">
                <a:latin typeface="Times New Roman" pitchFamily="18" charset="0"/>
                <a:cs typeface="Times New Roman" pitchFamily="18" charset="0"/>
              </a:rPr>
              <a:t>—Т-т-а </a:t>
            </a:r>
            <a:r>
              <a:rPr lang="uk-UA" sz="1400" dirty="0">
                <a:latin typeface="Times New Roman" pitchFamily="18" charset="0"/>
                <a:cs typeface="Times New Roman" pitchFamily="18" charset="0"/>
              </a:rPr>
              <a:t>ти що? Знущаєшся? Сам ти небіжчик ходячий... </a:t>
            </a:r>
            <a:endParaRPr lang="ru-RU" sz="1400" dirty="0">
              <a:latin typeface="Times New Roman" pitchFamily="18" charset="0"/>
              <a:cs typeface="Times New Roman" pitchFamily="18" charset="0"/>
            </a:endParaRPr>
          </a:p>
          <a:p>
            <a:pPr marL="0" indent="457200" algn="just">
              <a:lnSpc>
                <a:spcPct val="120000"/>
              </a:lnSpc>
              <a:spcBef>
                <a:spcPts val="0"/>
              </a:spcBef>
              <a:buNone/>
            </a:pPr>
            <a:r>
              <a:rPr lang="uk-UA" sz="1400" dirty="0">
                <a:latin typeface="Times New Roman" pitchFamily="18" charset="0"/>
                <a:cs typeface="Times New Roman" pitchFamily="18" charset="0"/>
              </a:rPr>
              <a:t>Тепер я до всіх кажу тільки: «</a:t>
            </a:r>
            <a:r>
              <a:rPr lang="uk-UA" sz="1400" dirty="0" err="1">
                <a:latin typeface="Times New Roman" pitchFamily="18" charset="0"/>
                <a:cs typeface="Times New Roman" pitchFamily="18" charset="0"/>
              </a:rPr>
              <a:t>Ей</a:t>
            </a:r>
            <a:r>
              <a:rPr lang="uk-UA" sz="1400" dirty="0">
                <a:latin typeface="Times New Roman" pitchFamily="18" charset="0"/>
                <a:cs typeface="Times New Roman" pitchFamily="18" charset="0"/>
              </a:rPr>
              <a:t>!» або «Агов!»</a:t>
            </a: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1664830989"/>
      </p:ext>
    </p:extLst>
  </p:cSld>
  <p:clrMapOvr>
    <a:masterClrMapping/>
  </p:clrMapOvr>
  <p:timing>
    <p:tnLst>
      <p:par>
        <p:cTn id="1" dur="indefinite" restart="never" nodeType="tmRoot"/>
      </p:par>
    </p:tnLst>
  </p:timing>
</p:sld>
</file>

<file path=ppt/theme/theme1.xml><?xml version="1.0" encoding="utf-8"?>
<a:theme xmlns:a="http://schemas.openxmlformats.org/drawingml/2006/main" name="Паркет">
  <a:themeElements>
    <a:clrScheme name="Паркет">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Обычная">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аркет">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318</TotalTime>
  <Words>1691</Words>
  <Application>Microsoft Office PowerPoint</Application>
  <PresentationFormat>Экран (4:3)</PresentationFormat>
  <Paragraphs>159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Паркет</vt:lpstr>
      <vt:lpstr>Презентация PowerPoint</vt:lpstr>
      <vt:lpstr>Презентация PowerPoint</vt:lpstr>
      <vt:lpstr>Презентация PowerPoint</vt:lpstr>
      <vt:lpstr>    Прочитайте текст.  Нові для вас слова випишіть в карту заняття. Виписані слова знадобляться для наступного завдання за цим текстом.  Готуємося до співбесіди </vt:lpstr>
      <vt:lpstr>Підготовка до співбесіди</vt:lpstr>
      <vt:lpstr>Дібравши до виділених слів українські відповідники, утворіть речення з поданих слів і прочитайте їх. Ведіть розповідь від другої особи множини (пройдіть,попросіть) у наказовому способі.</vt:lpstr>
      <vt:lpstr>Пригадаймо, як правильно призначити час зустрічі. Використовуючи таблицю, згадаймо правила позначення часу</vt:lpstr>
      <vt:lpstr>Прочитайте статтю.  Усно висловте свої міркування щодо вибору слів, з якими треба звертатися до незнайомої людини</vt:lpstr>
      <vt:lpstr>Прочитайте гумореску В.Дуба про те, як звертатися до незнайомої людини в громадських місцях. Поміркуйте, на чому оснований засіб комічного в поданому творі. </vt:lpstr>
      <vt:lpstr>Прочитайте текст, правильно наголошуючи слова прОшу чи прошУ.   Прошу чи прошу? </vt:lpstr>
      <vt:lpstr>Презентация PowerPoint</vt:lpstr>
      <vt:lpstr>Презентация PowerPoint</vt:lpstr>
      <vt:lpstr>Редагування словосполучень. Запишіть правильний варіант до неправильних словосполучень, укладаючи словник антисуржика на аркуші-карті заняття.</vt:lpstr>
      <vt:lpstr>Прочитаємо, з яких словосполучень складається наш словник</vt:lpstr>
      <vt:lpstr>Підсумок заняття - Які вміння вдосконалили протягом заняття. - Які завдання вас здивували? Які, на вашу думку, були невдалими? - Які  побажання щодо покращення культури мовлення кожному з присутніх нагадаємо?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Відкрите практичне заняття Викладача української мови Преподобної Наталії Леонідівни</dc:title>
  <dc:creator>Mishurya</dc:creator>
  <cp:lastModifiedBy>Mishurya</cp:lastModifiedBy>
  <cp:revision>27</cp:revision>
  <dcterms:created xsi:type="dcterms:W3CDTF">2018-02-08T21:36:37Z</dcterms:created>
  <dcterms:modified xsi:type="dcterms:W3CDTF">2018-03-04T17:33:12Z</dcterms:modified>
</cp:coreProperties>
</file>