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72"/>
  </p:notesMasterIdLst>
  <p:sldIdLst>
    <p:sldId id="339" r:id="rId2"/>
    <p:sldId id="342" r:id="rId3"/>
    <p:sldId id="257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327" r:id="rId16"/>
    <p:sldId id="328" r:id="rId17"/>
    <p:sldId id="329" r:id="rId18"/>
    <p:sldId id="330" r:id="rId19"/>
    <p:sldId id="331" r:id="rId20"/>
    <p:sldId id="332" r:id="rId21"/>
    <p:sldId id="334" r:id="rId22"/>
    <p:sldId id="335" r:id="rId23"/>
    <p:sldId id="336" r:id="rId24"/>
    <p:sldId id="337" r:id="rId25"/>
    <p:sldId id="299" r:id="rId26"/>
    <p:sldId id="300" r:id="rId27"/>
    <p:sldId id="323" r:id="rId28"/>
    <p:sldId id="270" r:id="rId29"/>
    <p:sldId id="277" r:id="rId30"/>
    <p:sldId id="343" r:id="rId31"/>
    <p:sldId id="344" r:id="rId32"/>
    <p:sldId id="301" r:id="rId33"/>
    <p:sldId id="345" r:id="rId34"/>
    <p:sldId id="346" r:id="rId35"/>
    <p:sldId id="347" r:id="rId36"/>
    <p:sldId id="348" r:id="rId37"/>
    <p:sldId id="349" r:id="rId38"/>
    <p:sldId id="350" r:id="rId39"/>
    <p:sldId id="351" r:id="rId40"/>
    <p:sldId id="324" r:id="rId41"/>
    <p:sldId id="326" r:id="rId42"/>
    <p:sldId id="275" r:id="rId43"/>
    <p:sldId id="276" r:id="rId44"/>
    <p:sldId id="278" r:id="rId45"/>
    <p:sldId id="279" r:id="rId46"/>
    <p:sldId id="302" r:id="rId47"/>
    <p:sldId id="303" r:id="rId48"/>
    <p:sldId id="280" r:id="rId49"/>
    <p:sldId id="283" r:id="rId50"/>
    <p:sldId id="284" r:id="rId51"/>
    <p:sldId id="281" r:id="rId52"/>
    <p:sldId id="286" r:id="rId53"/>
    <p:sldId id="352" r:id="rId54"/>
    <p:sldId id="370" r:id="rId55"/>
    <p:sldId id="371" r:id="rId56"/>
    <p:sldId id="372" r:id="rId57"/>
    <p:sldId id="373" r:id="rId58"/>
    <p:sldId id="374" r:id="rId59"/>
    <p:sldId id="375" r:id="rId60"/>
    <p:sldId id="376" r:id="rId61"/>
    <p:sldId id="377" r:id="rId62"/>
    <p:sldId id="378" r:id="rId63"/>
    <p:sldId id="379" r:id="rId64"/>
    <p:sldId id="380" r:id="rId65"/>
    <p:sldId id="381" r:id="rId66"/>
    <p:sldId id="382" r:id="rId67"/>
    <p:sldId id="383" r:id="rId68"/>
    <p:sldId id="384" r:id="rId69"/>
    <p:sldId id="385" r:id="rId70"/>
    <p:sldId id="386" r:id="rId7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C55524-C74F-4D71-BCD2-21E2B4244EEB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15B47145-2E4C-4D5E-9F2B-8AF929F0539F}">
      <dgm:prSet phldrT="[Текст]"/>
      <dgm:spPr/>
      <dgm:t>
        <a:bodyPr/>
        <a:lstStyle/>
        <a:p>
          <a:r>
            <a:rPr lang="uk-UA" b="1" dirty="0">
              <a:solidFill>
                <a:schemeClr val="bg1"/>
              </a:solidFill>
            </a:rPr>
            <a:t>Заява на переказ готівки</a:t>
          </a:r>
        </a:p>
      </dgm:t>
    </dgm:pt>
    <dgm:pt modelId="{1C82EC72-1A2C-4815-8B45-7D423E163958}" type="parTrans" cxnId="{BF02AB52-871D-49FE-A065-E4E0D73BB8EE}">
      <dgm:prSet/>
      <dgm:spPr/>
      <dgm:t>
        <a:bodyPr/>
        <a:lstStyle/>
        <a:p>
          <a:endParaRPr lang="uk-UA"/>
        </a:p>
      </dgm:t>
    </dgm:pt>
    <dgm:pt modelId="{3E39129B-BEB1-448D-A325-485AEB3F9B30}" type="sibTrans" cxnId="{BF02AB52-871D-49FE-A065-E4E0D73BB8EE}">
      <dgm:prSet/>
      <dgm:spPr/>
      <dgm:t>
        <a:bodyPr/>
        <a:lstStyle/>
        <a:p>
          <a:endParaRPr lang="uk-UA"/>
        </a:p>
      </dgm:t>
    </dgm:pt>
    <dgm:pt modelId="{30D1A704-401F-4294-A76C-F45BECA35D71}">
      <dgm:prSet phldrT="[Текст]"/>
      <dgm:spPr/>
      <dgm:t>
        <a:bodyPr/>
        <a:lstStyle/>
        <a:p>
          <a:r>
            <a:rPr lang="uk-UA" b="1" dirty="0">
              <a:solidFill>
                <a:schemeClr val="bg1"/>
              </a:solidFill>
            </a:rPr>
            <a:t>Прибутковий касовий ордер</a:t>
          </a:r>
        </a:p>
      </dgm:t>
    </dgm:pt>
    <dgm:pt modelId="{49F90D93-66BE-4CBE-AD9E-F7D69EB9BEA8}" type="parTrans" cxnId="{DC38E557-47E7-4925-979F-5D17C61DDC00}">
      <dgm:prSet/>
      <dgm:spPr/>
      <dgm:t>
        <a:bodyPr/>
        <a:lstStyle/>
        <a:p>
          <a:endParaRPr lang="uk-UA"/>
        </a:p>
      </dgm:t>
    </dgm:pt>
    <dgm:pt modelId="{4D1617DA-E31A-4BEF-8609-F9960DBA7756}" type="sibTrans" cxnId="{DC38E557-47E7-4925-979F-5D17C61DDC00}">
      <dgm:prSet/>
      <dgm:spPr/>
      <dgm:t>
        <a:bodyPr/>
        <a:lstStyle/>
        <a:p>
          <a:endParaRPr lang="uk-UA"/>
        </a:p>
      </dgm:t>
    </dgm:pt>
    <dgm:pt modelId="{D2B30253-F693-497E-BD6F-A1081E3E9332}">
      <dgm:prSet phldrT="[Текст]"/>
      <dgm:spPr/>
      <dgm:t>
        <a:bodyPr/>
        <a:lstStyle/>
        <a:p>
          <a:r>
            <a:rPr lang="uk-UA" b="1" dirty="0">
              <a:solidFill>
                <a:schemeClr val="bg1"/>
              </a:solidFill>
            </a:rPr>
            <a:t>Рахунок на сплату платежів від населення</a:t>
          </a:r>
        </a:p>
      </dgm:t>
    </dgm:pt>
    <dgm:pt modelId="{AC35523F-56BC-41FF-A04D-CB5F43E55039}" type="parTrans" cxnId="{964C92E8-5F49-4B91-81DA-DA071DDF081C}">
      <dgm:prSet/>
      <dgm:spPr/>
      <dgm:t>
        <a:bodyPr/>
        <a:lstStyle/>
        <a:p>
          <a:endParaRPr lang="uk-UA"/>
        </a:p>
      </dgm:t>
    </dgm:pt>
    <dgm:pt modelId="{7A2FE0A9-CA0B-4FF8-94A8-811B269AAC81}" type="sibTrans" cxnId="{964C92E8-5F49-4B91-81DA-DA071DDF081C}">
      <dgm:prSet/>
      <dgm:spPr/>
      <dgm:t>
        <a:bodyPr/>
        <a:lstStyle/>
        <a:p>
          <a:endParaRPr lang="uk-UA"/>
        </a:p>
      </dgm:t>
    </dgm:pt>
    <dgm:pt modelId="{A12B3DC4-2FC1-4CC3-A044-2AFFFA4471F4}" type="pres">
      <dgm:prSet presAssocID="{4AC55524-C74F-4D71-BCD2-21E2B4244EE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C0F68C-6E6E-4D21-804B-E72D179FC9FC}" type="pres">
      <dgm:prSet presAssocID="{15B47145-2E4C-4D5E-9F2B-8AF929F0539F}" presName="comp" presStyleCnt="0"/>
      <dgm:spPr/>
    </dgm:pt>
    <dgm:pt modelId="{4258A846-74B7-4A13-B208-17A36E7FCB01}" type="pres">
      <dgm:prSet presAssocID="{15B47145-2E4C-4D5E-9F2B-8AF929F0539F}" presName="box" presStyleLbl="node1" presStyleIdx="0" presStyleCnt="3" custLinFactNeighborX="6501" custLinFactNeighborY="15951"/>
      <dgm:spPr/>
      <dgm:t>
        <a:bodyPr/>
        <a:lstStyle/>
        <a:p>
          <a:endParaRPr lang="ru-RU"/>
        </a:p>
      </dgm:t>
    </dgm:pt>
    <dgm:pt modelId="{E6661753-3A6A-44F4-BCA7-DB5CC1D45480}" type="pres">
      <dgm:prSet presAssocID="{15B47145-2E4C-4D5E-9F2B-8AF929F0539F}" presName="img" presStyleLbl="fgImgPlace1" presStyleIdx="0" presStyleCnt="3" custLinFactNeighborX="317" custLinFactNeighborY="1338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BDB3B6F9-00BA-4D37-A640-DA4CB9AA98EA}" type="pres">
      <dgm:prSet presAssocID="{15B47145-2E4C-4D5E-9F2B-8AF929F0539F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18D028-DD10-4A16-B676-274F6F34B20D}" type="pres">
      <dgm:prSet presAssocID="{3E39129B-BEB1-448D-A325-485AEB3F9B30}" presName="spacer" presStyleCnt="0"/>
      <dgm:spPr/>
    </dgm:pt>
    <dgm:pt modelId="{2303994D-61B2-4DE7-A2D1-1B22BEC74F5D}" type="pres">
      <dgm:prSet presAssocID="{30D1A704-401F-4294-A76C-F45BECA35D71}" presName="comp" presStyleCnt="0"/>
      <dgm:spPr/>
    </dgm:pt>
    <dgm:pt modelId="{F974426F-A9B5-4D3A-9F81-565C827DB9E4}" type="pres">
      <dgm:prSet presAssocID="{30D1A704-401F-4294-A76C-F45BECA35D71}" presName="box" presStyleLbl="node1" presStyleIdx="1" presStyleCnt="3"/>
      <dgm:spPr/>
      <dgm:t>
        <a:bodyPr/>
        <a:lstStyle/>
        <a:p>
          <a:endParaRPr lang="ru-RU"/>
        </a:p>
      </dgm:t>
    </dgm:pt>
    <dgm:pt modelId="{D091AB57-D9AE-4F0B-A6B0-BD6F01311D27}" type="pres">
      <dgm:prSet presAssocID="{30D1A704-401F-4294-A76C-F45BECA35D71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D57E715A-754A-46E4-BAA4-AFA194ABD550}" type="pres">
      <dgm:prSet presAssocID="{30D1A704-401F-4294-A76C-F45BECA35D71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E24084-9A59-47A0-B52F-D869DF6E7A6C}" type="pres">
      <dgm:prSet presAssocID="{4D1617DA-E31A-4BEF-8609-F9960DBA7756}" presName="spacer" presStyleCnt="0"/>
      <dgm:spPr/>
    </dgm:pt>
    <dgm:pt modelId="{9ECE7FD6-B12A-409B-84B2-3181462351BC}" type="pres">
      <dgm:prSet presAssocID="{D2B30253-F693-497E-BD6F-A1081E3E9332}" presName="comp" presStyleCnt="0"/>
      <dgm:spPr/>
    </dgm:pt>
    <dgm:pt modelId="{4367B0C1-C234-4926-AF5E-EB15605AE8BF}" type="pres">
      <dgm:prSet presAssocID="{D2B30253-F693-497E-BD6F-A1081E3E9332}" presName="box" presStyleLbl="node1" presStyleIdx="2" presStyleCnt="3"/>
      <dgm:spPr/>
      <dgm:t>
        <a:bodyPr/>
        <a:lstStyle/>
        <a:p>
          <a:endParaRPr lang="ru-RU"/>
        </a:p>
      </dgm:t>
    </dgm:pt>
    <dgm:pt modelId="{0F7B1A0E-0C16-4EAE-8AAF-C8773EFA9217}" type="pres">
      <dgm:prSet presAssocID="{D2B30253-F693-497E-BD6F-A1081E3E9332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E349B5BA-1F09-4BCF-8666-B2AEA6ACC0BA}" type="pres">
      <dgm:prSet presAssocID="{D2B30253-F693-497E-BD6F-A1081E3E9332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A0E10F-0275-4557-BC4A-3F6E0F3CEAFF}" type="presOf" srcId="{D2B30253-F693-497E-BD6F-A1081E3E9332}" destId="{E349B5BA-1F09-4BCF-8666-B2AEA6ACC0BA}" srcOrd="1" destOrd="0" presId="urn:microsoft.com/office/officeart/2005/8/layout/vList4#1"/>
    <dgm:cxn modelId="{0D4C96F5-CAC7-4209-86B9-DCB0230C35A1}" type="presOf" srcId="{15B47145-2E4C-4D5E-9F2B-8AF929F0539F}" destId="{4258A846-74B7-4A13-B208-17A36E7FCB01}" srcOrd="0" destOrd="0" presId="urn:microsoft.com/office/officeart/2005/8/layout/vList4#1"/>
    <dgm:cxn modelId="{9EDA6CC4-0855-49F0-8E93-7F10182CA403}" type="presOf" srcId="{4AC55524-C74F-4D71-BCD2-21E2B4244EEB}" destId="{A12B3DC4-2FC1-4CC3-A044-2AFFFA4471F4}" srcOrd="0" destOrd="0" presId="urn:microsoft.com/office/officeart/2005/8/layout/vList4#1"/>
    <dgm:cxn modelId="{6EA7995E-4EE9-420D-8C54-05CC4638B1CF}" type="presOf" srcId="{D2B30253-F693-497E-BD6F-A1081E3E9332}" destId="{4367B0C1-C234-4926-AF5E-EB15605AE8BF}" srcOrd="0" destOrd="0" presId="urn:microsoft.com/office/officeart/2005/8/layout/vList4#1"/>
    <dgm:cxn modelId="{6DC18D58-A559-4CE7-9CC9-A15CFC0B47D7}" type="presOf" srcId="{30D1A704-401F-4294-A76C-F45BECA35D71}" destId="{F974426F-A9B5-4D3A-9F81-565C827DB9E4}" srcOrd="0" destOrd="0" presId="urn:microsoft.com/office/officeart/2005/8/layout/vList4#1"/>
    <dgm:cxn modelId="{7A8C4EC6-FB0F-43A6-854E-4126995DB056}" type="presOf" srcId="{15B47145-2E4C-4D5E-9F2B-8AF929F0539F}" destId="{BDB3B6F9-00BA-4D37-A640-DA4CB9AA98EA}" srcOrd="1" destOrd="0" presId="urn:microsoft.com/office/officeart/2005/8/layout/vList4#1"/>
    <dgm:cxn modelId="{DC38E557-47E7-4925-979F-5D17C61DDC00}" srcId="{4AC55524-C74F-4D71-BCD2-21E2B4244EEB}" destId="{30D1A704-401F-4294-A76C-F45BECA35D71}" srcOrd="1" destOrd="0" parTransId="{49F90D93-66BE-4CBE-AD9E-F7D69EB9BEA8}" sibTransId="{4D1617DA-E31A-4BEF-8609-F9960DBA7756}"/>
    <dgm:cxn modelId="{BF02AB52-871D-49FE-A065-E4E0D73BB8EE}" srcId="{4AC55524-C74F-4D71-BCD2-21E2B4244EEB}" destId="{15B47145-2E4C-4D5E-9F2B-8AF929F0539F}" srcOrd="0" destOrd="0" parTransId="{1C82EC72-1A2C-4815-8B45-7D423E163958}" sibTransId="{3E39129B-BEB1-448D-A325-485AEB3F9B30}"/>
    <dgm:cxn modelId="{B6EED7BB-2330-44F5-8BBE-D06B03EED7BE}" type="presOf" srcId="{30D1A704-401F-4294-A76C-F45BECA35D71}" destId="{D57E715A-754A-46E4-BAA4-AFA194ABD550}" srcOrd="1" destOrd="0" presId="urn:microsoft.com/office/officeart/2005/8/layout/vList4#1"/>
    <dgm:cxn modelId="{964C92E8-5F49-4B91-81DA-DA071DDF081C}" srcId="{4AC55524-C74F-4D71-BCD2-21E2B4244EEB}" destId="{D2B30253-F693-497E-BD6F-A1081E3E9332}" srcOrd="2" destOrd="0" parTransId="{AC35523F-56BC-41FF-A04D-CB5F43E55039}" sibTransId="{7A2FE0A9-CA0B-4FF8-94A8-811B269AAC81}"/>
    <dgm:cxn modelId="{3EB521B7-46F3-4B8B-B791-01E054FC6FEF}" type="presParOf" srcId="{A12B3DC4-2FC1-4CC3-A044-2AFFFA4471F4}" destId="{52C0F68C-6E6E-4D21-804B-E72D179FC9FC}" srcOrd="0" destOrd="0" presId="urn:microsoft.com/office/officeart/2005/8/layout/vList4#1"/>
    <dgm:cxn modelId="{BE02F178-BF09-4378-AF9E-7525CC17191A}" type="presParOf" srcId="{52C0F68C-6E6E-4D21-804B-E72D179FC9FC}" destId="{4258A846-74B7-4A13-B208-17A36E7FCB01}" srcOrd="0" destOrd="0" presId="urn:microsoft.com/office/officeart/2005/8/layout/vList4#1"/>
    <dgm:cxn modelId="{4FA22113-FA1E-4842-9E19-EFFF1D824AB2}" type="presParOf" srcId="{52C0F68C-6E6E-4D21-804B-E72D179FC9FC}" destId="{E6661753-3A6A-44F4-BCA7-DB5CC1D45480}" srcOrd="1" destOrd="0" presId="urn:microsoft.com/office/officeart/2005/8/layout/vList4#1"/>
    <dgm:cxn modelId="{2D707FBB-BDD6-471A-947A-0D74272BB65E}" type="presParOf" srcId="{52C0F68C-6E6E-4D21-804B-E72D179FC9FC}" destId="{BDB3B6F9-00BA-4D37-A640-DA4CB9AA98EA}" srcOrd="2" destOrd="0" presId="urn:microsoft.com/office/officeart/2005/8/layout/vList4#1"/>
    <dgm:cxn modelId="{7F7D37D1-FA77-40DB-ACB7-626CB21B5EDF}" type="presParOf" srcId="{A12B3DC4-2FC1-4CC3-A044-2AFFFA4471F4}" destId="{E818D028-DD10-4A16-B676-274F6F34B20D}" srcOrd="1" destOrd="0" presId="urn:microsoft.com/office/officeart/2005/8/layout/vList4#1"/>
    <dgm:cxn modelId="{ECD0F5A6-C58A-40AC-8DBF-B8CAA8F218B5}" type="presParOf" srcId="{A12B3DC4-2FC1-4CC3-A044-2AFFFA4471F4}" destId="{2303994D-61B2-4DE7-A2D1-1B22BEC74F5D}" srcOrd="2" destOrd="0" presId="urn:microsoft.com/office/officeart/2005/8/layout/vList4#1"/>
    <dgm:cxn modelId="{8071E4A3-17B8-4D93-8362-1B53AB87AA53}" type="presParOf" srcId="{2303994D-61B2-4DE7-A2D1-1B22BEC74F5D}" destId="{F974426F-A9B5-4D3A-9F81-565C827DB9E4}" srcOrd="0" destOrd="0" presId="urn:microsoft.com/office/officeart/2005/8/layout/vList4#1"/>
    <dgm:cxn modelId="{CC436723-488D-44EA-9954-319D5682BA28}" type="presParOf" srcId="{2303994D-61B2-4DE7-A2D1-1B22BEC74F5D}" destId="{D091AB57-D9AE-4F0B-A6B0-BD6F01311D27}" srcOrd="1" destOrd="0" presId="urn:microsoft.com/office/officeart/2005/8/layout/vList4#1"/>
    <dgm:cxn modelId="{906DC643-EB4C-4E6E-B826-93B2F69BB9EF}" type="presParOf" srcId="{2303994D-61B2-4DE7-A2D1-1B22BEC74F5D}" destId="{D57E715A-754A-46E4-BAA4-AFA194ABD550}" srcOrd="2" destOrd="0" presId="urn:microsoft.com/office/officeart/2005/8/layout/vList4#1"/>
    <dgm:cxn modelId="{7A9DEB3F-BB29-4309-BDBC-75585CA95F5F}" type="presParOf" srcId="{A12B3DC4-2FC1-4CC3-A044-2AFFFA4471F4}" destId="{8CE24084-9A59-47A0-B52F-D869DF6E7A6C}" srcOrd="3" destOrd="0" presId="urn:microsoft.com/office/officeart/2005/8/layout/vList4#1"/>
    <dgm:cxn modelId="{3B882FB1-6C78-46D6-ABDD-76CFBBB17E60}" type="presParOf" srcId="{A12B3DC4-2FC1-4CC3-A044-2AFFFA4471F4}" destId="{9ECE7FD6-B12A-409B-84B2-3181462351BC}" srcOrd="4" destOrd="0" presId="urn:microsoft.com/office/officeart/2005/8/layout/vList4#1"/>
    <dgm:cxn modelId="{4BDF5264-805A-49B7-B335-E36AEF557647}" type="presParOf" srcId="{9ECE7FD6-B12A-409B-84B2-3181462351BC}" destId="{4367B0C1-C234-4926-AF5E-EB15605AE8BF}" srcOrd="0" destOrd="0" presId="urn:microsoft.com/office/officeart/2005/8/layout/vList4#1"/>
    <dgm:cxn modelId="{B7ED7FAB-3216-40C6-B908-B1F72089CDFA}" type="presParOf" srcId="{9ECE7FD6-B12A-409B-84B2-3181462351BC}" destId="{0F7B1A0E-0C16-4EAE-8AAF-C8773EFA9217}" srcOrd="1" destOrd="0" presId="urn:microsoft.com/office/officeart/2005/8/layout/vList4#1"/>
    <dgm:cxn modelId="{0436073A-A367-4FAA-9371-60A3F11F8A0B}" type="presParOf" srcId="{9ECE7FD6-B12A-409B-84B2-3181462351BC}" destId="{E349B5BA-1F09-4BCF-8666-B2AEA6ACC0BA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22F1B4-F179-44A2-84F5-94A222DCBA7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BCA8FEE9-0378-428A-B0C9-6C2DD05DE7FF}">
      <dgm:prSet phldrT="[Текст]" custT="1"/>
      <dgm:spPr/>
      <dgm:t>
        <a:bodyPr/>
        <a:lstStyle/>
        <a:p>
          <a:r>
            <a:rPr lang="uk-UA" sz="5400" b="1" dirty="0">
              <a:solidFill>
                <a:schemeClr val="bg1"/>
              </a:solidFill>
            </a:rPr>
            <a:t>Грошовий чек</a:t>
          </a:r>
        </a:p>
      </dgm:t>
    </dgm:pt>
    <dgm:pt modelId="{906F724D-6C46-40B4-AC9F-0669761613B3}" type="parTrans" cxnId="{A9933C7D-F2D5-4A40-8E24-BB65031F972E}">
      <dgm:prSet/>
      <dgm:spPr/>
      <dgm:t>
        <a:bodyPr/>
        <a:lstStyle/>
        <a:p>
          <a:endParaRPr lang="uk-UA"/>
        </a:p>
      </dgm:t>
    </dgm:pt>
    <dgm:pt modelId="{F81B8A59-A620-424C-A466-BD2474E59862}" type="sibTrans" cxnId="{A9933C7D-F2D5-4A40-8E24-BB65031F972E}">
      <dgm:prSet/>
      <dgm:spPr/>
      <dgm:t>
        <a:bodyPr/>
        <a:lstStyle/>
        <a:p>
          <a:endParaRPr lang="uk-UA"/>
        </a:p>
      </dgm:t>
    </dgm:pt>
    <dgm:pt modelId="{3C9431E4-7F60-41F4-9571-76DCF4F76DE5}">
      <dgm:prSet phldrT="[Текст]" custT="1"/>
      <dgm:spPr/>
      <dgm:t>
        <a:bodyPr/>
        <a:lstStyle/>
        <a:p>
          <a:r>
            <a:rPr lang="uk-UA" sz="5400" b="1" dirty="0">
              <a:solidFill>
                <a:schemeClr val="bg1"/>
              </a:solidFill>
            </a:rPr>
            <a:t>Видатковий касовий ордер</a:t>
          </a:r>
        </a:p>
      </dgm:t>
    </dgm:pt>
    <dgm:pt modelId="{E6E62F04-276D-49B7-ACD3-F0C8912A71AB}" type="parTrans" cxnId="{1FBD4A81-E3AC-428E-8B30-EE2CBF3FC81D}">
      <dgm:prSet/>
      <dgm:spPr/>
      <dgm:t>
        <a:bodyPr/>
        <a:lstStyle/>
        <a:p>
          <a:endParaRPr lang="uk-UA"/>
        </a:p>
      </dgm:t>
    </dgm:pt>
    <dgm:pt modelId="{0449B980-5643-4803-A8DC-5EC3CD88FD1D}" type="sibTrans" cxnId="{1FBD4A81-E3AC-428E-8B30-EE2CBF3FC81D}">
      <dgm:prSet/>
      <dgm:spPr/>
      <dgm:t>
        <a:bodyPr/>
        <a:lstStyle/>
        <a:p>
          <a:endParaRPr lang="uk-UA"/>
        </a:p>
      </dgm:t>
    </dgm:pt>
    <dgm:pt modelId="{A0B7E541-8753-4AA5-A78E-B289616328D1}">
      <dgm:prSet phldrT="[Текст]" custT="1"/>
      <dgm:spPr/>
      <dgm:t>
        <a:bodyPr/>
        <a:lstStyle/>
        <a:p>
          <a:r>
            <a:rPr lang="uk-UA" sz="5400" b="1" dirty="0">
              <a:solidFill>
                <a:schemeClr val="bg1"/>
              </a:solidFill>
            </a:rPr>
            <a:t>Заява на видачу готівки</a:t>
          </a:r>
        </a:p>
      </dgm:t>
    </dgm:pt>
    <dgm:pt modelId="{61F3C2BB-44AE-4B52-A069-00C308EAF993}" type="parTrans" cxnId="{AA97BBAC-8B2A-4035-8977-7577AE1342DF}">
      <dgm:prSet/>
      <dgm:spPr/>
      <dgm:t>
        <a:bodyPr/>
        <a:lstStyle/>
        <a:p>
          <a:endParaRPr lang="uk-UA"/>
        </a:p>
      </dgm:t>
    </dgm:pt>
    <dgm:pt modelId="{BE186D96-02B4-4E1D-A619-CAE4667D4822}" type="sibTrans" cxnId="{AA97BBAC-8B2A-4035-8977-7577AE1342DF}">
      <dgm:prSet/>
      <dgm:spPr/>
      <dgm:t>
        <a:bodyPr/>
        <a:lstStyle/>
        <a:p>
          <a:endParaRPr lang="uk-UA"/>
        </a:p>
      </dgm:t>
    </dgm:pt>
    <dgm:pt modelId="{1D0D5EE5-2FE2-4D1A-96F0-81517A0E8CCA}" type="pres">
      <dgm:prSet presAssocID="{1622F1B4-F179-44A2-84F5-94A222DCBA7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F0763C1-2E4E-4AA2-B820-B37EFF40030B}" type="pres">
      <dgm:prSet presAssocID="{BCA8FEE9-0378-428A-B0C9-6C2DD05DE7FF}" presName="parentLin" presStyleCnt="0"/>
      <dgm:spPr/>
    </dgm:pt>
    <dgm:pt modelId="{6745196D-69B3-4089-BCFF-D9C1182E7503}" type="pres">
      <dgm:prSet presAssocID="{BCA8FEE9-0378-428A-B0C9-6C2DD05DE7F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575D08A-A52A-4F2D-AEE7-E154CAF0659B}" type="pres">
      <dgm:prSet presAssocID="{BCA8FEE9-0378-428A-B0C9-6C2DD05DE7FF}" presName="parentText" presStyleLbl="node1" presStyleIdx="0" presStyleCnt="3" custScaleX="12591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C537DC-3894-47EF-BB42-21BE979D5A37}" type="pres">
      <dgm:prSet presAssocID="{BCA8FEE9-0378-428A-B0C9-6C2DD05DE7FF}" presName="negativeSpace" presStyleCnt="0"/>
      <dgm:spPr/>
    </dgm:pt>
    <dgm:pt modelId="{F361F2DA-E8DB-4787-9806-DA6C2326FB1B}" type="pres">
      <dgm:prSet presAssocID="{BCA8FEE9-0378-428A-B0C9-6C2DD05DE7FF}" presName="childText" presStyleLbl="conFgAcc1" presStyleIdx="0" presStyleCnt="3">
        <dgm:presLayoutVars>
          <dgm:bulletEnabled val="1"/>
        </dgm:presLayoutVars>
      </dgm:prSet>
      <dgm:spPr/>
    </dgm:pt>
    <dgm:pt modelId="{1D697388-F4D4-47AA-A68D-9DCBF2B931B8}" type="pres">
      <dgm:prSet presAssocID="{F81B8A59-A620-424C-A466-BD2474E59862}" presName="spaceBetweenRectangles" presStyleCnt="0"/>
      <dgm:spPr/>
    </dgm:pt>
    <dgm:pt modelId="{E9D1FFB3-28AA-4F77-BA95-B103C4343A7F}" type="pres">
      <dgm:prSet presAssocID="{3C9431E4-7F60-41F4-9571-76DCF4F76DE5}" presName="parentLin" presStyleCnt="0"/>
      <dgm:spPr/>
    </dgm:pt>
    <dgm:pt modelId="{0284500B-2D9F-4FE9-97C1-926C0E423062}" type="pres">
      <dgm:prSet presAssocID="{3C9431E4-7F60-41F4-9571-76DCF4F76DE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C0787C9-E3D1-489D-AC8F-7FF9734A3CB6}" type="pres">
      <dgm:prSet presAssocID="{3C9431E4-7F60-41F4-9571-76DCF4F76DE5}" presName="parentText" presStyleLbl="node1" presStyleIdx="1" presStyleCnt="3" custScaleX="127938" custScaleY="1462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6F0EF8-BED7-443A-A27C-274524653A39}" type="pres">
      <dgm:prSet presAssocID="{3C9431E4-7F60-41F4-9571-76DCF4F76DE5}" presName="negativeSpace" presStyleCnt="0"/>
      <dgm:spPr/>
    </dgm:pt>
    <dgm:pt modelId="{91288B97-9291-472F-BFC8-35E910CB7EE6}" type="pres">
      <dgm:prSet presAssocID="{3C9431E4-7F60-41F4-9571-76DCF4F76DE5}" presName="childText" presStyleLbl="conFgAcc1" presStyleIdx="1" presStyleCnt="3">
        <dgm:presLayoutVars>
          <dgm:bulletEnabled val="1"/>
        </dgm:presLayoutVars>
      </dgm:prSet>
      <dgm:spPr/>
    </dgm:pt>
    <dgm:pt modelId="{D249DF68-3BCA-421B-85A5-F4B44F98C222}" type="pres">
      <dgm:prSet presAssocID="{0449B980-5643-4803-A8DC-5EC3CD88FD1D}" presName="spaceBetweenRectangles" presStyleCnt="0"/>
      <dgm:spPr/>
    </dgm:pt>
    <dgm:pt modelId="{6A9A041E-B03D-4D7C-AF3E-69B2A1BD1FD4}" type="pres">
      <dgm:prSet presAssocID="{A0B7E541-8753-4AA5-A78E-B289616328D1}" presName="parentLin" presStyleCnt="0"/>
      <dgm:spPr/>
    </dgm:pt>
    <dgm:pt modelId="{3D1E9344-21C9-4B76-B874-4ACF757982E2}" type="pres">
      <dgm:prSet presAssocID="{A0B7E541-8753-4AA5-A78E-B289616328D1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113CB423-FCFC-439A-889E-9B023E296972}" type="pres">
      <dgm:prSet presAssocID="{A0B7E541-8753-4AA5-A78E-B289616328D1}" presName="parentText" presStyleLbl="node1" presStyleIdx="2" presStyleCnt="3" custScaleX="127125" custScaleY="1452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20C618-F718-4F35-80FF-61BD4562FDBA}" type="pres">
      <dgm:prSet presAssocID="{A0B7E541-8753-4AA5-A78E-B289616328D1}" presName="negativeSpace" presStyleCnt="0"/>
      <dgm:spPr/>
    </dgm:pt>
    <dgm:pt modelId="{3B814538-E43F-4F91-BCB4-7BD3CD05524E}" type="pres">
      <dgm:prSet presAssocID="{A0B7E541-8753-4AA5-A78E-B289616328D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9933C7D-F2D5-4A40-8E24-BB65031F972E}" srcId="{1622F1B4-F179-44A2-84F5-94A222DCBA77}" destId="{BCA8FEE9-0378-428A-B0C9-6C2DD05DE7FF}" srcOrd="0" destOrd="0" parTransId="{906F724D-6C46-40B4-AC9F-0669761613B3}" sibTransId="{F81B8A59-A620-424C-A466-BD2474E59862}"/>
    <dgm:cxn modelId="{F2FAC38C-958D-4E9B-810A-B8B03AC1ECB3}" type="presOf" srcId="{1622F1B4-F179-44A2-84F5-94A222DCBA77}" destId="{1D0D5EE5-2FE2-4D1A-96F0-81517A0E8CCA}" srcOrd="0" destOrd="0" presId="urn:microsoft.com/office/officeart/2005/8/layout/list1"/>
    <dgm:cxn modelId="{1FBD4A81-E3AC-428E-8B30-EE2CBF3FC81D}" srcId="{1622F1B4-F179-44A2-84F5-94A222DCBA77}" destId="{3C9431E4-7F60-41F4-9571-76DCF4F76DE5}" srcOrd="1" destOrd="0" parTransId="{E6E62F04-276D-49B7-ACD3-F0C8912A71AB}" sibTransId="{0449B980-5643-4803-A8DC-5EC3CD88FD1D}"/>
    <dgm:cxn modelId="{D693A92C-5693-4ACD-A24F-1084F19DDB9C}" type="presOf" srcId="{3C9431E4-7F60-41F4-9571-76DCF4F76DE5}" destId="{4C0787C9-E3D1-489D-AC8F-7FF9734A3CB6}" srcOrd="1" destOrd="0" presId="urn:microsoft.com/office/officeart/2005/8/layout/list1"/>
    <dgm:cxn modelId="{AA97BBAC-8B2A-4035-8977-7577AE1342DF}" srcId="{1622F1B4-F179-44A2-84F5-94A222DCBA77}" destId="{A0B7E541-8753-4AA5-A78E-B289616328D1}" srcOrd="2" destOrd="0" parTransId="{61F3C2BB-44AE-4B52-A069-00C308EAF993}" sibTransId="{BE186D96-02B4-4E1D-A619-CAE4667D4822}"/>
    <dgm:cxn modelId="{08ACCB40-349F-4996-B734-3CC0CA0C6004}" type="presOf" srcId="{A0B7E541-8753-4AA5-A78E-B289616328D1}" destId="{3D1E9344-21C9-4B76-B874-4ACF757982E2}" srcOrd="0" destOrd="0" presId="urn:microsoft.com/office/officeart/2005/8/layout/list1"/>
    <dgm:cxn modelId="{EE1FB531-1756-4280-A228-A9462C6A38E7}" type="presOf" srcId="{3C9431E4-7F60-41F4-9571-76DCF4F76DE5}" destId="{0284500B-2D9F-4FE9-97C1-926C0E423062}" srcOrd="0" destOrd="0" presId="urn:microsoft.com/office/officeart/2005/8/layout/list1"/>
    <dgm:cxn modelId="{083C6D49-CCAD-4942-A572-7D20F4A5F146}" type="presOf" srcId="{BCA8FEE9-0378-428A-B0C9-6C2DD05DE7FF}" destId="{0575D08A-A52A-4F2D-AEE7-E154CAF0659B}" srcOrd="1" destOrd="0" presId="urn:microsoft.com/office/officeart/2005/8/layout/list1"/>
    <dgm:cxn modelId="{B86E8D12-4EA1-4061-8AA2-A47846870B9D}" type="presOf" srcId="{A0B7E541-8753-4AA5-A78E-B289616328D1}" destId="{113CB423-FCFC-439A-889E-9B023E296972}" srcOrd="1" destOrd="0" presId="urn:microsoft.com/office/officeart/2005/8/layout/list1"/>
    <dgm:cxn modelId="{8B59F5F2-C1F7-4B2E-B559-FE301C2E212D}" type="presOf" srcId="{BCA8FEE9-0378-428A-B0C9-6C2DD05DE7FF}" destId="{6745196D-69B3-4089-BCFF-D9C1182E7503}" srcOrd="0" destOrd="0" presId="urn:microsoft.com/office/officeart/2005/8/layout/list1"/>
    <dgm:cxn modelId="{625AC454-2B04-4080-91C3-C5C5C1322A71}" type="presParOf" srcId="{1D0D5EE5-2FE2-4D1A-96F0-81517A0E8CCA}" destId="{8F0763C1-2E4E-4AA2-B820-B37EFF40030B}" srcOrd="0" destOrd="0" presId="urn:microsoft.com/office/officeart/2005/8/layout/list1"/>
    <dgm:cxn modelId="{8C12F4B1-8070-4663-86C5-1DFE27428E03}" type="presParOf" srcId="{8F0763C1-2E4E-4AA2-B820-B37EFF40030B}" destId="{6745196D-69B3-4089-BCFF-D9C1182E7503}" srcOrd="0" destOrd="0" presId="urn:microsoft.com/office/officeart/2005/8/layout/list1"/>
    <dgm:cxn modelId="{3C5D8D8A-8FB1-4BF0-B351-EE21B81B935B}" type="presParOf" srcId="{8F0763C1-2E4E-4AA2-B820-B37EFF40030B}" destId="{0575D08A-A52A-4F2D-AEE7-E154CAF0659B}" srcOrd="1" destOrd="0" presId="urn:microsoft.com/office/officeart/2005/8/layout/list1"/>
    <dgm:cxn modelId="{63AD7D05-5F8C-4618-AFFF-F5D79EA067C2}" type="presParOf" srcId="{1D0D5EE5-2FE2-4D1A-96F0-81517A0E8CCA}" destId="{8DC537DC-3894-47EF-BB42-21BE979D5A37}" srcOrd="1" destOrd="0" presId="urn:microsoft.com/office/officeart/2005/8/layout/list1"/>
    <dgm:cxn modelId="{FB6EDF78-286C-4B88-9798-D359F77D72D2}" type="presParOf" srcId="{1D0D5EE5-2FE2-4D1A-96F0-81517A0E8CCA}" destId="{F361F2DA-E8DB-4787-9806-DA6C2326FB1B}" srcOrd="2" destOrd="0" presId="urn:microsoft.com/office/officeart/2005/8/layout/list1"/>
    <dgm:cxn modelId="{A42ADFDE-9B2D-43C5-87CA-E8E4EEC286BE}" type="presParOf" srcId="{1D0D5EE5-2FE2-4D1A-96F0-81517A0E8CCA}" destId="{1D697388-F4D4-47AA-A68D-9DCBF2B931B8}" srcOrd="3" destOrd="0" presId="urn:microsoft.com/office/officeart/2005/8/layout/list1"/>
    <dgm:cxn modelId="{F3D55290-5E3E-410A-968F-0C6F028FA7A0}" type="presParOf" srcId="{1D0D5EE5-2FE2-4D1A-96F0-81517A0E8CCA}" destId="{E9D1FFB3-28AA-4F77-BA95-B103C4343A7F}" srcOrd="4" destOrd="0" presId="urn:microsoft.com/office/officeart/2005/8/layout/list1"/>
    <dgm:cxn modelId="{10918B4A-C7DD-4A99-A85A-3FC88337AFCA}" type="presParOf" srcId="{E9D1FFB3-28AA-4F77-BA95-B103C4343A7F}" destId="{0284500B-2D9F-4FE9-97C1-926C0E423062}" srcOrd="0" destOrd="0" presId="urn:microsoft.com/office/officeart/2005/8/layout/list1"/>
    <dgm:cxn modelId="{0CBBE7BE-A736-4665-B30B-25663CBBAE3D}" type="presParOf" srcId="{E9D1FFB3-28AA-4F77-BA95-B103C4343A7F}" destId="{4C0787C9-E3D1-489D-AC8F-7FF9734A3CB6}" srcOrd="1" destOrd="0" presId="urn:microsoft.com/office/officeart/2005/8/layout/list1"/>
    <dgm:cxn modelId="{BA94B0A7-8A1F-4668-8913-46DA1BF3C8D7}" type="presParOf" srcId="{1D0D5EE5-2FE2-4D1A-96F0-81517A0E8CCA}" destId="{AC6F0EF8-BED7-443A-A27C-274524653A39}" srcOrd="5" destOrd="0" presId="urn:microsoft.com/office/officeart/2005/8/layout/list1"/>
    <dgm:cxn modelId="{008E8315-5CA9-4BED-B384-A7D9BAC94104}" type="presParOf" srcId="{1D0D5EE5-2FE2-4D1A-96F0-81517A0E8CCA}" destId="{91288B97-9291-472F-BFC8-35E910CB7EE6}" srcOrd="6" destOrd="0" presId="urn:microsoft.com/office/officeart/2005/8/layout/list1"/>
    <dgm:cxn modelId="{503740DA-748E-42E5-8BF5-200B844CAD49}" type="presParOf" srcId="{1D0D5EE5-2FE2-4D1A-96F0-81517A0E8CCA}" destId="{D249DF68-3BCA-421B-85A5-F4B44F98C222}" srcOrd="7" destOrd="0" presId="urn:microsoft.com/office/officeart/2005/8/layout/list1"/>
    <dgm:cxn modelId="{4038EABC-1F69-4A90-8341-5D0AA1A21EA6}" type="presParOf" srcId="{1D0D5EE5-2FE2-4D1A-96F0-81517A0E8CCA}" destId="{6A9A041E-B03D-4D7C-AF3E-69B2A1BD1FD4}" srcOrd="8" destOrd="0" presId="urn:microsoft.com/office/officeart/2005/8/layout/list1"/>
    <dgm:cxn modelId="{8B0B57FB-517A-482C-B690-366A9011AA1C}" type="presParOf" srcId="{6A9A041E-B03D-4D7C-AF3E-69B2A1BD1FD4}" destId="{3D1E9344-21C9-4B76-B874-4ACF757982E2}" srcOrd="0" destOrd="0" presId="urn:microsoft.com/office/officeart/2005/8/layout/list1"/>
    <dgm:cxn modelId="{ADACA2CE-978D-4362-9A11-E53A687B173B}" type="presParOf" srcId="{6A9A041E-B03D-4D7C-AF3E-69B2A1BD1FD4}" destId="{113CB423-FCFC-439A-889E-9B023E296972}" srcOrd="1" destOrd="0" presId="urn:microsoft.com/office/officeart/2005/8/layout/list1"/>
    <dgm:cxn modelId="{67B43FED-BEFA-47AE-BD9D-750C09EABF2B}" type="presParOf" srcId="{1D0D5EE5-2FE2-4D1A-96F0-81517A0E8CCA}" destId="{7520C618-F718-4F35-80FF-61BD4562FDBA}" srcOrd="9" destOrd="0" presId="urn:microsoft.com/office/officeart/2005/8/layout/list1"/>
    <dgm:cxn modelId="{CC99E748-EC14-4765-B245-9E8D8211C317}" type="presParOf" srcId="{1D0D5EE5-2FE2-4D1A-96F0-81517A0E8CCA}" destId="{3B814538-E43F-4F91-BCB4-7BD3CD05524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C32297-48F0-4D13-BF16-4BFE3BB3F916}" type="datetimeFigureOut">
              <a:rPr lang="ru-RU" smtClean="0"/>
              <a:pPr/>
              <a:t>17.03.2016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C624B1-BAF5-4B91-AFD9-97FB11834F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583F8783-9F37-4579-9BE6-63E69F5E6F4D}" type="datetimeFigureOut">
              <a:rPr lang="uk-UA" smtClean="0"/>
              <a:pPr/>
              <a:t>17.03.2016</a:t>
            </a:fld>
            <a:endParaRPr lang="uk-UA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713A1F7-F472-4522-8AA3-9ED668463E5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F8783-9F37-4579-9BE6-63E69F5E6F4D}" type="datetimeFigureOut">
              <a:rPr lang="uk-UA" smtClean="0"/>
              <a:pPr/>
              <a:t>17.03.2016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A1F7-F472-4522-8AA3-9ED668463E5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F8783-9F37-4579-9BE6-63E69F5E6F4D}" type="datetimeFigureOut">
              <a:rPr lang="uk-UA" smtClean="0"/>
              <a:pPr/>
              <a:t>17.03.2016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A1F7-F472-4522-8AA3-9ED668463E5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F8783-9F37-4579-9BE6-63E69F5E6F4D}" type="datetimeFigureOut">
              <a:rPr lang="uk-UA" smtClean="0"/>
              <a:pPr/>
              <a:t>17.03.2016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A1F7-F472-4522-8AA3-9ED668463E5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583F8783-9F37-4579-9BE6-63E69F5E6F4D}" type="datetimeFigureOut">
              <a:rPr lang="uk-UA" smtClean="0"/>
              <a:pPr/>
              <a:t>17.03.2016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713A1F7-F472-4522-8AA3-9ED668463E5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F8783-9F37-4579-9BE6-63E69F5E6F4D}" type="datetimeFigureOut">
              <a:rPr lang="uk-UA" smtClean="0"/>
              <a:pPr/>
              <a:t>17.03.2016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F713A1F7-F472-4522-8AA3-9ED668463E5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F8783-9F37-4579-9BE6-63E69F5E6F4D}" type="datetimeFigureOut">
              <a:rPr lang="uk-UA" smtClean="0"/>
              <a:pPr/>
              <a:t>17.03.2016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F713A1F7-F472-4522-8AA3-9ED668463E5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F8783-9F37-4579-9BE6-63E69F5E6F4D}" type="datetimeFigureOut">
              <a:rPr lang="uk-UA" smtClean="0"/>
              <a:pPr/>
              <a:t>17.03.2016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A1F7-F472-4522-8AA3-9ED668463E5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F8783-9F37-4579-9BE6-63E69F5E6F4D}" type="datetimeFigureOut">
              <a:rPr lang="uk-UA" smtClean="0"/>
              <a:pPr/>
              <a:t>17.03.2016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A1F7-F472-4522-8AA3-9ED668463E5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583F8783-9F37-4579-9BE6-63E69F5E6F4D}" type="datetimeFigureOut">
              <a:rPr lang="uk-UA" smtClean="0"/>
              <a:pPr/>
              <a:t>17.03.2016</a:t>
            </a:fld>
            <a:endParaRPr lang="uk-UA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713A1F7-F472-4522-8AA3-9ED668463E5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583F8783-9F37-4579-9BE6-63E69F5E6F4D}" type="datetimeFigureOut">
              <a:rPr lang="uk-UA" smtClean="0"/>
              <a:pPr/>
              <a:t>17.03.2016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713A1F7-F472-4522-8AA3-9ED668463E5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83F8783-9F37-4579-9BE6-63E69F5E6F4D}" type="datetimeFigureOut">
              <a:rPr lang="uk-UA" smtClean="0"/>
              <a:pPr/>
              <a:t>17.03.2016</a:t>
            </a:fld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713A1F7-F472-4522-8AA3-9ED668463E5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40.pn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56.png"/><Relationship Id="rId4" Type="http://schemas.microsoft.com/office/2007/relationships/media" Target="../media/media1.mp3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000" b="1" dirty="0">
                <a:solidFill>
                  <a:schemeClr val="bg1"/>
                </a:solidFill>
                <a:effectLst/>
              </a:rPr>
              <a:t>Касові</a:t>
            </a:r>
            <a:r>
              <a:rPr lang="uk-UA" sz="6000" b="1" dirty="0">
                <a:solidFill>
                  <a:schemeClr val="bg1"/>
                </a:solidFill>
              </a:rPr>
              <a:t> операції банків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819400"/>
            <a:ext cx="8568952" cy="384996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36912"/>
            <a:ext cx="8641903" cy="422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6500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512168"/>
          </a:xfrm>
        </p:spPr>
        <p:txBody>
          <a:bodyPr/>
          <a:lstStyle/>
          <a:p>
            <a:pPr algn="l"/>
            <a:r>
              <a:rPr lang="uk-UA" dirty="0"/>
              <a:t>Вкажіть учасників  операцій видаткової каси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772816"/>
            <a:ext cx="8568952" cy="468052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7"/>
            <a:ext cx="8568952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3062764"/>
            <a:ext cx="856895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>
                <a:solidFill>
                  <a:schemeClr val="bg1"/>
                </a:solidFill>
              </a:rPr>
              <a:t>Операціоніст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4221088"/>
            <a:ext cx="8568952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>
                <a:solidFill>
                  <a:schemeClr val="bg1"/>
                </a:solidFill>
              </a:rPr>
              <a:t>Контролер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5373216"/>
            <a:ext cx="856895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>
                <a:solidFill>
                  <a:schemeClr val="bg1"/>
                </a:solidFill>
              </a:rPr>
              <a:t>Касир</a:t>
            </a:r>
          </a:p>
        </p:txBody>
      </p:sp>
    </p:spTree>
    <p:extLst>
      <p:ext uri="{BB962C8B-B14F-4D97-AF65-F5344CB8AC3E}">
        <p14:creationId xmlns:p14="http://schemas.microsoft.com/office/powerpoint/2010/main" xmlns="" val="309546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88640"/>
            <a:ext cx="7772400" cy="2088232"/>
          </a:xfrm>
        </p:spPr>
        <p:txBody>
          <a:bodyPr/>
          <a:lstStyle/>
          <a:p>
            <a:pPr algn="l"/>
            <a:r>
              <a:rPr lang="uk-UA" dirty="0"/>
              <a:t>Каса банку, яка приймає готівку після закінчення операційного дня.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2564904"/>
            <a:ext cx="8208912" cy="396044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0"/>
            <a:ext cx="8351837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63688" y="2636912"/>
            <a:ext cx="6696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chemeClr val="bg1"/>
                </a:solidFill>
              </a:rPr>
              <a:t>Вечірня каса</a:t>
            </a:r>
          </a:p>
        </p:txBody>
      </p:sp>
    </p:spTree>
    <p:extLst>
      <p:ext uri="{BB962C8B-B14F-4D97-AF65-F5344CB8AC3E}">
        <p14:creationId xmlns:p14="http://schemas.microsoft.com/office/powerpoint/2010/main" xmlns="" val="208555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24936" cy="1584176"/>
          </a:xfrm>
        </p:spPr>
        <p:txBody>
          <a:bodyPr>
            <a:noAutofit/>
          </a:bodyPr>
          <a:lstStyle/>
          <a:p>
            <a:pPr algn="l"/>
            <a:r>
              <a:rPr lang="uk-UA" dirty="0"/>
              <a:t>Вкажіть учасників  операцій вечірньої каси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844824"/>
            <a:ext cx="8784976" cy="4824536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6940" y="1988840"/>
            <a:ext cx="860554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>
                <a:solidFill>
                  <a:schemeClr val="bg1"/>
                </a:solidFill>
              </a:rPr>
              <a:t>Інкасаторська бригада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6940" y="3537012"/>
            <a:ext cx="867754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>
                <a:solidFill>
                  <a:schemeClr val="bg1"/>
                </a:solidFill>
              </a:rPr>
              <a:t>Контролер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6940" y="5013176"/>
            <a:ext cx="867754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>
                <a:solidFill>
                  <a:schemeClr val="bg1"/>
                </a:solidFill>
              </a:rPr>
              <a:t>Касир</a:t>
            </a:r>
          </a:p>
        </p:txBody>
      </p:sp>
    </p:spTree>
    <p:extLst>
      <p:ext uri="{BB962C8B-B14F-4D97-AF65-F5344CB8AC3E}">
        <p14:creationId xmlns:p14="http://schemas.microsoft.com/office/powerpoint/2010/main" xmlns="" val="197233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98230"/>
            <a:ext cx="8352928" cy="2138682"/>
          </a:xfrm>
        </p:spPr>
        <p:txBody>
          <a:bodyPr/>
          <a:lstStyle/>
          <a:p>
            <a:pPr algn="l"/>
            <a:r>
              <a:rPr lang="uk-UA" dirty="0"/>
              <a:t>Який документ підписує касир банку при прийнятті його на посаду касира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3140968"/>
            <a:ext cx="8352928" cy="2520279"/>
          </a:xfrm>
        </p:spPr>
        <p:txBody>
          <a:bodyPr>
            <a:noAutofit/>
          </a:bodyPr>
          <a:lstStyle/>
          <a:p>
            <a:pPr algn="ctr"/>
            <a:r>
              <a:rPr lang="uk-UA" sz="6000" b="1" dirty="0">
                <a:solidFill>
                  <a:schemeClr val="bg1"/>
                </a:solidFill>
              </a:rPr>
              <a:t>Договір про матеріальну відповідальність</a:t>
            </a:r>
          </a:p>
        </p:txBody>
      </p:sp>
    </p:spTree>
    <p:extLst>
      <p:ext uri="{BB962C8B-B14F-4D97-AF65-F5344CB8AC3E}">
        <p14:creationId xmlns:p14="http://schemas.microsoft.com/office/powerpoint/2010/main" xmlns="" val="17313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88640"/>
            <a:ext cx="7954080" cy="2160240"/>
          </a:xfrm>
        </p:spPr>
        <p:txBody>
          <a:bodyPr/>
          <a:lstStyle/>
          <a:p>
            <a:pPr algn="l"/>
            <a:r>
              <a:rPr lang="uk-UA" dirty="0">
                <a:solidFill>
                  <a:schemeClr val="tx1"/>
                </a:solidFill>
              </a:rPr>
              <a:t>Рахунок бухгалтерського обліку, на якому ведуть облік касових операцій банку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420888"/>
            <a:ext cx="8280920" cy="1944215"/>
          </a:xfrm>
        </p:spPr>
        <p:txBody>
          <a:bodyPr>
            <a:normAutofit/>
          </a:bodyPr>
          <a:lstStyle/>
          <a:p>
            <a:pPr algn="ctr"/>
            <a:r>
              <a:rPr lang="uk-UA" sz="5400" b="1" dirty="0">
                <a:solidFill>
                  <a:schemeClr val="bg1"/>
                </a:solidFill>
              </a:rPr>
              <a:t>1001 «Банкноти та монети в касі банку»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97152"/>
            <a:ext cx="2297436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8513" y="4797152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797152"/>
            <a:ext cx="2232248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912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>
                <a:solidFill>
                  <a:schemeClr val="tx1"/>
                </a:solidFill>
              </a:rPr>
              <a:t>Касові приміщення в установах банку  мають бути ізольовані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" name="Picture 2" descr="http://vita-prom.ru/sites/default/files/images/nodes/n40/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9163" y="1556792"/>
            <a:ext cx="4194169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.ntv.ru/home/news/20130710/bank_v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1" y="4135906"/>
            <a:ext cx="4320479" cy="2430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896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259971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>
                <a:solidFill>
                  <a:schemeClr val="tx1"/>
                </a:solidFill>
              </a:rPr>
              <a:t>Протягом робочого дня двері в касові приміщення повинні зачинятися з внутрішнього боку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" name="Picture 2" descr="http://bankproject.ru/images/stories/katalog/oper-kass/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52936"/>
            <a:ext cx="3846110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rubeg-plus.ru/Media/images/catalog/big/c70fb3c680c515e50d04e023721621d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546249"/>
            <a:ext cx="2592288" cy="409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6950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87963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>
                <a:solidFill>
                  <a:schemeClr val="tx1"/>
                </a:solidFill>
              </a:rPr>
              <a:t>Кабіни операційних кас мають бути обладнані відповідним чином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http://img01.vsedoski.ru/middle/20140410/152266_de19534c6b5a755fc28c5cdf2dcacc3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36140"/>
            <a:ext cx="4320480" cy="2977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ukrainemade.com/_product/18/17308/full-pictur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04864"/>
            <a:ext cx="4051175" cy="267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0801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80763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>
                <a:solidFill>
                  <a:schemeClr val="tx1"/>
                </a:solidFill>
              </a:rPr>
              <a:t>У столах касирів ящики повинні мати замки з індивідуальними секретами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6146" name="Picture 2" descr="http://www.rainbow2000.ru/images/big/12778941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64904"/>
            <a:ext cx="6768752" cy="363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6767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2455702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>
                <a:solidFill>
                  <a:schemeClr val="tx1"/>
                </a:solidFill>
              </a:rPr>
              <a:t>Столи в касах перерахунку повинні бути зі спеціальними перегородками між робочими місцями касирів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122" name="Picture 2" descr="http://bankproject.ru/images/stories/katalog/bank-mebel/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68960"/>
            <a:ext cx="4088566" cy="3584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wfk.su/uploadedFiles/images/rm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068960"/>
            <a:ext cx="4173946" cy="3584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8009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210421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800" b="1" dirty="0"/>
              <a:t>Підрозділ банку, в якому ведуться операції з готівкою </a:t>
            </a:r>
            <a:r>
              <a:rPr lang="uk-UA" sz="4800" b="1" dirty="0" err="1"/>
              <a:t>-це</a:t>
            </a:r>
            <a:r>
              <a:rPr lang="uk-UA" sz="4800" b="1" dirty="0"/>
              <a:t>…</a:t>
            </a:r>
            <a:endParaRPr lang="ru-RU" dirty="0"/>
          </a:p>
        </p:txBody>
      </p:sp>
      <p:pic>
        <p:nvPicPr>
          <p:cNvPr id="3" name="Picture 2" descr="%D0%BA%D0%B0%D1%81%D1%81%D0%B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714488"/>
            <a:ext cx="7643866" cy="49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071538" y="2643182"/>
            <a:ext cx="64294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/>
              <a:t>ОПЕРАЦІЙНА КАСА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2383694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>
                <a:solidFill>
                  <a:schemeClr val="tx1"/>
                </a:solidFill>
              </a:rPr>
              <a:t>Для зберігання грошових коштів і цінностей касири повинні використовувати сейфи або металеві шафи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" name="Picture 2" descr="http://download-pictures.net/img/C2/%D0%91%D0%B0%D0%BD%D0%BA%D0%BE%D0%B2%D1%81%D0%BA%D0%BE%D0%B5%20%D0%BE%D0%B1%D0%BE%D1%80%D1%83%D0%B4%D0%BE%D0%B2%D0%B0%D0%BD%D0%B8%D0%B5/%D0%91%D0%B0%D0%BD%D0%BA%D0%BE%D0%B2%D1%81%D0%BA%D0%BE%D0%B5_%D0%BE%D0%B1%D0%BE%D1%80%D1%83%D0%B4%D0%BE%D0%B2%D0%B0%D0%BD%D0%B8%D0%B5_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810" y="2646040"/>
            <a:ext cx="3028375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http://trnpc.ru/assets/images/products/192/360x270/303eae71129cfbc81585c23243bff92644a1c67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09870" y="3356992"/>
            <a:ext cx="3097966" cy="232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www.264646.ru/assets/images/t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04874" y="3861048"/>
            <a:ext cx="266429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6922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2455702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>
                <a:solidFill>
                  <a:schemeClr val="tx1"/>
                </a:solidFill>
              </a:rPr>
              <a:t>Перерахунок грошових коштів повинен проводитись із використанням грошово-лічильних машин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" name="Picture 2" descr="http://i.caam.ru/sales/office/schetchik_banknot_billcon_n-120_H00090aa9_9520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12976"/>
            <a:ext cx="3312368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www.kz.all.biz/img/kz/catalog/434337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212976"/>
            <a:ext cx="3203587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9440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3103774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>
                <a:solidFill>
                  <a:schemeClr val="tx1"/>
                </a:solidFill>
              </a:rPr>
              <a:t>Касирам заборонено залишати у відкритому вигляді, не закритими у сейфі готівку, цінності, печатки, штампи, ключі від грошових сховищ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7170" name="Picture 2" descr="http://nbj.ru/images/publs/a7d475a997c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573016"/>
            <a:ext cx="403244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2616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295975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>
                <a:solidFill>
                  <a:schemeClr val="tx1"/>
                </a:solidFill>
              </a:rPr>
              <a:t>Верхній одяг, їжа та власні гроші касирів повинні зберігатися в спеціально відведеній кімнаті поза приміщенням каси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9218" name="Picture 2" descr="http://lluban.by/wp-content/uploads/2015/12/014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3" y="3483006"/>
            <a:ext cx="4032448" cy="302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326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80763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>
                <a:solidFill>
                  <a:schemeClr val="tx1"/>
                </a:solidFill>
              </a:rPr>
              <a:t>Мають бути засоби для перевірки </a:t>
            </a:r>
            <a:r>
              <a:rPr lang="uk-UA" b="1" dirty="0" err="1">
                <a:solidFill>
                  <a:schemeClr val="tx1"/>
                </a:solidFill>
              </a:rPr>
              <a:t>платіжності</a:t>
            </a:r>
            <a:r>
              <a:rPr lang="uk-UA" b="1" dirty="0">
                <a:solidFill>
                  <a:schemeClr val="tx1"/>
                </a:solidFill>
              </a:rPr>
              <a:t> грошових знаків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42" name="Picture 2" descr="http://gomeltut.by/uploads/posts/2015-06/1433504218_gomeltut.by_kak-proverit-dengi-na-podlinno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050248"/>
            <a:ext cx="4032447" cy="2383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sockraina.com/storage/news/CAzY.jpg_resized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4045041"/>
            <a:ext cx="4752528" cy="267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478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uk-UA" dirty="0"/>
              <a:t>Знавці валют</a:t>
            </a:r>
            <a:endParaRPr lang="ru-RU" dirty="0"/>
          </a:p>
        </p:txBody>
      </p:sp>
      <p:pic>
        <p:nvPicPr>
          <p:cNvPr id="4" name="Picture 1" descr="C:\Documents and Settings\Admin\Рабочий стол\Без имени-1.png"/>
          <p:cNvPicPr>
            <a:picLocks noChangeAspect="1" noChangeArrowheads="1"/>
          </p:cNvPicPr>
          <p:nvPr/>
        </p:nvPicPr>
        <p:blipFill>
          <a:blip r:embed="rId2">
            <a:lum bright="-20000" contrast="20000"/>
          </a:blip>
          <a:srcRect/>
          <a:stretch>
            <a:fillRect/>
          </a:stretch>
        </p:blipFill>
        <p:spPr bwMode="auto">
          <a:xfrm rot="-319821">
            <a:off x="365125" y="1470025"/>
            <a:ext cx="300196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Documents and Settings\Admin\Рабочий стол\руб.png"/>
          <p:cNvPicPr>
            <a:picLocks noChangeAspect="1" noChangeArrowheads="1"/>
          </p:cNvPicPr>
          <p:nvPr/>
        </p:nvPicPr>
        <p:blipFill>
          <a:blip r:embed="rId3">
            <a:lum bright="-20000" contrast="20000"/>
          </a:blip>
          <a:srcRect/>
          <a:stretch>
            <a:fillRect/>
          </a:stretch>
        </p:blipFill>
        <p:spPr bwMode="auto">
          <a:xfrm>
            <a:off x="3214688" y="1724025"/>
            <a:ext cx="21082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Admin\Рабочий стол\еврик.png"/>
          <p:cNvPicPr>
            <a:picLocks noChangeAspect="1" noChangeArrowheads="1"/>
          </p:cNvPicPr>
          <p:nvPr/>
        </p:nvPicPr>
        <p:blipFill>
          <a:blip r:embed="rId4">
            <a:lum bright="-20000" contrast="20000"/>
          </a:blip>
          <a:srcRect/>
          <a:stretch>
            <a:fillRect/>
          </a:stretch>
        </p:blipFill>
        <p:spPr bwMode="auto">
          <a:xfrm>
            <a:off x="6145213" y="1739900"/>
            <a:ext cx="2176462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C:\Documents and Settings\Admin\Рабочий стол\фунтик.png"/>
          <p:cNvPicPr>
            <a:picLocks noChangeAspect="1" noChangeArrowheads="1"/>
          </p:cNvPicPr>
          <p:nvPr/>
        </p:nvPicPr>
        <p:blipFill>
          <a:blip r:embed="rId5">
            <a:lum bright="-20000" contrast="20000"/>
          </a:blip>
          <a:srcRect/>
          <a:stretch>
            <a:fillRect/>
          </a:stretch>
        </p:blipFill>
        <p:spPr bwMode="auto">
          <a:xfrm>
            <a:off x="949325" y="3789363"/>
            <a:ext cx="2286000" cy="258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Documents and Settings\Admin\Рабочий стол\ена.png"/>
          <p:cNvPicPr>
            <a:picLocks noChangeAspect="1" noChangeArrowheads="1"/>
          </p:cNvPicPr>
          <p:nvPr/>
        </p:nvPicPr>
        <p:blipFill>
          <a:blip r:embed="rId6">
            <a:lum bright="-20000" contrast="20000"/>
          </a:blip>
          <a:srcRect/>
          <a:stretch>
            <a:fillRect/>
          </a:stretch>
        </p:blipFill>
        <p:spPr bwMode="auto">
          <a:xfrm>
            <a:off x="4129088" y="4292600"/>
            <a:ext cx="2386012" cy="234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0546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322126">
            <a:off x="243990" y="365763"/>
            <a:ext cx="5335178" cy="800219"/>
          </a:xfrm>
          <a:prstGeom prst="rect">
            <a:avLst/>
          </a:prstGeom>
          <a:noFill/>
        </p:spPr>
        <p:txBody>
          <a:bodyPr vert="vert270" wrap="none">
            <a:prstTxWarp prst="textInflateBottom">
              <a:avLst/>
            </a:prstTxWarp>
            <a:spAutoFit/>
          </a:bodyPr>
          <a:lstStyle/>
          <a:p>
            <a:pPr algn="ctr">
              <a:defRPr/>
            </a:pPr>
            <a:r>
              <a:rPr lang="uk-UA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Відповіді на вправу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Picture 1" descr="C:\Documents and Settings\Admin\Рабочий стол\Без имени-1.png"/>
          <p:cNvPicPr>
            <a:picLocks noChangeAspect="1" noChangeArrowheads="1"/>
          </p:cNvPicPr>
          <p:nvPr/>
        </p:nvPicPr>
        <p:blipFill>
          <a:blip r:embed="rId3">
            <a:lum bright="-20000" contrast="20000"/>
          </a:blip>
          <a:srcRect/>
          <a:stretch>
            <a:fillRect/>
          </a:stretch>
        </p:blipFill>
        <p:spPr bwMode="auto">
          <a:xfrm>
            <a:off x="-214313" y="1285875"/>
            <a:ext cx="1812926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Admin\Рабочий стол\еврик.png"/>
          <p:cNvPicPr>
            <a:picLocks noChangeAspect="1" noChangeArrowheads="1"/>
          </p:cNvPicPr>
          <p:nvPr/>
        </p:nvPicPr>
        <p:blipFill>
          <a:blip r:embed="rId4">
            <a:lum bright="-20000" contrast="20000"/>
          </a:blip>
          <a:srcRect/>
          <a:stretch>
            <a:fillRect/>
          </a:stretch>
        </p:blipFill>
        <p:spPr bwMode="auto">
          <a:xfrm>
            <a:off x="2357438" y="4643438"/>
            <a:ext cx="1082675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Documents and Settings\Admin\Рабочий стол\ена.png"/>
          <p:cNvPicPr>
            <a:picLocks noChangeAspect="1" noChangeArrowheads="1"/>
          </p:cNvPicPr>
          <p:nvPr/>
        </p:nvPicPr>
        <p:blipFill>
          <a:blip r:embed="rId5">
            <a:lum bright="-20000" contrast="20000"/>
          </a:blip>
          <a:srcRect/>
          <a:stretch>
            <a:fillRect/>
          </a:stretch>
        </p:blipFill>
        <p:spPr bwMode="auto">
          <a:xfrm>
            <a:off x="4500563" y="2857500"/>
            <a:ext cx="138112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Documents and Settings\Admin\Рабочий стол\руб.png"/>
          <p:cNvPicPr>
            <a:picLocks noChangeAspect="1" noChangeArrowheads="1"/>
          </p:cNvPicPr>
          <p:nvPr/>
        </p:nvPicPr>
        <p:blipFill>
          <a:blip r:embed="rId6">
            <a:lum bright="-20000" contrast="20000"/>
          </a:blip>
          <a:srcRect/>
          <a:stretch>
            <a:fillRect/>
          </a:stretch>
        </p:blipFill>
        <p:spPr bwMode="auto">
          <a:xfrm>
            <a:off x="0" y="3143250"/>
            <a:ext cx="1146175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C:\Documents and Settings\Admin\Рабочий стол\фунтик.png"/>
          <p:cNvPicPr>
            <a:picLocks noChangeAspect="1" noChangeArrowheads="1"/>
          </p:cNvPicPr>
          <p:nvPr/>
        </p:nvPicPr>
        <p:blipFill>
          <a:blip r:embed="rId7">
            <a:lum bright="-20000" contrast="20000"/>
          </a:blip>
          <a:srcRect/>
          <a:stretch>
            <a:fillRect/>
          </a:stretch>
        </p:blipFill>
        <p:spPr bwMode="auto">
          <a:xfrm>
            <a:off x="4500563" y="1428750"/>
            <a:ext cx="1214437" cy="137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214414" y="1571612"/>
            <a:ext cx="313938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доллар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285852" y="3286124"/>
            <a:ext cx="268304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рубль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715008" y="1643050"/>
            <a:ext cx="234763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фунт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86446" y="3214686"/>
            <a:ext cx="222208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</a:t>
            </a:r>
            <a:r>
              <a:rPr lang="ru-RU" sz="5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йена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428992" y="4714884"/>
            <a:ext cx="226536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евро</a:t>
            </a:r>
          </a:p>
        </p:txBody>
      </p:sp>
    </p:spTree>
    <p:extLst>
      <p:ext uri="{BB962C8B-B14F-4D97-AF65-F5344CB8AC3E}">
        <p14:creationId xmlns:p14="http://schemas.microsoft.com/office/powerpoint/2010/main" xmlns="" val="365047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imag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7" y="352444"/>
            <a:ext cx="5177764" cy="617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730003" y="477883"/>
            <a:ext cx="13917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dirty="0">
                <a:solidFill>
                  <a:schemeClr val="bg1"/>
                </a:solidFill>
              </a:rPr>
              <a:t>17 березня 2016 р.</a:t>
            </a:r>
          </a:p>
          <a:p>
            <a:r>
              <a:rPr lang="uk-UA" sz="1050" dirty="0">
                <a:solidFill>
                  <a:schemeClr val="bg1"/>
                </a:solidFill>
              </a:rPr>
              <a:t>17 березня 2016 р.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84442" y="927913"/>
            <a:ext cx="4901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dirty="0">
                <a:solidFill>
                  <a:schemeClr val="bg1"/>
                </a:solidFill>
              </a:rPr>
              <a:t>грн.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68157" y="935486"/>
            <a:ext cx="125151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dirty="0">
                <a:solidFill>
                  <a:schemeClr val="bg1"/>
                </a:solidFill>
              </a:rPr>
              <a:t>26009005815512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26984" y="952700"/>
            <a:ext cx="94091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dirty="0">
                <a:solidFill>
                  <a:schemeClr val="bg1"/>
                </a:solidFill>
              </a:rPr>
              <a:t>10000       00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26984" y="1102146"/>
            <a:ext cx="94091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dirty="0">
                <a:solidFill>
                  <a:schemeClr val="bg1"/>
                </a:solidFill>
              </a:rPr>
              <a:t>10000       00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40742" y="1288447"/>
            <a:ext cx="3677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</a:rPr>
              <a:t>ПП «Урожай» ч/з Ткаченко Олену Михайлівну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20915" y="1609197"/>
            <a:ext cx="13850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</a:rPr>
              <a:t>ПП</a:t>
            </a:r>
            <a:r>
              <a:rPr lang="uk-UA" sz="1200" dirty="0"/>
              <a:t> </a:t>
            </a:r>
            <a:r>
              <a:rPr lang="uk-UA" sz="1200" dirty="0">
                <a:solidFill>
                  <a:schemeClr val="bg1"/>
                </a:solidFill>
              </a:rPr>
              <a:t>«Урожай»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08970" y="1814286"/>
            <a:ext cx="17831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</a:rPr>
              <a:t>ПАТ КБ «Приватбанк»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83246" y="2004119"/>
            <a:ext cx="2333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</a:rPr>
              <a:t>Десять тисяч грн. 00 коп.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55225" y="2192368"/>
            <a:ext cx="3541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</a:rPr>
              <a:t>виручка для зарахування на поточний рахунок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09237" y="3125866"/>
            <a:ext cx="120300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i="1" dirty="0">
                <a:solidFill>
                  <a:srgbClr val="002060"/>
                </a:solidFill>
              </a:rPr>
              <a:t>підпис Ткаченко</a:t>
            </a:r>
            <a:endParaRPr lang="ru-RU" sz="1050" i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54267" y="3120560"/>
            <a:ext cx="78665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i="1" dirty="0">
                <a:solidFill>
                  <a:srgbClr val="002060"/>
                </a:solidFill>
              </a:rPr>
              <a:t>підпис    підпис</a:t>
            </a:r>
            <a:endParaRPr lang="ru-RU" sz="1050" i="1" dirty="0">
              <a:solidFill>
                <a:srgbClr val="002060"/>
              </a:solidFill>
            </a:endParaRPr>
          </a:p>
          <a:p>
            <a:endParaRPr lang="ru-RU" sz="1050" i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55435" y="3540191"/>
            <a:ext cx="131638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050" dirty="0">
                <a:solidFill>
                  <a:schemeClr val="bg1"/>
                </a:solidFill>
              </a:rPr>
              <a:t>17 березня 2016 р.</a:t>
            </a:r>
          </a:p>
          <a:p>
            <a:r>
              <a:rPr lang="uk-UA" sz="1050" dirty="0">
                <a:solidFill>
                  <a:schemeClr val="bg1"/>
                </a:solidFill>
              </a:rPr>
              <a:t>17 березня 2016 р.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32498" y="3993249"/>
            <a:ext cx="44209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dirty="0">
                <a:solidFill>
                  <a:schemeClr val="bg1"/>
                </a:solidFill>
              </a:rPr>
              <a:t>грн.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93990" y="4025649"/>
            <a:ext cx="124721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050" dirty="0">
                <a:solidFill>
                  <a:schemeClr val="bg1"/>
                </a:solidFill>
              </a:rPr>
              <a:t>26009005815512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26984" y="4015802"/>
            <a:ext cx="91440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dirty="0">
                <a:solidFill>
                  <a:schemeClr val="bg1"/>
                </a:solidFill>
              </a:rPr>
              <a:t>10000       00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16622" y="4161249"/>
            <a:ext cx="9512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dirty="0">
                <a:solidFill>
                  <a:schemeClr val="bg1"/>
                </a:solidFill>
              </a:rPr>
              <a:t>10000</a:t>
            </a:r>
            <a:r>
              <a:rPr lang="uk-UA" sz="1050" dirty="0"/>
              <a:t>       </a:t>
            </a:r>
            <a:r>
              <a:rPr lang="uk-UA" sz="1050" dirty="0">
                <a:solidFill>
                  <a:schemeClr val="bg1"/>
                </a:solidFill>
              </a:rPr>
              <a:t>00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05104" y="4274709"/>
            <a:ext cx="34001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</a:rPr>
              <a:t>ПП «Урожай» ч/з Ткаченко Олену Михайлівну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98045" y="4571955"/>
            <a:ext cx="14253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</a:rPr>
              <a:t>ПП «Урожай»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83246" y="4781123"/>
            <a:ext cx="1777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</a:rPr>
              <a:t>ПАТ КБ «Приватбанк»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96070" y="4977140"/>
            <a:ext cx="22154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</a:rPr>
              <a:t>Десять тисяч грн. 00 коп.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29519" y="5186308"/>
            <a:ext cx="35682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</a:rPr>
              <a:t>виручка для зарахування на поточний рахунок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73556" y="5483554"/>
            <a:ext cx="8347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i="1" dirty="0">
                <a:solidFill>
                  <a:srgbClr val="002060"/>
                </a:solidFill>
              </a:rPr>
              <a:t>підпис</a:t>
            </a:r>
          </a:p>
          <a:p>
            <a:r>
              <a:rPr lang="uk-UA" sz="1050" i="1" dirty="0">
                <a:solidFill>
                  <a:srgbClr val="002060"/>
                </a:solidFill>
              </a:rPr>
              <a:t>підпис</a:t>
            </a:r>
            <a:endParaRPr lang="ru-RU" sz="105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183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51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602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53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4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855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606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57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858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859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936104"/>
          </a:xfrm>
        </p:spPr>
        <p:txBody>
          <a:bodyPr/>
          <a:lstStyle/>
          <a:p>
            <a:pPr algn="ctr"/>
            <a:r>
              <a:rPr lang="uk-UA" dirty="0">
                <a:solidFill>
                  <a:schemeClr val="bg1"/>
                </a:solidFill>
                <a:effectLst/>
              </a:rPr>
              <a:t>Учасники прибуткової каси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124744"/>
            <a:ext cx="8568952" cy="5616624"/>
          </a:xfrm>
        </p:spPr>
        <p:txBody>
          <a:bodyPr/>
          <a:lstStyle/>
          <a:p>
            <a:endParaRPr lang="uk-UA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196752"/>
            <a:ext cx="1800200" cy="3888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uk-UA" sz="3200" b="1" dirty="0">
                <a:solidFill>
                  <a:schemeClr val="bg1"/>
                </a:solidFill>
              </a:rPr>
              <a:t>КЛІЄНТ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1196752"/>
            <a:ext cx="3816424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>
                <a:solidFill>
                  <a:schemeClr val="bg1"/>
                </a:solidFill>
              </a:rPr>
              <a:t>ОПЕРАЦІОНІСТ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3868050"/>
            <a:ext cx="3816424" cy="1512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>
                <a:solidFill>
                  <a:schemeClr val="bg1"/>
                </a:solidFill>
              </a:rPr>
              <a:t>КАСИР</a:t>
            </a:r>
          </a:p>
        </p:txBody>
      </p:sp>
      <p:sp>
        <p:nvSpPr>
          <p:cNvPr id="7" name="Овал 6"/>
          <p:cNvSpPr/>
          <p:nvPr/>
        </p:nvSpPr>
        <p:spPr>
          <a:xfrm>
            <a:off x="1907704" y="5754241"/>
            <a:ext cx="5400600" cy="10074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>
                <a:solidFill>
                  <a:schemeClr val="bg1"/>
                </a:solidFill>
              </a:rPr>
              <a:t>ЗАВІДУЮЧИЙ КАСИ</a:t>
            </a:r>
          </a:p>
        </p:txBody>
      </p:sp>
      <p:sp>
        <p:nvSpPr>
          <p:cNvPr id="10" name="Стрелка вправо 9"/>
          <p:cNvSpPr/>
          <p:nvPr/>
        </p:nvSpPr>
        <p:spPr>
          <a:xfrm>
            <a:off x="2483768" y="2420888"/>
            <a:ext cx="2304256" cy="7200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9" name="Стрелка вниз 18"/>
          <p:cNvSpPr/>
          <p:nvPr/>
        </p:nvSpPr>
        <p:spPr>
          <a:xfrm>
            <a:off x="5652120" y="2780928"/>
            <a:ext cx="72008" cy="1087122"/>
          </a:xfrm>
          <a:prstGeom prst="down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6" name="Стрелка вниз 25"/>
          <p:cNvSpPr/>
          <p:nvPr/>
        </p:nvSpPr>
        <p:spPr>
          <a:xfrm>
            <a:off x="6912260" y="5380218"/>
            <a:ext cx="72008" cy="748046"/>
          </a:xfrm>
          <a:prstGeom prst="down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Двойная стрелка влево/вправо 7"/>
          <p:cNvSpPr/>
          <p:nvPr/>
        </p:nvSpPr>
        <p:spPr>
          <a:xfrm>
            <a:off x="2483768" y="4581128"/>
            <a:ext cx="2304256" cy="88725"/>
          </a:xfrm>
          <a:prstGeom prst="left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Двойная стрелка вверх/вниз 8"/>
          <p:cNvSpPr/>
          <p:nvPr/>
        </p:nvSpPr>
        <p:spPr>
          <a:xfrm>
            <a:off x="7812360" y="2780928"/>
            <a:ext cx="72008" cy="1087122"/>
          </a:xfrm>
          <a:prstGeom prst="upDown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05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 animBg="1"/>
      <p:bldP spid="26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>
                <a:solidFill>
                  <a:schemeClr val="bg1"/>
                </a:solidFill>
                <a:effectLst/>
              </a:rPr>
              <a:t>Журнал реєстрації прибуткових і видаткових касових документів</a:t>
            </a:r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124744"/>
            <a:ext cx="8928992" cy="5544616"/>
          </a:xfrm>
        </p:spPr>
        <p:txBody>
          <a:bodyPr/>
          <a:lstStyle/>
          <a:p>
            <a:endParaRPr lang="uk-UA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58747827"/>
              </p:ext>
            </p:extLst>
          </p:nvPr>
        </p:nvGraphicFramePr>
        <p:xfrm>
          <a:off x="0" y="1268766"/>
          <a:ext cx="9144001" cy="6940891"/>
        </p:xfrm>
        <a:graphic>
          <a:graphicData uri="http://schemas.openxmlformats.org/drawingml/2006/table">
            <a:tbl>
              <a:tblPr/>
              <a:tblGrid>
                <a:gridCol w="17238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4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994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9941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4931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42406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5226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7160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66443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Прибутковий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 документ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4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Сума</a:t>
                      </a:r>
                    </a:p>
                  </a:txBody>
                  <a:tcPr marL="67945" marR="67945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Підпис</a:t>
                      </a:r>
                    </a:p>
                  </a:txBody>
                  <a:tcPr marL="67945" marR="67945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Видатковий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документ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48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Сума</a:t>
                      </a:r>
                    </a:p>
                  </a:txBody>
                  <a:tcPr marL="67945" marR="67945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uk-UA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40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Підпис</a:t>
                      </a:r>
                    </a:p>
                  </a:txBody>
                  <a:tcPr marL="67945" marR="67945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838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дата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номер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дата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номер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2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1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2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3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4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5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6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7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8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2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2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2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17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32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32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32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32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32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32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32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26699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0981" y="692696"/>
            <a:ext cx="8229600" cy="1319807"/>
          </a:xfrm>
        </p:spPr>
        <p:txBody>
          <a:bodyPr>
            <a:noAutofit/>
          </a:bodyPr>
          <a:lstStyle/>
          <a:p>
            <a:pPr algn="l"/>
            <a:r>
              <a:rPr lang="uk-UA" sz="4000" b="1" dirty="0"/>
              <a:t>Місце в банку, де зберігається готівка, золото, інші цінності – це…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819400"/>
            <a:ext cx="8226290" cy="384996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8712968" cy="4504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51720" y="3429000"/>
            <a:ext cx="43204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chemeClr val="bg1"/>
                </a:solidFill>
              </a:rPr>
              <a:t>ГРОШОВЕ СХОВИЩЕ</a:t>
            </a:r>
          </a:p>
        </p:txBody>
      </p:sp>
    </p:spTree>
    <p:extLst>
      <p:ext uri="{BB962C8B-B14F-4D97-AF65-F5344CB8AC3E}">
        <p14:creationId xmlns:p14="http://schemas.microsoft.com/office/powerpoint/2010/main" xmlns="" val="2748058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68952" cy="1152128"/>
          </a:xfrm>
        </p:spPr>
        <p:txBody>
          <a:bodyPr>
            <a:normAutofit/>
          </a:bodyPr>
          <a:lstStyle/>
          <a:p>
            <a:pPr algn="ctr"/>
            <a:r>
              <a:rPr lang="uk-UA" sz="3200" dirty="0">
                <a:solidFill>
                  <a:schemeClr val="bg1"/>
                </a:solidFill>
                <a:effectLst/>
              </a:rPr>
              <a:t>Книга обліку прийнятих (виданих) грошей (цінностей)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340768"/>
            <a:ext cx="8496944" cy="5256584"/>
          </a:xfrm>
        </p:spPr>
        <p:txBody>
          <a:bodyPr/>
          <a:lstStyle/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pPr algn="l"/>
            <a:endParaRPr lang="uk-UA" dirty="0"/>
          </a:p>
          <a:p>
            <a:pPr algn="l"/>
            <a:endParaRPr lang="uk-UA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12730999"/>
              </p:ext>
            </p:extLst>
          </p:nvPr>
        </p:nvGraphicFramePr>
        <p:xfrm>
          <a:off x="467544" y="1700808"/>
          <a:ext cx="8424937" cy="4824537"/>
        </p:xfrm>
        <a:graphic>
          <a:graphicData uri="http://schemas.openxmlformats.org/drawingml/2006/table">
            <a:tbl>
              <a:tblPr/>
              <a:tblGrid>
                <a:gridCol w="8192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091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1216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8144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Дата </a:t>
                      </a:r>
                      <a:endParaRPr lang="uk-UA" sz="24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Прізвище,</a:t>
                      </a:r>
                    </a:p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 ініціали касового працівника</a:t>
                      </a:r>
                      <a:endParaRPr lang="uk-UA" sz="24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uk-UA" sz="2400" b="1" baseline="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 назва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 документа</a:t>
                      </a:r>
                      <a:endParaRPr lang="uk-UA" sz="24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Прийнято (сума цифрами)</a:t>
                      </a:r>
                      <a:endParaRPr lang="uk-UA" sz="24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Видано (сума цифрами)</a:t>
                      </a:r>
                      <a:endParaRPr lang="uk-UA" sz="24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987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 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uk-UA" sz="2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uk-UA" sz="24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 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 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 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9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endParaRPr lang="uk-UA" sz="11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9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endParaRPr lang="uk-UA" sz="11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kumimoji="0" lang="uk-UA" sz="2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Оборот за день</a:t>
                      </a:r>
                      <a:endParaRPr lang="uk-UA" sz="2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52070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</a:rPr>
                        <a:t>Здано прийняту готівку завідувачу каси   (підпис</a:t>
                      </a:r>
                      <a:r>
                        <a:rPr lang="uk-UA" sz="2400" b="1" baseline="0" dirty="0">
                          <a:solidFill>
                            <a:schemeClr val="bg1"/>
                          </a:solidFill>
                        </a:rPr>
                        <a:t>  </a:t>
                      </a:r>
                      <a:r>
                        <a:rPr lang="uk-UA" sz="2400" b="1" baseline="0" dirty="0" err="1">
                          <a:solidFill>
                            <a:schemeClr val="bg1"/>
                          </a:solidFill>
                        </a:rPr>
                        <a:t>завкаси</a:t>
                      </a:r>
                      <a:r>
                        <a:rPr lang="uk-UA" sz="2400" b="1" baseline="0" dirty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uk-UA" sz="2400" b="1" i="1" dirty="0">
                        <a:solidFill>
                          <a:schemeClr val="bg1"/>
                        </a:solidFill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uk-UA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endParaRPr lang="uk-UA" sz="11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670093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1296144"/>
          </a:xfrm>
        </p:spPr>
        <p:txBody>
          <a:bodyPr>
            <a:noAutofit/>
          </a:bodyPr>
          <a:lstStyle/>
          <a:p>
            <a:pPr algn="ctr"/>
            <a:r>
              <a:rPr lang="uk-UA" sz="2800" dirty="0">
                <a:solidFill>
                  <a:schemeClr val="bg1"/>
                </a:solidFill>
                <a:effectLst/>
              </a:rPr>
              <a:t>Довідка</a:t>
            </a:r>
            <a:br>
              <a:rPr lang="uk-UA" sz="2800" dirty="0">
                <a:solidFill>
                  <a:schemeClr val="bg1"/>
                </a:solidFill>
                <a:effectLst/>
              </a:rPr>
            </a:br>
            <a:r>
              <a:rPr lang="uk-UA" sz="2800" dirty="0">
                <a:solidFill>
                  <a:schemeClr val="bg1"/>
                </a:solidFill>
                <a:effectLst/>
              </a:rPr>
              <a:t>касира прибуткової  каси про суму прийнятих</a:t>
            </a:r>
            <a:r>
              <a:rPr lang="uk-UA" sz="2800" dirty="0">
                <a:effectLst/>
              </a:rPr>
              <a:t/>
            </a:r>
            <a:br>
              <a:rPr lang="uk-UA" sz="2800" dirty="0">
                <a:effectLst/>
              </a:rPr>
            </a:br>
            <a:endParaRPr lang="uk-UA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980728"/>
            <a:ext cx="8712968" cy="5760640"/>
          </a:xfrm>
        </p:spPr>
        <p:txBody>
          <a:bodyPr>
            <a:normAutofit lnSpcReduction="10000"/>
          </a:bodyPr>
          <a:lstStyle/>
          <a:p>
            <a:pPr algn="ctr"/>
            <a:r>
              <a:rPr lang="uk-UA" sz="2800" b="1" dirty="0">
                <a:solidFill>
                  <a:schemeClr val="bg1"/>
                </a:solidFill>
              </a:rPr>
              <a:t>грошей та кількість грошових документів,</a:t>
            </a:r>
          </a:p>
          <a:p>
            <a:pPr algn="ctr"/>
            <a:r>
              <a:rPr lang="uk-UA" sz="2800" b="1" dirty="0">
                <a:solidFill>
                  <a:schemeClr val="bg1"/>
                </a:solidFill>
              </a:rPr>
              <a:t>які надійшли до каси</a:t>
            </a:r>
          </a:p>
          <a:p>
            <a:pPr algn="ctr"/>
            <a:r>
              <a:rPr lang="uk-UA" sz="2800" b="1" dirty="0">
                <a:solidFill>
                  <a:schemeClr val="bg1"/>
                </a:solidFill>
              </a:rPr>
              <a:t>за ____________________ 20___ р.</a:t>
            </a:r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pPr algn="l"/>
            <a:endParaRPr lang="uk-UA" dirty="0"/>
          </a:p>
          <a:p>
            <a:pPr algn="l"/>
            <a:r>
              <a:rPr lang="ru-RU" dirty="0"/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Усього</a:t>
            </a:r>
            <a:r>
              <a:rPr lang="ru-RU" sz="2400" b="1" dirty="0">
                <a:solidFill>
                  <a:schemeClr val="bg1"/>
                </a:solidFill>
              </a:rPr>
              <a:t> за день _______________________________________________</a:t>
            </a:r>
          </a:p>
          <a:p>
            <a:pPr algn="l"/>
            <a:r>
              <a:rPr lang="ru-RU" sz="2400" b="1" dirty="0">
                <a:solidFill>
                  <a:schemeClr val="bg1"/>
                </a:solidFill>
              </a:rPr>
              <a:t>                                (сума </a:t>
            </a:r>
            <a:r>
              <a:rPr lang="ru-RU" sz="2400" b="1" dirty="0" err="1">
                <a:solidFill>
                  <a:schemeClr val="bg1"/>
                </a:solidFill>
              </a:rPr>
              <a:t>прийнятих</a:t>
            </a:r>
            <a:r>
              <a:rPr lang="ru-RU" sz="2400" b="1" dirty="0">
                <a:solidFill>
                  <a:schemeClr val="bg1"/>
                </a:solidFill>
              </a:rPr>
              <a:t> грошей </a:t>
            </a:r>
            <a:r>
              <a:rPr lang="ru-RU" sz="2400" b="1" dirty="0" err="1">
                <a:solidFill>
                  <a:schemeClr val="bg1"/>
                </a:solidFill>
              </a:rPr>
              <a:t>літерами</a:t>
            </a:r>
            <a:r>
              <a:rPr lang="ru-RU" sz="2400" b="1" dirty="0">
                <a:solidFill>
                  <a:schemeClr val="bg1"/>
                </a:solidFill>
              </a:rPr>
              <a:t>)</a:t>
            </a:r>
          </a:p>
          <a:p>
            <a:pPr algn="l"/>
            <a:r>
              <a:rPr lang="ru-RU" sz="2400" b="1" dirty="0">
                <a:solidFill>
                  <a:schemeClr val="bg1"/>
                </a:solidFill>
              </a:rPr>
              <a:t>        </a:t>
            </a:r>
            <a:r>
              <a:rPr lang="ru-RU" sz="2400" b="1" dirty="0" err="1">
                <a:solidFill>
                  <a:schemeClr val="bg1"/>
                </a:solidFill>
              </a:rPr>
              <a:t>Завідуючий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касою</a:t>
            </a:r>
            <a:r>
              <a:rPr lang="ru-RU" sz="2400" b="1" dirty="0">
                <a:solidFill>
                  <a:schemeClr val="bg1"/>
                </a:solidFill>
              </a:rPr>
              <a:t> ____________________________________</a:t>
            </a:r>
          </a:p>
          <a:p>
            <a:pPr algn="l"/>
            <a:r>
              <a:rPr lang="ru-RU" sz="2400" b="1" dirty="0">
                <a:solidFill>
                  <a:schemeClr val="bg1"/>
                </a:solidFill>
              </a:rPr>
              <a:t>        </a:t>
            </a:r>
            <a:r>
              <a:rPr lang="ru-RU" sz="2400" b="1" dirty="0" err="1">
                <a:solidFill>
                  <a:schemeClr val="bg1"/>
                </a:solidFill>
              </a:rPr>
              <a:t>Касир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прибуткової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каси</a:t>
            </a:r>
            <a:r>
              <a:rPr lang="ru-RU" sz="2400" b="1" dirty="0">
                <a:solidFill>
                  <a:schemeClr val="bg1"/>
                </a:solidFill>
              </a:rPr>
              <a:t> ________________________________</a:t>
            </a:r>
            <a:endParaRPr lang="uk-UA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11708966"/>
              </p:ext>
            </p:extLst>
          </p:nvPr>
        </p:nvGraphicFramePr>
        <p:xfrm>
          <a:off x="395536" y="2348880"/>
          <a:ext cx="8640959" cy="2896292"/>
        </p:xfrm>
        <a:graphic>
          <a:graphicData uri="http://schemas.openxmlformats.org/drawingml/2006/table">
            <a:tbl>
              <a:tblPr firstRow="1" firstCol="1" bandRow="1"/>
              <a:tblGrid>
                <a:gridCol w="7322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159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37626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6319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п/</a:t>
                      </a:r>
                      <a:r>
                        <a:rPr lang="uk-UA" sz="2400" b="1" dirty="0" err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uk-UA" sz="2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Прізвища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касирів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Кількість усіх приходних документів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Сума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приходу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Підписи відповідальних виконавців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63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63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35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uk-UA" sz="28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Усього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224308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image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5" y="404664"/>
            <a:ext cx="4998230" cy="6166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343401" y="541740"/>
            <a:ext cx="139177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dirty="0">
                <a:solidFill>
                  <a:schemeClr val="bg1"/>
                </a:solidFill>
              </a:rPr>
              <a:t>17 березня 2016 р.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57030" y="982498"/>
            <a:ext cx="4901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dirty="0">
                <a:solidFill>
                  <a:schemeClr val="bg1"/>
                </a:solidFill>
              </a:rPr>
              <a:t>грн.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69122" y="982498"/>
            <a:ext cx="12816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dirty="0">
                <a:solidFill>
                  <a:schemeClr val="bg1"/>
                </a:solidFill>
              </a:rPr>
              <a:t>26009005822429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28184" y="1140843"/>
            <a:ext cx="89423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dirty="0">
                <a:solidFill>
                  <a:schemeClr val="bg1"/>
                </a:solidFill>
              </a:rPr>
              <a:t>9200        00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28184" y="977867"/>
            <a:ext cx="89423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dirty="0">
                <a:solidFill>
                  <a:schemeClr val="bg1"/>
                </a:solidFill>
              </a:rPr>
              <a:t>9200        00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30236" y="1340578"/>
            <a:ext cx="3677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</a:rPr>
              <a:t>ПП «Зоря» ч/з Петренко Людмилу Сергіївну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26442" y="1659875"/>
            <a:ext cx="13850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</a:rPr>
              <a:t>ПП «Зоря»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51963" y="1866371"/>
            <a:ext cx="1795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</a:rPr>
              <a:t>ПАТ КБ «Приватбанк»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99222" y="2077026"/>
            <a:ext cx="24685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err="1">
                <a:solidFill>
                  <a:schemeClr val="bg1"/>
                </a:solidFill>
              </a:rPr>
              <a:t>Дев</a:t>
            </a:r>
            <a:r>
              <a:rPr lang="en-US" sz="1200" dirty="0">
                <a:solidFill>
                  <a:schemeClr val="bg1"/>
                </a:solidFill>
              </a:rPr>
              <a:t>’</a:t>
            </a:r>
            <a:r>
              <a:rPr lang="uk-UA" sz="1200" dirty="0">
                <a:solidFill>
                  <a:schemeClr val="bg1"/>
                </a:solidFill>
              </a:rPr>
              <a:t>ять тисяч двісті грн. 00 коп.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14756" y="2237701"/>
            <a:ext cx="34994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</a:rPr>
              <a:t>виручка для зарахування на поточний рахунок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57030" y="3191374"/>
            <a:ext cx="121305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i="1" dirty="0">
                <a:solidFill>
                  <a:srgbClr val="002060"/>
                </a:solidFill>
              </a:rPr>
              <a:t>підпис Петренко</a:t>
            </a:r>
            <a:endParaRPr lang="ru-RU" sz="1050" i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09931" y="3183823"/>
            <a:ext cx="78665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i="1" dirty="0">
                <a:solidFill>
                  <a:srgbClr val="002060"/>
                </a:solidFill>
              </a:rPr>
              <a:t>підпис</a:t>
            </a:r>
            <a:endParaRPr lang="ru-RU" sz="1050" i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51390" y="3627634"/>
            <a:ext cx="131638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050" dirty="0">
                <a:solidFill>
                  <a:schemeClr val="bg1"/>
                </a:solidFill>
              </a:rPr>
              <a:t>17 березня 2016 р.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32498" y="3923468"/>
            <a:ext cx="3940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dirty="0"/>
              <a:t>грн.</a:t>
            </a:r>
            <a:endParaRPr lang="ru-RU" sz="1050" dirty="0"/>
          </a:p>
        </p:txBody>
      </p:sp>
      <p:sp>
        <p:nvSpPr>
          <p:cNvPr id="22" name="TextBox 21"/>
          <p:cNvSpPr txBox="1"/>
          <p:nvPr/>
        </p:nvSpPr>
        <p:spPr>
          <a:xfrm>
            <a:off x="4869121" y="4042225"/>
            <a:ext cx="12761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050" dirty="0">
                <a:solidFill>
                  <a:schemeClr val="bg1"/>
                </a:solidFill>
              </a:rPr>
              <a:t>26009005822429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90264" y="4052155"/>
            <a:ext cx="93982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dirty="0"/>
              <a:t>  </a:t>
            </a:r>
            <a:r>
              <a:rPr lang="uk-UA" sz="1050" dirty="0">
                <a:solidFill>
                  <a:schemeClr val="bg1"/>
                </a:solidFill>
              </a:rPr>
              <a:t>9200        00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85122" y="4220921"/>
            <a:ext cx="9449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dirty="0">
                <a:solidFill>
                  <a:schemeClr val="bg1"/>
                </a:solidFill>
              </a:rPr>
              <a:t>  9200        00</a:t>
            </a:r>
            <a:endParaRPr lang="ru-RU" sz="105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30236" y="4317612"/>
            <a:ext cx="32754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</a:rPr>
              <a:t>ПП «Зоря» ч/з Петренко Людмилу Сергіївну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152315" y="4608979"/>
            <a:ext cx="14253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</a:rPr>
              <a:t>ПП «Зоря»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44404" y="4817144"/>
            <a:ext cx="1777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</a:rPr>
              <a:t>ПАТ КБ «Приватбанк»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65538" y="5003123"/>
            <a:ext cx="25223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err="1">
                <a:solidFill>
                  <a:schemeClr val="bg1"/>
                </a:solidFill>
              </a:rPr>
              <a:t>Дев</a:t>
            </a:r>
            <a:r>
              <a:rPr lang="en-US" sz="1200" dirty="0">
                <a:solidFill>
                  <a:schemeClr val="bg1"/>
                </a:solidFill>
              </a:rPr>
              <a:t>’</a:t>
            </a:r>
            <a:r>
              <a:rPr lang="uk-UA" sz="1200" dirty="0">
                <a:solidFill>
                  <a:schemeClr val="bg1"/>
                </a:solidFill>
              </a:rPr>
              <a:t>ять тисяч двісті грн. 00 коп.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300187" y="5220806"/>
            <a:ext cx="36187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</a:rPr>
              <a:t>виручка для зарахування на поточний рахунок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67976" y="5541298"/>
            <a:ext cx="83473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i="1" dirty="0">
                <a:solidFill>
                  <a:srgbClr val="002060"/>
                </a:solidFill>
              </a:rPr>
              <a:t>підпис</a:t>
            </a:r>
            <a:endParaRPr lang="ru-RU" sz="105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624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" grpId="0"/>
      <p:bldP spid="2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584176"/>
          </a:xfrm>
        </p:spPr>
        <p:txBody>
          <a:bodyPr>
            <a:normAutofit/>
          </a:bodyPr>
          <a:lstStyle/>
          <a:p>
            <a:pPr algn="ctr"/>
            <a:r>
              <a:rPr lang="uk-UA" sz="4800" dirty="0">
                <a:solidFill>
                  <a:schemeClr val="tx1"/>
                </a:solidFill>
                <a:effectLst/>
              </a:rPr>
              <a:t>Пошкоджені банкноти, які підлягають обміну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916832"/>
            <a:ext cx="9001000" cy="4752528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0850" y="4048509"/>
            <a:ext cx="4772025" cy="2684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5" y="1772816"/>
            <a:ext cx="3995936" cy="2275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4320480" cy="2275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70277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1490610"/>
          </a:xfrm>
        </p:spPr>
        <p:txBody>
          <a:bodyPr>
            <a:normAutofit/>
          </a:bodyPr>
          <a:lstStyle/>
          <a:p>
            <a:pPr algn="ctr"/>
            <a:r>
              <a:rPr lang="uk-UA" sz="4400" dirty="0">
                <a:solidFill>
                  <a:schemeClr val="tx1"/>
                </a:solidFill>
                <a:effectLst/>
              </a:rPr>
              <a:t>Випрана або зношена банкнота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204864"/>
            <a:ext cx="7772400" cy="417646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8424863" cy="410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595208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568952" cy="1584176"/>
          </a:xfrm>
        </p:spPr>
        <p:txBody>
          <a:bodyPr>
            <a:normAutofit/>
          </a:bodyPr>
          <a:lstStyle/>
          <a:p>
            <a:pPr algn="ctr"/>
            <a:r>
              <a:rPr lang="uk-UA" sz="4400" dirty="0">
                <a:solidFill>
                  <a:prstClr val="white"/>
                </a:solidFill>
                <a:effectLst/>
              </a:rPr>
              <a:t>Пошкоджені банкноти, які</a:t>
            </a:r>
            <a:br>
              <a:rPr lang="uk-UA" sz="4400" dirty="0">
                <a:solidFill>
                  <a:prstClr val="white"/>
                </a:solidFill>
                <a:effectLst/>
              </a:rPr>
            </a:br>
            <a:r>
              <a:rPr lang="uk-UA" sz="4400" dirty="0">
                <a:solidFill>
                  <a:prstClr val="white"/>
                </a:solidFill>
                <a:effectLst/>
              </a:rPr>
              <a:t>вилучаються на дослідження</a:t>
            </a:r>
            <a:endParaRPr lang="uk-UA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844824"/>
            <a:ext cx="8496944" cy="4824536"/>
          </a:xfrm>
        </p:spPr>
        <p:txBody>
          <a:bodyPr>
            <a:normAutofit fontScale="92500" lnSpcReduction="10000"/>
          </a:bodyPr>
          <a:lstStyle/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pPr algn="ctr"/>
            <a:endParaRPr lang="ru-RU" sz="3600" b="1" dirty="0"/>
          </a:p>
          <a:p>
            <a:pPr algn="ctr"/>
            <a:r>
              <a:rPr lang="ru-RU" sz="3600" b="1" dirty="0"/>
              <a:t>Банкнота р</a:t>
            </a:r>
            <a:r>
              <a:rPr lang="uk-UA" sz="3600" b="1" dirty="0"/>
              <a:t>о</a:t>
            </a:r>
            <a:r>
              <a:rPr lang="ru-RU" sz="3600" b="1" dirty="0"/>
              <a:t>з</a:t>
            </a:r>
            <a:r>
              <a:rPr lang="uk-UA" sz="3600" b="1" dirty="0"/>
              <a:t>і</a:t>
            </a:r>
            <a:r>
              <a:rPr lang="ru-RU" sz="3600" b="1" dirty="0"/>
              <a:t>рвана на 3 і </a:t>
            </a:r>
            <a:r>
              <a:rPr lang="uk-UA" sz="3600" b="1" dirty="0"/>
              <a:t>більше частин</a:t>
            </a:r>
          </a:p>
          <a:p>
            <a:r>
              <a:rPr lang="uk-UA" dirty="0"/>
              <a:t> </a:t>
            </a:r>
          </a:p>
          <a:p>
            <a:pPr algn="l"/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3" y="1757363"/>
            <a:ext cx="7344816" cy="3759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515284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1512168"/>
          </a:xfrm>
        </p:spPr>
        <p:txBody>
          <a:bodyPr>
            <a:normAutofit/>
          </a:bodyPr>
          <a:lstStyle/>
          <a:p>
            <a:pPr algn="ctr"/>
            <a:r>
              <a:rPr lang="uk-UA" sz="4400" dirty="0">
                <a:solidFill>
                  <a:schemeClr val="tx1"/>
                </a:solidFill>
                <a:effectLst/>
              </a:rPr>
              <a:t>Банкнота пошкоджена вогнем</a:t>
            </a:r>
            <a:br>
              <a:rPr lang="uk-UA" sz="4400" dirty="0">
                <a:solidFill>
                  <a:schemeClr val="tx1"/>
                </a:solidFill>
                <a:effectLst/>
              </a:rPr>
            </a:br>
            <a:endParaRPr lang="uk-UA" sz="44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484784"/>
            <a:ext cx="7772400" cy="468052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7776864" cy="4536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036441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424936" cy="3600400"/>
          </a:xfrm>
        </p:spPr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uk-UA" sz="4400" dirty="0">
                <a:effectLst/>
                <a:latin typeface="Times New Roman"/>
                <a:ea typeface="Times New Roman"/>
              </a:rPr>
              <a:t/>
            </a:r>
            <a:br>
              <a:rPr lang="uk-UA" sz="4400" dirty="0">
                <a:effectLst/>
                <a:latin typeface="Times New Roman"/>
                <a:ea typeface="Times New Roman"/>
              </a:rPr>
            </a:br>
            <a:r>
              <a:rPr lang="uk-UA" sz="4400" dirty="0">
                <a:effectLst/>
                <a:latin typeface="Times New Roman"/>
                <a:ea typeface="Times New Roman"/>
              </a:rPr>
              <a:t/>
            </a:r>
            <a:br>
              <a:rPr lang="uk-UA" sz="4400" dirty="0">
                <a:effectLst/>
                <a:latin typeface="Times New Roman"/>
                <a:ea typeface="Times New Roman"/>
              </a:rPr>
            </a:br>
            <a:r>
              <a:rPr lang="uk-UA" sz="4400" dirty="0">
                <a:effectLst/>
                <a:latin typeface="Times New Roman"/>
                <a:ea typeface="Times New Roman"/>
              </a:rPr>
              <a:t/>
            </a:r>
            <a:br>
              <a:rPr lang="uk-UA" sz="4400" dirty="0">
                <a:effectLst/>
                <a:latin typeface="Times New Roman"/>
                <a:ea typeface="Times New Roman"/>
              </a:rPr>
            </a:br>
            <a:r>
              <a:rPr lang="uk-UA" sz="4400" dirty="0">
                <a:effectLst/>
                <a:latin typeface="Times New Roman"/>
                <a:ea typeface="Times New Roman"/>
              </a:rPr>
              <a:t/>
            </a:r>
            <a:br>
              <a:rPr lang="uk-UA" sz="4400" dirty="0">
                <a:effectLst/>
                <a:latin typeface="Times New Roman"/>
                <a:ea typeface="Times New Roman"/>
              </a:rPr>
            </a:br>
            <a:r>
              <a:rPr lang="uk-UA" sz="4400" dirty="0">
                <a:effectLst/>
                <a:latin typeface="Times New Roman"/>
                <a:ea typeface="Times New Roman"/>
              </a:rPr>
              <a:t> </a:t>
            </a:r>
            <a:br>
              <a:rPr lang="uk-UA" sz="4400" dirty="0">
                <a:effectLst/>
                <a:latin typeface="Times New Roman"/>
                <a:ea typeface="Times New Roman"/>
              </a:rPr>
            </a:br>
            <a:r>
              <a:rPr lang="uk-UA" sz="4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Банкнота складається з 2х частин і відсутня частина банкноти</a:t>
            </a:r>
            <a:br>
              <a:rPr lang="uk-UA" sz="4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</a:br>
            <a:r>
              <a:rPr lang="uk-UA" sz="4400" dirty="0">
                <a:effectLst/>
                <a:latin typeface="Times New Roman"/>
                <a:ea typeface="Times New Roman"/>
              </a:rPr>
              <a:t> </a:t>
            </a:r>
            <a:br>
              <a:rPr lang="uk-UA" sz="4400" dirty="0">
                <a:effectLst/>
                <a:latin typeface="Times New Roman"/>
                <a:ea typeface="Times New Roman"/>
              </a:rPr>
            </a:br>
            <a:endParaRPr lang="uk-UA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64904"/>
            <a:ext cx="7772400" cy="4032448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64904"/>
            <a:ext cx="7632848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543433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24936" cy="2088232"/>
          </a:xfrm>
        </p:spPr>
        <p:txBody>
          <a:bodyPr>
            <a:noAutofit/>
          </a:bodyPr>
          <a:lstStyle/>
          <a:p>
            <a:pPr algn="ctr"/>
            <a:r>
              <a:rPr lang="uk-UA" sz="4400" dirty="0">
                <a:solidFill>
                  <a:schemeClr val="tx1"/>
                </a:solidFill>
                <a:effectLst/>
              </a:rPr>
              <a:t>Банкнота пошкоджена вогнем і відсутня її частина</a:t>
            </a:r>
            <a:br>
              <a:rPr lang="uk-UA" sz="4400" dirty="0">
                <a:solidFill>
                  <a:schemeClr val="tx1"/>
                </a:solidFill>
                <a:effectLst/>
              </a:rPr>
            </a:br>
            <a:endParaRPr lang="uk-UA" sz="44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988840"/>
            <a:ext cx="8352928" cy="4536503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7992888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926169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68952" cy="2016224"/>
          </a:xfrm>
        </p:spPr>
        <p:txBody>
          <a:bodyPr>
            <a:noAutofit/>
          </a:bodyPr>
          <a:lstStyle/>
          <a:p>
            <a:pPr algn="ctr"/>
            <a:r>
              <a:rPr lang="uk-UA" sz="4400" dirty="0">
                <a:solidFill>
                  <a:schemeClr val="tx1"/>
                </a:solidFill>
                <a:effectLst/>
              </a:rPr>
              <a:t>Банкнота випрана і розірвана на 3 частини</a:t>
            </a:r>
            <a:br>
              <a:rPr lang="uk-UA" sz="4400" dirty="0">
                <a:solidFill>
                  <a:schemeClr val="tx1"/>
                </a:solidFill>
                <a:effectLst/>
              </a:rPr>
            </a:br>
            <a:endParaRPr lang="uk-UA" sz="44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2204864"/>
            <a:ext cx="8568952" cy="432048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6872"/>
            <a:ext cx="8424936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94537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60" cy="2160240"/>
          </a:xfrm>
        </p:spPr>
        <p:txBody>
          <a:bodyPr/>
          <a:lstStyle/>
          <a:p>
            <a:pPr algn="l"/>
            <a:r>
              <a:rPr lang="ru-RU" dirty="0" err="1"/>
              <a:t>Працівники</a:t>
            </a:r>
            <a:r>
              <a:rPr lang="ru-RU" dirty="0"/>
              <a:t> банку, </a:t>
            </a:r>
            <a:r>
              <a:rPr lang="ru-RU" dirty="0" err="1"/>
              <a:t>відповідальні</a:t>
            </a:r>
            <a:r>
              <a:rPr lang="ru-RU" dirty="0"/>
              <a:t> за </a:t>
            </a:r>
            <a:r>
              <a:rPr lang="ru-RU" dirty="0" err="1"/>
              <a:t>зберігання</a:t>
            </a:r>
            <a:r>
              <a:rPr lang="ru-RU" dirty="0"/>
              <a:t> грошей (</a:t>
            </a:r>
            <a:r>
              <a:rPr lang="ru-RU" dirty="0" err="1"/>
              <a:t>цінностей</a:t>
            </a:r>
            <a:r>
              <a:rPr lang="ru-RU" dirty="0"/>
              <a:t>) – </a:t>
            </a:r>
            <a:r>
              <a:rPr lang="ru-RU" dirty="0" err="1"/>
              <a:t>це</a:t>
            </a:r>
            <a:r>
              <a:rPr lang="ru-RU" dirty="0"/>
              <a:t>…</a:t>
            </a:r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2636912"/>
            <a:ext cx="8784976" cy="4104456"/>
          </a:xfrm>
        </p:spPr>
        <p:txBody>
          <a:bodyPr/>
          <a:lstStyle/>
          <a:p>
            <a:endParaRPr lang="uk-UA" dirty="0"/>
          </a:p>
          <a:p>
            <a:endParaRPr lang="ru-RU" dirty="0"/>
          </a:p>
          <a:p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420888"/>
            <a:ext cx="2592288" cy="43204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  <a:p>
            <a:pPr algn="ctr"/>
            <a:endParaRPr lang="uk-UA" dirty="0"/>
          </a:p>
          <a:p>
            <a:pPr algn="ctr"/>
            <a:endParaRPr lang="uk-UA" dirty="0"/>
          </a:p>
          <a:p>
            <a:pPr algn="ctr"/>
            <a:endParaRPr lang="uk-UA" sz="4000" b="1" dirty="0">
              <a:solidFill>
                <a:schemeClr val="bg1"/>
              </a:solidFill>
            </a:endParaRPr>
          </a:p>
          <a:p>
            <a:pPr algn="ctr"/>
            <a:endParaRPr lang="uk-UA" sz="4000" b="1" dirty="0">
              <a:solidFill>
                <a:schemeClr val="bg1"/>
              </a:solidFill>
            </a:endParaRPr>
          </a:p>
          <a:p>
            <a:pPr algn="ctr"/>
            <a:endParaRPr lang="uk-UA" sz="4000" b="1" dirty="0">
              <a:solidFill>
                <a:schemeClr val="bg1"/>
              </a:solidFill>
            </a:endParaRPr>
          </a:p>
          <a:p>
            <a:pPr algn="ctr"/>
            <a:r>
              <a:rPr lang="uk-UA" sz="4000" b="1" dirty="0">
                <a:solidFill>
                  <a:schemeClr val="bg1"/>
                </a:solidFill>
              </a:rPr>
              <a:t>Керівник банку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2420888"/>
            <a:ext cx="2790310" cy="43204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/>
              <a:t>Лор</a:t>
            </a:r>
            <a:endParaRPr lang="uk-UA" dirty="0"/>
          </a:p>
          <a:p>
            <a:pPr algn="ctr"/>
            <a:endParaRPr lang="uk-UA" dirty="0"/>
          </a:p>
          <a:p>
            <a:pPr algn="ctr"/>
            <a:endParaRPr lang="uk-UA" dirty="0"/>
          </a:p>
          <a:p>
            <a:pPr algn="ctr"/>
            <a:endParaRPr lang="uk-UA" dirty="0"/>
          </a:p>
          <a:p>
            <a:pPr algn="ctr"/>
            <a:endParaRPr lang="uk-UA" dirty="0"/>
          </a:p>
          <a:p>
            <a:pPr algn="ctr"/>
            <a:endParaRPr lang="uk-UA" dirty="0"/>
          </a:p>
          <a:p>
            <a:pPr algn="ctr"/>
            <a:endParaRPr lang="uk-UA" dirty="0"/>
          </a:p>
          <a:p>
            <a:pPr algn="ctr"/>
            <a:endParaRPr lang="uk-UA" sz="4000" b="1" dirty="0">
              <a:solidFill>
                <a:schemeClr val="bg1"/>
              </a:solidFill>
            </a:endParaRPr>
          </a:p>
          <a:p>
            <a:pPr algn="ctr"/>
            <a:r>
              <a:rPr lang="uk-UA" sz="4000" b="1" dirty="0">
                <a:solidFill>
                  <a:schemeClr val="bg1"/>
                </a:solidFill>
              </a:rPr>
              <a:t>Головний</a:t>
            </a:r>
          </a:p>
          <a:p>
            <a:pPr algn="ctr"/>
            <a:r>
              <a:rPr lang="uk-UA" sz="4000" b="1" dirty="0">
                <a:solidFill>
                  <a:schemeClr val="bg1"/>
                </a:solidFill>
              </a:rPr>
              <a:t> бухгалтер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56176" y="2437094"/>
            <a:ext cx="2664296" cy="43042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  <a:p>
            <a:pPr algn="ctr"/>
            <a:endParaRPr lang="uk-UA" dirty="0"/>
          </a:p>
          <a:p>
            <a:pPr algn="ctr"/>
            <a:endParaRPr lang="uk-UA" dirty="0"/>
          </a:p>
          <a:p>
            <a:pPr algn="ctr"/>
            <a:endParaRPr lang="uk-UA" dirty="0"/>
          </a:p>
          <a:p>
            <a:pPr algn="ctr"/>
            <a:endParaRPr lang="uk-UA" dirty="0"/>
          </a:p>
          <a:p>
            <a:pPr algn="ctr"/>
            <a:endParaRPr lang="uk-UA" dirty="0"/>
          </a:p>
          <a:p>
            <a:pPr algn="ctr"/>
            <a:endParaRPr lang="uk-UA" sz="4000" b="1" dirty="0">
              <a:solidFill>
                <a:schemeClr val="bg1"/>
              </a:solidFill>
            </a:endParaRPr>
          </a:p>
          <a:p>
            <a:pPr algn="ctr"/>
            <a:endParaRPr lang="uk-UA" sz="4000" b="1" dirty="0">
              <a:solidFill>
                <a:schemeClr val="bg1"/>
              </a:solidFill>
            </a:endParaRPr>
          </a:p>
          <a:p>
            <a:pPr algn="ctr"/>
            <a:r>
              <a:rPr lang="uk-UA" sz="4000" b="1" dirty="0">
                <a:solidFill>
                  <a:schemeClr val="bg1"/>
                </a:solidFill>
              </a:rPr>
              <a:t>Завідувач каси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37094"/>
            <a:ext cx="2448272" cy="2864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1849" y="2492895"/>
            <a:ext cx="2574287" cy="280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418321"/>
            <a:ext cx="2520534" cy="288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1153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8597" y="1079691"/>
            <a:ext cx="7474591" cy="4845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00883" y="2461645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350" dirty="0"/>
          </a:p>
        </p:txBody>
      </p:sp>
      <p:sp>
        <p:nvSpPr>
          <p:cNvPr id="4" name="TextBox 3"/>
          <p:cNvSpPr txBox="1"/>
          <p:nvPr/>
        </p:nvSpPr>
        <p:spPr>
          <a:xfrm>
            <a:off x="3296876" y="2241433"/>
            <a:ext cx="293824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>
                <a:solidFill>
                  <a:schemeClr val="bg1"/>
                </a:solidFill>
              </a:rPr>
              <a:t>            ПП «Урожай»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00602" y="2656688"/>
            <a:ext cx="171561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>
                <a:solidFill>
                  <a:schemeClr val="bg1"/>
                </a:solidFill>
              </a:rPr>
              <a:t>26009005815512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47878" y="2933687"/>
            <a:ext cx="108218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>
                <a:solidFill>
                  <a:schemeClr val="bg1"/>
                </a:solidFill>
              </a:rPr>
              <a:t>25000,00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10795" y="3210686"/>
            <a:ext cx="13841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>
                <a:solidFill>
                  <a:schemeClr val="bg1"/>
                </a:solidFill>
              </a:rPr>
              <a:t>17    </a:t>
            </a:r>
            <a:r>
              <a:rPr lang="uk-UA" sz="1350" dirty="0">
                <a:solidFill>
                  <a:schemeClr val="bg1"/>
                </a:solidFill>
              </a:rPr>
              <a:t>березня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58757" y="3208810"/>
            <a:ext cx="72355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dirty="0">
                <a:solidFill>
                  <a:schemeClr val="bg1"/>
                </a:solidFill>
              </a:rPr>
              <a:t>2016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60462" y="3460215"/>
            <a:ext cx="26425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dirty="0">
                <a:solidFill>
                  <a:schemeClr val="bg1"/>
                </a:solidFill>
              </a:rPr>
              <a:t>ПАТ КБ «Приватбанк»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2025" y="3971959"/>
            <a:ext cx="234052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dirty="0">
                <a:solidFill>
                  <a:schemeClr val="bg1"/>
                </a:solidFill>
              </a:rPr>
              <a:t>Ткаченко Олені Михайлівні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94979" y="4307947"/>
            <a:ext cx="305557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dirty="0">
                <a:solidFill>
                  <a:schemeClr val="bg1"/>
                </a:solidFill>
              </a:rPr>
              <a:t>Двадцять п</a:t>
            </a:r>
            <a:r>
              <a:rPr lang="en-US" sz="1350" dirty="0">
                <a:solidFill>
                  <a:schemeClr val="bg1"/>
                </a:solidFill>
              </a:rPr>
              <a:t>’</a:t>
            </a:r>
            <a:r>
              <a:rPr lang="uk-UA" sz="1350" dirty="0">
                <a:solidFill>
                  <a:schemeClr val="bg1"/>
                </a:solidFill>
              </a:rPr>
              <a:t>ять тисяч грн. 00 коп.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2025" y="4567091"/>
            <a:ext cx="127722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i="1" dirty="0">
                <a:solidFill>
                  <a:schemeClr val="bg1"/>
                </a:solidFill>
              </a:rPr>
              <a:t>Підпис керівника</a:t>
            </a:r>
            <a:endParaRPr lang="ru-RU" sz="1050" i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98316" y="4727359"/>
            <a:ext cx="19819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i="1" dirty="0">
                <a:solidFill>
                  <a:schemeClr val="bg1"/>
                </a:solidFill>
              </a:rPr>
              <a:t>Підпис головного бухгалтера</a:t>
            </a:r>
            <a:endParaRPr lang="ru-RU" sz="1050" i="1" dirty="0">
              <a:solidFill>
                <a:schemeClr val="bg1"/>
              </a:solidFill>
            </a:endParaRPr>
          </a:p>
        </p:txBody>
      </p:sp>
      <p:pic>
        <p:nvPicPr>
          <p:cNvPr id="1032" name="Picture 8" descr="http://pechat.webfix.com.ua/sites/default/files/notarius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3620" y="4248960"/>
            <a:ext cx="828938" cy="82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220601" y="3086971"/>
            <a:ext cx="112622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dirty="0">
                <a:solidFill>
                  <a:schemeClr val="bg1"/>
                </a:solidFill>
              </a:rPr>
              <a:t>25000,00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97351" y="3202389"/>
            <a:ext cx="40256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dirty="0">
                <a:solidFill>
                  <a:schemeClr val="bg1"/>
                </a:solidFill>
              </a:rPr>
              <a:t>17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11169" y="3217841"/>
            <a:ext cx="133384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dirty="0">
                <a:solidFill>
                  <a:schemeClr val="bg1"/>
                </a:solidFill>
              </a:rPr>
              <a:t>березня 2016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47773" y="3565696"/>
            <a:ext cx="128351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dirty="0">
                <a:solidFill>
                  <a:schemeClr val="bg1"/>
                </a:solidFill>
              </a:rPr>
              <a:t>Ткаченко О.М.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20589" y="3958892"/>
            <a:ext cx="118648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i="1" dirty="0">
                <a:solidFill>
                  <a:schemeClr val="bg1"/>
                </a:solidFill>
              </a:rPr>
              <a:t>Підпис керівника</a:t>
            </a:r>
            <a:endParaRPr lang="ru-RU" sz="1050" i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97351" y="4166785"/>
            <a:ext cx="199394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i="1" dirty="0">
                <a:solidFill>
                  <a:schemeClr val="bg1"/>
                </a:solidFill>
              </a:rPr>
              <a:t>Підпис головного бухгалтера</a:t>
            </a:r>
            <a:endParaRPr lang="ru-RU" sz="1050" i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97351" y="4469983"/>
            <a:ext cx="151700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dirty="0">
                <a:solidFill>
                  <a:srgbClr val="002060"/>
                </a:solidFill>
              </a:rPr>
              <a:t>17 березня 2016</a:t>
            </a:r>
            <a:endParaRPr lang="ru-RU" sz="1350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10493" y="4654603"/>
            <a:ext cx="12363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i="1" dirty="0">
                <a:solidFill>
                  <a:srgbClr val="002060"/>
                </a:solidFill>
              </a:rPr>
              <a:t>Підпис Ткаченко</a:t>
            </a:r>
            <a:endParaRPr lang="ru-RU" sz="105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880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1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1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102" y="1222552"/>
            <a:ext cx="8041341" cy="4650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97729" y="2242296"/>
            <a:ext cx="4235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350" dirty="0">
                <a:solidFill>
                  <a:schemeClr val="bg1"/>
                </a:solidFill>
              </a:rPr>
              <a:t>40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52380" y="2242296"/>
            <a:ext cx="137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</a:rPr>
              <a:t>Заробітна плата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03714" y="2219213"/>
            <a:ext cx="104887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350" dirty="0">
                <a:solidFill>
                  <a:schemeClr val="bg1"/>
                </a:solidFill>
              </a:rPr>
              <a:t>25000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29953" y="2222125"/>
            <a:ext cx="37702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350" dirty="0">
                <a:solidFill>
                  <a:schemeClr val="bg1"/>
                </a:solidFill>
              </a:rPr>
              <a:t>00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3648" y="2699498"/>
            <a:ext cx="31743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i="1" dirty="0">
                <a:solidFill>
                  <a:schemeClr val="bg1"/>
                </a:solidFill>
              </a:rPr>
              <a:t>Підпис керівника       Підпис головного бухгалтера</a:t>
            </a:r>
            <a:endParaRPr lang="ru-RU" sz="1050" i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48370" y="2814914"/>
            <a:ext cx="116317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i="1" dirty="0">
                <a:solidFill>
                  <a:srgbClr val="002060"/>
                </a:solidFill>
              </a:rPr>
              <a:t>Підпис Ткаченко</a:t>
            </a:r>
            <a:endParaRPr lang="ru-RU" sz="1050" i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8682" y="3131597"/>
            <a:ext cx="107912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dirty="0">
                <a:solidFill>
                  <a:srgbClr val="002060"/>
                </a:solidFill>
              </a:rPr>
              <a:t>паспорт</a:t>
            </a:r>
            <a:endParaRPr lang="ru-RU" sz="135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03815" y="3123949"/>
            <a:ext cx="130772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dirty="0">
                <a:solidFill>
                  <a:srgbClr val="002060"/>
                </a:solidFill>
              </a:rPr>
              <a:t>   СК 521619</a:t>
            </a:r>
            <a:endParaRPr lang="ru-RU" sz="1350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53991" y="3377461"/>
            <a:ext cx="414214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dirty="0">
                <a:solidFill>
                  <a:srgbClr val="002060"/>
                </a:solidFill>
              </a:rPr>
              <a:t>Бородянським РВ ГУ МВС України в Київській обл.</a:t>
            </a:r>
            <a:endParaRPr lang="ru-RU" sz="1350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15616" y="3630973"/>
            <a:ext cx="154334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dirty="0">
                <a:solidFill>
                  <a:srgbClr val="002060"/>
                </a:solidFill>
              </a:rPr>
              <a:t>20    липня 1993</a:t>
            </a:r>
            <a:endParaRPr lang="ru-RU" sz="1350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24638" y="4478915"/>
            <a:ext cx="6790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i="1" dirty="0">
                <a:solidFill>
                  <a:srgbClr val="002060"/>
                </a:solidFill>
              </a:rPr>
              <a:t>підпис</a:t>
            </a:r>
            <a:endParaRPr lang="ru-RU" sz="1050" i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53435" y="4176444"/>
            <a:ext cx="148265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dirty="0">
                <a:solidFill>
                  <a:srgbClr val="002060"/>
                </a:solidFill>
              </a:rPr>
              <a:t>17      березня    2016</a:t>
            </a:r>
            <a:endParaRPr lang="ru-RU" sz="1050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3436" y="4478914"/>
            <a:ext cx="5830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i="1" dirty="0">
                <a:solidFill>
                  <a:srgbClr val="002060"/>
                </a:solidFill>
              </a:rPr>
              <a:t>підпис</a:t>
            </a:r>
            <a:endParaRPr lang="ru-RU" sz="1050" i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20022" y="4478914"/>
            <a:ext cx="56414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i="1" dirty="0">
                <a:solidFill>
                  <a:srgbClr val="002060"/>
                </a:solidFill>
              </a:rPr>
              <a:t>підпис</a:t>
            </a:r>
            <a:endParaRPr lang="ru-RU" sz="105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067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1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88640"/>
            <a:ext cx="7772400" cy="864096"/>
          </a:xfrm>
        </p:spPr>
        <p:txBody>
          <a:bodyPr/>
          <a:lstStyle/>
          <a:p>
            <a:pPr algn="ctr"/>
            <a:r>
              <a:rPr lang="uk-UA" dirty="0">
                <a:solidFill>
                  <a:schemeClr val="bg1"/>
                </a:solidFill>
                <a:effectLst/>
              </a:rPr>
              <a:t>Учасники видаткової каси</a:t>
            </a:r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980728"/>
            <a:ext cx="8784976" cy="576064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132856"/>
            <a:ext cx="1296144" cy="4608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uk-UA" sz="4000" b="1" dirty="0">
                <a:solidFill>
                  <a:schemeClr val="bg1"/>
                </a:solidFill>
              </a:rPr>
              <a:t>Клієнт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97856" y="2780928"/>
            <a:ext cx="532859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>
                <a:solidFill>
                  <a:schemeClr val="bg1"/>
                </a:solidFill>
              </a:rPr>
              <a:t>Касир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97856" y="4221088"/>
            <a:ext cx="537526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>
                <a:solidFill>
                  <a:schemeClr val="bg1"/>
                </a:solidFill>
              </a:rPr>
              <a:t>Контролер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21193" y="5589240"/>
            <a:ext cx="5328592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>
                <a:solidFill>
                  <a:schemeClr val="bg1"/>
                </a:solidFill>
              </a:rPr>
              <a:t>Операціоніст</a:t>
            </a:r>
          </a:p>
        </p:txBody>
      </p:sp>
      <p:sp>
        <p:nvSpPr>
          <p:cNvPr id="8" name="Овал 7"/>
          <p:cNvSpPr/>
          <p:nvPr/>
        </p:nvSpPr>
        <p:spPr>
          <a:xfrm>
            <a:off x="2829105" y="980728"/>
            <a:ext cx="6120680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>
                <a:solidFill>
                  <a:schemeClr val="bg1"/>
                </a:solidFill>
              </a:rPr>
              <a:t>Зав. каси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6804248" y="1844824"/>
            <a:ext cx="72008" cy="936104"/>
          </a:xfrm>
          <a:prstGeom prst="down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трелка вправо 10"/>
          <p:cNvSpPr/>
          <p:nvPr/>
        </p:nvSpPr>
        <p:spPr>
          <a:xfrm>
            <a:off x="1475656" y="6237312"/>
            <a:ext cx="2145537" cy="45719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Стрелка влево 11"/>
          <p:cNvSpPr/>
          <p:nvPr/>
        </p:nvSpPr>
        <p:spPr>
          <a:xfrm>
            <a:off x="1475656" y="3068960"/>
            <a:ext cx="2095234" cy="45719"/>
          </a:xfrm>
          <a:prstGeom prst="lef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трелка углом 12"/>
          <p:cNvSpPr/>
          <p:nvPr/>
        </p:nvSpPr>
        <p:spPr>
          <a:xfrm>
            <a:off x="3419872" y="4869160"/>
            <a:ext cx="177984" cy="1152128"/>
          </a:xfrm>
          <a:prstGeom prst="ben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5" name="Стрелка углом 14"/>
          <p:cNvSpPr/>
          <p:nvPr/>
        </p:nvSpPr>
        <p:spPr>
          <a:xfrm>
            <a:off x="3410744" y="3284984"/>
            <a:ext cx="88992" cy="1512168"/>
          </a:xfrm>
          <a:prstGeom prst="ben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6" name="Стрелка вверх 15"/>
          <p:cNvSpPr/>
          <p:nvPr/>
        </p:nvSpPr>
        <p:spPr>
          <a:xfrm>
            <a:off x="4932040" y="1804606"/>
            <a:ext cx="45719" cy="1008112"/>
          </a:xfrm>
          <a:prstGeom prst="up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xmlns="" val="13410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24936" cy="1296144"/>
          </a:xfrm>
        </p:spPr>
        <p:txBody>
          <a:bodyPr>
            <a:normAutofit/>
          </a:bodyPr>
          <a:lstStyle/>
          <a:p>
            <a:pPr algn="ctr"/>
            <a:r>
              <a:rPr lang="uk-UA" sz="3200" dirty="0">
                <a:solidFill>
                  <a:prstClr val="black"/>
                </a:solidFill>
                <a:effectLst/>
              </a:rPr>
              <a:t>Журнал реєстрації прибуткових і видаткових касових документів</a:t>
            </a:r>
            <a:endParaRPr lang="uk-UA" dirty="0"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628800"/>
            <a:ext cx="9036496" cy="5040560"/>
          </a:xfrm>
        </p:spPr>
        <p:txBody>
          <a:bodyPr/>
          <a:lstStyle/>
          <a:p>
            <a:endParaRPr lang="uk-UA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6702099"/>
              </p:ext>
            </p:extLst>
          </p:nvPr>
        </p:nvGraphicFramePr>
        <p:xfrm>
          <a:off x="-1" y="1543034"/>
          <a:ext cx="9108505" cy="4438203"/>
        </p:xfrm>
        <a:graphic>
          <a:graphicData uri="http://schemas.openxmlformats.org/drawingml/2006/table">
            <a:tbl>
              <a:tblPr/>
              <a:tblGrid>
                <a:gridCol w="13222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055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84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8146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18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46911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7529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3455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9990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Прибутковий</a:t>
                      </a:r>
                      <a:endParaRPr lang="en-US" sz="32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 документ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Сума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підпис</a:t>
                      </a:r>
                    </a:p>
                  </a:txBody>
                  <a:tcPr marL="67945" marR="67945" marT="0" marB="0" vert="wordArtVert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Видатковий </a:t>
                      </a:r>
                      <a:endParaRPr lang="en-US" sz="32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документ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Сума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підпис</a:t>
                      </a:r>
                    </a:p>
                  </a:txBody>
                  <a:tcPr marL="67945" marR="67945" marT="0" marB="0" vert="wordArtVert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38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дата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номер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3200" b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дата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номер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9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1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2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3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4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5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6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7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8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9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9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9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9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9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9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9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67945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1167936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368152"/>
          </a:xfrm>
        </p:spPr>
        <p:txBody>
          <a:bodyPr/>
          <a:lstStyle/>
          <a:p>
            <a:pPr algn="ctr"/>
            <a:r>
              <a:rPr lang="uk-UA" dirty="0">
                <a:solidFill>
                  <a:schemeClr val="bg1"/>
                </a:solidFill>
                <a:effectLst/>
              </a:rPr>
              <a:t>Книга обліку прийнятих (виданих) грошей (цінностей)</a:t>
            </a:r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484784"/>
            <a:ext cx="8784976" cy="5373216"/>
          </a:xfrm>
        </p:spPr>
        <p:txBody>
          <a:bodyPr/>
          <a:lstStyle/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pPr algn="l"/>
            <a:endParaRPr lang="uk-UA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28776022"/>
              </p:ext>
            </p:extLst>
          </p:nvPr>
        </p:nvGraphicFramePr>
        <p:xfrm>
          <a:off x="395536" y="1471936"/>
          <a:ext cx="8640959" cy="5386064"/>
        </p:xfrm>
        <a:graphic>
          <a:graphicData uri="http://schemas.openxmlformats.org/drawingml/2006/table">
            <a:tbl>
              <a:tblPr/>
              <a:tblGrid>
                <a:gridCol w="5040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841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4158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Дата 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uk-UA" sz="32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Прізвище, ініціали</a:t>
                      </a:r>
                    </a:p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uk-UA" sz="32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 касового працівника</a:t>
                      </a:r>
                      <a:endParaRPr lang="uk-UA" sz="32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№ документа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Прийнято (сума цифрами)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Видано (сума цифрами)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660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uk-UA" sz="2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uk-UA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endParaRPr lang="uk-UA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uk-UA" sz="2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uk-UA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uk-UA" sz="2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uk-UA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uk-UA" sz="2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uk-UA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449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Оборот за день</a:t>
                      </a:r>
                      <a:endParaRPr kumimoji="0" lang="uk-UA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/>
                        <a:ea typeface="Times New Roman"/>
                      </a:endParaRPr>
                    </a:p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endParaRPr lang="uk-UA" sz="11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9275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</a:rPr>
                        <a:t>Здано прийняту готівку завідувачу каси   (</a:t>
                      </a:r>
                      <a:r>
                        <a:rPr lang="uk-UA" sz="2400" b="1" u="sng" dirty="0">
                          <a:solidFill>
                            <a:schemeClr val="bg1"/>
                          </a:solidFill>
                        </a:rPr>
                        <a:t>підпис</a:t>
                      </a:r>
                      <a:r>
                        <a:rPr lang="uk-UA" sz="2400" b="1" u="sng" baseline="0" dirty="0">
                          <a:solidFill>
                            <a:schemeClr val="bg1"/>
                          </a:solidFill>
                        </a:rPr>
                        <a:t>  </a:t>
                      </a:r>
                      <a:r>
                        <a:rPr lang="uk-UA" sz="2400" b="1" u="sng" baseline="0" dirty="0" err="1">
                          <a:solidFill>
                            <a:schemeClr val="bg1"/>
                          </a:solidFill>
                        </a:rPr>
                        <a:t>завкаси</a:t>
                      </a:r>
                      <a:r>
                        <a:rPr lang="uk-UA" sz="2400" b="1" u="sng" baseline="0" dirty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uk-UA" sz="2400" b="1" i="1" u="sng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endParaRPr lang="uk-UA" sz="11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194228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60" cy="259228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>
                <a:solidFill>
                  <a:schemeClr val="bg1"/>
                </a:solidFill>
                <a:effectLst/>
              </a:rPr>
              <a:t>Довідка</a:t>
            </a:r>
            <a:br>
              <a:rPr lang="uk-UA" dirty="0">
                <a:solidFill>
                  <a:schemeClr val="bg1"/>
                </a:solidFill>
                <a:effectLst/>
              </a:rPr>
            </a:br>
            <a:r>
              <a:rPr lang="uk-UA" dirty="0">
                <a:solidFill>
                  <a:schemeClr val="bg1"/>
                </a:solidFill>
                <a:effectLst/>
              </a:rPr>
              <a:t>     касира видаткової каси про суму виданих грошей та суму,</a:t>
            </a:r>
            <a:br>
              <a:rPr lang="uk-UA" dirty="0">
                <a:solidFill>
                  <a:schemeClr val="bg1"/>
                </a:solidFill>
                <a:effectLst/>
              </a:rPr>
            </a:br>
            <a:r>
              <a:rPr lang="uk-UA" dirty="0">
                <a:solidFill>
                  <a:schemeClr val="bg1"/>
                </a:solidFill>
                <a:effectLst/>
              </a:rPr>
              <a:t>               за "___"___________________ 20__ р.</a:t>
            </a:r>
            <a:br>
              <a:rPr lang="uk-UA" dirty="0">
                <a:solidFill>
                  <a:schemeClr val="bg1"/>
                </a:solidFill>
                <a:effectLst/>
              </a:rPr>
            </a:b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2348880"/>
            <a:ext cx="8856984" cy="4320480"/>
          </a:xfrm>
        </p:spPr>
        <p:txBody>
          <a:bodyPr>
            <a:normAutofit fontScale="92500"/>
          </a:bodyPr>
          <a:lstStyle/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r>
              <a:rPr lang="uk-UA" sz="2800" b="1" dirty="0">
                <a:solidFill>
                  <a:schemeClr val="bg1"/>
                </a:solidFill>
              </a:rPr>
              <a:t>(сума (літерами) залишку коштів, що були здані завідуючому касою)</a:t>
            </a:r>
          </a:p>
          <a:p>
            <a:r>
              <a:rPr lang="uk-UA" sz="2800" b="1" dirty="0">
                <a:solidFill>
                  <a:schemeClr val="bg1"/>
                </a:solidFill>
              </a:rPr>
              <a:t> </a:t>
            </a:r>
          </a:p>
          <a:p>
            <a:r>
              <a:rPr lang="uk-UA" sz="2800" b="1" dirty="0">
                <a:solidFill>
                  <a:schemeClr val="bg1"/>
                </a:solidFill>
              </a:rPr>
              <a:t>Касир _____________                 Завідуючий касою _____________</a:t>
            </a:r>
          </a:p>
          <a:p>
            <a:r>
              <a:rPr lang="uk-UA" dirty="0"/>
              <a:t> </a:t>
            </a:r>
          </a:p>
          <a:p>
            <a:pPr algn="l"/>
            <a:endParaRPr lang="uk-UA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94915797"/>
              </p:ext>
            </p:extLst>
          </p:nvPr>
        </p:nvGraphicFramePr>
        <p:xfrm>
          <a:off x="179514" y="2420887"/>
          <a:ext cx="8856980" cy="2334134"/>
        </p:xfrm>
        <a:graphic>
          <a:graphicData uri="http://schemas.openxmlformats.org/drawingml/2006/table">
            <a:tbl>
              <a:tblPr firstRow="1" firstCol="1" bandRow="1"/>
              <a:tblGrid>
                <a:gridCol w="1771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713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417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0101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7139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9217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Прізвища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касирів</a:t>
                      </a:r>
                      <a:endParaRPr lang="uk-UA" sz="2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Кількість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документів</a:t>
                      </a:r>
                      <a:endParaRPr lang="uk-UA" sz="2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Сума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видатку</a:t>
                      </a:r>
                      <a:endParaRPr lang="uk-UA" sz="2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Підписи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контролерів</a:t>
                      </a:r>
                      <a:endParaRPr lang="uk-UA" sz="2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Отримано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під звіт</a:t>
                      </a:r>
                      <a:endParaRPr lang="uk-UA" sz="2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0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0852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             </a:t>
                      </a:r>
                      <a:r>
                        <a:rPr lang="uk-UA" sz="28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Усього</a:t>
                      </a:r>
                      <a:endParaRPr lang="uk-UA" sz="28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738944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8597" y="1079691"/>
            <a:ext cx="7474591" cy="4845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00883" y="2461645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350" dirty="0"/>
          </a:p>
        </p:txBody>
      </p:sp>
      <p:sp>
        <p:nvSpPr>
          <p:cNvPr id="4" name="TextBox 3"/>
          <p:cNvSpPr txBox="1"/>
          <p:nvPr/>
        </p:nvSpPr>
        <p:spPr>
          <a:xfrm>
            <a:off x="3296876" y="2268530"/>
            <a:ext cx="293824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>
                <a:solidFill>
                  <a:schemeClr val="bg1"/>
                </a:solidFill>
              </a:rPr>
              <a:t>            ПП «</a:t>
            </a:r>
            <a:r>
              <a:rPr lang="ru-RU" sz="1350" dirty="0" err="1">
                <a:solidFill>
                  <a:schemeClr val="bg1"/>
                </a:solidFill>
              </a:rPr>
              <a:t>Світанок</a:t>
            </a:r>
            <a:r>
              <a:rPr lang="ru-RU" sz="1350" dirty="0">
                <a:solidFill>
                  <a:schemeClr val="bg1"/>
                </a:solidFill>
              </a:rPr>
              <a:t>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00602" y="2656688"/>
            <a:ext cx="157159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dirty="0">
                <a:solidFill>
                  <a:schemeClr val="bg1"/>
                </a:solidFill>
              </a:rPr>
              <a:t>26009005844769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47878" y="2933687"/>
            <a:ext cx="108218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1"/>
                </a:solidFill>
                <a:latin typeface="Cambria" panose="02040503050406030204" pitchFamily="18" charset="0"/>
              </a:rPr>
              <a:t>150</a:t>
            </a:r>
            <a:r>
              <a:rPr lang="uk-UA" sz="1350" dirty="0">
                <a:solidFill>
                  <a:schemeClr val="bg1"/>
                </a:solidFill>
              </a:rPr>
              <a:t>00,00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6292" y="3193920"/>
            <a:ext cx="13841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>
                <a:solidFill>
                  <a:schemeClr val="bg1"/>
                </a:solidFill>
              </a:rPr>
              <a:t>17    </a:t>
            </a:r>
            <a:r>
              <a:rPr lang="uk-UA" sz="1350" dirty="0">
                <a:solidFill>
                  <a:schemeClr val="bg1"/>
                </a:solidFill>
              </a:rPr>
              <a:t>березня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17860" y="3161448"/>
            <a:ext cx="64805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dirty="0">
                <a:solidFill>
                  <a:schemeClr val="bg1"/>
                </a:solidFill>
              </a:rPr>
              <a:t>2016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60462" y="3460215"/>
            <a:ext cx="26425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dirty="0">
                <a:solidFill>
                  <a:schemeClr val="bg1"/>
                </a:solidFill>
              </a:rPr>
              <a:t>ПАТ КБ «Приватбанк»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2025" y="3971959"/>
            <a:ext cx="263635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dirty="0">
                <a:solidFill>
                  <a:schemeClr val="bg1"/>
                </a:solidFill>
              </a:rPr>
              <a:t>Самойленко Тетяні Миколаївні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00602" y="4180988"/>
            <a:ext cx="305778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dirty="0">
                <a:solidFill>
                  <a:schemeClr val="bg1"/>
                </a:solidFill>
              </a:rPr>
              <a:t>П’ятнадцять тисяч грн.  00 коп.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2025" y="4567091"/>
            <a:ext cx="127722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i="1" dirty="0">
                <a:solidFill>
                  <a:srgbClr val="002060"/>
                </a:solidFill>
              </a:rPr>
              <a:t>Підпис керівника</a:t>
            </a:r>
            <a:endParaRPr lang="ru-RU" sz="1050" i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81202" y="4717772"/>
            <a:ext cx="19819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i="1" dirty="0">
                <a:solidFill>
                  <a:srgbClr val="002060"/>
                </a:solidFill>
              </a:rPr>
              <a:t>Підпис головного бухгалтера</a:t>
            </a:r>
            <a:endParaRPr lang="ru-RU" sz="1050" i="1" dirty="0">
              <a:solidFill>
                <a:srgbClr val="002060"/>
              </a:solidFill>
            </a:endParaRPr>
          </a:p>
        </p:txBody>
      </p:sp>
      <p:pic>
        <p:nvPicPr>
          <p:cNvPr id="1032" name="Picture 8" descr="http://pechat.webfix.com.ua/sites/default/files/notarius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3620" y="4248960"/>
            <a:ext cx="828938" cy="82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220601" y="3086971"/>
            <a:ext cx="112622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1"/>
                </a:solidFill>
                <a:latin typeface="Cambria" panose="02040503050406030204" pitchFamily="18" charset="0"/>
              </a:rPr>
              <a:t>150</a:t>
            </a:r>
            <a:r>
              <a:rPr lang="uk-UA" sz="1350" dirty="0">
                <a:solidFill>
                  <a:schemeClr val="bg1"/>
                </a:solidFill>
              </a:rPr>
              <a:t>00,00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83942" y="3200799"/>
            <a:ext cx="40067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dirty="0">
                <a:solidFill>
                  <a:schemeClr val="bg1"/>
                </a:solidFill>
              </a:rPr>
              <a:t>17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12701" y="3215800"/>
            <a:ext cx="137316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dirty="0">
                <a:solidFill>
                  <a:schemeClr val="bg1"/>
                </a:solidFill>
              </a:rPr>
              <a:t>березня 2016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56729" y="3563263"/>
            <a:ext cx="147151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dirty="0">
                <a:solidFill>
                  <a:schemeClr val="bg1"/>
                </a:solidFill>
              </a:rPr>
              <a:t>Самойленко Т.М.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83942" y="3948957"/>
            <a:ext cx="118648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i="1" dirty="0">
                <a:solidFill>
                  <a:srgbClr val="002060"/>
                </a:solidFill>
              </a:rPr>
              <a:t>Підпис керівника</a:t>
            </a:r>
            <a:endParaRPr lang="ru-RU" sz="1050" i="1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93210" y="4169462"/>
            <a:ext cx="195673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i="1" dirty="0">
                <a:solidFill>
                  <a:srgbClr val="002060"/>
                </a:solidFill>
              </a:rPr>
              <a:t>Підпис головного бухгалтера</a:t>
            </a:r>
            <a:endParaRPr lang="ru-RU" sz="1050" i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01785" y="4481479"/>
            <a:ext cx="14596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50" dirty="0">
                <a:solidFill>
                  <a:srgbClr val="002060"/>
                </a:solidFill>
              </a:rPr>
              <a:t>17 березня 2016</a:t>
            </a:r>
            <a:endParaRPr lang="ru-RU" sz="1350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70632" y="4654603"/>
            <a:ext cx="132198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50" i="1" dirty="0">
                <a:solidFill>
                  <a:srgbClr val="002060"/>
                </a:solidFill>
              </a:rPr>
              <a:t>Підпис Самойленко</a:t>
            </a:r>
            <a:endParaRPr lang="ru-RU" sz="105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2928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8111034 (240x320, 220Kb)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7804" y="857250"/>
            <a:ext cx="6858000" cy="5161347"/>
          </a:xfrm>
          <a:prstGeom prst="rect">
            <a:avLst/>
          </a:prstGeom>
          <a:noFill/>
        </p:spPr>
      </p:pic>
      <p:pic>
        <p:nvPicPr>
          <p:cNvPr id="3" name="00180 (1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343400" y="32004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280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16632"/>
            <a:ext cx="7772400" cy="1080120"/>
          </a:xfrm>
        </p:spPr>
        <p:txBody>
          <a:bodyPr/>
          <a:lstStyle/>
          <a:p>
            <a:pPr algn="ctr"/>
            <a:r>
              <a:rPr lang="uk-UA" dirty="0">
                <a:solidFill>
                  <a:schemeClr val="bg1"/>
                </a:solidFill>
                <a:effectLst/>
              </a:rPr>
              <a:t>Учасники вечірньої каси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8568952" cy="5328592"/>
          </a:xfrm>
        </p:spPr>
        <p:txBody>
          <a:bodyPr/>
          <a:lstStyle/>
          <a:p>
            <a:endParaRPr lang="uk-UA" b="1" dirty="0"/>
          </a:p>
          <a:p>
            <a:endParaRPr lang="uk-UA" b="1" dirty="0"/>
          </a:p>
          <a:p>
            <a:endParaRPr lang="uk-UA" b="1" dirty="0"/>
          </a:p>
          <a:p>
            <a:endParaRPr lang="uk-UA" b="1" dirty="0"/>
          </a:p>
          <a:p>
            <a:endParaRPr lang="uk-UA" b="1" dirty="0"/>
          </a:p>
          <a:p>
            <a:endParaRPr lang="uk-UA" b="1" dirty="0"/>
          </a:p>
          <a:p>
            <a:endParaRPr lang="uk-UA" b="1" dirty="0"/>
          </a:p>
          <a:p>
            <a:endParaRPr lang="uk-UA" b="1" dirty="0"/>
          </a:p>
          <a:p>
            <a:endParaRPr lang="uk-UA" b="1" dirty="0"/>
          </a:p>
          <a:p>
            <a:endParaRPr lang="uk-UA" b="1" dirty="0"/>
          </a:p>
          <a:p>
            <a:endParaRPr lang="uk-UA" b="1" dirty="0"/>
          </a:p>
          <a:p>
            <a:endParaRPr lang="uk-UA" b="1" dirty="0"/>
          </a:p>
          <a:p>
            <a:endParaRPr lang="uk-UA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322694"/>
            <a:ext cx="1512168" cy="4482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uk-UA" sz="4000" b="1" dirty="0">
                <a:solidFill>
                  <a:schemeClr val="bg1"/>
                </a:solidFill>
              </a:rPr>
              <a:t>Інкасаторська бригада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05763" y="1322694"/>
            <a:ext cx="4320480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>
                <a:solidFill>
                  <a:schemeClr val="bg1"/>
                </a:solidFill>
              </a:rPr>
              <a:t>Контролер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3284984"/>
            <a:ext cx="4320480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>
                <a:solidFill>
                  <a:schemeClr val="bg1"/>
                </a:solidFill>
              </a:rPr>
              <a:t>Касир</a:t>
            </a:r>
          </a:p>
        </p:txBody>
      </p:sp>
      <p:sp>
        <p:nvSpPr>
          <p:cNvPr id="8" name="Стрелка вправо 7"/>
          <p:cNvSpPr/>
          <p:nvPr/>
        </p:nvSpPr>
        <p:spPr>
          <a:xfrm>
            <a:off x="2061988" y="3872523"/>
            <a:ext cx="2376264" cy="72008"/>
          </a:xfrm>
          <a:prstGeom prst="rightArrow">
            <a:avLst/>
          </a:prstGeom>
          <a:solidFill>
            <a:srgbClr val="002060"/>
          </a:solidFill>
          <a:ln>
            <a:solidFill>
              <a:schemeClr val="accent6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Стрелка вправо 8"/>
          <p:cNvSpPr/>
          <p:nvPr/>
        </p:nvSpPr>
        <p:spPr>
          <a:xfrm>
            <a:off x="2036031" y="1628800"/>
            <a:ext cx="2376264" cy="72008"/>
          </a:xfrm>
          <a:prstGeom prst="rightArrow">
            <a:avLst/>
          </a:prstGeom>
          <a:solidFill>
            <a:schemeClr val="accent6">
              <a:lumMod val="25000"/>
            </a:schemeClr>
          </a:solidFill>
          <a:ln>
            <a:solidFill>
              <a:schemeClr val="accent6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1799" y="4625752"/>
            <a:ext cx="3419796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Выгнутая влево стрелка 9"/>
          <p:cNvSpPr/>
          <p:nvPr/>
        </p:nvSpPr>
        <p:spPr>
          <a:xfrm>
            <a:off x="4139952" y="3717032"/>
            <a:ext cx="1512168" cy="230425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7" name="Выгнутая влево стрелка 6"/>
          <p:cNvSpPr/>
          <p:nvPr/>
        </p:nvSpPr>
        <p:spPr>
          <a:xfrm>
            <a:off x="2757811" y="1773956"/>
            <a:ext cx="2462262" cy="482339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7263" y="5805264"/>
            <a:ext cx="932383" cy="944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1907972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16632"/>
            <a:ext cx="7772400" cy="144016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548680"/>
            <a:ext cx="7772400" cy="6048672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332656"/>
            <a:ext cx="7704856" cy="6192688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xmlns="" val="3596629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234" y="260649"/>
            <a:ext cx="8229600" cy="1944216"/>
          </a:xfrm>
        </p:spPr>
        <p:txBody>
          <a:bodyPr>
            <a:noAutofit/>
          </a:bodyPr>
          <a:lstStyle/>
          <a:p>
            <a:pPr algn="l"/>
            <a:r>
              <a:rPr lang="uk-UA" sz="4000" b="1" dirty="0"/>
              <a:t>Операційна каса банку, в якій здійснюються операції по надходженню готівки.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420888"/>
            <a:ext cx="8640960" cy="4248472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375" y="2348880"/>
            <a:ext cx="8477250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3728" y="2852936"/>
            <a:ext cx="54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>
                <a:solidFill>
                  <a:schemeClr val="bg1"/>
                </a:solidFill>
              </a:rPr>
              <a:t>Прибуткова каса</a:t>
            </a:r>
          </a:p>
        </p:txBody>
      </p:sp>
    </p:spTree>
    <p:extLst>
      <p:ext uri="{BB962C8B-B14F-4D97-AF65-F5344CB8AC3E}">
        <p14:creationId xmlns:p14="http://schemas.microsoft.com/office/powerpoint/2010/main" xmlns="" val="110014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16632"/>
            <a:ext cx="7772400" cy="252028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600" dirty="0">
                <a:solidFill>
                  <a:schemeClr val="bg1"/>
                </a:solidFill>
                <a:effectLst/>
              </a:rPr>
              <a:t>Журнал</a:t>
            </a:r>
            <a:br>
              <a:rPr lang="uk-UA" sz="3600" dirty="0">
                <a:solidFill>
                  <a:schemeClr val="bg1"/>
                </a:solidFill>
                <a:effectLst/>
              </a:rPr>
            </a:br>
            <a:r>
              <a:rPr lang="uk-UA" sz="3600" dirty="0">
                <a:solidFill>
                  <a:schemeClr val="bg1"/>
                </a:solidFill>
                <a:effectLst/>
              </a:rPr>
              <a:t>обліку прийнятих сумок і мішків</a:t>
            </a:r>
            <a:br>
              <a:rPr lang="uk-UA" sz="3600" dirty="0">
                <a:solidFill>
                  <a:schemeClr val="bg1"/>
                </a:solidFill>
                <a:effectLst/>
              </a:rPr>
            </a:br>
            <a:r>
              <a:rPr lang="uk-UA" sz="3600" dirty="0">
                <a:solidFill>
                  <a:schemeClr val="bg1"/>
                </a:solidFill>
                <a:effectLst/>
              </a:rPr>
              <a:t>з готівкою і порожніх сумок</a:t>
            </a:r>
            <a:br>
              <a:rPr lang="uk-UA" sz="3600" dirty="0">
                <a:solidFill>
                  <a:schemeClr val="bg1"/>
                </a:solidFill>
                <a:effectLst/>
              </a:rPr>
            </a:br>
            <a:r>
              <a:rPr lang="uk-UA" dirty="0">
                <a:effectLst/>
              </a:rPr>
              <a:t/>
            </a:r>
            <a:br>
              <a:rPr lang="uk-UA" dirty="0">
                <a:effectLst/>
              </a:rPr>
            </a:br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556792"/>
            <a:ext cx="8640960" cy="5184576"/>
          </a:xfrm>
        </p:spPr>
        <p:txBody>
          <a:bodyPr>
            <a:normAutofit fontScale="77500" lnSpcReduction="20000"/>
          </a:bodyPr>
          <a:lstStyle/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uk-UA" sz="2800" b="1" dirty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uk-UA"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Вказані опломбовані сумки і мішки в кількості (літерами)</a:t>
            </a:r>
            <a:endParaRPr lang="uk-UA" sz="2800" b="1" dirty="0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uk-UA"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на оголошену загальну суму ______________________________грн.</a:t>
            </a:r>
            <a:endParaRPr lang="uk-UA" sz="2800" b="1" dirty="0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uk-UA"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Порожніх сумок і мішків за номерами ________________.</a:t>
            </a:r>
            <a:endParaRPr lang="uk-UA" sz="2800" b="1" dirty="0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uk-UA"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Здали:</a:t>
            </a:r>
            <a:endParaRPr lang="uk-UA" sz="2800" b="1" dirty="0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uk-UA"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Інкасатори                                 (підписи)</a:t>
            </a:r>
            <a:endParaRPr lang="uk-UA" sz="2800" b="1" dirty="0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uk-UA"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Прийняли:</a:t>
            </a:r>
            <a:endParaRPr lang="uk-UA" sz="2800" b="1" dirty="0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uk-UA"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Касир                                             (підпис)</a:t>
            </a:r>
            <a:endParaRPr lang="uk-UA" sz="2800" b="1" dirty="0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uk-UA"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Бухгалтер-контролер                 (підпис)</a:t>
            </a:r>
            <a:endParaRPr lang="uk-UA" sz="2800" b="1" dirty="0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uk-UA"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_______год. </a:t>
            </a:r>
            <a:r>
              <a:rPr lang="uk-UA" sz="2800" b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_______хв</a:t>
            </a:r>
            <a:r>
              <a:rPr lang="uk-UA"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ил.            "___"_________ 20__ р.</a:t>
            </a:r>
            <a:endParaRPr lang="uk-UA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50428335"/>
              </p:ext>
            </p:extLst>
          </p:nvPr>
        </p:nvGraphicFramePr>
        <p:xfrm>
          <a:off x="683568" y="1556793"/>
          <a:ext cx="7992888" cy="20162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048278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>
                          <a:solidFill>
                            <a:schemeClr val="bg1"/>
                          </a:solidFill>
                        </a:rPr>
                        <a:t>№</a:t>
                      </a: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>
                          <a:solidFill>
                            <a:schemeClr val="bg1"/>
                          </a:solidFill>
                        </a:rPr>
                        <a:t>Номери сумок або мішків</a:t>
                      </a: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>
                          <a:solidFill>
                            <a:schemeClr val="bg1"/>
                          </a:solidFill>
                        </a:rPr>
                        <a:t>Сума за накладними</a:t>
                      </a: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>
                          <a:solidFill>
                            <a:schemeClr val="bg1"/>
                          </a:solidFill>
                        </a:rPr>
                        <a:t>Примітка</a:t>
                      </a: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3972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3972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6214343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216024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908720"/>
            <a:ext cx="8640960" cy="5688632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280920" cy="626469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xmlns="" val="15799529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5"/>
            <a:ext cx="8352928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5299876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8234962"/>
              </p:ext>
            </p:extLst>
          </p:nvPr>
        </p:nvGraphicFramePr>
        <p:xfrm>
          <a:off x="683568" y="91221"/>
          <a:ext cx="8352916" cy="67299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9678">
                  <a:extLst>
                    <a:ext uri="{9D8B030D-6E8A-4147-A177-3AD203B41FA5}">
                      <a16:colId xmlns:a16="http://schemas.microsoft.com/office/drawing/2014/main" xmlns="" val="265505898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840758156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0117683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24275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5740331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3445791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5116081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99745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72974496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67386553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1324599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44539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3967190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516296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9558787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124051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453635111"/>
                    </a:ext>
                  </a:extLst>
                </a:gridCol>
                <a:gridCol w="371107">
                  <a:extLst>
                    <a:ext uri="{9D8B030D-6E8A-4147-A177-3AD203B41FA5}">
                      <a16:colId xmlns:a16="http://schemas.microsoft.com/office/drawing/2014/main" xmlns="" val="3141274756"/>
                    </a:ext>
                  </a:extLst>
                </a:gridCol>
                <a:gridCol w="388249">
                  <a:extLst>
                    <a:ext uri="{9D8B030D-6E8A-4147-A177-3AD203B41FA5}">
                      <a16:colId xmlns:a16="http://schemas.microsoft.com/office/drawing/2014/main" xmlns="" val="408117437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5272352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8494632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247841800"/>
                    </a:ext>
                  </a:extLst>
                </a:gridCol>
              </a:tblGrid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3224787"/>
                  </a:ext>
                </a:extLst>
              </a:tr>
              <a:tr h="40139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2395506"/>
                  </a:ext>
                </a:extLst>
              </a:tr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2038431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931943261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946092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3339300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10750312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09851629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244910555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2887133567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24786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796575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07961562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3473631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9073787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49160846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93132" y="251064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350"/>
          </a:p>
        </p:txBody>
      </p:sp>
      <p:pic>
        <p:nvPicPr>
          <p:cNvPr id="1026" name="Picture 2" descr="http://allnewallpaper.com/ru/image?view=image&amp;format=raw&amp;type=img&amp;id=81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059" y="5373216"/>
            <a:ext cx="1764105" cy="11760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pic>
        <p:nvPicPr>
          <p:cNvPr id="1028" name="Picture 4" descr="http://ic.pics.livejournal.com/annazelenaya/50677155/534/534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185732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s623316.vk.me/v623316081/47189/FewGhBHRj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9830"/>
            <a:ext cx="1012031" cy="140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676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44185391"/>
              </p:ext>
            </p:extLst>
          </p:nvPr>
        </p:nvGraphicFramePr>
        <p:xfrm>
          <a:off x="683568" y="91221"/>
          <a:ext cx="8352916" cy="67299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9678">
                  <a:extLst>
                    <a:ext uri="{9D8B030D-6E8A-4147-A177-3AD203B41FA5}">
                      <a16:colId xmlns:a16="http://schemas.microsoft.com/office/drawing/2014/main" xmlns="" val="265505898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840758156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0117683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24275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5740331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3445791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5116081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99745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72974496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67386553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1324599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44539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3967190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516296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9558787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124051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453635111"/>
                    </a:ext>
                  </a:extLst>
                </a:gridCol>
                <a:gridCol w="371107">
                  <a:extLst>
                    <a:ext uri="{9D8B030D-6E8A-4147-A177-3AD203B41FA5}">
                      <a16:colId xmlns:a16="http://schemas.microsoft.com/office/drawing/2014/main" xmlns="" val="3141274756"/>
                    </a:ext>
                  </a:extLst>
                </a:gridCol>
                <a:gridCol w="388249">
                  <a:extLst>
                    <a:ext uri="{9D8B030D-6E8A-4147-A177-3AD203B41FA5}">
                      <a16:colId xmlns:a16="http://schemas.microsoft.com/office/drawing/2014/main" xmlns="" val="408117437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5272352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8494632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247841800"/>
                    </a:ext>
                  </a:extLst>
                </a:gridCol>
              </a:tblGrid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3224787"/>
                  </a:ext>
                </a:extLst>
              </a:tr>
              <a:tr h="40139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2395506"/>
                  </a:ext>
                </a:extLst>
              </a:tr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2038431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931943261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946092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3339300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10750312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09851629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244910555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2887133567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24786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796575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07961562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3473631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9073787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49160846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93132" y="251064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350"/>
          </a:p>
        </p:txBody>
      </p:sp>
      <p:pic>
        <p:nvPicPr>
          <p:cNvPr id="1026" name="Picture 2" descr="http://allnewallpaper.com/ru/image?view=image&amp;format=raw&amp;type=img&amp;id=81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059" y="5373216"/>
            <a:ext cx="1764105" cy="11760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pic>
        <p:nvPicPr>
          <p:cNvPr id="1028" name="Picture 4" descr="http://ic.pics.livejournal.com/annazelenaya/50677155/534/534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185732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s623316.vk.me/v623316081/47189/FewGhBHRj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9830"/>
            <a:ext cx="1012031" cy="140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255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8812846"/>
              </p:ext>
            </p:extLst>
          </p:nvPr>
        </p:nvGraphicFramePr>
        <p:xfrm>
          <a:off x="683568" y="91221"/>
          <a:ext cx="8352916" cy="67299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9678">
                  <a:extLst>
                    <a:ext uri="{9D8B030D-6E8A-4147-A177-3AD203B41FA5}">
                      <a16:colId xmlns:a16="http://schemas.microsoft.com/office/drawing/2014/main" xmlns="" val="265505898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840758156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0117683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24275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5740331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3445791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5116081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99745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72974496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67386553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1324599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44539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3967190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516296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9558787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124051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453635111"/>
                    </a:ext>
                  </a:extLst>
                </a:gridCol>
                <a:gridCol w="371107">
                  <a:extLst>
                    <a:ext uri="{9D8B030D-6E8A-4147-A177-3AD203B41FA5}">
                      <a16:colId xmlns:a16="http://schemas.microsoft.com/office/drawing/2014/main" xmlns="" val="3141274756"/>
                    </a:ext>
                  </a:extLst>
                </a:gridCol>
                <a:gridCol w="388249">
                  <a:extLst>
                    <a:ext uri="{9D8B030D-6E8A-4147-A177-3AD203B41FA5}">
                      <a16:colId xmlns:a16="http://schemas.microsoft.com/office/drawing/2014/main" xmlns="" val="408117437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5272352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8494632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247841800"/>
                    </a:ext>
                  </a:extLst>
                </a:gridCol>
              </a:tblGrid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3224787"/>
                  </a:ext>
                </a:extLst>
              </a:tr>
              <a:tr h="40139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2395506"/>
                  </a:ext>
                </a:extLst>
              </a:tr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2038431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931943261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946092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3339300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10750312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09851629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244910555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2887133567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24786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796575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07961562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3473631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9073787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49160846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93132" y="251064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350"/>
          </a:p>
        </p:txBody>
      </p:sp>
      <p:pic>
        <p:nvPicPr>
          <p:cNvPr id="1026" name="Picture 2" descr="http://allnewallpaper.com/ru/image?view=image&amp;format=raw&amp;type=img&amp;id=81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059" y="5373216"/>
            <a:ext cx="1764105" cy="11760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pic>
        <p:nvPicPr>
          <p:cNvPr id="1028" name="Picture 4" descr="http://ic.pics.livejournal.com/annazelenaya/50677155/534/534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185732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s623316.vk.me/v623316081/47189/FewGhBHRj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9830"/>
            <a:ext cx="1012031" cy="140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954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28218722"/>
              </p:ext>
            </p:extLst>
          </p:nvPr>
        </p:nvGraphicFramePr>
        <p:xfrm>
          <a:off x="683568" y="91221"/>
          <a:ext cx="8352916" cy="67299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9678">
                  <a:extLst>
                    <a:ext uri="{9D8B030D-6E8A-4147-A177-3AD203B41FA5}">
                      <a16:colId xmlns:a16="http://schemas.microsoft.com/office/drawing/2014/main" xmlns="" val="265505898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840758156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0117683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24275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5740331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3445791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5116081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99745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72974496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67386553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1324599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44539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3967190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516296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9558787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124051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453635111"/>
                    </a:ext>
                  </a:extLst>
                </a:gridCol>
                <a:gridCol w="371107">
                  <a:extLst>
                    <a:ext uri="{9D8B030D-6E8A-4147-A177-3AD203B41FA5}">
                      <a16:colId xmlns:a16="http://schemas.microsoft.com/office/drawing/2014/main" xmlns="" val="3141274756"/>
                    </a:ext>
                  </a:extLst>
                </a:gridCol>
                <a:gridCol w="388249">
                  <a:extLst>
                    <a:ext uri="{9D8B030D-6E8A-4147-A177-3AD203B41FA5}">
                      <a16:colId xmlns:a16="http://schemas.microsoft.com/office/drawing/2014/main" xmlns="" val="408117437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5272352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8494632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247841800"/>
                    </a:ext>
                  </a:extLst>
                </a:gridCol>
              </a:tblGrid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є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3224787"/>
                  </a:ext>
                </a:extLst>
              </a:tr>
              <a:tr h="40139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2395506"/>
                  </a:ext>
                </a:extLst>
              </a:tr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2038431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931943261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946092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3339300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10750312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09851629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244910555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2887133567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24786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796575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07961562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3473631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9073787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49160846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93132" y="251064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350"/>
          </a:p>
        </p:txBody>
      </p:sp>
      <p:pic>
        <p:nvPicPr>
          <p:cNvPr id="1026" name="Picture 2" descr="http://allnewallpaper.com/ru/image?view=image&amp;format=raw&amp;type=img&amp;id=81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059" y="5373216"/>
            <a:ext cx="1764105" cy="11760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pic>
        <p:nvPicPr>
          <p:cNvPr id="1028" name="Picture 4" descr="http://ic.pics.livejournal.com/annazelenaya/50677155/534/534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185732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s623316.vk.me/v623316081/47189/FewGhBHRj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9830"/>
            <a:ext cx="1012031" cy="140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8870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9182296"/>
              </p:ext>
            </p:extLst>
          </p:nvPr>
        </p:nvGraphicFramePr>
        <p:xfrm>
          <a:off x="683568" y="91221"/>
          <a:ext cx="8352916" cy="67299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9678">
                  <a:extLst>
                    <a:ext uri="{9D8B030D-6E8A-4147-A177-3AD203B41FA5}">
                      <a16:colId xmlns:a16="http://schemas.microsoft.com/office/drawing/2014/main" xmlns="" val="265505898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840758156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0117683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24275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5740331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3445791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5116081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99745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72974496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67386553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1324599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44539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3967190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516296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9558787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124051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453635111"/>
                    </a:ext>
                  </a:extLst>
                </a:gridCol>
                <a:gridCol w="371107">
                  <a:extLst>
                    <a:ext uri="{9D8B030D-6E8A-4147-A177-3AD203B41FA5}">
                      <a16:colId xmlns:a16="http://schemas.microsoft.com/office/drawing/2014/main" xmlns="" val="3141274756"/>
                    </a:ext>
                  </a:extLst>
                </a:gridCol>
                <a:gridCol w="388249">
                  <a:extLst>
                    <a:ext uri="{9D8B030D-6E8A-4147-A177-3AD203B41FA5}">
                      <a16:colId xmlns:a16="http://schemas.microsoft.com/office/drawing/2014/main" xmlns="" val="408117437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5272352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8494632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247841800"/>
                    </a:ext>
                  </a:extLst>
                </a:gridCol>
              </a:tblGrid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є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3224787"/>
                  </a:ext>
                </a:extLst>
              </a:tr>
              <a:tr h="40139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2395506"/>
                  </a:ext>
                </a:extLst>
              </a:tr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2038431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931943261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946092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3339300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10750312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09851629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244910555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2887133567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24786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796575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07961562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3473631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9073787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49160846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93132" y="251064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350"/>
          </a:p>
        </p:txBody>
      </p:sp>
      <p:pic>
        <p:nvPicPr>
          <p:cNvPr id="1026" name="Picture 2" descr="http://allnewallpaper.com/ru/image?view=image&amp;format=raw&amp;type=img&amp;id=81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059" y="5373216"/>
            <a:ext cx="1764105" cy="11760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pic>
        <p:nvPicPr>
          <p:cNvPr id="1028" name="Picture 4" descr="http://ic.pics.livejournal.com/annazelenaya/50677155/534/534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185732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s623316.vk.me/v623316081/47189/FewGhBHRj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9830"/>
            <a:ext cx="1012031" cy="140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4084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6542280"/>
              </p:ext>
            </p:extLst>
          </p:nvPr>
        </p:nvGraphicFramePr>
        <p:xfrm>
          <a:off x="683568" y="91221"/>
          <a:ext cx="8352916" cy="67299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9678">
                  <a:extLst>
                    <a:ext uri="{9D8B030D-6E8A-4147-A177-3AD203B41FA5}">
                      <a16:colId xmlns:a16="http://schemas.microsoft.com/office/drawing/2014/main" xmlns="" val="265505898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840758156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0117683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24275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5740331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3445791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5116081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99745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72974496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67386553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1324599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44539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3967190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516296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9558787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124051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453635111"/>
                    </a:ext>
                  </a:extLst>
                </a:gridCol>
                <a:gridCol w="371107">
                  <a:extLst>
                    <a:ext uri="{9D8B030D-6E8A-4147-A177-3AD203B41FA5}">
                      <a16:colId xmlns:a16="http://schemas.microsoft.com/office/drawing/2014/main" xmlns="" val="3141274756"/>
                    </a:ext>
                  </a:extLst>
                </a:gridCol>
                <a:gridCol w="388249">
                  <a:extLst>
                    <a:ext uri="{9D8B030D-6E8A-4147-A177-3AD203B41FA5}">
                      <a16:colId xmlns:a16="http://schemas.microsoft.com/office/drawing/2014/main" xmlns="" val="408117437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5272352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8494632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247841800"/>
                    </a:ext>
                  </a:extLst>
                </a:gridCol>
              </a:tblGrid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є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3224787"/>
                  </a:ext>
                </a:extLst>
              </a:tr>
              <a:tr h="40139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2395506"/>
                  </a:ext>
                </a:extLst>
              </a:tr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2038431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931943261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946092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3339300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10750312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09851629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244910555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2887133567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24786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796575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07961562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3473631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9073787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49160846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93132" y="251064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350"/>
          </a:p>
        </p:txBody>
      </p:sp>
      <p:pic>
        <p:nvPicPr>
          <p:cNvPr id="1026" name="Picture 2" descr="http://allnewallpaper.com/ru/image?view=image&amp;format=raw&amp;type=img&amp;id=81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059" y="5373216"/>
            <a:ext cx="1764105" cy="11760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pic>
        <p:nvPicPr>
          <p:cNvPr id="1028" name="Picture 4" descr="http://ic.pics.livejournal.com/annazelenaya/50677155/534/534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185732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s623316.vk.me/v623316081/47189/FewGhBHRj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9830"/>
            <a:ext cx="1012031" cy="140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7365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30104702"/>
              </p:ext>
            </p:extLst>
          </p:nvPr>
        </p:nvGraphicFramePr>
        <p:xfrm>
          <a:off x="683568" y="91221"/>
          <a:ext cx="8352916" cy="67299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9678">
                  <a:extLst>
                    <a:ext uri="{9D8B030D-6E8A-4147-A177-3AD203B41FA5}">
                      <a16:colId xmlns:a16="http://schemas.microsoft.com/office/drawing/2014/main" xmlns="" val="265505898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840758156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0117683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24275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5740331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3445791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5116081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99745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72974496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67386553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1324599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44539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3967190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516296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9558787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124051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453635111"/>
                    </a:ext>
                  </a:extLst>
                </a:gridCol>
                <a:gridCol w="371107">
                  <a:extLst>
                    <a:ext uri="{9D8B030D-6E8A-4147-A177-3AD203B41FA5}">
                      <a16:colId xmlns:a16="http://schemas.microsoft.com/office/drawing/2014/main" xmlns="" val="3141274756"/>
                    </a:ext>
                  </a:extLst>
                </a:gridCol>
                <a:gridCol w="388249">
                  <a:extLst>
                    <a:ext uri="{9D8B030D-6E8A-4147-A177-3AD203B41FA5}">
                      <a16:colId xmlns:a16="http://schemas.microsoft.com/office/drawing/2014/main" xmlns="" val="408117437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5272352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8494632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247841800"/>
                    </a:ext>
                  </a:extLst>
                </a:gridCol>
              </a:tblGrid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є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3224787"/>
                  </a:ext>
                </a:extLst>
              </a:tr>
              <a:tr h="40139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2395506"/>
                  </a:ext>
                </a:extLst>
              </a:tr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2038431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931943261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946092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3339300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10750312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09851629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244910555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2887133567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24786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796575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07961562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3473631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9073787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49160846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93132" y="251064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350"/>
          </a:p>
        </p:txBody>
      </p:sp>
      <p:pic>
        <p:nvPicPr>
          <p:cNvPr id="1026" name="Picture 2" descr="http://allnewallpaper.com/ru/image?view=image&amp;format=raw&amp;type=img&amp;id=81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059" y="5373216"/>
            <a:ext cx="1764105" cy="11760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pic>
        <p:nvPicPr>
          <p:cNvPr id="1028" name="Picture 4" descr="http://ic.pics.livejournal.com/annazelenaya/50677155/534/534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185732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s623316.vk.me/v623316081/47189/FewGhBHRj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9830"/>
            <a:ext cx="1012031" cy="140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0011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535831"/>
          </a:xfrm>
        </p:spPr>
        <p:txBody>
          <a:bodyPr>
            <a:normAutofit/>
          </a:bodyPr>
          <a:lstStyle/>
          <a:p>
            <a:pPr algn="l"/>
            <a:r>
              <a:rPr lang="uk-UA" sz="4000" dirty="0"/>
              <a:t>Назвіть первинні  документи  прибуткової каси.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819400"/>
            <a:ext cx="8568952" cy="3777952"/>
          </a:xfrm>
        </p:spPr>
        <p:txBody>
          <a:bodyPr/>
          <a:lstStyle/>
          <a:p>
            <a:endParaRPr lang="uk-UA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402784178"/>
              </p:ext>
            </p:extLst>
          </p:nvPr>
        </p:nvGraphicFramePr>
        <p:xfrm>
          <a:off x="539552" y="2276872"/>
          <a:ext cx="7776864" cy="44508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10541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2506223"/>
              </p:ext>
            </p:extLst>
          </p:nvPr>
        </p:nvGraphicFramePr>
        <p:xfrm>
          <a:off x="683568" y="91221"/>
          <a:ext cx="8352916" cy="67299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9678">
                  <a:extLst>
                    <a:ext uri="{9D8B030D-6E8A-4147-A177-3AD203B41FA5}">
                      <a16:colId xmlns:a16="http://schemas.microsoft.com/office/drawing/2014/main" xmlns="" val="265505898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840758156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0117683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24275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5740331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3445791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5116081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99745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72974496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67386553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1324599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44539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3967190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516296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9558787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124051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453635111"/>
                    </a:ext>
                  </a:extLst>
                </a:gridCol>
                <a:gridCol w="371107">
                  <a:extLst>
                    <a:ext uri="{9D8B030D-6E8A-4147-A177-3AD203B41FA5}">
                      <a16:colId xmlns:a16="http://schemas.microsoft.com/office/drawing/2014/main" xmlns="" val="3141274756"/>
                    </a:ext>
                  </a:extLst>
                </a:gridCol>
                <a:gridCol w="388249">
                  <a:extLst>
                    <a:ext uri="{9D8B030D-6E8A-4147-A177-3AD203B41FA5}">
                      <a16:colId xmlns:a16="http://schemas.microsoft.com/office/drawing/2014/main" xmlns="" val="408117437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5272352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8494632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247841800"/>
                    </a:ext>
                  </a:extLst>
                </a:gridCol>
              </a:tblGrid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є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3224787"/>
                  </a:ext>
                </a:extLst>
              </a:tr>
              <a:tr h="40139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2395506"/>
                  </a:ext>
                </a:extLst>
              </a:tr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2038431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931943261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946092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3339300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10750312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09851629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244910555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2887133567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24786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796575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07961562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3473631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9073787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49160846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93132" y="251064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350"/>
          </a:p>
        </p:txBody>
      </p:sp>
      <p:pic>
        <p:nvPicPr>
          <p:cNvPr id="1026" name="Picture 2" descr="http://allnewallpaper.com/ru/image?view=image&amp;format=raw&amp;type=img&amp;id=81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059" y="5373216"/>
            <a:ext cx="1764105" cy="11760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pic>
        <p:nvPicPr>
          <p:cNvPr id="1028" name="Picture 4" descr="http://ic.pics.livejournal.com/annazelenaya/50677155/534/534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185732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s623316.vk.me/v623316081/47189/FewGhBHRj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9830"/>
            <a:ext cx="1012031" cy="140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50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24052296"/>
              </p:ext>
            </p:extLst>
          </p:nvPr>
        </p:nvGraphicFramePr>
        <p:xfrm>
          <a:off x="683568" y="91221"/>
          <a:ext cx="8352916" cy="67299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9678">
                  <a:extLst>
                    <a:ext uri="{9D8B030D-6E8A-4147-A177-3AD203B41FA5}">
                      <a16:colId xmlns:a16="http://schemas.microsoft.com/office/drawing/2014/main" xmlns="" val="265505898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840758156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0117683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24275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5740331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3445791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5116081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99745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72974496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67386553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1324599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44539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3967190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516296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9558787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124051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453635111"/>
                    </a:ext>
                  </a:extLst>
                </a:gridCol>
                <a:gridCol w="371107">
                  <a:extLst>
                    <a:ext uri="{9D8B030D-6E8A-4147-A177-3AD203B41FA5}">
                      <a16:colId xmlns:a16="http://schemas.microsoft.com/office/drawing/2014/main" xmlns="" val="3141274756"/>
                    </a:ext>
                  </a:extLst>
                </a:gridCol>
                <a:gridCol w="388249">
                  <a:extLst>
                    <a:ext uri="{9D8B030D-6E8A-4147-A177-3AD203B41FA5}">
                      <a16:colId xmlns:a16="http://schemas.microsoft.com/office/drawing/2014/main" xmlns="" val="408117437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5272352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8494632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247841800"/>
                    </a:ext>
                  </a:extLst>
                </a:gridCol>
              </a:tblGrid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є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3224787"/>
                  </a:ext>
                </a:extLst>
              </a:tr>
              <a:tr h="40139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2395506"/>
                  </a:ext>
                </a:extLst>
              </a:tr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2038431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931943261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946092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3339300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10750312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09851629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244910555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2887133567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24786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796575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07961562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3473631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9073787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49160846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93132" y="251064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350"/>
          </a:p>
        </p:txBody>
      </p:sp>
      <p:pic>
        <p:nvPicPr>
          <p:cNvPr id="1026" name="Picture 2" descr="http://allnewallpaper.com/ru/image?view=image&amp;format=raw&amp;type=img&amp;id=81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059" y="5373216"/>
            <a:ext cx="1764105" cy="11760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pic>
        <p:nvPicPr>
          <p:cNvPr id="1028" name="Picture 4" descr="http://ic.pics.livejournal.com/annazelenaya/50677155/534/534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185732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s623316.vk.me/v623316081/47189/FewGhBHRj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9830"/>
            <a:ext cx="1012031" cy="140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4208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49779118"/>
              </p:ext>
            </p:extLst>
          </p:nvPr>
        </p:nvGraphicFramePr>
        <p:xfrm>
          <a:off x="683568" y="91221"/>
          <a:ext cx="8352916" cy="67299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9678">
                  <a:extLst>
                    <a:ext uri="{9D8B030D-6E8A-4147-A177-3AD203B41FA5}">
                      <a16:colId xmlns:a16="http://schemas.microsoft.com/office/drawing/2014/main" xmlns="" val="265505898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840758156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0117683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24275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5740331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3445791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5116081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99745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72974496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67386553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1324599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44539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3967190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516296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9558787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124051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453635111"/>
                    </a:ext>
                  </a:extLst>
                </a:gridCol>
                <a:gridCol w="371107">
                  <a:extLst>
                    <a:ext uri="{9D8B030D-6E8A-4147-A177-3AD203B41FA5}">
                      <a16:colId xmlns:a16="http://schemas.microsoft.com/office/drawing/2014/main" xmlns="" val="3141274756"/>
                    </a:ext>
                  </a:extLst>
                </a:gridCol>
                <a:gridCol w="388249">
                  <a:extLst>
                    <a:ext uri="{9D8B030D-6E8A-4147-A177-3AD203B41FA5}">
                      <a16:colId xmlns:a16="http://schemas.microsoft.com/office/drawing/2014/main" xmlns="" val="408117437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5272352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8494632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247841800"/>
                    </a:ext>
                  </a:extLst>
                </a:gridCol>
              </a:tblGrid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є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3224787"/>
                  </a:ext>
                </a:extLst>
              </a:tr>
              <a:tr h="40139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2395506"/>
                  </a:ext>
                </a:extLst>
              </a:tr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2038431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931943261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946092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3339300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10750312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09851629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244910555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2887133567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24786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796575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07961562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3473631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9073787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49160846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93132" y="251064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350"/>
          </a:p>
        </p:txBody>
      </p:sp>
      <p:pic>
        <p:nvPicPr>
          <p:cNvPr id="1026" name="Picture 2" descr="http://allnewallpaper.com/ru/image?view=image&amp;format=raw&amp;type=img&amp;id=81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059" y="5373216"/>
            <a:ext cx="1764105" cy="11760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pic>
        <p:nvPicPr>
          <p:cNvPr id="1028" name="Picture 4" descr="http://ic.pics.livejournal.com/annazelenaya/50677155/534/534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185732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s623316.vk.me/v623316081/47189/FewGhBHRj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9830"/>
            <a:ext cx="1012031" cy="140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2953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59234339"/>
              </p:ext>
            </p:extLst>
          </p:nvPr>
        </p:nvGraphicFramePr>
        <p:xfrm>
          <a:off x="683568" y="91221"/>
          <a:ext cx="8352916" cy="67299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9678">
                  <a:extLst>
                    <a:ext uri="{9D8B030D-6E8A-4147-A177-3AD203B41FA5}">
                      <a16:colId xmlns:a16="http://schemas.microsoft.com/office/drawing/2014/main" xmlns="" val="265505898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840758156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0117683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24275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5740331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3445791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5116081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99745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72974496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67386553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1324599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44539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3967190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516296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9558787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124051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453635111"/>
                    </a:ext>
                  </a:extLst>
                </a:gridCol>
                <a:gridCol w="371107">
                  <a:extLst>
                    <a:ext uri="{9D8B030D-6E8A-4147-A177-3AD203B41FA5}">
                      <a16:colId xmlns:a16="http://schemas.microsoft.com/office/drawing/2014/main" xmlns="" val="3141274756"/>
                    </a:ext>
                  </a:extLst>
                </a:gridCol>
                <a:gridCol w="388249">
                  <a:extLst>
                    <a:ext uri="{9D8B030D-6E8A-4147-A177-3AD203B41FA5}">
                      <a16:colId xmlns:a16="http://schemas.microsoft.com/office/drawing/2014/main" xmlns="" val="408117437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5272352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8494632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247841800"/>
                    </a:ext>
                  </a:extLst>
                </a:gridCol>
              </a:tblGrid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є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3224787"/>
                  </a:ext>
                </a:extLst>
              </a:tr>
              <a:tr h="40139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2395506"/>
                  </a:ext>
                </a:extLst>
              </a:tr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2038431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931943261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946092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3339300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10750312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09851629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244910555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2887133567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24786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796575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07961562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3473631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9073787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49160846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93132" y="251064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350"/>
          </a:p>
        </p:txBody>
      </p:sp>
      <p:pic>
        <p:nvPicPr>
          <p:cNvPr id="1026" name="Picture 2" descr="http://allnewallpaper.com/ru/image?view=image&amp;format=raw&amp;type=img&amp;id=81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059" y="5373216"/>
            <a:ext cx="1764105" cy="11760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pic>
        <p:nvPicPr>
          <p:cNvPr id="1028" name="Picture 4" descr="http://ic.pics.livejournal.com/annazelenaya/50677155/534/534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185732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s623316.vk.me/v623316081/47189/FewGhBHRj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9830"/>
            <a:ext cx="1012031" cy="140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2604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56119631"/>
              </p:ext>
            </p:extLst>
          </p:nvPr>
        </p:nvGraphicFramePr>
        <p:xfrm>
          <a:off x="683568" y="91221"/>
          <a:ext cx="8352916" cy="67299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9678">
                  <a:extLst>
                    <a:ext uri="{9D8B030D-6E8A-4147-A177-3AD203B41FA5}">
                      <a16:colId xmlns:a16="http://schemas.microsoft.com/office/drawing/2014/main" xmlns="" val="265505898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840758156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0117683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24275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5740331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3445791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5116081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99745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72974496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67386553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1324599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44539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3967190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516296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9558787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124051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453635111"/>
                    </a:ext>
                  </a:extLst>
                </a:gridCol>
                <a:gridCol w="371107">
                  <a:extLst>
                    <a:ext uri="{9D8B030D-6E8A-4147-A177-3AD203B41FA5}">
                      <a16:colId xmlns:a16="http://schemas.microsoft.com/office/drawing/2014/main" xmlns="" val="3141274756"/>
                    </a:ext>
                  </a:extLst>
                </a:gridCol>
                <a:gridCol w="388249">
                  <a:extLst>
                    <a:ext uri="{9D8B030D-6E8A-4147-A177-3AD203B41FA5}">
                      <a16:colId xmlns:a16="http://schemas.microsoft.com/office/drawing/2014/main" xmlns="" val="408117437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5272352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8494632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247841800"/>
                    </a:ext>
                  </a:extLst>
                </a:gridCol>
              </a:tblGrid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є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3224787"/>
                  </a:ext>
                </a:extLst>
              </a:tr>
              <a:tr h="40139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2395506"/>
                  </a:ext>
                </a:extLst>
              </a:tr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2038431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931943261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946092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3339300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10750312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09851629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244910555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2887133567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24786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796575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07961562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3473631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9073787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49160846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93132" y="251064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350"/>
          </a:p>
        </p:txBody>
      </p:sp>
      <p:pic>
        <p:nvPicPr>
          <p:cNvPr id="1026" name="Picture 2" descr="http://allnewallpaper.com/ru/image?view=image&amp;format=raw&amp;type=img&amp;id=81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059" y="5373216"/>
            <a:ext cx="1764105" cy="11760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pic>
        <p:nvPicPr>
          <p:cNvPr id="1028" name="Picture 4" descr="http://ic.pics.livejournal.com/annazelenaya/50677155/534/534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185732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s623316.vk.me/v623316081/47189/FewGhBHRj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9830"/>
            <a:ext cx="1012031" cy="140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4186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91283281"/>
              </p:ext>
            </p:extLst>
          </p:nvPr>
        </p:nvGraphicFramePr>
        <p:xfrm>
          <a:off x="683568" y="91221"/>
          <a:ext cx="8352916" cy="67299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9678">
                  <a:extLst>
                    <a:ext uri="{9D8B030D-6E8A-4147-A177-3AD203B41FA5}">
                      <a16:colId xmlns:a16="http://schemas.microsoft.com/office/drawing/2014/main" xmlns="" val="265505898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840758156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0117683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24275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5740331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3445791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5116081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99745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72974496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67386553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1324599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44539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3967190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516296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9558787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124051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453635111"/>
                    </a:ext>
                  </a:extLst>
                </a:gridCol>
                <a:gridCol w="371107">
                  <a:extLst>
                    <a:ext uri="{9D8B030D-6E8A-4147-A177-3AD203B41FA5}">
                      <a16:colId xmlns:a16="http://schemas.microsoft.com/office/drawing/2014/main" xmlns="" val="3141274756"/>
                    </a:ext>
                  </a:extLst>
                </a:gridCol>
                <a:gridCol w="388249">
                  <a:extLst>
                    <a:ext uri="{9D8B030D-6E8A-4147-A177-3AD203B41FA5}">
                      <a16:colId xmlns:a16="http://schemas.microsoft.com/office/drawing/2014/main" xmlns="" val="408117437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5272352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8494632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247841800"/>
                    </a:ext>
                  </a:extLst>
                </a:gridCol>
              </a:tblGrid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є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3224787"/>
                  </a:ext>
                </a:extLst>
              </a:tr>
              <a:tr h="40139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2395506"/>
                  </a:ext>
                </a:extLst>
              </a:tr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2038431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931943261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946092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3339300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10750312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09851629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244910555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2887133567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24786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796575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07961562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3473631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9073787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49160846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93132" y="251064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350"/>
          </a:p>
        </p:txBody>
      </p:sp>
      <p:pic>
        <p:nvPicPr>
          <p:cNvPr id="1026" name="Picture 2" descr="http://allnewallpaper.com/ru/image?view=image&amp;format=raw&amp;type=img&amp;id=81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059" y="5373216"/>
            <a:ext cx="1764105" cy="11760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pic>
        <p:nvPicPr>
          <p:cNvPr id="1028" name="Picture 4" descr="http://ic.pics.livejournal.com/annazelenaya/50677155/534/534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185732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s623316.vk.me/v623316081/47189/FewGhBHRj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9830"/>
            <a:ext cx="1012031" cy="140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4709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64499363"/>
              </p:ext>
            </p:extLst>
          </p:nvPr>
        </p:nvGraphicFramePr>
        <p:xfrm>
          <a:off x="683568" y="91221"/>
          <a:ext cx="8352916" cy="67299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9678">
                  <a:extLst>
                    <a:ext uri="{9D8B030D-6E8A-4147-A177-3AD203B41FA5}">
                      <a16:colId xmlns:a16="http://schemas.microsoft.com/office/drawing/2014/main" xmlns="" val="265505898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840758156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0117683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24275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5740331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3445791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5116081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99745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72974496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67386553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1324599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44539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3967190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516296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9558787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124051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453635111"/>
                    </a:ext>
                  </a:extLst>
                </a:gridCol>
                <a:gridCol w="371107">
                  <a:extLst>
                    <a:ext uri="{9D8B030D-6E8A-4147-A177-3AD203B41FA5}">
                      <a16:colId xmlns:a16="http://schemas.microsoft.com/office/drawing/2014/main" xmlns="" val="3141274756"/>
                    </a:ext>
                  </a:extLst>
                </a:gridCol>
                <a:gridCol w="388249">
                  <a:extLst>
                    <a:ext uri="{9D8B030D-6E8A-4147-A177-3AD203B41FA5}">
                      <a16:colId xmlns:a16="http://schemas.microsoft.com/office/drawing/2014/main" xmlns="" val="408117437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5272352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8494632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247841800"/>
                    </a:ext>
                  </a:extLst>
                </a:gridCol>
              </a:tblGrid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є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3224787"/>
                  </a:ext>
                </a:extLst>
              </a:tr>
              <a:tr h="40139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2395506"/>
                  </a:ext>
                </a:extLst>
              </a:tr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2038431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931943261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946092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3339300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10750312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09851629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244910555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2887133567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24786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796575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07961562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3473631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9073787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49160846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93132" y="251064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350"/>
          </a:p>
        </p:txBody>
      </p:sp>
      <p:pic>
        <p:nvPicPr>
          <p:cNvPr id="1026" name="Picture 2" descr="http://allnewallpaper.com/ru/image?view=image&amp;format=raw&amp;type=img&amp;id=81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059" y="5373216"/>
            <a:ext cx="1764105" cy="11760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pic>
        <p:nvPicPr>
          <p:cNvPr id="1028" name="Picture 4" descr="http://ic.pics.livejournal.com/annazelenaya/50677155/534/534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185732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s623316.vk.me/v623316081/47189/FewGhBHRj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9830"/>
            <a:ext cx="1012031" cy="140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0061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83971709"/>
              </p:ext>
            </p:extLst>
          </p:nvPr>
        </p:nvGraphicFramePr>
        <p:xfrm>
          <a:off x="683568" y="91221"/>
          <a:ext cx="8352916" cy="67299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9678">
                  <a:extLst>
                    <a:ext uri="{9D8B030D-6E8A-4147-A177-3AD203B41FA5}">
                      <a16:colId xmlns:a16="http://schemas.microsoft.com/office/drawing/2014/main" xmlns="" val="265505898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840758156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0117683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24275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5740331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3445791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5116081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99745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72974496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67386553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1324599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44539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3967190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516296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9558787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124051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453635111"/>
                    </a:ext>
                  </a:extLst>
                </a:gridCol>
                <a:gridCol w="371107">
                  <a:extLst>
                    <a:ext uri="{9D8B030D-6E8A-4147-A177-3AD203B41FA5}">
                      <a16:colId xmlns:a16="http://schemas.microsoft.com/office/drawing/2014/main" xmlns="" val="3141274756"/>
                    </a:ext>
                  </a:extLst>
                </a:gridCol>
                <a:gridCol w="388249">
                  <a:extLst>
                    <a:ext uri="{9D8B030D-6E8A-4147-A177-3AD203B41FA5}">
                      <a16:colId xmlns:a16="http://schemas.microsoft.com/office/drawing/2014/main" xmlns="" val="408117437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5272352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8494632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247841800"/>
                    </a:ext>
                  </a:extLst>
                </a:gridCol>
              </a:tblGrid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є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3224787"/>
                  </a:ext>
                </a:extLst>
              </a:tr>
              <a:tr h="40139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2395506"/>
                  </a:ext>
                </a:extLst>
              </a:tr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2038431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931943261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946092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3339300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10750312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09851629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244910555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2887133567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24786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796575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07961562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3473631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9073787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49160846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93132" y="251064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350"/>
          </a:p>
        </p:txBody>
      </p:sp>
      <p:pic>
        <p:nvPicPr>
          <p:cNvPr id="1026" name="Picture 2" descr="http://allnewallpaper.com/ru/image?view=image&amp;format=raw&amp;type=img&amp;id=81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059" y="5373216"/>
            <a:ext cx="1764105" cy="11760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pic>
        <p:nvPicPr>
          <p:cNvPr id="1028" name="Picture 4" descr="http://ic.pics.livejournal.com/annazelenaya/50677155/534/534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185732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s623316.vk.me/v623316081/47189/FewGhBHRj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9830"/>
            <a:ext cx="1012031" cy="140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6656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61566829"/>
              </p:ext>
            </p:extLst>
          </p:nvPr>
        </p:nvGraphicFramePr>
        <p:xfrm>
          <a:off x="683568" y="91221"/>
          <a:ext cx="8352916" cy="67299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9678">
                  <a:extLst>
                    <a:ext uri="{9D8B030D-6E8A-4147-A177-3AD203B41FA5}">
                      <a16:colId xmlns:a16="http://schemas.microsoft.com/office/drawing/2014/main" xmlns="" val="265505898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840758156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0117683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24275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5740331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3445791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5116081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99745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72974496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67386553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1324599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44539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3967190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516296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9558787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124051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453635111"/>
                    </a:ext>
                  </a:extLst>
                </a:gridCol>
                <a:gridCol w="371107">
                  <a:extLst>
                    <a:ext uri="{9D8B030D-6E8A-4147-A177-3AD203B41FA5}">
                      <a16:colId xmlns:a16="http://schemas.microsoft.com/office/drawing/2014/main" xmlns="" val="3141274756"/>
                    </a:ext>
                  </a:extLst>
                </a:gridCol>
                <a:gridCol w="388249">
                  <a:extLst>
                    <a:ext uri="{9D8B030D-6E8A-4147-A177-3AD203B41FA5}">
                      <a16:colId xmlns:a16="http://schemas.microsoft.com/office/drawing/2014/main" xmlns="" val="408117437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5272352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8494632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247841800"/>
                    </a:ext>
                  </a:extLst>
                </a:gridCol>
              </a:tblGrid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є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3224787"/>
                  </a:ext>
                </a:extLst>
              </a:tr>
              <a:tr h="40139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2395506"/>
                  </a:ext>
                </a:extLst>
              </a:tr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2038431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931943261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946092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3339300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10750312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09851629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244910555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2887133567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24786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796575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07961562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3473631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9073787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49160846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93132" y="251064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350"/>
          </a:p>
        </p:txBody>
      </p:sp>
      <p:pic>
        <p:nvPicPr>
          <p:cNvPr id="1026" name="Picture 2" descr="http://allnewallpaper.com/ru/image?view=image&amp;format=raw&amp;type=img&amp;id=81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059" y="5373216"/>
            <a:ext cx="1764105" cy="11760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pic>
        <p:nvPicPr>
          <p:cNvPr id="1028" name="Picture 4" descr="http://ic.pics.livejournal.com/annazelenaya/50677155/534/534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185732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s623316.vk.me/v623316081/47189/FewGhBHRj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9830"/>
            <a:ext cx="1012031" cy="140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409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5141120"/>
              </p:ext>
            </p:extLst>
          </p:nvPr>
        </p:nvGraphicFramePr>
        <p:xfrm>
          <a:off x="683568" y="91221"/>
          <a:ext cx="8352916" cy="67299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9678">
                  <a:extLst>
                    <a:ext uri="{9D8B030D-6E8A-4147-A177-3AD203B41FA5}">
                      <a16:colId xmlns:a16="http://schemas.microsoft.com/office/drawing/2014/main" xmlns="" val="265505898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840758156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0117683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24275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5740331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3445791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5116081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99745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72974496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67386553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1324599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44539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3967190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516296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9558787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124051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453635111"/>
                    </a:ext>
                  </a:extLst>
                </a:gridCol>
                <a:gridCol w="371107">
                  <a:extLst>
                    <a:ext uri="{9D8B030D-6E8A-4147-A177-3AD203B41FA5}">
                      <a16:colId xmlns:a16="http://schemas.microsoft.com/office/drawing/2014/main" xmlns="" val="3141274756"/>
                    </a:ext>
                  </a:extLst>
                </a:gridCol>
                <a:gridCol w="388249">
                  <a:extLst>
                    <a:ext uri="{9D8B030D-6E8A-4147-A177-3AD203B41FA5}">
                      <a16:colId xmlns:a16="http://schemas.microsoft.com/office/drawing/2014/main" xmlns="" val="408117437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5272352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8494632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247841800"/>
                    </a:ext>
                  </a:extLst>
                </a:gridCol>
              </a:tblGrid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є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3224787"/>
                  </a:ext>
                </a:extLst>
              </a:tr>
              <a:tr h="40139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2395506"/>
                  </a:ext>
                </a:extLst>
              </a:tr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2038431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931943261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946092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3339300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10750312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09851629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244910555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2887133567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є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24786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796575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07961562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3473631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9073787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49160846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93132" y="251064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350"/>
          </a:p>
        </p:txBody>
      </p:sp>
      <p:pic>
        <p:nvPicPr>
          <p:cNvPr id="1026" name="Picture 2" descr="http://allnewallpaper.com/ru/image?view=image&amp;format=raw&amp;type=img&amp;id=81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059" y="5373216"/>
            <a:ext cx="1764105" cy="11760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pic>
        <p:nvPicPr>
          <p:cNvPr id="1028" name="Picture 4" descr="http://ic.pics.livejournal.com/annazelenaya/50677155/534/534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185732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s623316.vk.me/v623316081/47189/FewGhBHRj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9830"/>
            <a:ext cx="1012031" cy="140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8213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099240" cy="1368152"/>
          </a:xfrm>
        </p:spPr>
        <p:txBody>
          <a:bodyPr/>
          <a:lstStyle/>
          <a:p>
            <a:pPr algn="l"/>
            <a:r>
              <a:rPr lang="uk-UA" dirty="0"/>
              <a:t>Вкажіть учасників  операцій прибуткової каси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204864"/>
            <a:ext cx="8496944" cy="4464496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348880"/>
            <a:ext cx="8208912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>
                <a:solidFill>
                  <a:schemeClr val="bg1"/>
                </a:solidFill>
              </a:rPr>
              <a:t>Клієнт банку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3789040"/>
            <a:ext cx="8208912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>
                <a:solidFill>
                  <a:schemeClr val="bg1"/>
                </a:solidFill>
              </a:rPr>
              <a:t>Операціоніст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83918" y="5301208"/>
            <a:ext cx="8236554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>
                <a:solidFill>
                  <a:schemeClr val="bg1"/>
                </a:solidFill>
              </a:rPr>
              <a:t>Касир</a:t>
            </a:r>
          </a:p>
        </p:txBody>
      </p:sp>
    </p:spTree>
    <p:extLst>
      <p:ext uri="{BB962C8B-B14F-4D97-AF65-F5344CB8AC3E}">
        <p14:creationId xmlns:p14="http://schemas.microsoft.com/office/powerpoint/2010/main" xmlns="" val="105033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87918326"/>
              </p:ext>
            </p:extLst>
          </p:nvPr>
        </p:nvGraphicFramePr>
        <p:xfrm>
          <a:off x="683568" y="91221"/>
          <a:ext cx="8352916" cy="67299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9678">
                  <a:extLst>
                    <a:ext uri="{9D8B030D-6E8A-4147-A177-3AD203B41FA5}">
                      <a16:colId xmlns:a16="http://schemas.microsoft.com/office/drawing/2014/main" xmlns="" val="265505898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840758156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0117683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24275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5740331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3445791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5116081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99745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729744967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673865539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71324599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54453911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3967190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315162966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795587872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12405108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453635111"/>
                    </a:ext>
                  </a:extLst>
                </a:gridCol>
                <a:gridCol w="371107">
                  <a:extLst>
                    <a:ext uri="{9D8B030D-6E8A-4147-A177-3AD203B41FA5}">
                      <a16:colId xmlns:a16="http://schemas.microsoft.com/office/drawing/2014/main" xmlns="" val="3141274756"/>
                    </a:ext>
                  </a:extLst>
                </a:gridCol>
                <a:gridCol w="388249">
                  <a:extLst>
                    <a:ext uri="{9D8B030D-6E8A-4147-A177-3AD203B41FA5}">
                      <a16:colId xmlns:a16="http://schemas.microsoft.com/office/drawing/2014/main" xmlns="" val="408117437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252723524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1984946320"/>
                    </a:ext>
                  </a:extLst>
                </a:gridCol>
                <a:gridCol w="379678">
                  <a:extLst>
                    <a:ext uri="{9D8B030D-6E8A-4147-A177-3AD203B41FA5}">
                      <a16:colId xmlns:a16="http://schemas.microsoft.com/office/drawing/2014/main" xmlns="" val="4247841800"/>
                    </a:ext>
                  </a:extLst>
                </a:gridCol>
              </a:tblGrid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є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3224787"/>
                  </a:ext>
                </a:extLst>
              </a:tr>
              <a:tr h="40139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2395506"/>
                  </a:ext>
                </a:extLst>
              </a:tr>
              <a:tr h="401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2038431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931943261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946092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3339300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10750312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09851629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244910555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xmlns="" val="2887133567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є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2478613"/>
                  </a:ext>
                </a:extLst>
              </a:tr>
              <a:tr h="387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7965753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07961562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3473631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90737875"/>
                  </a:ext>
                </a:extLst>
              </a:tr>
              <a:tr h="33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49160846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93132" y="251064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350"/>
          </a:p>
        </p:txBody>
      </p:sp>
      <p:pic>
        <p:nvPicPr>
          <p:cNvPr id="1026" name="Picture 2" descr="http://allnewallpaper.com/ru/image?view=image&amp;format=raw&amp;type=img&amp;id=81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059" y="5373216"/>
            <a:ext cx="1764105" cy="11760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pic>
        <p:nvPicPr>
          <p:cNvPr id="1028" name="Picture 4" descr="http://ic.pics.livejournal.com/annazelenaya/50677155/534/534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185732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cs623316.vk.me/v623316081/47189/FewGhBHRj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9830"/>
            <a:ext cx="1012031" cy="140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3668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260648"/>
            <a:ext cx="7772400" cy="1944216"/>
          </a:xfrm>
        </p:spPr>
        <p:txBody>
          <a:bodyPr/>
          <a:lstStyle/>
          <a:p>
            <a:pPr algn="l"/>
            <a:r>
              <a:rPr lang="uk-UA" dirty="0"/>
              <a:t>Операційна каса банку, в якій здійснюються операції по видачі готівки.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2348880"/>
            <a:ext cx="8568952" cy="432048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22513"/>
            <a:ext cx="8568952" cy="4418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75656" y="2944340"/>
            <a:ext cx="7056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chemeClr val="bg1"/>
                </a:solidFill>
              </a:rPr>
              <a:t>Видаткова     каса</a:t>
            </a:r>
          </a:p>
        </p:txBody>
      </p:sp>
    </p:spTree>
    <p:extLst>
      <p:ext uri="{BB962C8B-B14F-4D97-AF65-F5344CB8AC3E}">
        <p14:creationId xmlns:p14="http://schemas.microsoft.com/office/powerpoint/2010/main" xmlns="" val="396836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88640"/>
            <a:ext cx="7772400" cy="1512168"/>
          </a:xfrm>
        </p:spPr>
        <p:txBody>
          <a:bodyPr/>
          <a:lstStyle/>
          <a:p>
            <a:pPr algn="l"/>
            <a:r>
              <a:rPr lang="uk-UA" dirty="0"/>
              <a:t>Назвіть первинні  документи  видаткової каси.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844824"/>
            <a:ext cx="8640960" cy="4896544"/>
          </a:xfrm>
        </p:spPr>
        <p:txBody>
          <a:bodyPr/>
          <a:lstStyle/>
          <a:p>
            <a:endParaRPr lang="uk-UA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2818845790"/>
              </p:ext>
            </p:extLst>
          </p:nvPr>
        </p:nvGraphicFramePr>
        <p:xfrm>
          <a:off x="467544" y="2132856"/>
          <a:ext cx="8136904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42243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1573</TotalTime>
  <Words>2212</Words>
  <Application>Microsoft Office PowerPoint</Application>
  <PresentationFormat>Экран (4:3)</PresentationFormat>
  <Paragraphs>5934</Paragraphs>
  <Slides>70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70</vt:i4>
      </vt:variant>
    </vt:vector>
  </HeadingPairs>
  <TitlesOfParts>
    <vt:vector size="71" baseType="lpstr">
      <vt:lpstr>Литейная</vt:lpstr>
      <vt:lpstr>Касові операції банків</vt:lpstr>
      <vt:lpstr>Підрозділ банку, в якому ведуться операції з готівкою -це…</vt:lpstr>
      <vt:lpstr>Місце в банку, де зберігається готівка, золото, інші цінності – це…</vt:lpstr>
      <vt:lpstr>Працівники банку, відповідальні за зберігання грошей (цінностей) – це…</vt:lpstr>
      <vt:lpstr>Операційна каса банку, в якій здійснюються операції по надходженню готівки.</vt:lpstr>
      <vt:lpstr>Назвіть первинні  документи  прибуткової каси.</vt:lpstr>
      <vt:lpstr>Вкажіть учасників  операцій прибуткової каси </vt:lpstr>
      <vt:lpstr>Операційна каса банку, в якій здійснюються операції по видачі готівки.</vt:lpstr>
      <vt:lpstr>Назвіть первинні  документи  видаткової каси.</vt:lpstr>
      <vt:lpstr>Вкажіть учасників  операцій видаткової каси </vt:lpstr>
      <vt:lpstr>Каса банку, яка приймає готівку після закінчення операційного дня.</vt:lpstr>
      <vt:lpstr>Вкажіть учасників  операцій вечірньої каси </vt:lpstr>
      <vt:lpstr>Який документ підписує касир банку при прийнятті його на посаду касира</vt:lpstr>
      <vt:lpstr>Рахунок бухгалтерського обліку, на якому ведуть облік касових операцій банку</vt:lpstr>
      <vt:lpstr>Касові приміщення в установах банку  мають бути ізольовані</vt:lpstr>
      <vt:lpstr>Протягом робочого дня двері в касові приміщення повинні зачинятися з внутрішнього боку</vt:lpstr>
      <vt:lpstr>Кабіни операційних кас мають бути обладнані відповідним чином</vt:lpstr>
      <vt:lpstr>У столах касирів ящики повинні мати замки з індивідуальними секретами</vt:lpstr>
      <vt:lpstr>Столи в касах перерахунку повинні бути зі спеціальними перегородками між робочими місцями касирів</vt:lpstr>
      <vt:lpstr>Для зберігання грошових коштів і цінностей касири повинні використовувати сейфи або металеві шафи</vt:lpstr>
      <vt:lpstr>Перерахунок грошових коштів повинен проводитись із використанням грошово-лічильних машин</vt:lpstr>
      <vt:lpstr>Касирам заборонено залишати у відкритому вигляді, не закритими у сейфі готівку, цінності, печатки, штампи, ключі від грошових сховищ</vt:lpstr>
      <vt:lpstr>Верхній одяг, їжа та власні гроші касирів повинні зберігатися в спеціально відведеній кімнаті поза приміщенням каси</vt:lpstr>
      <vt:lpstr>Мають бути засоби для перевірки платіжності грошових знаків</vt:lpstr>
      <vt:lpstr>Знавці валют</vt:lpstr>
      <vt:lpstr>Слайд 26</vt:lpstr>
      <vt:lpstr>Слайд 27</vt:lpstr>
      <vt:lpstr>Учасники прибуткової каси</vt:lpstr>
      <vt:lpstr>Журнал реєстрації прибуткових і видаткових касових документів</vt:lpstr>
      <vt:lpstr>Книга обліку прийнятих (виданих) грошей (цінностей)</vt:lpstr>
      <vt:lpstr>Довідка касира прибуткової  каси про суму прийнятих </vt:lpstr>
      <vt:lpstr>Слайд 32</vt:lpstr>
      <vt:lpstr>Пошкоджені банкноти, які підлягають обміну</vt:lpstr>
      <vt:lpstr>Випрана або зношена банкнота</vt:lpstr>
      <vt:lpstr>Пошкоджені банкноти, які вилучаються на дослідження</vt:lpstr>
      <vt:lpstr>Банкнота пошкоджена вогнем </vt:lpstr>
      <vt:lpstr>      Банкнота складається з 2х частин і відсутня частина банкноти   </vt:lpstr>
      <vt:lpstr>Банкнота пошкоджена вогнем і відсутня її частина </vt:lpstr>
      <vt:lpstr>Банкнота випрана і розірвана на 3 частини </vt:lpstr>
      <vt:lpstr>Слайд 40</vt:lpstr>
      <vt:lpstr>Слайд 41</vt:lpstr>
      <vt:lpstr>Учасники видаткової каси</vt:lpstr>
      <vt:lpstr>Журнал реєстрації прибуткових і видаткових касових документів</vt:lpstr>
      <vt:lpstr>Книга обліку прийнятих (виданих) грошей (цінностей)</vt:lpstr>
      <vt:lpstr>Довідка      касира видаткової каси про суму виданих грошей та суму,                за "___"___________________ 20__ р. </vt:lpstr>
      <vt:lpstr>Слайд 46</vt:lpstr>
      <vt:lpstr>Слайд 47</vt:lpstr>
      <vt:lpstr>Учасники вечірньої каси</vt:lpstr>
      <vt:lpstr>Слайд 49</vt:lpstr>
      <vt:lpstr>Журнал обліку прийнятих сумок і мішків з готівкою і порожніх сумок  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Підрозділ банку, в якому здійснюються операції з готівкою</dc:title>
  <dc:creator>Артем</dc:creator>
  <cp:lastModifiedBy>ALEX</cp:lastModifiedBy>
  <cp:revision>122</cp:revision>
  <dcterms:created xsi:type="dcterms:W3CDTF">2016-02-24T20:03:33Z</dcterms:created>
  <dcterms:modified xsi:type="dcterms:W3CDTF">2016-03-17T06:44:58Z</dcterms:modified>
</cp:coreProperties>
</file>