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0" d="100"/>
          <a:sy n="30" d="100"/>
        </p:scale>
        <p:origin x="-44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430_0.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9552" y="214290"/>
            <a:ext cx="8032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rgbClr val="FFFF00"/>
                </a:solidFill>
              </a:rPr>
              <a:t>Торгівельна к</a:t>
            </a:r>
            <a:r>
              <a:rPr lang="uk-UA" sz="4400" b="1" dirty="0" smtClean="0">
                <a:solidFill>
                  <a:srgbClr val="FFFF00"/>
                </a:solidFill>
              </a:rPr>
              <a:t>ласифікація </a:t>
            </a:r>
            <a:r>
              <a:rPr lang="uk-UA" sz="4400" b="1" dirty="0" smtClean="0">
                <a:solidFill>
                  <a:srgbClr val="FFFF00"/>
                </a:solidFill>
              </a:rPr>
              <a:t>сирів</a:t>
            </a:r>
            <a:endParaRPr lang="uk-UA" sz="44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142984"/>
            <a:ext cx="9535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/>
              <a:t>Сири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поділяються</a:t>
            </a:r>
            <a:r>
              <a:rPr lang="ru-RU" sz="2800" b="1" dirty="0" smtClean="0"/>
              <a:t> на </a:t>
            </a:r>
            <a:r>
              <a:rPr lang="ru-RU" sz="2800" b="1" dirty="0" err="1" smtClean="0"/>
              <a:t>чотири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основні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класи</a:t>
            </a:r>
            <a:r>
              <a:rPr lang="ru-RU" sz="2800" b="1" dirty="0" smtClean="0"/>
              <a:t>:</a:t>
            </a:r>
            <a:endParaRPr lang="uk-UA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1988840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тверді</a:t>
            </a:r>
            <a:r>
              <a:rPr lang="ru-RU" sz="2000" b="1" dirty="0" smtClean="0"/>
              <a:t> (</a:t>
            </a:r>
            <a:r>
              <a:rPr lang="ru-RU" sz="2000" b="1" dirty="0" err="1" smtClean="0"/>
              <a:t>російський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голландський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швейцарський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тощо</a:t>
            </a:r>
            <a:r>
              <a:rPr lang="ru-RU" sz="2000" b="1" dirty="0" smtClean="0"/>
              <a:t>) -  </a:t>
            </a:r>
            <a:r>
              <a:rPr lang="ru-RU" sz="2000" b="1" dirty="0" err="1" smtClean="0"/>
              <a:t>Емменталь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Едамер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Гауда</a:t>
            </a:r>
            <a:r>
              <a:rPr lang="ru-RU" sz="2000" b="1" dirty="0" smtClean="0"/>
              <a:t>, Чеддер, Пармезан;</a:t>
            </a:r>
            <a:endParaRPr lang="uk-UA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19672" y="3212976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/>
              <a:t>напівтверді (рокфор, тощо), м'які (любительський, </a:t>
            </a:r>
            <a:r>
              <a:rPr lang="uk-UA" sz="2000" b="1" dirty="0" err="1" smtClean="0"/>
              <a:t>фета</a:t>
            </a:r>
            <a:r>
              <a:rPr lang="uk-UA" sz="2000" b="1" dirty="0" smtClean="0"/>
              <a:t>, </a:t>
            </a:r>
            <a:r>
              <a:rPr lang="uk-UA" sz="2000" b="1" dirty="0" err="1" smtClean="0"/>
              <a:t>брі</a:t>
            </a:r>
            <a:r>
              <a:rPr lang="uk-UA" sz="2000" b="1" dirty="0" smtClean="0"/>
              <a:t>, тощо) -  Рокфор, </a:t>
            </a:r>
            <a:r>
              <a:rPr lang="uk-UA" sz="2000" b="1" dirty="0" err="1" smtClean="0"/>
              <a:t>Горгонзола</a:t>
            </a:r>
            <a:r>
              <a:rPr lang="uk-UA" sz="2000" b="1" dirty="0" smtClean="0"/>
              <a:t>, </a:t>
            </a:r>
            <a:r>
              <a:rPr lang="uk-UA" sz="2000" b="1" dirty="0" err="1" smtClean="0"/>
              <a:t>Данаблу</a:t>
            </a:r>
            <a:r>
              <a:rPr lang="uk-UA" sz="2000" b="1" dirty="0" smtClean="0"/>
              <a:t>, Фурм </a:t>
            </a:r>
            <a:r>
              <a:rPr lang="uk-UA" sz="2000" b="1" dirty="0" err="1" smtClean="0"/>
              <a:t>д'Амбер</a:t>
            </a:r>
            <a:r>
              <a:rPr lang="uk-UA" sz="2000" b="1" dirty="0" smtClean="0"/>
              <a:t>;</a:t>
            </a:r>
            <a:endParaRPr lang="uk-UA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19672" y="4509120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 smtClean="0"/>
              <a:t>розсільні (</a:t>
            </a:r>
            <a:r>
              <a:rPr lang="uk-UA" sz="2000" b="1" dirty="0" err="1" smtClean="0"/>
              <a:t>сулугуні</a:t>
            </a:r>
            <a:r>
              <a:rPr lang="uk-UA" sz="2000" b="1" dirty="0" smtClean="0"/>
              <a:t>, бринза, адигейський, тощо) -  Адигейський, </a:t>
            </a:r>
            <a:r>
              <a:rPr lang="uk-UA" sz="2000" b="1" dirty="0" err="1" smtClean="0"/>
              <a:t>Сулугуні</a:t>
            </a:r>
            <a:r>
              <a:rPr lang="uk-UA" sz="2000" b="1" dirty="0" smtClean="0"/>
              <a:t>, бринза;</a:t>
            </a:r>
            <a:endParaRPr lang="uk-UA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547664" y="5733256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плавлені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сири</a:t>
            </a:r>
            <a:r>
              <a:rPr lang="ru-RU" sz="2000" b="1" dirty="0" smtClean="0"/>
              <a:t>- </a:t>
            </a:r>
            <a:r>
              <a:rPr lang="ru-RU" sz="2000" b="1" dirty="0" err="1" smtClean="0"/>
              <a:t>бутербродні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плавлені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сири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сири</a:t>
            </a:r>
            <a:r>
              <a:rPr lang="ru-RU" sz="2000" b="1" dirty="0" smtClean="0"/>
              <a:t> для аперитиву, </a:t>
            </a:r>
            <a:r>
              <a:rPr lang="ru-RU" sz="2000" b="1" dirty="0" err="1" smtClean="0"/>
              <a:t>із</a:t>
            </a:r>
            <a:r>
              <a:rPr lang="ru-RU" sz="2000" b="1" dirty="0" smtClean="0"/>
              <a:t> добавками (</a:t>
            </a:r>
            <a:r>
              <a:rPr lang="ru-RU" sz="2000" b="1" dirty="0" err="1" smtClean="0"/>
              <a:t>горіхи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спеції</a:t>
            </a:r>
            <a:r>
              <a:rPr lang="ru-RU" sz="2000" b="1" dirty="0" smtClean="0"/>
              <a:t>, паприка);</a:t>
            </a:r>
            <a:endParaRPr lang="uk-UA" sz="2000" b="1" dirty="0"/>
          </a:p>
        </p:txBody>
      </p:sp>
      <p:pic>
        <p:nvPicPr>
          <p:cNvPr id="4098" name="Picture 2" descr="C:\Users\Дима\Desktop\ОСНОВИ\Картінки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16832"/>
            <a:ext cx="1152127" cy="864096"/>
          </a:xfrm>
          <a:prstGeom prst="rect">
            <a:avLst/>
          </a:prstGeom>
          <a:noFill/>
        </p:spPr>
      </p:pic>
      <p:pic>
        <p:nvPicPr>
          <p:cNvPr id="4099" name="Picture 3" descr="C:\Users\Дима\Desktop\ОСНОВИ\Картінки\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140968"/>
            <a:ext cx="1348575" cy="936104"/>
          </a:xfrm>
          <a:prstGeom prst="rect">
            <a:avLst/>
          </a:prstGeom>
          <a:noFill/>
        </p:spPr>
      </p:pic>
      <p:pic>
        <p:nvPicPr>
          <p:cNvPr id="4100" name="Picture 4" descr="C:\Users\Дима\Desktop\ОСНОВИ\Картінки\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437112"/>
            <a:ext cx="1296144" cy="914457"/>
          </a:xfrm>
          <a:prstGeom prst="rect">
            <a:avLst/>
          </a:prstGeom>
          <a:noFill/>
        </p:spPr>
      </p:pic>
      <p:pic>
        <p:nvPicPr>
          <p:cNvPr id="4101" name="Picture 5" descr="C:\Users\Дима\Desktop\ОСНОВИ\Картінки\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5589240"/>
            <a:ext cx="1143542" cy="104526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cheese-16.jpg"/>
          <p:cNvPicPr>
            <a:picLocks noChangeAspect="1"/>
          </p:cNvPicPr>
          <p:nvPr/>
        </p:nvPicPr>
        <p:blipFill>
          <a:blip r:embed="rId3" cstate="print"/>
          <a:srcRect l="5859" t="20703" r="3320" b="14843"/>
          <a:stretch>
            <a:fillRect/>
          </a:stretch>
        </p:blipFill>
        <p:spPr>
          <a:xfrm>
            <a:off x="0" y="0"/>
            <a:ext cx="4429156" cy="31432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86050" y="2571744"/>
            <a:ext cx="1289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err="1" smtClean="0">
                <a:solidFill>
                  <a:srgbClr val="FF0000"/>
                </a:solidFill>
              </a:rPr>
              <a:t>Сулугуні</a:t>
            </a:r>
            <a:endParaRPr lang="uk-UA" sz="24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chedder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6248" y="-214338"/>
            <a:ext cx="5072066" cy="3296843"/>
          </a:xfrm>
          <a:prstGeom prst="rect">
            <a:avLst/>
          </a:prstGeom>
        </p:spPr>
      </p:pic>
      <p:pic>
        <p:nvPicPr>
          <p:cNvPr id="9" name="Рисунок 8" descr="small.jpg"/>
          <p:cNvPicPr>
            <a:picLocks noChangeAspect="1"/>
          </p:cNvPicPr>
          <p:nvPr/>
        </p:nvPicPr>
        <p:blipFill>
          <a:blip r:embed="rId5" cstate="print"/>
          <a:srcRect l="5995" t="6204" b="11679"/>
          <a:stretch>
            <a:fillRect/>
          </a:stretch>
        </p:blipFill>
        <p:spPr>
          <a:xfrm>
            <a:off x="0" y="3357562"/>
            <a:ext cx="3509974" cy="244770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85984" y="4929198"/>
            <a:ext cx="1516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Степовий </a:t>
            </a:r>
            <a:endParaRPr lang="uk-UA" sz="24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85332.jpg"/>
          <p:cNvPicPr>
            <a:picLocks noChangeAspect="1"/>
          </p:cNvPicPr>
          <p:nvPr/>
        </p:nvPicPr>
        <p:blipFill>
          <a:blip r:embed="rId6" cstate="print"/>
          <a:srcRect l="7595" t="12025" r="16455" b="10126"/>
          <a:stretch>
            <a:fillRect/>
          </a:stretch>
        </p:blipFill>
        <p:spPr>
          <a:xfrm>
            <a:off x="3714744" y="3286124"/>
            <a:ext cx="2857520" cy="292895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929190" y="5786454"/>
            <a:ext cx="1953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Карпатський </a:t>
            </a:r>
            <a:endParaRPr lang="uk-UA" sz="24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MG_0260_1.jpg"/>
          <p:cNvPicPr>
            <a:picLocks noChangeAspect="1"/>
          </p:cNvPicPr>
          <p:nvPr/>
        </p:nvPicPr>
        <p:blipFill>
          <a:blip r:embed="rId7" cstate="print"/>
          <a:srcRect l="50000" t="26562" r="26563" b="30078"/>
          <a:stretch>
            <a:fillRect/>
          </a:stretch>
        </p:blipFill>
        <p:spPr>
          <a:xfrm>
            <a:off x="6786578" y="3929066"/>
            <a:ext cx="2143140" cy="264320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929454" y="6072206"/>
            <a:ext cx="1825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</a:rPr>
              <a:t>Латвійський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030" name="AutoShape 6" descr="Картинки по запросу чеддер сы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Picture 2" descr="C:\Users\Дима\Desktop\ОСНОВИ\Картінки\wine_chee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2060848"/>
            <a:ext cx="6157639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381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Дякуємо</a:t>
            </a:r>
            <a:r>
              <a:rPr lang="ru-RU" sz="5400" b="1" cap="none" spc="0" dirty="0" smtClean="0">
                <a:ln w="381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381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</a:t>
            </a:r>
            <a:endParaRPr lang="ru-RU" sz="5400" b="1" dirty="0" smtClean="0">
              <a:ln w="381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ru-RU" sz="5400" b="1" cap="none" spc="0" dirty="0" smtClean="0">
                <a:ln w="381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УВАГУ!!!</a:t>
            </a:r>
            <a:endParaRPr lang="ru-RU" sz="5400" b="1" cap="none" spc="0" dirty="0">
              <a:ln w="381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6" name="Picture 2" descr="C:\Users\Дима\Desktop\ОСНОВИ\Картінки\01453.jpg"/>
          <p:cNvPicPr>
            <a:picLocks noChangeAspect="1" noChangeArrowheads="1"/>
          </p:cNvPicPr>
          <p:nvPr/>
        </p:nvPicPr>
        <p:blipFill>
          <a:blip r:embed="rId3" cstate="print"/>
          <a:srcRect l="19133" t="20796" r="19642" b="5928"/>
          <a:stretch>
            <a:fillRect/>
          </a:stretch>
        </p:blipFill>
        <p:spPr bwMode="auto">
          <a:xfrm>
            <a:off x="7500958" y="1928802"/>
            <a:ext cx="1143008" cy="121444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lu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 descr="430_0.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dostavka_edy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2560444"/>
            <a:ext cx="4071934" cy="42975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19" y="476672"/>
            <a:ext cx="856895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Тверді</a:t>
            </a:r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сири</a:t>
            </a:r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класифікують</a:t>
            </a:r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 </a:t>
            </a:r>
            <a:r>
              <a:rPr lang="ru-RU" sz="54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слідуючими</a:t>
            </a:r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ознаками</a:t>
            </a:r>
            <a:r>
              <a:rPr lang="ru-RU" sz="54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0070C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</a:t>
            </a:r>
            <a:endParaRPr lang="ru-RU" sz="5400" b="1" cap="none" spc="0" dirty="0">
              <a:ln w="12700">
                <a:solidFill>
                  <a:srgbClr val="FFFF00"/>
                </a:solidFill>
                <a:prstDash val="solid"/>
              </a:ln>
              <a:solidFill>
                <a:srgbClr val="0070C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7" descr="74779_ratatuy_mediu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14346" y="2357431"/>
            <a:ext cx="2928958" cy="4500570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85984" y="428604"/>
            <a:ext cx="4357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*за масою</a:t>
            </a:r>
            <a:endParaRPr lang="uk-UA" sz="5400" b="1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2185856">
            <a:off x="2025151" y="1327742"/>
            <a:ext cx="76087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357158" y="2357430"/>
            <a:ext cx="26825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Великі(50-100 кг</a:t>
            </a:r>
            <a:endParaRPr lang="uk-UA" sz="2800" dirty="0"/>
          </a:p>
        </p:txBody>
      </p:sp>
      <p:sp>
        <p:nvSpPr>
          <p:cNvPr id="8" name="Стрелка вниз 7"/>
          <p:cNvSpPr/>
          <p:nvPr/>
        </p:nvSpPr>
        <p:spPr>
          <a:xfrm rot="18952918">
            <a:off x="6087601" y="1421378"/>
            <a:ext cx="78581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6000760" y="2285992"/>
            <a:ext cx="2400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Дрібні(2-20 кг)</a:t>
            </a:r>
            <a:endParaRPr lang="uk-UA" sz="2800" dirty="0"/>
          </a:p>
        </p:txBody>
      </p:sp>
      <p:pic>
        <p:nvPicPr>
          <p:cNvPr id="11" name="Рисунок 10" descr="syr3-e14338728807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14686"/>
            <a:ext cx="3786190" cy="252412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85786" y="5357826"/>
            <a:ext cx="23150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Швейцарський сир</a:t>
            </a:r>
            <a:endParaRPr lang="uk-UA" sz="2000" b="1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novus.1372086960.SNCPSG10.obj.0.1.jpg.oe.jpg.pf.jpg.1350nowm.jpg.1350x.jpg"/>
          <p:cNvPicPr>
            <a:picLocks noChangeAspect="1"/>
          </p:cNvPicPr>
          <p:nvPr/>
        </p:nvPicPr>
        <p:blipFill>
          <a:blip r:embed="rId4" cstate="print"/>
          <a:srcRect l="13402" t="40206" r="14433" b="13402"/>
          <a:stretch>
            <a:fillRect/>
          </a:stretch>
        </p:blipFill>
        <p:spPr>
          <a:xfrm>
            <a:off x="3786182" y="2786058"/>
            <a:ext cx="3857652" cy="247991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857884" y="5072074"/>
            <a:ext cx="18607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Російський сир</a:t>
            </a:r>
            <a:endParaRPr lang="uk-UA" sz="2000" b="1" dirty="0">
              <a:solidFill>
                <a:srgbClr val="FF0000"/>
              </a:solidFill>
            </a:endParaRPr>
          </a:p>
        </p:txBody>
      </p:sp>
      <p:pic>
        <p:nvPicPr>
          <p:cNvPr id="16" name="Рисунок 15" descr="386065993_w0_h0_gollandskij.jpg"/>
          <p:cNvPicPr>
            <a:picLocks noChangeAspect="1"/>
          </p:cNvPicPr>
          <p:nvPr/>
        </p:nvPicPr>
        <p:blipFill>
          <a:blip r:embed="rId5" cstate="print"/>
          <a:srcRect l="3125" t="9375" r="7031" b="25000"/>
          <a:stretch>
            <a:fillRect/>
          </a:stretch>
        </p:blipFill>
        <p:spPr>
          <a:xfrm>
            <a:off x="5143504" y="4783805"/>
            <a:ext cx="3786214" cy="2074195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786050" y="214290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/>
              <a:t>* за формою</a:t>
            </a:r>
            <a:endParaRPr lang="uk-UA" sz="3200" b="1" i="1" dirty="0"/>
          </a:p>
        </p:txBody>
      </p:sp>
      <p:sp>
        <p:nvSpPr>
          <p:cNvPr id="9" name="Стрелка углом вверх 8"/>
          <p:cNvSpPr/>
          <p:nvPr/>
        </p:nvSpPr>
        <p:spPr>
          <a:xfrm rot="10800000">
            <a:off x="1214414" y="357166"/>
            <a:ext cx="1850524" cy="73152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785786" y="1428736"/>
            <a:ext cx="12673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Круглий</a:t>
            </a:r>
            <a:endParaRPr lang="uk-UA" sz="2400" b="1" dirty="0"/>
          </a:p>
        </p:txBody>
      </p:sp>
      <p:sp>
        <p:nvSpPr>
          <p:cNvPr id="11" name="Стрелка углом вверх 10"/>
          <p:cNvSpPr/>
          <p:nvPr/>
        </p:nvSpPr>
        <p:spPr>
          <a:xfrm flipV="1">
            <a:off x="5643571" y="357166"/>
            <a:ext cx="2143140" cy="74351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7002067" y="1357298"/>
            <a:ext cx="21419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Циліндричний</a:t>
            </a:r>
            <a:endParaRPr lang="uk-UA" sz="2400" b="1" dirty="0"/>
          </a:p>
        </p:txBody>
      </p:sp>
      <p:sp>
        <p:nvSpPr>
          <p:cNvPr id="13" name="Стрелка вниз 12"/>
          <p:cNvSpPr/>
          <p:nvPr/>
        </p:nvSpPr>
        <p:spPr>
          <a:xfrm rot="1860832">
            <a:off x="2715001" y="868190"/>
            <a:ext cx="428628" cy="23909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TextBox 14"/>
          <p:cNvSpPr txBox="1"/>
          <p:nvPr/>
        </p:nvSpPr>
        <p:spPr>
          <a:xfrm>
            <a:off x="1428728" y="3214686"/>
            <a:ext cx="15978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Брусковий</a:t>
            </a:r>
            <a:endParaRPr lang="uk-UA" sz="2400" b="1" dirty="0"/>
          </a:p>
        </p:txBody>
      </p:sp>
      <p:sp>
        <p:nvSpPr>
          <p:cNvPr id="16" name="Стрелка вниз 15"/>
          <p:cNvSpPr/>
          <p:nvPr/>
        </p:nvSpPr>
        <p:spPr>
          <a:xfrm rot="20031377">
            <a:off x="5700838" y="918389"/>
            <a:ext cx="386057" cy="23564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TextBox 17"/>
          <p:cNvSpPr txBox="1"/>
          <p:nvPr/>
        </p:nvSpPr>
        <p:spPr>
          <a:xfrm>
            <a:off x="5357818" y="3286124"/>
            <a:ext cx="2310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У вигляді сфери</a:t>
            </a:r>
            <a:endParaRPr lang="uk-UA" sz="2400" b="1" dirty="0"/>
          </a:p>
        </p:txBody>
      </p:sp>
      <p:sp>
        <p:nvSpPr>
          <p:cNvPr id="19" name="Стрелка вниз 18"/>
          <p:cNvSpPr/>
          <p:nvPr/>
        </p:nvSpPr>
        <p:spPr>
          <a:xfrm>
            <a:off x="4214810" y="1214422"/>
            <a:ext cx="571504" cy="38576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1" name="Рисунок 20" descr="mid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5143512"/>
            <a:ext cx="2714644" cy="171448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571868" y="5072074"/>
            <a:ext cx="2157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У вигляді кому</a:t>
            </a:r>
            <a:endParaRPr lang="uk-UA" sz="2400" b="1" dirty="0"/>
          </a:p>
        </p:txBody>
      </p:sp>
      <p:pic>
        <p:nvPicPr>
          <p:cNvPr id="22" name="Рисунок 21" descr="171706.jpg"/>
          <p:cNvPicPr>
            <a:picLocks noChangeAspect="1"/>
          </p:cNvPicPr>
          <p:nvPr/>
        </p:nvPicPr>
        <p:blipFill>
          <a:blip r:embed="rId4" cstate="print"/>
          <a:srcRect l="7923" t="12500" r="10211" b="5000"/>
          <a:stretch>
            <a:fillRect/>
          </a:stretch>
        </p:blipFill>
        <p:spPr>
          <a:xfrm>
            <a:off x="5572132" y="3714752"/>
            <a:ext cx="2214578" cy="1571636"/>
          </a:xfrm>
          <a:prstGeom prst="rect">
            <a:avLst/>
          </a:prstGeom>
        </p:spPr>
      </p:pic>
      <p:pic>
        <p:nvPicPr>
          <p:cNvPr id="24" name="Рисунок 23" descr="3_Gazda-265x26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43834" y="1785926"/>
            <a:ext cx="1500167" cy="1857388"/>
          </a:xfrm>
          <a:prstGeom prst="rect">
            <a:avLst/>
          </a:prstGeom>
        </p:spPr>
      </p:pic>
      <p:pic>
        <p:nvPicPr>
          <p:cNvPr id="25" name="Рисунок 24" descr="30364fdfe06d0a5a5eabb1a6856f752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857364"/>
            <a:ext cx="2143076" cy="1500198"/>
          </a:xfrm>
          <a:prstGeom prst="rect">
            <a:avLst/>
          </a:prstGeom>
        </p:spPr>
      </p:pic>
      <p:pic>
        <p:nvPicPr>
          <p:cNvPr id="23" name="Рисунок 22" descr="86771.jpg"/>
          <p:cNvPicPr>
            <a:picLocks noChangeAspect="1"/>
          </p:cNvPicPr>
          <p:nvPr/>
        </p:nvPicPr>
        <p:blipFill>
          <a:blip r:embed="rId7" cstate="print"/>
          <a:srcRect l="19620" t="6329" r="13924" b="10126"/>
          <a:stretch>
            <a:fillRect/>
          </a:stretch>
        </p:blipFill>
        <p:spPr>
          <a:xfrm rot="515256">
            <a:off x="211558" y="3666931"/>
            <a:ext cx="2397169" cy="3013584"/>
          </a:xfrm>
          <a:prstGeom prst="rect">
            <a:avLst/>
          </a:prstGeom>
        </p:spPr>
      </p:pic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71538" y="692696"/>
            <a:ext cx="7152920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* за способами обробки поверхні сирів</a:t>
            </a:r>
            <a:endParaRPr lang="uk-UA" sz="3200" b="1" i="1" dirty="0"/>
          </a:p>
        </p:txBody>
      </p:sp>
      <p:sp>
        <p:nvSpPr>
          <p:cNvPr id="6" name="Стрелка вниз 5"/>
          <p:cNvSpPr/>
          <p:nvPr/>
        </p:nvSpPr>
        <p:spPr>
          <a:xfrm rot="1684524">
            <a:off x="1605370" y="139724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500034" y="2348880"/>
            <a:ext cx="2316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Парафіновані</a:t>
            </a:r>
            <a:endParaRPr lang="uk-UA" sz="2800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286248" y="1340768"/>
            <a:ext cx="500066" cy="15881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2428860" y="3284985"/>
            <a:ext cx="4000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Оброблені суспензією </a:t>
            </a:r>
            <a:r>
              <a:rPr lang="uk-UA" sz="2800" b="1" dirty="0" err="1" smtClean="0"/>
              <a:t>сорбінової</a:t>
            </a:r>
            <a:r>
              <a:rPr lang="uk-UA" sz="2800" b="1" dirty="0" smtClean="0"/>
              <a:t> кислоти</a:t>
            </a:r>
            <a:endParaRPr lang="uk-UA" sz="2800" b="1" dirty="0"/>
          </a:p>
        </p:txBody>
      </p:sp>
      <p:sp>
        <p:nvSpPr>
          <p:cNvPr id="10" name="Стрелка вниз 9"/>
          <p:cNvSpPr/>
          <p:nvPr/>
        </p:nvSpPr>
        <p:spPr>
          <a:xfrm rot="19777633">
            <a:off x="7368521" y="1470833"/>
            <a:ext cx="484632" cy="9393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6715140" y="2348880"/>
            <a:ext cx="2280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/>
              <a:t>Не оброблені</a:t>
            </a:r>
            <a:endParaRPr lang="uk-UA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088232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32240" y="2996952"/>
            <a:ext cx="2016224" cy="2088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91880" y="4365104"/>
            <a:ext cx="2304256" cy="19442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928926" y="285728"/>
            <a:ext cx="3291286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4000" b="1" dirty="0" smtClean="0"/>
              <a:t>* за жирністю</a:t>
            </a:r>
            <a:endParaRPr lang="uk-UA" sz="4000" b="1" dirty="0"/>
          </a:p>
        </p:txBody>
      </p:sp>
      <p:sp>
        <p:nvSpPr>
          <p:cNvPr id="6" name="Стрелка вниз 5"/>
          <p:cNvSpPr/>
          <p:nvPr/>
        </p:nvSpPr>
        <p:spPr>
          <a:xfrm rot="2561977">
            <a:off x="1845485" y="877062"/>
            <a:ext cx="484632" cy="1629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357158" y="2571744"/>
            <a:ext cx="1300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Жирні</a:t>
            </a:r>
            <a:endParaRPr lang="uk-UA" sz="3200" b="1" dirty="0"/>
          </a:p>
        </p:txBody>
      </p:sp>
      <p:sp>
        <p:nvSpPr>
          <p:cNvPr id="8" name="Стрелка вниз 7"/>
          <p:cNvSpPr/>
          <p:nvPr/>
        </p:nvSpPr>
        <p:spPr>
          <a:xfrm rot="19295657">
            <a:off x="6577913" y="1099120"/>
            <a:ext cx="484632" cy="17969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6786578" y="2928934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/>
              <a:t>Не жирні</a:t>
            </a:r>
            <a:endParaRPr lang="uk-UA" sz="3200" b="1" dirty="0"/>
          </a:p>
        </p:txBody>
      </p:sp>
      <p:pic>
        <p:nvPicPr>
          <p:cNvPr id="11" name="Рисунок 10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500438"/>
            <a:ext cx="4929190" cy="3357562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4572000" y="5214950"/>
            <a:ext cx="2000264" cy="78581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/>
          </a:p>
        </p:txBody>
      </p:sp>
      <p:pic>
        <p:nvPicPr>
          <p:cNvPr id="13" name="Рисунок 12" descr="386065993_w0_h0_gollandskij.jpg"/>
          <p:cNvPicPr>
            <a:picLocks noChangeAspect="1"/>
          </p:cNvPicPr>
          <p:nvPr/>
        </p:nvPicPr>
        <p:blipFill>
          <a:blip r:embed="rId4" cstate="print"/>
          <a:srcRect l="3125" t="9375" r="7031" b="25000"/>
          <a:stretch>
            <a:fillRect/>
          </a:stretch>
        </p:blipFill>
        <p:spPr>
          <a:xfrm>
            <a:off x="0" y="3143248"/>
            <a:ext cx="3929090" cy="3500462"/>
          </a:xfrm>
          <a:prstGeom prst="rect">
            <a:avLst/>
          </a:prstGeom>
        </p:spPr>
      </p:pic>
      <p:sp>
        <p:nvSpPr>
          <p:cNvPr id="14" name="Овал 13"/>
          <p:cNvSpPr/>
          <p:nvPr/>
        </p:nvSpPr>
        <p:spPr>
          <a:xfrm>
            <a:off x="2786050" y="5072074"/>
            <a:ext cx="1143008" cy="92869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643042" y="214290"/>
            <a:ext cx="648664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* за  способом формування сирної маси</a:t>
            </a:r>
            <a:endParaRPr lang="uk-UA" sz="2800" b="1" dirty="0"/>
          </a:p>
        </p:txBody>
      </p:sp>
      <p:sp>
        <p:nvSpPr>
          <p:cNvPr id="6" name="Стрелка вниз 5"/>
          <p:cNvSpPr/>
          <p:nvPr/>
        </p:nvSpPr>
        <p:spPr>
          <a:xfrm rot="1968138">
            <a:off x="1672340" y="1077688"/>
            <a:ext cx="484632" cy="156947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TextBox 6"/>
          <p:cNvSpPr txBox="1"/>
          <p:nvPr/>
        </p:nvSpPr>
        <p:spPr>
          <a:xfrm>
            <a:off x="428596" y="2500306"/>
            <a:ext cx="200026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Сичужні </a:t>
            </a:r>
            <a:r>
              <a:rPr lang="uk-UA" sz="2000" b="1" i="1" dirty="0" smtClean="0"/>
              <a:t>(молоко осідається під дією сичужного </a:t>
            </a:r>
            <a:r>
              <a:rPr lang="uk-UA" sz="2000" b="1" i="1" dirty="0" err="1" smtClean="0"/>
              <a:t>ференту</a:t>
            </a:r>
            <a:r>
              <a:rPr lang="uk-UA" sz="2000" b="1" i="1" dirty="0" smtClean="0"/>
              <a:t>)</a:t>
            </a:r>
            <a:endParaRPr lang="uk-UA" sz="3200" b="1" i="1" dirty="0"/>
          </a:p>
        </p:txBody>
      </p:sp>
      <p:sp>
        <p:nvSpPr>
          <p:cNvPr id="8" name="Стрелка вниз 7"/>
          <p:cNvSpPr/>
          <p:nvPr/>
        </p:nvSpPr>
        <p:spPr>
          <a:xfrm rot="19953481">
            <a:off x="6706251" y="1091517"/>
            <a:ext cx="484632" cy="16298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TextBox 8"/>
          <p:cNvSpPr txBox="1"/>
          <p:nvPr/>
        </p:nvSpPr>
        <p:spPr>
          <a:xfrm>
            <a:off x="6572264" y="2857496"/>
            <a:ext cx="21431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Кислотні </a:t>
            </a:r>
          </a:p>
          <a:p>
            <a:r>
              <a:rPr lang="uk-UA" sz="2000" b="1" i="1" dirty="0" smtClean="0"/>
              <a:t>(молоко сквашують заквасками </a:t>
            </a:r>
            <a:r>
              <a:rPr lang="uk-UA" sz="2000" b="1" i="1" dirty="0" err="1" smtClean="0"/>
              <a:t>молочно-кислих</a:t>
            </a:r>
            <a:r>
              <a:rPr lang="uk-UA" sz="2000" b="1" i="1" dirty="0" smtClean="0"/>
              <a:t> культур)</a:t>
            </a:r>
            <a:r>
              <a:rPr lang="uk-UA" sz="2800" b="1" i="1" dirty="0" smtClean="0"/>
              <a:t> </a:t>
            </a:r>
            <a:endParaRPr lang="uk-UA" sz="2800" b="1" i="1" dirty="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28794" y="214290"/>
            <a:ext cx="5832815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* за технологічними особливостями</a:t>
            </a:r>
            <a:endParaRPr lang="uk-UA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1214422"/>
            <a:ext cx="30963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Пресовані тверді сири  з високою температурою другого нагрівання</a:t>
            </a:r>
          </a:p>
          <a:p>
            <a:r>
              <a:rPr lang="uk-UA" sz="2000" b="1" dirty="0" smtClean="0"/>
              <a:t>(</a:t>
            </a:r>
            <a:r>
              <a:rPr lang="uk-UA" sz="2000" b="1" dirty="0" smtClean="0">
                <a:solidFill>
                  <a:srgbClr val="FF0000"/>
                </a:solidFill>
              </a:rPr>
              <a:t>Швейцарський,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Український,Карпатський</a:t>
            </a:r>
            <a:r>
              <a:rPr lang="uk-UA" sz="2000" b="1" dirty="0" smtClean="0"/>
              <a:t>)</a:t>
            </a:r>
            <a:endParaRPr lang="uk-UA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63888" y="1214422"/>
            <a:ext cx="2952328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Пресовані тверді сири  з низькою температурою другого нагрівання</a:t>
            </a:r>
          </a:p>
          <a:p>
            <a:pPr algn="ctr"/>
            <a:r>
              <a:rPr lang="uk-UA" sz="2000" b="1" dirty="0" smtClean="0"/>
              <a:t>(</a:t>
            </a:r>
            <a:r>
              <a:rPr lang="uk-UA" sz="2000" b="1" dirty="0" err="1" smtClean="0">
                <a:solidFill>
                  <a:srgbClr val="FF0000"/>
                </a:solidFill>
              </a:rPr>
              <a:t>Голандський</a:t>
            </a:r>
            <a:r>
              <a:rPr lang="uk-UA" sz="2000" b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Степовий,Ярославський</a:t>
            </a:r>
            <a:r>
              <a:rPr lang="uk-UA" sz="2000" b="1" dirty="0" smtClean="0"/>
              <a:t>)</a:t>
            </a:r>
          </a:p>
          <a:p>
            <a:endParaRPr lang="uk-UA" dirty="0"/>
          </a:p>
        </p:txBody>
      </p:sp>
      <p:sp>
        <p:nvSpPr>
          <p:cNvPr id="13" name="TextBox 12"/>
          <p:cNvSpPr txBox="1"/>
          <p:nvPr/>
        </p:nvSpPr>
        <p:spPr>
          <a:xfrm>
            <a:off x="6732240" y="1214422"/>
            <a:ext cx="22322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/>
              <a:t> </a:t>
            </a:r>
            <a:r>
              <a:rPr lang="uk-UA" sz="2000" b="1" dirty="0" err="1" smtClean="0"/>
              <a:t>Самопресовані</a:t>
            </a:r>
            <a:r>
              <a:rPr lang="uk-UA" sz="2000" b="1" dirty="0" smtClean="0"/>
              <a:t>        напівтверді сири(</a:t>
            </a:r>
            <a:r>
              <a:rPr lang="uk-UA" sz="2000" b="1" dirty="0" smtClean="0">
                <a:solidFill>
                  <a:srgbClr val="FF0000"/>
                </a:solidFill>
              </a:rPr>
              <a:t>Латвійський,Пікантний</a:t>
            </a:r>
            <a:r>
              <a:rPr lang="uk-UA" sz="2000" b="1" dirty="0" smtClean="0"/>
              <a:t>)</a:t>
            </a:r>
            <a:endParaRPr lang="uk-UA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835696" y="3717032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Натуральні сири,що визрівають у полімерних плівках  (</a:t>
            </a:r>
            <a:r>
              <a:rPr lang="uk-UA" sz="2000" b="1" dirty="0" smtClean="0">
                <a:solidFill>
                  <a:srgbClr val="FF0000"/>
                </a:solidFill>
              </a:rPr>
              <a:t>Російський,</a:t>
            </a:r>
            <a:r>
              <a:rPr lang="uk-UA" sz="2000" b="1" dirty="0" err="1" smtClean="0">
                <a:solidFill>
                  <a:srgbClr val="FF0000"/>
                </a:solidFill>
              </a:rPr>
              <a:t>Голандський</a:t>
            </a:r>
            <a:r>
              <a:rPr lang="uk-UA" sz="2000" b="1" dirty="0" smtClean="0"/>
              <a:t>)</a:t>
            </a:r>
            <a:endParaRPr lang="uk-UA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724127" y="3645024"/>
            <a:ext cx="22322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Тверді сири з бродінням</a:t>
            </a:r>
          </a:p>
          <a:p>
            <a:pPr algn="ctr"/>
            <a:r>
              <a:rPr lang="uk-UA" sz="2000" b="1" dirty="0" smtClean="0"/>
              <a:t> сирної маси до пресування</a:t>
            </a:r>
          </a:p>
          <a:p>
            <a:r>
              <a:rPr lang="uk-UA" sz="2000" b="1" dirty="0" smtClean="0"/>
              <a:t>(</a:t>
            </a:r>
            <a:r>
              <a:rPr lang="uk-UA" sz="2000" b="1" dirty="0" err="1" smtClean="0">
                <a:solidFill>
                  <a:srgbClr val="FF0000"/>
                </a:solidFill>
              </a:rPr>
              <a:t>Чеддер</a:t>
            </a:r>
            <a:r>
              <a:rPr lang="uk-UA" sz="2000" b="1" dirty="0" smtClean="0">
                <a:solidFill>
                  <a:srgbClr val="FF0000"/>
                </a:solidFill>
              </a:rPr>
              <a:t>,</a:t>
            </a:r>
            <a:r>
              <a:rPr lang="uk-UA" sz="2000" b="1" dirty="0" err="1" smtClean="0">
                <a:solidFill>
                  <a:srgbClr val="FF0000"/>
                </a:solidFill>
              </a:rPr>
              <a:t>Сулугуні</a:t>
            </a:r>
            <a:r>
              <a:rPr lang="uk-UA" sz="2000" b="1" dirty="0" smtClean="0"/>
              <a:t>)</a:t>
            </a:r>
            <a:endParaRPr lang="uk-UA" sz="2000" b="1" dirty="0"/>
          </a:p>
        </p:txBody>
      </p:sp>
      <p:sp>
        <p:nvSpPr>
          <p:cNvPr id="16" name="Стрелка углом вверх 15"/>
          <p:cNvSpPr/>
          <p:nvPr/>
        </p:nvSpPr>
        <p:spPr>
          <a:xfrm flipH="1" flipV="1">
            <a:off x="785786" y="357166"/>
            <a:ext cx="1071570" cy="857256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Стрелка углом вверх 16"/>
          <p:cNvSpPr/>
          <p:nvPr/>
        </p:nvSpPr>
        <p:spPr>
          <a:xfrm flipV="1">
            <a:off x="7668344" y="332656"/>
            <a:ext cx="928694" cy="7143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елка вниз 17"/>
          <p:cNvSpPr/>
          <p:nvPr/>
        </p:nvSpPr>
        <p:spPr>
          <a:xfrm>
            <a:off x="4643438" y="642918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трелка вниз 19"/>
          <p:cNvSpPr/>
          <p:nvPr/>
        </p:nvSpPr>
        <p:spPr>
          <a:xfrm>
            <a:off x="3203848" y="764704"/>
            <a:ext cx="432048" cy="2952328"/>
          </a:xfrm>
          <a:prstGeom prst="downArrow">
            <a:avLst>
              <a:gd name="adj1" fmla="val 43046"/>
              <a:gd name="adj2" fmla="val 315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Стрелка вниз 20"/>
          <p:cNvSpPr/>
          <p:nvPr/>
        </p:nvSpPr>
        <p:spPr>
          <a:xfrm>
            <a:off x="6444208" y="836712"/>
            <a:ext cx="288032" cy="2808312"/>
          </a:xfrm>
          <a:prstGeom prst="downArrow">
            <a:avLst>
              <a:gd name="adj1" fmla="val 56396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Содержимое 3" descr="430_0.6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571736" y="214290"/>
            <a:ext cx="4134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i="1" dirty="0" smtClean="0"/>
              <a:t>* за часом визрівання</a:t>
            </a:r>
            <a:endParaRPr lang="uk-UA" sz="32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1916832"/>
            <a:ext cx="450173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Від 20 днів до 2,5 місяців </a:t>
            </a:r>
            <a:r>
              <a:rPr lang="uk-UA" sz="3600" dirty="0" smtClean="0">
                <a:solidFill>
                  <a:srgbClr val="002060"/>
                </a:solidFill>
              </a:rPr>
              <a:t>(Карпатський,</a:t>
            </a:r>
            <a:r>
              <a:rPr lang="uk-UA" sz="3600" dirty="0" err="1" smtClean="0">
                <a:solidFill>
                  <a:srgbClr val="002060"/>
                </a:solidFill>
              </a:rPr>
              <a:t>Україн-ський</a:t>
            </a:r>
            <a:r>
              <a:rPr lang="uk-UA" sz="3600" dirty="0" smtClean="0">
                <a:solidFill>
                  <a:srgbClr val="002060"/>
                </a:solidFill>
              </a:rPr>
              <a:t>,Степовий,</a:t>
            </a:r>
            <a:r>
              <a:rPr lang="uk-UA" sz="3600" dirty="0" err="1" smtClean="0">
                <a:solidFill>
                  <a:srgbClr val="002060"/>
                </a:solidFill>
              </a:rPr>
              <a:t>Лат-війський</a:t>
            </a:r>
            <a:r>
              <a:rPr lang="uk-UA" sz="3600" dirty="0" smtClean="0">
                <a:solidFill>
                  <a:srgbClr val="002060"/>
                </a:solidFill>
              </a:rPr>
              <a:t>,</a:t>
            </a:r>
            <a:r>
              <a:rPr lang="uk-UA" sz="3600" dirty="0" err="1" smtClean="0">
                <a:solidFill>
                  <a:srgbClr val="002060"/>
                </a:solidFill>
              </a:rPr>
              <a:t>Голандський</a:t>
            </a:r>
            <a:r>
              <a:rPr lang="uk-UA" dirty="0" smtClean="0">
                <a:solidFill>
                  <a:srgbClr val="002060"/>
                </a:solidFill>
              </a:rPr>
              <a:t>)</a:t>
            </a:r>
            <a:endParaRPr lang="uk-UA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00" y="1643050"/>
            <a:ext cx="33203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Від 3 до 6 місяців</a:t>
            </a:r>
          </a:p>
          <a:p>
            <a:r>
              <a:rPr lang="uk-UA" sz="3200" dirty="0" smtClean="0">
                <a:solidFill>
                  <a:srgbClr val="002060"/>
                </a:solidFill>
              </a:rPr>
              <a:t>(</a:t>
            </a:r>
            <a:r>
              <a:rPr lang="uk-UA" sz="3200" dirty="0" err="1" smtClean="0">
                <a:solidFill>
                  <a:srgbClr val="002060"/>
                </a:solidFill>
              </a:rPr>
              <a:t>Чеддер</a:t>
            </a:r>
            <a:r>
              <a:rPr lang="uk-UA" sz="3200" dirty="0" smtClean="0">
                <a:solidFill>
                  <a:srgbClr val="002060"/>
                </a:solidFill>
              </a:rPr>
              <a:t> - 3міс,</a:t>
            </a:r>
          </a:p>
          <a:p>
            <a:r>
              <a:rPr lang="uk-UA" sz="3200" dirty="0" smtClean="0">
                <a:solidFill>
                  <a:srgbClr val="002060"/>
                </a:solidFill>
              </a:rPr>
              <a:t>Швейцарський до   6 місяців</a:t>
            </a:r>
            <a:endParaRPr lang="uk-UA" sz="3200" dirty="0">
              <a:solidFill>
                <a:srgbClr val="002060"/>
              </a:solidFill>
            </a:endParaRPr>
          </a:p>
        </p:txBody>
      </p:sp>
      <p:sp>
        <p:nvSpPr>
          <p:cNvPr id="8" name="Стрелка углом вверх 7"/>
          <p:cNvSpPr/>
          <p:nvPr/>
        </p:nvSpPr>
        <p:spPr>
          <a:xfrm flipH="1" flipV="1">
            <a:off x="785786" y="428604"/>
            <a:ext cx="1643074" cy="1143008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9" name="Стрелка углом вверх 8"/>
          <p:cNvSpPr/>
          <p:nvPr/>
        </p:nvSpPr>
        <p:spPr>
          <a:xfrm flipV="1">
            <a:off x="6804248" y="428604"/>
            <a:ext cx="1196776" cy="107157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257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shurik</cp:lastModifiedBy>
  <cp:revision>23</cp:revision>
  <dcterms:created xsi:type="dcterms:W3CDTF">2018-02-26T19:33:34Z</dcterms:created>
  <dcterms:modified xsi:type="dcterms:W3CDTF">2018-03-21T23:36:54Z</dcterms:modified>
</cp:coreProperties>
</file>