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74" r:id="rId4"/>
    <p:sldId id="273" r:id="rId5"/>
    <p:sldId id="262" r:id="rId6"/>
    <p:sldId id="263" r:id="rId7"/>
    <p:sldId id="264" r:id="rId8"/>
    <p:sldId id="265" r:id="rId9"/>
    <p:sldId id="269" r:id="rId10"/>
    <p:sldId id="271" r:id="rId11"/>
    <p:sldId id="272" r:id="rId12"/>
    <p:sldId id="267" r:id="rId13"/>
    <p:sldId id="268"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32696"/>
    <a:srgbClr val="9E227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52" d="100"/>
          <a:sy n="52" d="100"/>
        </p:scale>
        <p:origin x="-1219" y="-6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5B106E36-FD25-4E2D-B0AA-010F637433A0}" type="datetimeFigureOut">
              <a:rPr lang="ru-RU" smtClean="0"/>
              <a:pPr/>
              <a:t>02.04.2018</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725C68B6-61C2-468F-89AB-4B9F7531AA68}"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02.04.2018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02.04.2018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02.04.2018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02.04.2018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02.04.2018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02.04.2018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02.04.2018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02.04.2018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02.04.2018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02.04.2018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5B106E36-FD25-4E2D-B0AA-010F637433A0}" type="datetimeFigureOut">
              <a:rPr lang="ru-RU" smtClean="0"/>
              <a:pPr/>
              <a:t>02.04.2018</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slideLayout" Target="../slideLayouts/slideLayout6.xml"/><Relationship Id="rId6" Type="http://schemas.openxmlformats.org/officeDocument/2006/relationships/image" Target="../media/image17.jpeg"/><Relationship Id="rId5" Type="http://schemas.openxmlformats.org/officeDocument/2006/relationships/image" Target="../media/image16.jpeg"/><Relationship Id="rId10" Type="http://schemas.openxmlformats.org/officeDocument/2006/relationships/image" Target="../media/image21.jpeg"/><Relationship Id="rId4" Type="http://schemas.openxmlformats.org/officeDocument/2006/relationships/image" Target="../media/image15.jpeg"/><Relationship Id="rId9" Type="http://schemas.openxmlformats.org/officeDocument/2006/relationships/image" Target="../media/image20.jpe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594522"/>
          </a:xfrm>
        </p:spPr>
        <p:txBody>
          <a:bodyPr>
            <a:normAutofit/>
          </a:bodyPr>
          <a:lstStyle/>
          <a:p>
            <a:endParaRPr lang="uk-UA" dirty="0">
              <a:solidFill>
                <a:schemeClr val="bg1"/>
              </a:solidFill>
            </a:endParaRPr>
          </a:p>
        </p:txBody>
      </p:sp>
      <p:pic>
        <p:nvPicPr>
          <p:cNvPr id="3" name="Рисунок 2" descr="http://varenuk.com/images/Istorychna-kulinariya/syry/gouda..jpg"/>
          <p:cNvPicPr/>
          <p:nvPr/>
        </p:nvPicPr>
        <p:blipFill>
          <a:blip r:embed="rId2"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684584" y="0"/>
            <a:ext cx="9828584" cy="6858000"/>
          </a:xfrm>
          <a:prstGeom prst="rect">
            <a:avLst/>
          </a:prstGeom>
          <a:noFill/>
          <a:ln>
            <a:noFill/>
          </a:ln>
        </p:spPr>
      </p:pic>
      <p:sp>
        <p:nvSpPr>
          <p:cNvPr id="4" name="Прямоугольник 3"/>
          <p:cNvSpPr/>
          <p:nvPr/>
        </p:nvSpPr>
        <p:spPr>
          <a:xfrm>
            <a:off x="179512" y="4077072"/>
            <a:ext cx="8280920" cy="10081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5400" b="1" dirty="0" smtClean="0">
                <a:solidFill>
                  <a:schemeClr val="bg1"/>
                </a:solidFill>
              </a:rPr>
              <a:t>Технологія</a:t>
            </a:r>
            <a:r>
              <a:rPr lang="uk-UA" sz="4800" b="1" dirty="0" smtClean="0">
                <a:solidFill>
                  <a:schemeClr val="bg1"/>
                </a:solidFill>
              </a:rPr>
              <a:t> твердого сиру</a:t>
            </a:r>
            <a:endParaRPr lang="uk-UA" sz="4800" b="1"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859806"/>
          </a:xfrm>
          <a:solidFill>
            <a:schemeClr val="accent2"/>
          </a:solidFill>
          <a:ln w="57150">
            <a:solidFill>
              <a:srgbClr val="002060"/>
            </a:solidFill>
          </a:ln>
          <a:effectLst>
            <a:outerShdw blurRad="76200" dist="12700" dir="2700000" sy="-23000" kx="-800400" algn="bl" rotWithShape="0">
              <a:prstClr val="black">
                <a:alpha val="20000"/>
              </a:prstClr>
            </a:outerShdw>
          </a:effectLst>
        </p:spPr>
        <p:txBody>
          <a:bodyPr>
            <a:noAutofit/>
          </a:bodyPr>
          <a:lstStyle/>
          <a:p>
            <a:pPr algn="ctr"/>
            <a:r>
              <a:rPr lang="uk-UA" sz="2800" dirty="0" smtClean="0">
                <a:solidFill>
                  <a:schemeClr val="accent1">
                    <a:lumMod val="40000"/>
                    <a:lumOff val="60000"/>
                  </a:schemeClr>
                </a:solidFill>
              </a:rPr>
              <a:t>Поради покупцям щодо  вибору твердих сирів              </a:t>
            </a:r>
            <a:r>
              <a:rPr lang="uk-UA" sz="2800" dirty="0" smtClean="0">
                <a:solidFill>
                  <a:srgbClr val="FF0000"/>
                </a:solidFill>
              </a:rPr>
              <a:t>1</a:t>
            </a:r>
            <a:endParaRPr lang="uk-UA" sz="2800" dirty="0">
              <a:solidFill>
                <a:srgbClr val="FF0000"/>
              </a:solidFill>
            </a:endParaRPr>
          </a:p>
        </p:txBody>
      </p:sp>
      <p:sp>
        <p:nvSpPr>
          <p:cNvPr id="3" name="Текст 2"/>
          <p:cNvSpPr>
            <a:spLocks noGrp="1"/>
          </p:cNvSpPr>
          <p:nvPr>
            <p:ph type="body" idx="2"/>
          </p:nvPr>
        </p:nvSpPr>
        <p:spPr>
          <a:xfrm>
            <a:off x="395536" y="2636912"/>
            <a:ext cx="3312368" cy="3888432"/>
          </a:xfrm>
        </p:spPr>
        <p:txBody>
          <a:bodyPr>
            <a:noAutofit/>
          </a:bodyPr>
          <a:lstStyle/>
          <a:p>
            <a:pPr algn="just"/>
            <a:r>
              <a:rPr lang="ru-RU" sz="1800" dirty="0" smtClean="0">
                <a:solidFill>
                  <a:schemeClr val="bg1">
                    <a:lumMod val="95000"/>
                    <a:lumOff val="5000"/>
                  </a:schemeClr>
                </a:solidFill>
              </a:rPr>
              <a:t>1. Перед покупкою </a:t>
            </a:r>
            <a:r>
              <a:rPr lang="ru-RU" sz="1800" dirty="0" err="1" smtClean="0">
                <a:solidFill>
                  <a:schemeClr val="bg1">
                    <a:lumMod val="95000"/>
                    <a:lumOff val="5000"/>
                  </a:schemeClr>
                </a:solidFill>
              </a:rPr>
              <a:t>уважно</a:t>
            </a:r>
            <a:r>
              <a:rPr lang="ru-RU" sz="1800" dirty="0" smtClean="0">
                <a:solidFill>
                  <a:schemeClr val="bg1">
                    <a:lumMod val="95000"/>
                    <a:lumOff val="5000"/>
                  </a:schemeClr>
                </a:solidFill>
              </a:rPr>
              <a:t> </a:t>
            </a:r>
            <a:r>
              <a:rPr lang="ru-RU" sz="1800" dirty="0" err="1" smtClean="0">
                <a:solidFill>
                  <a:schemeClr val="bg1">
                    <a:lumMod val="95000"/>
                    <a:lumOff val="5000"/>
                  </a:schemeClr>
                </a:solidFill>
              </a:rPr>
              <a:t>дивіться</a:t>
            </a:r>
            <a:r>
              <a:rPr lang="ru-RU" sz="1800" dirty="0" smtClean="0">
                <a:solidFill>
                  <a:schemeClr val="bg1">
                    <a:lumMod val="95000"/>
                    <a:lumOff val="5000"/>
                  </a:schemeClr>
                </a:solidFill>
              </a:rPr>
              <a:t> на склад. </a:t>
            </a:r>
            <a:r>
              <a:rPr lang="ru-RU" sz="1800" dirty="0" err="1" smtClean="0">
                <a:solidFill>
                  <a:schemeClr val="bg1">
                    <a:lumMod val="95000"/>
                    <a:lumOff val="5000"/>
                  </a:schemeClr>
                </a:solidFill>
              </a:rPr>
              <a:t>Він</a:t>
            </a:r>
            <a:r>
              <a:rPr lang="ru-RU" sz="1800" dirty="0" smtClean="0">
                <a:solidFill>
                  <a:schemeClr val="bg1">
                    <a:lumMod val="95000"/>
                    <a:lumOff val="5000"/>
                  </a:schemeClr>
                </a:solidFill>
              </a:rPr>
              <a:t> </a:t>
            </a:r>
            <a:r>
              <a:rPr lang="ru-RU" sz="1800" dirty="0" err="1" smtClean="0">
                <a:solidFill>
                  <a:schemeClr val="bg1">
                    <a:lumMod val="95000"/>
                    <a:lumOff val="5000"/>
                  </a:schemeClr>
                </a:solidFill>
              </a:rPr>
              <a:t>пишеться</a:t>
            </a:r>
            <a:r>
              <a:rPr lang="ru-RU" sz="1800" dirty="0" smtClean="0">
                <a:solidFill>
                  <a:schemeClr val="bg1">
                    <a:lumMod val="95000"/>
                    <a:lumOff val="5000"/>
                  </a:schemeClr>
                </a:solidFill>
              </a:rPr>
              <a:t> на </a:t>
            </a:r>
            <a:r>
              <a:rPr lang="ru-RU" sz="1800" dirty="0" err="1" smtClean="0">
                <a:solidFill>
                  <a:schemeClr val="bg1">
                    <a:lumMod val="95000"/>
                    <a:lumOff val="5000"/>
                  </a:schemeClr>
                </a:solidFill>
              </a:rPr>
              <a:t>етикетці</a:t>
            </a:r>
            <a:r>
              <a:rPr lang="ru-RU" sz="1800" dirty="0" smtClean="0">
                <a:solidFill>
                  <a:schemeClr val="bg1">
                    <a:lumMod val="95000"/>
                    <a:lumOff val="5000"/>
                  </a:schemeClr>
                </a:solidFill>
              </a:rPr>
              <a:t> </a:t>
            </a:r>
            <a:r>
              <a:rPr lang="ru-RU" sz="1800" dirty="0" err="1" smtClean="0">
                <a:solidFill>
                  <a:schemeClr val="bg1">
                    <a:lumMod val="95000"/>
                    <a:lumOff val="5000"/>
                  </a:schemeClr>
                </a:solidFill>
              </a:rPr>
              <a:t>сиру</a:t>
            </a:r>
            <a:r>
              <a:rPr lang="ru-RU" sz="1800" dirty="0" smtClean="0">
                <a:solidFill>
                  <a:schemeClr val="bg1">
                    <a:lumMod val="95000"/>
                    <a:lumOff val="5000"/>
                  </a:schemeClr>
                </a:solidFill>
              </a:rPr>
              <a:t>. В </a:t>
            </a:r>
            <a:r>
              <a:rPr lang="ru-RU" sz="1800" dirty="0" err="1" smtClean="0">
                <a:solidFill>
                  <a:schemeClr val="bg1">
                    <a:lumMod val="95000"/>
                    <a:lumOff val="5000"/>
                  </a:schemeClr>
                </a:solidFill>
              </a:rPr>
              <a:t>складі</a:t>
            </a:r>
            <a:r>
              <a:rPr lang="ru-RU" sz="1800" dirty="0" smtClean="0">
                <a:solidFill>
                  <a:schemeClr val="bg1">
                    <a:lumMod val="95000"/>
                    <a:lumOff val="5000"/>
                  </a:schemeClr>
                </a:solidFill>
              </a:rPr>
              <a:t> </a:t>
            </a:r>
            <a:r>
              <a:rPr lang="ru-RU" sz="1800" dirty="0" err="1" smtClean="0">
                <a:solidFill>
                  <a:schemeClr val="bg1">
                    <a:lumMod val="95000"/>
                    <a:lumOff val="5000"/>
                  </a:schemeClr>
                </a:solidFill>
              </a:rPr>
              <a:t>сиру</a:t>
            </a:r>
            <a:r>
              <a:rPr lang="ru-RU" sz="1800" dirty="0" smtClean="0">
                <a:solidFill>
                  <a:schemeClr val="bg1">
                    <a:lumMod val="95000"/>
                    <a:lumOff val="5000"/>
                  </a:schemeClr>
                </a:solidFill>
              </a:rPr>
              <a:t> повинен бути </a:t>
            </a:r>
            <a:r>
              <a:rPr lang="ru-RU" sz="1800" dirty="0" err="1" smtClean="0">
                <a:solidFill>
                  <a:schemeClr val="bg1">
                    <a:lumMod val="95000"/>
                    <a:lumOff val="5000"/>
                  </a:schemeClr>
                </a:solidFill>
              </a:rPr>
              <a:t>тільки</a:t>
            </a:r>
            <a:r>
              <a:rPr lang="ru-RU" sz="1800" dirty="0" smtClean="0">
                <a:solidFill>
                  <a:schemeClr val="bg1">
                    <a:lumMod val="95000"/>
                    <a:lumOff val="5000"/>
                  </a:schemeClr>
                </a:solidFill>
              </a:rPr>
              <a:t> жир </a:t>
            </a:r>
            <a:r>
              <a:rPr lang="ru-RU" sz="1800" dirty="0" err="1" smtClean="0">
                <a:solidFill>
                  <a:schemeClr val="bg1">
                    <a:lumMod val="95000"/>
                    <a:lumOff val="5000"/>
                  </a:schemeClr>
                </a:solidFill>
              </a:rPr>
              <a:t>з</a:t>
            </a:r>
            <a:r>
              <a:rPr lang="ru-RU" sz="1800" dirty="0" smtClean="0">
                <a:solidFill>
                  <a:schemeClr val="bg1">
                    <a:lumMod val="95000"/>
                    <a:lumOff val="5000"/>
                  </a:schemeClr>
                </a:solidFill>
              </a:rPr>
              <a:t> натурального молока, </a:t>
            </a:r>
            <a:r>
              <a:rPr lang="ru-RU" sz="1800" dirty="0" err="1" smtClean="0">
                <a:solidFill>
                  <a:schemeClr val="bg1">
                    <a:lumMod val="95000"/>
                    <a:lumOff val="5000"/>
                  </a:schemeClr>
                </a:solidFill>
              </a:rPr>
              <a:t>якщо</a:t>
            </a:r>
            <a:r>
              <a:rPr lang="ru-RU" sz="1800" dirty="0" smtClean="0">
                <a:solidFill>
                  <a:schemeClr val="bg1">
                    <a:lumMod val="95000"/>
                    <a:lumOff val="5000"/>
                  </a:schemeClr>
                </a:solidFill>
              </a:rPr>
              <a:t> в </a:t>
            </a:r>
            <a:r>
              <a:rPr lang="ru-RU" sz="1800" dirty="0" err="1" smtClean="0">
                <a:solidFill>
                  <a:schemeClr val="bg1">
                    <a:lumMod val="95000"/>
                    <a:lumOff val="5000"/>
                  </a:schemeClr>
                </a:solidFill>
              </a:rPr>
              <a:t>продукті</a:t>
            </a:r>
            <a:r>
              <a:rPr lang="ru-RU" sz="1800" dirty="0" smtClean="0">
                <a:solidFill>
                  <a:schemeClr val="bg1">
                    <a:lumMod val="95000"/>
                    <a:lumOff val="5000"/>
                  </a:schemeClr>
                </a:solidFill>
              </a:rPr>
              <a:t> </a:t>
            </a:r>
            <a:r>
              <a:rPr lang="ru-RU" sz="1800" dirty="0" err="1" smtClean="0">
                <a:solidFill>
                  <a:schemeClr val="bg1">
                    <a:lumMod val="95000"/>
                    <a:lumOff val="5000"/>
                  </a:schemeClr>
                </a:solidFill>
              </a:rPr>
              <a:t>переважають</a:t>
            </a:r>
            <a:r>
              <a:rPr lang="ru-RU" sz="1800" dirty="0" smtClean="0">
                <a:solidFill>
                  <a:schemeClr val="bg1">
                    <a:lumMod val="95000"/>
                    <a:lumOff val="5000"/>
                  </a:schemeClr>
                </a:solidFill>
              </a:rPr>
              <a:t> </a:t>
            </a:r>
            <a:r>
              <a:rPr lang="ru-RU" sz="1800" dirty="0" err="1" smtClean="0">
                <a:solidFill>
                  <a:schemeClr val="bg1">
                    <a:lumMod val="95000"/>
                    <a:lumOff val="5000"/>
                  </a:schemeClr>
                </a:solidFill>
              </a:rPr>
              <a:t>рослинні</a:t>
            </a:r>
            <a:r>
              <a:rPr lang="ru-RU" sz="1800" dirty="0" smtClean="0">
                <a:solidFill>
                  <a:schemeClr val="bg1">
                    <a:lumMod val="95000"/>
                    <a:lumOff val="5000"/>
                  </a:schemeClr>
                </a:solidFill>
              </a:rPr>
              <a:t> масла, значить </a:t>
            </a:r>
            <a:r>
              <a:rPr lang="ru-RU" sz="1800" dirty="0" err="1" smtClean="0">
                <a:solidFill>
                  <a:schemeClr val="bg1">
                    <a:lumMod val="95000"/>
                    <a:lumOff val="5000"/>
                  </a:schemeClr>
                </a:solidFill>
              </a:rPr>
              <a:t>це</a:t>
            </a:r>
            <a:r>
              <a:rPr lang="ru-RU" sz="1800" dirty="0" smtClean="0">
                <a:solidFill>
                  <a:schemeClr val="bg1">
                    <a:lumMod val="95000"/>
                    <a:lumOff val="5000"/>
                  </a:schemeClr>
                </a:solidFill>
              </a:rPr>
              <a:t> </a:t>
            </a:r>
            <a:r>
              <a:rPr lang="ru-RU" sz="1800" dirty="0" err="1" smtClean="0">
                <a:solidFill>
                  <a:schemeClr val="bg1">
                    <a:lumMod val="95000"/>
                    <a:lumOff val="5000"/>
                  </a:schemeClr>
                </a:solidFill>
              </a:rPr>
              <a:t>сирний</a:t>
            </a:r>
            <a:r>
              <a:rPr lang="ru-RU" sz="1800" dirty="0" smtClean="0">
                <a:solidFill>
                  <a:schemeClr val="bg1">
                    <a:lumMod val="95000"/>
                    <a:lumOff val="5000"/>
                  </a:schemeClr>
                </a:solidFill>
              </a:rPr>
              <a:t> продукт.</a:t>
            </a:r>
          </a:p>
          <a:p>
            <a:pPr algn="just"/>
            <a:r>
              <a:rPr lang="ru-RU" sz="1800" dirty="0" smtClean="0"/>
              <a:t> </a:t>
            </a:r>
            <a:r>
              <a:rPr lang="ru-RU" sz="1800" dirty="0" smtClean="0">
                <a:solidFill>
                  <a:schemeClr val="bg1">
                    <a:lumMod val="95000"/>
                    <a:lumOff val="5000"/>
                  </a:schemeClr>
                </a:solidFill>
              </a:rPr>
              <a:t/>
            </a:r>
            <a:br>
              <a:rPr lang="ru-RU" sz="1800" dirty="0" smtClean="0">
                <a:solidFill>
                  <a:schemeClr val="bg1">
                    <a:lumMod val="95000"/>
                    <a:lumOff val="5000"/>
                  </a:schemeClr>
                </a:solidFill>
              </a:rPr>
            </a:br>
            <a:r>
              <a:rPr lang="ru-RU" sz="1800" dirty="0" smtClean="0">
                <a:solidFill>
                  <a:schemeClr val="bg1">
                    <a:lumMod val="95000"/>
                    <a:lumOff val="5000"/>
                  </a:schemeClr>
                </a:solidFill>
              </a:rPr>
              <a:t>2.  </a:t>
            </a:r>
            <a:r>
              <a:rPr lang="ru-RU" sz="1800" dirty="0" err="1" smtClean="0">
                <a:solidFill>
                  <a:schemeClr val="bg1">
                    <a:lumMod val="95000"/>
                    <a:lumOff val="5000"/>
                  </a:schemeClr>
                </a:solidFill>
              </a:rPr>
              <a:t>Дивіться</a:t>
            </a:r>
            <a:r>
              <a:rPr lang="ru-RU" sz="1800" dirty="0" smtClean="0">
                <a:solidFill>
                  <a:schemeClr val="bg1">
                    <a:lumMod val="95000"/>
                    <a:lumOff val="5000"/>
                  </a:schemeClr>
                </a:solidFill>
              </a:rPr>
              <a:t> на </a:t>
            </a:r>
            <a:r>
              <a:rPr lang="ru-RU" sz="1800" dirty="0" err="1" smtClean="0">
                <a:solidFill>
                  <a:schemeClr val="bg1">
                    <a:lumMod val="95000"/>
                    <a:lumOff val="5000"/>
                  </a:schemeClr>
                </a:solidFill>
              </a:rPr>
              <a:t>ціну</a:t>
            </a:r>
            <a:r>
              <a:rPr lang="ru-RU" sz="1800" dirty="0" smtClean="0">
                <a:solidFill>
                  <a:schemeClr val="bg1">
                    <a:lumMod val="95000"/>
                    <a:lumOff val="5000"/>
                  </a:schemeClr>
                </a:solidFill>
              </a:rPr>
              <a:t>. </a:t>
            </a:r>
            <a:r>
              <a:rPr lang="ru-RU" sz="1800" dirty="0" err="1" smtClean="0">
                <a:solidFill>
                  <a:schemeClr val="bg1">
                    <a:lumMod val="95000"/>
                    <a:lumOff val="5000"/>
                  </a:schemeClr>
                </a:solidFill>
              </a:rPr>
              <a:t>Якщо</a:t>
            </a:r>
            <a:r>
              <a:rPr lang="ru-RU" sz="1800" dirty="0" smtClean="0">
                <a:solidFill>
                  <a:schemeClr val="bg1">
                    <a:lumMod val="95000"/>
                    <a:lumOff val="5000"/>
                  </a:schemeClr>
                </a:solidFill>
              </a:rPr>
              <a:t> сир </a:t>
            </a:r>
            <a:r>
              <a:rPr lang="ru-RU" sz="1800" dirty="0" err="1" smtClean="0">
                <a:solidFill>
                  <a:schemeClr val="bg1">
                    <a:lumMod val="95000"/>
                    <a:lumOff val="5000"/>
                  </a:schemeClr>
                </a:solidFill>
              </a:rPr>
              <a:t>виготовлений</a:t>
            </a:r>
            <a:r>
              <a:rPr lang="ru-RU" sz="1800" dirty="0" smtClean="0">
                <a:solidFill>
                  <a:schemeClr val="bg1">
                    <a:lumMod val="95000"/>
                    <a:lumOff val="5000"/>
                  </a:schemeClr>
                </a:solidFill>
              </a:rPr>
              <a:t> </a:t>
            </a:r>
            <a:r>
              <a:rPr lang="ru-RU" sz="1800" dirty="0" err="1" smtClean="0">
                <a:solidFill>
                  <a:schemeClr val="bg1">
                    <a:lumMod val="95000"/>
                    <a:lumOff val="5000"/>
                  </a:schemeClr>
                </a:solidFill>
              </a:rPr>
              <a:t>з</a:t>
            </a:r>
            <a:r>
              <a:rPr lang="ru-RU" sz="1800" dirty="0" smtClean="0">
                <a:solidFill>
                  <a:schemeClr val="bg1">
                    <a:lumMod val="95000"/>
                    <a:lumOff val="5000"/>
                  </a:schemeClr>
                </a:solidFill>
              </a:rPr>
              <a:t> </a:t>
            </a:r>
            <a:r>
              <a:rPr lang="ru-RU" sz="1800" dirty="0" err="1" smtClean="0">
                <a:solidFill>
                  <a:schemeClr val="bg1">
                    <a:lumMod val="95000"/>
                    <a:lumOff val="5000"/>
                  </a:schemeClr>
                </a:solidFill>
              </a:rPr>
              <a:t>рослинної</a:t>
            </a:r>
            <a:r>
              <a:rPr lang="ru-RU" sz="1800" dirty="0" smtClean="0">
                <a:solidFill>
                  <a:schemeClr val="bg1">
                    <a:lumMod val="95000"/>
                    <a:lumOff val="5000"/>
                  </a:schemeClr>
                </a:solidFill>
              </a:rPr>
              <a:t> </a:t>
            </a:r>
            <a:r>
              <a:rPr lang="ru-RU" sz="1800" dirty="0" err="1" smtClean="0">
                <a:solidFill>
                  <a:schemeClr val="bg1">
                    <a:lumMod val="95000"/>
                    <a:lumOff val="5000"/>
                  </a:schemeClr>
                </a:solidFill>
              </a:rPr>
              <a:t>олії</a:t>
            </a:r>
            <a:r>
              <a:rPr lang="ru-RU" sz="1800" dirty="0" smtClean="0">
                <a:solidFill>
                  <a:schemeClr val="bg1">
                    <a:lumMod val="95000"/>
                    <a:lumOff val="5000"/>
                  </a:schemeClr>
                </a:solidFill>
              </a:rPr>
              <a:t>, то </a:t>
            </a:r>
            <a:r>
              <a:rPr lang="ru-RU" sz="1800" dirty="0" err="1" smtClean="0">
                <a:solidFill>
                  <a:schemeClr val="bg1">
                    <a:lumMod val="95000"/>
                    <a:lumOff val="5000"/>
                  </a:schemeClr>
                </a:solidFill>
              </a:rPr>
              <a:t>він</a:t>
            </a:r>
            <a:r>
              <a:rPr lang="ru-RU" sz="1800" dirty="0" smtClean="0">
                <a:solidFill>
                  <a:schemeClr val="bg1">
                    <a:lumMod val="95000"/>
                    <a:lumOff val="5000"/>
                  </a:schemeClr>
                </a:solidFill>
              </a:rPr>
              <a:t> буде </a:t>
            </a:r>
            <a:r>
              <a:rPr lang="ru-RU" sz="1800" dirty="0" err="1" smtClean="0">
                <a:solidFill>
                  <a:schemeClr val="bg1">
                    <a:lumMod val="95000"/>
                    <a:lumOff val="5000"/>
                  </a:schemeClr>
                </a:solidFill>
              </a:rPr>
              <a:t>дешевше</a:t>
            </a:r>
            <a:r>
              <a:rPr lang="ru-RU" sz="1800" dirty="0" smtClean="0">
                <a:solidFill>
                  <a:schemeClr val="bg1">
                    <a:lumMod val="95000"/>
                    <a:lumOff val="5000"/>
                  </a:schemeClr>
                </a:solidFill>
              </a:rPr>
              <a:t>, </a:t>
            </a:r>
            <a:r>
              <a:rPr lang="ru-RU" sz="1800" dirty="0" err="1" smtClean="0">
                <a:solidFill>
                  <a:schemeClr val="bg1">
                    <a:lumMod val="95000"/>
                    <a:lumOff val="5000"/>
                  </a:schemeClr>
                </a:solidFill>
              </a:rPr>
              <a:t>ніж</a:t>
            </a:r>
            <a:r>
              <a:rPr lang="ru-RU" sz="1800" dirty="0" smtClean="0">
                <a:solidFill>
                  <a:schemeClr val="bg1">
                    <a:lumMod val="95000"/>
                    <a:lumOff val="5000"/>
                  </a:schemeClr>
                </a:solidFill>
              </a:rPr>
              <a:t> сир </a:t>
            </a:r>
            <a:r>
              <a:rPr lang="ru-RU" sz="1800" dirty="0" err="1" smtClean="0">
                <a:solidFill>
                  <a:schemeClr val="bg1">
                    <a:lumMod val="95000"/>
                    <a:lumOff val="5000"/>
                  </a:schemeClr>
                </a:solidFill>
              </a:rPr>
              <a:t>з</a:t>
            </a:r>
            <a:r>
              <a:rPr lang="ru-RU" sz="1800" dirty="0" smtClean="0">
                <a:solidFill>
                  <a:schemeClr val="bg1">
                    <a:lumMod val="95000"/>
                    <a:lumOff val="5000"/>
                  </a:schemeClr>
                </a:solidFill>
              </a:rPr>
              <a:t> </a:t>
            </a:r>
            <a:r>
              <a:rPr lang="ru-RU" sz="1800" dirty="0" err="1" smtClean="0">
                <a:solidFill>
                  <a:schemeClr val="bg1">
                    <a:lumMod val="95000"/>
                    <a:lumOff val="5000"/>
                  </a:schemeClr>
                </a:solidFill>
              </a:rPr>
              <a:t>натуральних</a:t>
            </a:r>
            <a:r>
              <a:rPr lang="ru-RU" sz="1800" dirty="0" smtClean="0">
                <a:solidFill>
                  <a:schemeClr val="bg1">
                    <a:lumMod val="95000"/>
                    <a:lumOff val="5000"/>
                  </a:schemeClr>
                </a:solidFill>
              </a:rPr>
              <a:t> </a:t>
            </a:r>
            <a:r>
              <a:rPr lang="ru-RU" sz="1800" dirty="0" err="1" smtClean="0">
                <a:solidFill>
                  <a:schemeClr val="bg1">
                    <a:lumMod val="95000"/>
                    <a:lumOff val="5000"/>
                  </a:schemeClr>
                </a:solidFill>
              </a:rPr>
              <a:t>компонентів</a:t>
            </a:r>
            <a:r>
              <a:rPr lang="ru-RU" sz="1800" dirty="0" smtClean="0">
                <a:solidFill>
                  <a:schemeClr val="bg1">
                    <a:lumMod val="95000"/>
                    <a:lumOff val="5000"/>
                  </a:schemeClr>
                </a:solidFill>
              </a:rPr>
              <a:t>.</a:t>
            </a:r>
          </a:p>
          <a:p>
            <a:endParaRPr lang="uk-UA" sz="1600" dirty="0">
              <a:solidFill>
                <a:schemeClr val="bg1">
                  <a:lumMod val="95000"/>
                  <a:lumOff val="5000"/>
                </a:schemeClr>
              </a:solidFill>
            </a:endParaRPr>
          </a:p>
        </p:txBody>
      </p:sp>
      <p:sp>
        <p:nvSpPr>
          <p:cNvPr id="4" name="Содержимое 3"/>
          <p:cNvSpPr>
            <a:spLocks noGrp="1"/>
          </p:cNvSpPr>
          <p:nvPr>
            <p:ph sz="half" idx="1"/>
          </p:nvPr>
        </p:nvSpPr>
        <p:spPr>
          <a:xfrm>
            <a:off x="3635896" y="332656"/>
            <a:ext cx="5256584" cy="5853113"/>
          </a:xfrm>
        </p:spPr>
        <p:txBody>
          <a:bodyPr>
            <a:normAutofit/>
          </a:bodyPr>
          <a:lstStyle/>
          <a:p>
            <a:pPr algn="just" fontAlgn="base">
              <a:buNone/>
            </a:pPr>
            <a:r>
              <a:rPr lang="ru-RU" sz="1800" dirty="0" smtClean="0">
                <a:solidFill>
                  <a:schemeClr val="bg1"/>
                </a:solidFill>
              </a:rPr>
              <a:t> 3. </a:t>
            </a:r>
            <a:r>
              <a:rPr lang="ru-RU" sz="1800" dirty="0" err="1" smtClean="0">
                <a:solidFill>
                  <a:schemeClr val="bg1"/>
                </a:solidFill>
              </a:rPr>
              <a:t>Якщо</a:t>
            </a:r>
            <a:r>
              <a:rPr lang="ru-RU" sz="1800" dirty="0" smtClean="0">
                <a:solidFill>
                  <a:schemeClr val="bg1"/>
                </a:solidFill>
              </a:rPr>
              <a:t> </a:t>
            </a:r>
            <a:r>
              <a:rPr lang="ru-RU" sz="1800" dirty="0" err="1" smtClean="0">
                <a:solidFill>
                  <a:schemeClr val="bg1"/>
                </a:solidFill>
              </a:rPr>
              <a:t>ви</a:t>
            </a:r>
            <a:r>
              <a:rPr lang="ru-RU" sz="1800" dirty="0" smtClean="0">
                <a:solidFill>
                  <a:schemeClr val="bg1"/>
                </a:solidFill>
              </a:rPr>
              <a:t> </a:t>
            </a:r>
            <a:r>
              <a:rPr lang="ru-RU" sz="1800" dirty="0" err="1" smtClean="0">
                <a:solidFill>
                  <a:schemeClr val="bg1"/>
                </a:solidFill>
              </a:rPr>
              <a:t>придбали</a:t>
            </a:r>
            <a:r>
              <a:rPr lang="ru-RU" sz="1800" dirty="0" smtClean="0">
                <a:solidFill>
                  <a:schemeClr val="bg1"/>
                </a:solidFill>
              </a:rPr>
              <a:t> сир на вагу, то </a:t>
            </a:r>
            <a:r>
              <a:rPr lang="ru-RU" sz="1800" dirty="0" err="1" smtClean="0">
                <a:solidFill>
                  <a:schemeClr val="bg1"/>
                </a:solidFill>
              </a:rPr>
              <a:t>етикетки</a:t>
            </a:r>
            <a:r>
              <a:rPr lang="ru-RU" sz="1800" dirty="0" smtClean="0">
                <a:solidFill>
                  <a:schemeClr val="bg1"/>
                </a:solidFill>
              </a:rPr>
              <a:t> </a:t>
            </a:r>
            <a:r>
              <a:rPr lang="ru-RU" sz="1800" dirty="0" err="1" smtClean="0">
                <a:solidFill>
                  <a:schemeClr val="bg1"/>
                </a:solidFill>
              </a:rPr>
              <a:t>немає</a:t>
            </a:r>
            <a:r>
              <a:rPr lang="ru-RU" sz="1800" dirty="0" smtClean="0">
                <a:solidFill>
                  <a:schemeClr val="bg1"/>
                </a:solidFill>
              </a:rPr>
              <a:t>. Тому, в </a:t>
            </a:r>
            <a:r>
              <a:rPr lang="ru-RU" sz="1800" dirty="0" err="1" smtClean="0">
                <a:solidFill>
                  <a:schemeClr val="bg1"/>
                </a:solidFill>
              </a:rPr>
              <a:t>цій</a:t>
            </a:r>
            <a:r>
              <a:rPr lang="ru-RU" sz="1800" dirty="0" smtClean="0">
                <a:solidFill>
                  <a:schemeClr val="bg1"/>
                </a:solidFill>
              </a:rPr>
              <a:t> </a:t>
            </a:r>
            <a:r>
              <a:rPr lang="ru-RU" sz="1800" dirty="0" err="1" smtClean="0">
                <a:solidFill>
                  <a:schemeClr val="bg1"/>
                </a:solidFill>
              </a:rPr>
              <a:t>ситуації</a:t>
            </a:r>
            <a:r>
              <a:rPr lang="ru-RU" sz="1800" dirty="0" smtClean="0">
                <a:solidFill>
                  <a:schemeClr val="bg1"/>
                </a:solidFill>
              </a:rPr>
              <a:t> </a:t>
            </a:r>
            <a:r>
              <a:rPr lang="ru-RU" sz="1800" dirty="0" err="1" smtClean="0">
                <a:solidFill>
                  <a:schemeClr val="bg1"/>
                </a:solidFill>
              </a:rPr>
              <a:t>є</a:t>
            </a:r>
            <a:r>
              <a:rPr lang="ru-RU" sz="1800" dirty="0" smtClean="0">
                <a:solidFill>
                  <a:schemeClr val="bg1"/>
                </a:solidFill>
              </a:rPr>
              <a:t> один </a:t>
            </a:r>
            <a:r>
              <a:rPr lang="ru-RU" sz="1800" dirty="0" err="1" smtClean="0">
                <a:solidFill>
                  <a:schemeClr val="bg1"/>
                </a:solidFill>
              </a:rPr>
              <a:t>лайфхак</a:t>
            </a:r>
            <a:r>
              <a:rPr lang="ru-RU" sz="1800" dirty="0" smtClean="0">
                <a:solidFill>
                  <a:schemeClr val="bg1"/>
                </a:solidFill>
              </a:rPr>
              <a:t>.: </a:t>
            </a:r>
            <a:r>
              <a:rPr lang="ru-RU" sz="1800" dirty="0" err="1" smtClean="0">
                <a:solidFill>
                  <a:schemeClr val="bg1"/>
                </a:solidFill>
              </a:rPr>
              <a:t>ви</a:t>
            </a:r>
            <a:r>
              <a:rPr lang="ru-RU" sz="1800" dirty="0" smtClean="0">
                <a:solidFill>
                  <a:schemeClr val="bg1"/>
                </a:solidFill>
              </a:rPr>
              <a:t> можете </a:t>
            </a:r>
            <a:r>
              <a:rPr lang="ru-RU" sz="1800" dirty="0" err="1" smtClean="0">
                <a:solidFill>
                  <a:schemeClr val="bg1"/>
                </a:solidFill>
              </a:rPr>
              <a:t>трохи</a:t>
            </a:r>
            <a:r>
              <a:rPr lang="ru-RU" sz="1800" dirty="0" smtClean="0">
                <a:solidFill>
                  <a:schemeClr val="bg1"/>
                </a:solidFill>
              </a:rPr>
              <a:t> </a:t>
            </a:r>
            <a:r>
              <a:rPr lang="ru-RU" sz="1800" dirty="0" err="1" smtClean="0">
                <a:solidFill>
                  <a:schemeClr val="bg1"/>
                </a:solidFill>
              </a:rPr>
              <a:t>натиснути</a:t>
            </a:r>
            <a:r>
              <a:rPr lang="ru-RU" sz="1800" dirty="0" smtClean="0">
                <a:solidFill>
                  <a:schemeClr val="bg1"/>
                </a:solidFill>
              </a:rPr>
              <a:t> на сир подушечками </a:t>
            </a:r>
            <a:r>
              <a:rPr lang="ru-RU" sz="1800" dirty="0" err="1" smtClean="0">
                <a:solidFill>
                  <a:schemeClr val="bg1"/>
                </a:solidFill>
              </a:rPr>
              <a:t>пальців</a:t>
            </a:r>
            <a:r>
              <a:rPr lang="ru-RU" sz="1800" dirty="0" smtClean="0">
                <a:solidFill>
                  <a:schemeClr val="bg1"/>
                </a:solidFill>
              </a:rPr>
              <a:t>. </a:t>
            </a:r>
            <a:r>
              <a:rPr lang="ru-RU" sz="1800" dirty="0" err="1" smtClean="0">
                <a:solidFill>
                  <a:schemeClr val="bg1"/>
                </a:solidFill>
              </a:rPr>
              <a:t>Якщо</a:t>
            </a:r>
            <a:r>
              <a:rPr lang="ru-RU" sz="1800" dirty="0" smtClean="0">
                <a:solidFill>
                  <a:schemeClr val="bg1"/>
                </a:solidFill>
              </a:rPr>
              <a:t> </a:t>
            </a:r>
            <a:r>
              <a:rPr lang="ru-RU" sz="1800" dirty="0" err="1" smtClean="0">
                <a:solidFill>
                  <a:schemeClr val="bg1"/>
                </a:solidFill>
              </a:rPr>
              <a:t>після</a:t>
            </a:r>
            <a:r>
              <a:rPr lang="ru-RU" sz="1800" dirty="0" smtClean="0">
                <a:solidFill>
                  <a:schemeClr val="bg1"/>
                </a:solidFill>
              </a:rPr>
              <a:t> </a:t>
            </a:r>
            <a:r>
              <a:rPr lang="ru-RU" sz="1800" dirty="0" err="1" smtClean="0">
                <a:solidFill>
                  <a:schemeClr val="bg1"/>
                </a:solidFill>
              </a:rPr>
              <a:t>натискання</a:t>
            </a:r>
            <a:r>
              <a:rPr lang="ru-RU" sz="1800" dirty="0" smtClean="0">
                <a:solidFill>
                  <a:schemeClr val="bg1"/>
                </a:solidFill>
              </a:rPr>
              <a:t> </a:t>
            </a:r>
            <a:r>
              <a:rPr lang="ru-RU" sz="1800" dirty="0" err="1" smtClean="0">
                <a:solidFill>
                  <a:schemeClr val="bg1"/>
                </a:solidFill>
              </a:rPr>
              <a:t>з</a:t>
            </a:r>
            <a:r>
              <a:rPr lang="ru-RU" sz="1800" dirty="0" smtClean="0">
                <a:solidFill>
                  <a:schemeClr val="bg1"/>
                </a:solidFill>
              </a:rPr>
              <a:t> </a:t>
            </a:r>
            <a:r>
              <a:rPr lang="ru-RU" sz="1800" dirty="0" err="1" smtClean="0">
                <a:solidFill>
                  <a:schemeClr val="bg1"/>
                </a:solidFill>
              </a:rPr>
              <a:t>сиру</a:t>
            </a:r>
            <a:r>
              <a:rPr lang="ru-RU" sz="1800" dirty="0" smtClean="0">
                <a:solidFill>
                  <a:schemeClr val="bg1"/>
                </a:solidFill>
              </a:rPr>
              <a:t> </a:t>
            </a:r>
            <a:r>
              <a:rPr lang="ru-RU" sz="1800" dirty="0" err="1" smtClean="0">
                <a:solidFill>
                  <a:schemeClr val="bg1"/>
                </a:solidFill>
              </a:rPr>
              <a:t>почне</a:t>
            </a:r>
            <a:r>
              <a:rPr lang="ru-RU" sz="1800" dirty="0" smtClean="0">
                <a:solidFill>
                  <a:schemeClr val="bg1"/>
                </a:solidFill>
              </a:rPr>
              <a:t> </a:t>
            </a:r>
            <a:r>
              <a:rPr lang="ru-RU" sz="1800" dirty="0" err="1" smtClean="0">
                <a:solidFill>
                  <a:schemeClr val="bg1"/>
                </a:solidFill>
              </a:rPr>
              <a:t>витікати</a:t>
            </a:r>
            <a:r>
              <a:rPr lang="ru-RU" sz="1800" dirty="0" smtClean="0">
                <a:solidFill>
                  <a:schemeClr val="bg1"/>
                </a:solidFill>
              </a:rPr>
              <a:t> </a:t>
            </a:r>
            <a:r>
              <a:rPr lang="ru-RU" sz="1800" dirty="0" err="1" smtClean="0">
                <a:solidFill>
                  <a:schemeClr val="bg1"/>
                </a:solidFill>
              </a:rPr>
              <a:t>рідина</a:t>
            </a:r>
            <a:r>
              <a:rPr lang="ru-RU" sz="1800" dirty="0" smtClean="0">
                <a:solidFill>
                  <a:schemeClr val="bg1"/>
                </a:solidFill>
              </a:rPr>
              <a:t>, то перед вами сир, в </a:t>
            </a:r>
            <a:r>
              <a:rPr lang="ru-RU" sz="1800" dirty="0" err="1" smtClean="0">
                <a:solidFill>
                  <a:schemeClr val="bg1"/>
                </a:solidFill>
              </a:rPr>
              <a:t>якому</a:t>
            </a:r>
            <a:r>
              <a:rPr lang="ru-RU" sz="1800" dirty="0" smtClean="0">
                <a:solidFill>
                  <a:schemeClr val="bg1"/>
                </a:solidFill>
              </a:rPr>
              <a:t> </a:t>
            </a:r>
            <a:r>
              <a:rPr lang="ru-RU" sz="1800" dirty="0" err="1" smtClean="0">
                <a:solidFill>
                  <a:schemeClr val="bg1"/>
                </a:solidFill>
              </a:rPr>
              <a:t>знаходяться</a:t>
            </a:r>
            <a:r>
              <a:rPr lang="ru-RU" sz="1800" dirty="0" smtClean="0">
                <a:solidFill>
                  <a:schemeClr val="bg1"/>
                </a:solidFill>
              </a:rPr>
              <a:t> </a:t>
            </a:r>
            <a:r>
              <a:rPr lang="ru-RU" sz="1800" dirty="0" err="1" smtClean="0">
                <a:solidFill>
                  <a:schemeClr val="bg1"/>
                </a:solidFill>
              </a:rPr>
              <a:t>жири</a:t>
            </a:r>
            <a:r>
              <a:rPr lang="ru-RU" sz="1800" dirty="0" smtClean="0">
                <a:solidFill>
                  <a:schemeClr val="bg1"/>
                </a:solidFill>
              </a:rPr>
              <a:t> </a:t>
            </a:r>
            <a:r>
              <a:rPr lang="ru-RU" sz="1800" dirty="0" err="1" smtClean="0">
                <a:solidFill>
                  <a:schemeClr val="bg1"/>
                </a:solidFill>
              </a:rPr>
              <a:t>рослинного</a:t>
            </a:r>
            <a:r>
              <a:rPr lang="ru-RU" sz="1800" dirty="0" smtClean="0">
                <a:solidFill>
                  <a:schemeClr val="bg1"/>
                </a:solidFill>
              </a:rPr>
              <a:t> </a:t>
            </a:r>
            <a:r>
              <a:rPr lang="ru-RU" sz="1800" dirty="0" err="1" smtClean="0">
                <a:solidFill>
                  <a:schemeClr val="bg1"/>
                </a:solidFill>
              </a:rPr>
              <a:t>походження</a:t>
            </a:r>
            <a:r>
              <a:rPr lang="ru-RU" sz="1800" dirty="0" smtClean="0">
                <a:solidFill>
                  <a:schemeClr val="bg1"/>
                </a:solidFill>
              </a:rPr>
              <a:t>.</a:t>
            </a:r>
            <a:endParaRPr lang="ru-RU" sz="1400" dirty="0" smtClean="0">
              <a:solidFill>
                <a:schemeClr val="bg1"/>
              </a:solidFill>
            </a:endParaRPr>
          </a:p>
          <a:p>
            <a:pPr algn="just" fontAlgn="base">
              <a:buNone/>
            </a:pPr>
            <a:r>
              <a:rPr lang="ru-RU" sz="1800" dirty="0" smtClean="0">
                <a:solidFill>
                  <a:schemeClr val="bg1"/>
                </a:solidFill>
              </a:rPr>
              <a:t>4. </a:t>
            </a:r>
            <a:r>
              <a:rPr lang="ru-RU" sz="1800" dirty="0" err="1" smtClean="0">
                <a:solidFill>
                  <a:schemeClr val="bg1"/>
                </a:solidFill>
              </a:rPr>
              <a:t>Колір</a:t>
            </a:r>
            <a:r>
              <a:rPr lang="ru-RU" sz="1800" dirty="0" smtClean="0">
                <a:solidFill>
                  <a:schemeClr val="bg1"/>
                </a:solidFill>
              </a:rPr>
              <a:t> натурального </a:t>
            </a:r>
            <a:r>
              <a:rPr lang="ru-RU" sz="1800" dirty="0" err="1" smtClean="0">
                <a:solidFill>
                  <a:schemeClr val="bg1"/>
                </a:solidFill>
              </a:rPr>
              <a:t>сиру</a:t>
            </a:r>
            <a:r>
              <a:rPr lang="ru-RU" sz="1800" dirty="0" smtClean="0">
                <a:solidFill>
                  <a:schemeClr val="bg1"/>
                </a:solidFill>
              </a:rPr>
              <a:t> </a:t>
            </a:r>
            <a:r>
              <a:rPr lang="ru-RU" sz="1800" dirty="0" err="1" smtClean="0">
                <a:solidFill>
                  <a:schemeClr val="bg1"/>
                </a:solidFill>
              </a:rPr>
              <a:t>досить</a:t>
            </a:r>
            <a:r>
              <a:rPr lang="ru-RU" sz="1800" dirty="0" smtClean="0">
                <a:solidFill>
                  <a:schemeClr val="bg1"/>
                </a:solidFill>
              </a:rPr>
              <a:t> </a:t>
            </a:r>
            <a:r>
              <a:rPr lang="ru-RU" sz="1800" dirty="0" err="1" smtClean="0">
                <a:solidFill>
                  <a:schemeClr val="bg1"/>
                </a:solidFill>
              </a:rPr>
              <a:t>рівномірний</a:t>
            </a:r>
            <a:r>
              <a:rPr lang="ru-RU" sz="1800" dirty="0" smtClean="0">
                <a:solidFill>
                  <a:schemeClr val="bg1"/>
                </a:solidFill>
              </a:rPr>
              <a:t> по </a:t>
            </a:r>
            <a:r>
              <a:rPr lang="ru-RU" sz="1800" dirty="0" err="1" smtClean="0">
                <a:solidFill>
                  <a:schemeClr val="bg1"/>
                </a:solidFill>
              </a:rPr>
              <a:t>всій</a:t>
            </a:r>
            <a:r>
              <a:rPr lang="ru-RU" sz="1800" dirty="0" smtClean="0">
                <a:solidFill>
                  <a:schemeClr val="bg1"/>
                </a:solidFill>
              </a:rPr>
              <a:t> </a:t>
            </a:r>
            <a:r>
              <a:rPr lang="ru-RU" sz="1800" dirty="0" err="1" smtClean="0">
                <a:solidFill>
                  <a:schemeClr val="bg1"/>
                </a:solidFill>
              </a:rPr>
              <a:t>поверхні</a:t>
            </a:r>
            <a:r>
              <a:rPr lang="ru-RU" sz="1800" dirty="0" smtClean="0">
                <a:solidFill>
                  <a:schemeClr val="bg1"/>
                </a:solidFill>
              </a:rPr>
              <a:t>. </a:t>
            </a:r>
            <a:r>
              <a:rPr lang="ru-RU" sz="1800" dirty="0" err="1" smtClean="0">
                <a:solidFill>
                  <a:schemeClr val="bg1"/>
                </a:solidFill>
              </a:rPr>
              <a:t>Якщо</a:t>
            </a:r>
            <a:r>
              <a:rPr lang="ru-RU" sz="1800" dirty="0" smtClean="0">
                <a:solidFill>
                  <a:schemeClr val="bg1"/>
                </a:solidFill>
              </a:rPr>
              <a:t> </a:t>
            </a:r>
            <a:r>
              <a:rPr lang="ru-RU" sz="1800" dirty="0" err="1" smtClean="0">
                <a:solidFill>
                  <a:schemeClr val="bg1"/>
                </a:solidFill>
              </a:rPr>
              <a:t>він</a:t>
            </a:r>
            <a:r>
              <a:rPr lang="ru-RU" sz="1800" dirty="0" smtClean="0">
                <a:solidFill>
                  <a:schemeClr val="bg1"/>
                </a:solidFill>
              </a:rPr>
              <a:t> </a:t>
            </a:r>
            <a:r>
              <a:rPr lang="ru-RU" sz="1800" dirty="0" err="1" smtClean="0">
                <a:solidFill>
                  <a:schemeClr val="bg1"/>
                </a:solidFill>
              </a:rPr>
              <a:t>виглядає</a:t>
            </a:r>
            <a:r>
              <a:rPr lang="ru-RU" sz="1800" dirty="0" smtClean="0">
                <a:solidFill>
                  <a:schemeClr val="bg1"/>
                </a:solidFill>
              </a:rPr>
              <a:t> </a:t>
            </a:r>
            <a:r>
              <a:rPr lang="ru-RU" sz="1800" dirty="0" err="1" smtClean="0">
                <a:solidFill>
                  <a:schemeClr val="bg1"/>
                </a:solidFill>
              </a:rPr>
              <a:t>занадто</a:t>
            </a:r>
            <a:r>
              <a:rPr lang="ru-RU" sz="1800" dirty="0" smtClean="0">
                <a:solidFill>
                  <a:schemeClr val="bg1"/>
                </a:solidFill>
              </a:rPr>
              <a:t> </a:t>
            </a:r>
            <a:r>
              <a:rPr lang="ru-RU" sz="1800" dirty="0" err="1" smtClean="0">
                <a:solidFill>
                  <a:schemeClr val="bg1"/>
                </a:solidFill>
              </a:rPr>
              <a:t>жовтим</a:t>
            </a:r>
            <a:r>
              <a:rPr lang="ru-RU" sz="1800" dirty="0" smtClean="0">
                <a:solidFill>
                  <a:schemeClr val="bg1"/>
                </a:solidFill>
              </a:rPr>
              <a:t> - </a:t>
            </a:r>
            <a:r>
              <a:rPr lang="ru-RU" sz="1800" dirty="0" err="1" smtClean="0">
                <a:solidFill>
                  <a:schemeClr val="bg1"/>
                </a:solidFill>
              </a:rPr>
              <a:t>це</a:t>
            </a:r>
            <a:r>
              <a:rPr lang="ru-RU" sz="1800" dirty="0" smtClean="0">
                <a:solidFill>
                  <a:schemeClr val="bg1"/>
                </a:solidFill>
              </a:rPr>
              <a:t> значить, </a:t>
            </a:r>
            <a:r>
              <a:rPr lang="ru-RU" sz="1800" dirty="0" err="1" smtClean="0">
                <a:solidFill>
                  <a:schemeClr val="bg1"/>
                </a:solidFill>
              </a:rPr>
              <a:t>що</a:t>
            </a:r>
            <a:r>
              <a:rPr lang="ru-RU" sz="1800" dirty="0" smtClean="0">
                <a:solidFill>
                  <a:schemeClr val="bg1"/>
                </a:solidFill>
              </a:rPr>
              <a:t> в </a:t>
            </a:r>
            <a:r>
              <a:rPr lang="ru-RU" sz="1800" dirty="0" err="1" smtClean="0">
                <a:solidFill>
                  <a:schemeClr val="bg1"/>
                </a:solidFill>
              </a:rPr>
              <a:t>нього</a:t>
            </a:r>
            <a:r>
              <a:rPr lang="ru-RU" sz="1800" dirty="0" smtClean="0">
                <a:solidFill>
                  <a:schemeClr val="bg1"/>
                </a:solidFill>
              </a:rPr>
              <a:t> додали </a:t>
            </a:r>
            <a:r>
              <a:rPr lang="ru-RU" sz="1800" dirty="0" err="1" smtClean="0">
                <a:solidFill>
                  <a:schemeClr val="bg1"/>
                </a:solidFill>
              </a:rPr>
              <a:t>барвники</a:t>
            </a:r>
            <a:r>
              <a:rPr lang="ru-RU" sz="1800" dirty="0" smtClean="0">
                <a:solidFill>
                  <a:schemeClr val="bg1"/>
                </a:solidFill>
              </a:rPr>
              <a:t> для </a:t>
            </a:r>
            <a:r>
              <a:rPr lang="ru-RU" sz="1800" dirty="0" err="1" smtClean="0">
                <a:solidFill>
                  <a:schemeClr val="bg1"/>
                </a:solidFill>
              </a:rPr>
              <a:t>фарбування</a:t>
            </a:r>
            <a:r>
              <a:rPr lang="ru-RU" sz="1800" dirty="0" smtClean="0">
                <a:solidFill>
                  <a:schemeClr val="bg1"/>
                </a:solidFill>
              </a:rPr>
              <a:t>.</a:t>
            </a:r>
          </a:p>
          <a:p>
            <a:pPr algn="just" fontAlgn="base">
              <a:buNone/>
            </a:pPr>
            <a:r>
              <a:rPr lang="ru-RU" sz="1800" dirty="0" smtClean="0">
                <a:solidFill>
                  <a:schemeClr val="bg1"/>
                </a:solidFill>
              </a:rPr>
              <a:t>5. </a:t>
            </a:r>
            <a:r>
              <a:rPr lang="ru-RU" sz="1800" dirty="0" err="1" smtClean="0">
                <a:solidFill>
                  <a:schemeClr val="bg1"/>
                </a:solidFill>
              </a:rPr>
              <a:t>Слід</a:t>
            </a:r>
            <a:r>
              <a:rPr lang="ru-RU" sz="1800" dirty="0" smtClean="0">
                <a:solidFill>
                  <a:schemeClr val="bg1"/>
                </a:solidFill>
              </a:rPr>
              <a:t> </a:t>
            </a:r>
            <a:r>
              <a:rPr lang="ru-RU" sz="1800" dirty="0" err="1" smtClean="0">
                <a:solidFill>
                  <a:schemeClr val="bg1"/>
                </a:solidFill>
              </a:rPr>
              <a:t>подивитися</a:t>
            </a:r>
            <a:r>
              <a:rPr lang="ru-RU" sz="1800" dirty="0" smtClean="0">
                <a:solidFill>
                  <a:schemeClr val="bg1"/>
                </a:solidFill>
              </a:rPr>
              <a:t> на </a:t>
            </a:r>
            <a:r>
              <a:rPr lang="ru-RU" sz="1800" dirty="0" err="1" smtClean="0">
                <a:solidFill>
                  <a:schemeClr val="bg1"/>
                </a:solidFill>
              </a:rPr>
              <a:t>розмір</a:t>
            </a:r>
            <a:r>
              <a:rPr lang="ru-RU" sz="1800" dirty="0" smtClean="0">
                <a:solidFill>
                  <a:schemeClr val="bg1"/>
                </a:solidFill>
              </a:rPr>
              <a:t> </a:t>
            </a:r>
            <a:r>
              <a:rPr lang="ru-RU" sz="1800" dirty="0" err="1" smtClean="0">
                <a:solidFill>
                  <a:schemeClr val="bg1"/>
                </a:solidFill>
              </a:rPr>
              <a:t>сиру</a:t>
            </a:r>
            <a:r>
              <a:rPr lang="ru-RU" sz="1800" dirty="0" smtClean="0">
                <a:solidFill>
                  <a:schemeClr val="bg1"/>
                </a:solidFill>
              </a:rPr>
              <a:t> </a:t>
            </a:r>
            <a:r>
              <a:rPr lang="ru-RU" sz="1800" dirty="0" err="1" smtClean="0">
                <a:solidFill>
                  <a:schemeClr val="bg1"/>
                </a:solidFill>
              </a:rPr>
              <a:t>і</a:t>
            </a:r>
            <a:r>
              <a:rPr lang="ru-RU" sz="1800" dirty="0" smtClean="0">
                <a:solidFill>
                  <a:schemeClr val="bg1"/>
                </a:solidFill>
              </a:rPr>
              <a:t> </a:t>
            </a:r>
            <a:r>
              <a:rPr lang="ru-RU" sz="1800" dirty="0" err="1" smtClean="0">
                <a:solidFill>
                  <a:schemeClr val="bg1"/>
                </a:solidFill>
              </a:rPr>
              <a:t>його</a:t>
            </a:r>
            <a:r>
              <a:rPr lang="ru-RU" sz="1800" dirty="0" smtClean="0">
                <a:solidFill>
                  <a:schemeClr val="bg1"/>
                </a:solidFill>
              </a:rPr>
              <a:t> </a:t>
            </a:r>
            <a:r>
              <a:rPr lang="ru-RU" sz="1800" dirty="0" err="1" smtClean="0">
                <a:solidFill>
                  <a:schemeClr val="bg1"/>
                </a:solidFill>
              </a:rPr>
              <a:t>сирні</a:t>
            </a:r>
            <a:r>
              <a:rPr lang="ru-RU" sz="1800" dirty="0" smtClean="0">
                <a:solidFill>
                  <a:schemeClr val="bg1"/>
                </a:solidFill>
              </a:rPr>
              <a:t> </a:t>
            </a:r>
            <a:r>
              <a:rPr lang="ru-RU" sz="1800" dirty="0" err="1" smtClean="0">
                <a:solidFill>
                  <a:schemeClr val="bg1"/>
                </a:solidFill>
              </a:rPr>
              <a:t>очі</a:t>
            </a:r>
            <a:r>
              <a:rPr lang="ru-RU" sz="1800" dirty="0" smtClean="0">
                <a:solidFill>
                  <a:schemeClr val="bg1"/>
                </a:solidFill>
              </a:rPr>
              <a:t> (</a:t>
            </a:r>
            <a:r>
              <a:rPr lang="ru-RU" sz="1800" dirty="0" err="1" smtClean="0">
                <a:solidFill>
                  <a:schemeClr val="bg1"/>
                </a:solidFill>
              </a:rPr>
              <a:t>вічка</a:t>
            </a:r>
            <a:r>
              <a:rPr lang="ru-RU" sz="1800" dirty="0" smtClean="0">
                <a:solidFill>
                  <a:schemeClr val="bg1"/>
                </a:solidFill>
              </a:rPr>
              <a:t>).Хороший </a:t>
            </a:r>
            <a:r>
              <a:rPr lang="ru-RU" sz="1800" dirty="0" err="1" smtClean="0">
                <a:solidFill>
                  <a:schemeClr val="bg1"/>
                </a:solidFill>
              </a:rPr>
              <a:t>і</a:t>
            </a:r>
            <a:r>
              <a:rPr lang="ru-RU" sz="1800" dirty="0" smtClean="0">
                <a:solidFill>
                  <a:schemeClr val="bg1"/>
                </a:solidFill>
              </a:rPr>
              <a:t> </a:t>
            </a:r>
            <a:r>
              <a:rPr lang="ru-RU" sz="1800" dirty="0" err="1" smtClean="0">
                <a:solidFill>
                  <a:schemeClr val="bg1"/>
                </a:solidFill>
              </a:rPr>
              <a:t>якісний</a:t>
            </a:r>
            <a:r>
              <a:rPr lang="ru-RU" sz="1800" dirty="0" smtClean="0">
                <a:solidFill>
                  <a:schemeClr val="bg1"/>
                </a:solidFill>
              </a:rPr>
              <a:t> сир </a:t>
            </a:r>
            <a:r>
              <a:rPr lang="ru-RU" sz="1800" dirty="0" err="1" smtClean="0">
                <a:solidFill>
                  <a:schemeClr val="bg1"/>
                </a:solidFill>
              </a:rPr>
              <a:t>має</a:t>
            </a:r>
            <a:r>
              <a:rPr lang="ru-RU" sz="1800" dirty="0" smtClean="0">
                <a:solidFill>
                  <a:schemeClr val="bg1"/>
                </a:solidFill>
              </a:rPr>
              <a:t> </a:t>
            </a:r>
            <a:r>
              <a:rPr lang="ru-RU" sz="1800" dirty="0" err="1" smtClean="0">
                <a:solidFill>
                  <a:schemeClr val="bg1"/>
                </a:solidFill>
              </a:rPr>
              <a:t>рівно-мірний</a:t>
            </a:r>
            <a:r>
              <a:rPr lang="ru-RU" sz="1800" dirty="0" smtClean="0">
                <a:solidFill>
                  <a:schemeClr val="bg1"/>
                </a:solidFill>
              </a:rPr>
              <a:t> </a:t>
            </a:r>
            <a:r>
              <a:rPr lang="ru-RU" sz="1800" dirty="0" err="1" smtClean="0">
                <a:solidFill>
                  <a:schemeClr val="bg1"/>
                </a:solidFill>
              </a:rPr>
              <a:t>малюнок</a:t>
            </a:r>
            <a:r>
              <a:rPr lang="ru-RU" sz="1800" dirty="0" smtClean="0">
                <a:solidFill>
                  <a:schemeClr val="bg1"/>
                </a:solidFill>
              </a:rPr>
              <a:t> по </a:t>
            </a:r>
            <a:r>
              <a:rPr lang="ru-RU" sz="1800" dirty="0" err="1" smtClean="0">
                <a:solidFill>
                  <a:schemeClr val="bg1"/>
                </a:solidFill>
              </a:rPr>
              <a:t>всій</a:t>
            </a:r>
            <a:r>
              <a:rPr lang="ru-RU" sz="1800" dirty="0" smtClean="0">
                <a:solidFill>
                  <a:schemeClr val="bg1"/>
                </a:solidFill>
              </a:rPr>
              <a:t> </a:t>
            </a:r>
            <a:r>
              <a:rPr lang="ru-RU" sz="1800" dirty="0" err="1" smtClean="0">
                <a:solidFill>
                  <a:schemeClr val="bg1"/>
                </a:solidFill>
              </a:rPr>
              <a:t>поверхні</a:t>
            </a:r>
            <a:r>
              <a:rPr lang="ru-RU" sz="1800" dirty="0" smtClean="0">
                <a:solidFill>
                  <a:schemeClr val="bg1"/>
                </a:solidFill>
              </a:rPr>
              <a:t>. </a:t>
            </a:r>
            <a:r>
              <a:rPr lang="ru-RU" sz="1800" dirty="0" err="1" smtClean="0">
                <a:solidFill>
                  <a:schemeClr val="bg1"/>
                </a:solidFill>
              </a:rPr>
              <a:t>Якщо</a:t>
            </a:r>
            <a:r>
              <a:rPr lang="ru-RU" sz="1800" dirty="0" smtClean="0">
                <a:solidFill>
                  <a:schemeClr val="bg1"/>
                </a:solidFill>
              </a:rPr>
              <a:t> </a:t>
            </a:r>
            <a:r>
              <a:rPr lang="ru-RU" sz="1800" dirty="0" err="1" smtClean="0">
                <a:solidFill>
                  <a:schemeClr val="bg1"/>
                </a:solidFill>
              </a:rPr>
              <a:t>вічок</a:t>
            </a:r>
            <a:r>
              <a:rPr lang="ru-RU" sz="1800" dirty="0" smtClean="0">
                <a:solidFill>
                  <a:schemeClr val="bg1"/>
                </a:solidFill>
              </a:rPr>
              <a:t> в </a:t>
            </a:r>
            <a:r>
              <a:rPr lang="ru-RU" sz="1800" dirty="0" err="1" smtClean="0">
                <a:solidFill>
                  <a:schemeClr val="bg1"/>
                </a:solidFill>
              </a:rPr>
              <a:t>центрі</a:t>
            </a:r>
            <a:r>
              <a:rPr lang="ru-RU" sz="1800" dirty="0" smtClean="0">
                <a:solidFill>
                  <a:schemeClr val="bg1"/>
                </a:solidFill>
              </a:rPr>
              <a:t> </a:t>
            </a:r>
            <a:r>
              <a:rPr lang="ru-RU" sz="1800" dirty="0" err="1" smtClean="0">
                <a:solidFill>
                  <a:schemeClr val="bg1"/>
                </a:solidFill>
              </a:rPr>
              <a:t>більше</a:t>
            </a:r>
            <a:r>
              <a:rPr lang="ru-RU" sz="1800" dirty="0" smtClean="0">
                <a:solidFill>
                  <a:schemeClr val="bg1"/>
                </a:solidFill>
              </a:rPr>
              <a:t>, </a:t>
            </a:r>
            <a:r>
              <a:rPr lang="ru-RU" sz="1800" dirty="0" err="1" smtClean="0">
                <a:solidFill>
                  <a:schemeClr val="bg1"/>
                </a:solidFill>
              </a:rPr>
              <a:t>ніж</a:t>
            </a:r>
            <a:r>
              <a:rPr lang="ru-RU" sz="1800" dirty="0" smtClean="0">
                <a:solidFill>
                  <a:schemeClr val="bg1"/>
                </a:solidFill>
              </a:rPr>
              <a:t> у </a:t>
            </a:r>
            <a:r>
              <a:rPr lang="ru-RU" sz="1800" dirty="0" err="1" smtClean="0">
                <a:solidFill>
                  <a:schemeClr val="bg1"/>
                </a:solidFill>
              </a:rPr>
              <a:t>його</a:t>
            </a:r>
            <a:r>
              <a:rPr lang="ru-RU" sz="1800" dirty="0" smtClean="0">
                <a:solidFill>
                  <a:schemeClr val="bg1"/>
                </a:solidFill>
              </a:rPr>
              <a:t> краю, то перед вами </a:t>
            </a:r>
            <a:r>
              <a:rPr lang="ru-RU" sz="1800" dirty="0" err="1" smtClean="0">
                <a:solidFill>
                  <a:schemeClr val="bg1"/>
                </a:solidFill>
              </a:rPr>
              <a:t>сирний</a:t>
            </a:r>
            <a:r>
              <a:rPr lang="ru-RU" sz="1800" dirty="0" smtClean="0">
                <a:solidFill>
                  <a:schemeClr val="bg1"/>
                </a:solidFill>
              </a:rPr>
              <a:t> продукт. Не </a:t>
            </a:r>
            <a:r>
              <a:rPr lang="ru-RU" sz="1800" dirty="0" err="1" smtClean="0">
                <a:solidFill>
                  <a:schemeClr val="bg1"/>
                </a:solidFill>
              </a:rPr>
              <a:t>беріть</a:t>
            </a:r>
            <a:r>
              <a:rPr lang="ru-RU" sz="1800" dirty="0" smtClean="0">
                <a:solidFill>
                  <a:schemeClr val="bg1"/>
                </a:solidFill>
              </a:rPr>
              <a:t> </a:t>
            </a:r>
            <a:r>
              <a:rPr lang="ru-RU" sz="1800" dirty="0" err="1" smtClean="0">
                <a:solidFill>
                  <a:schemeClr val="bg1"/>
                </a:solidFill>
              </a:rPr>
              <a:t>його</a:t>
            </a:r>
            <a:r>
              <a:rPr lang="ru-RU" sz="1800" dirty="0" smtClean="0">
                <a:solidFill>
                  <a:schemeClr val="bg1"/>
                </a:solidFill>
              </a:rPr>
              <a:t>. </a:t>
            </a:r>
          </a:p>
          <a:p>
            <a:pPr algn="just" fontAlgn="base">
              <a:buNone/>
            </a:pPr>
            <a:r>
              <a:rPr lang="ru-RU" sz="1400" dirty="0" smtClean="0">
                <a:solidFill>
                  <a:schemeClr val="bg1"/>
                </a:solidFill>
              </a:rPr>
              <a:t/>
            </a:r>
            <a:br>
              <a:rPr lang="ru-RU" sz="1400" dirty="0" smtClean="0">
                <a:solidFill>
                  <a:schemeClr val="bg1"/>
                </a:solidFill>
              </a:rPr>
            </a:br>
            <a:endParaRPr lang="uk-UA" sz="1400" dirty="0">
              <a:solidFill>
                <a:schemeClr val="bg1"/>
              </a:solidFill>
            </a:endParaRPr>
          </a:p>
        </p:txBody>
      </p:sp>
      <p:pic>
        <p:nvPicPr>
          <p:cNvPr id="5" name="Рисунок 4" descr="http://www.uarp.org/upload/news/items/2018.01.19/13.2.jpg"/>
          <p:cNvPicPr/>
          <p:nvPr/>
        </p:nvPicPr>
        <p:blipFill>
          <a:blip r:embed="rId2" cstate="print">
            <a:extLst>
              <a:ext uri="{28A0092B-C50C-407E-A947-70E740481C1C}">
                <a14:useLocalDpi xmlns:lc="http://schemas.openxmlformats.org/drawingml/2006/lockedCanvas" xmlns:pic="http://schemas.openxmlformats.org/drawingml/2006/picture"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6084168" y="5013176"/>
            <a:ext cx="2736304" cy="1656184"/>
          </a:xfrm>
          <a:prstGeom prst="rect">
            <a:avLst/>
          </a:prstGeom>
          <a:noFill/>
          <a:ln>
            <a:noFill/>
          </a:ln>
        </p:spPr>
      </p:pic>
      <p:pic>
        <p:nvPicPr>
          <p:cNvPr id="6" name="Рисунок 5" descr="http://varenuk.com/images/Istorychna-kulinariya/syry/Parmesan.jpg"/>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4283968" y="5373216"/>
            <a:ext cx="1584176" cy="1080120"/>
          </a:xfrm>
          <a:prstGeom prst="rect">
            <a:avLst/>
          </a:prstGeom>
          <a:noFill/>
          <a:ln>
            <a:solidFill>
              <a:schemeClr val="accent6">
                <a:lumMod val="50000"/>
              </a:schemeClr>
            </a:solid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88640"/>
            <a:ext cx="3008313" cy="1872208"/>
          </a:xfrm>
          <a:solidFill>
            <a:schemeClr val="accent2">
              <a:lumMod val="75000"/>
            </a:schemeClr>
          </a:solidFill>
          <a:ln w="57150">
            <a:solidFill>
              <a:schemeClr val="bg1"/>
            </a:solidFill>
          </a:ln>
          <a:effectLst>
            <a:outerShdw blurRad="76200" dist="12700" dir="2700000" sy="-23000" kx="-800400" algn="bl" rotWithShape="0">
              <a:prstClr val="black">
                <a:alpha val="20000"/>
              </a:prstClr>
            </a:outerShdw>
          </a:effectLst>
        </p:spPr>
        <p:txBody>
          <a:bodyPr>
            <a:noAutofit/>
          </a:bodyPr>
          <a:lstStyle/>
          <a:p>
            <a:r>
              <a:rPr lang="uk-UA" sz="2800" dirty="0" smtClean="0">
                <a:solidFill>
                  <a:schemeClr val="accent5">
                    <a:lumMod val="40000"/>
                    <a:lumOff val="60000"/>
                  </a:schemeClr>
                </a:solidFill>
              </a:rPr>
              <a:t>Поради покупцям щодо  вибору твердих сирів                 </a:t>
            </a:r>
            <a:r>
              <a:rPr lang="uk-UA" sz="2400" dirty="0" smtClean="0">
                <a:solidFill>
                  <a:srgbClr val="FF0000"/>
                </a:solidFill>
              </a:rPr>
              <a:t>2</a:t>
            </a:r>
            <a:endParaRPr lang="uk-UA" sz="2400" dirty="0">
              <a:solidFill>
                <a:srgbClr val="FF0000"/>
              </a:solidFill>
            </a:endParaRPr>
          </a:p>
        </p:txBody>
      </p:sp>
      <p:sp>
        <p:nvSpPr>
          <p:cNvPr id="3" name="Текст 2"/>
          <p:cNvSpPr>
            <a:spLocks noGrp="1"/>
          </p:cNvSpPr>
          <p:nvPr>
            <p:ph type="body" idx="2"/>
          </p:nvPr>
        </p:nvSpPr>
        <p:spPr>
          <a:xfrm>
            <a:off x="323528" y="2204864"/>
            <a:ext cx="3240360" cy="4392488"/>
          </a:xfrm>
        </p:spPr>
        <p:txBody>
          <a:bodyPr>
            <a:noAutofit/>
          </a:bodyPr>
          <a:lstStyle/>
          <a:p>
            <a:pPr algn="just" fontAlgn="base"/>
            <a:r>
              <a:rPr lang="ru-RU" sz="1800" dirty="0" smtClean="0">
                <a:solidFill>
                  <a:schemeClr val="bg1"/>
                </a:solidFill>
              </a:rPr>
              <a:t>6. </a:t>
            </a:r>
            <a:r>
              <a:rPr lang="ru-RU" sz="1800" dirty="0" err="1" smtClean="0">
                <a:solidFill>
                  <a:schemeClr val="bg1"/>
                </a:solidFill>
              </a:rPr>
              <a:t>Скоринка</a:t>
            </a:r>
            <a:r>
              <a:rPr lang="ru-RU" sz="1800" dirty="0" smtClean="0">
                <a:solidFill>
                  <a:schemeClr val="bg1"/>
                </a:solidFill>
              </a:rPr>
              <a:t> </a:t>
            </a:r>
            <a:r>
              <a:rPr lang="ru-RU" sz="1800" dirty="0" err="1" smtClean="0">
                <a:solidFill>
                  <a:schemeClr val="bg1"/>
                </a:solidFill>
              </a:rPr>
              <a:t>сиру</a:t>
            </a:r>
            <a:r>
              <a:rPr lang="ru-RU" sz="1800" dirty="0" smtClean="0">
                <a:solidFill>
                  <a:schemeClr val="bg1"/>
                </a:solidFill>
              </a:rPr>
              <a:t> не повинна </a:t>
            </a:r>
            <a:r>
              <a:rPr lang="ru-RU" sz="1800" dirty="0" err="1" smtClean="0">
                <a:solidFill>
                  <a:schemeClr val="bg1"/>
                </a:solidFill>
              </a:rPr>
              <a:t>мати</a:t>
            </a:r>
            <a:r>
              <a:rPr lang="ru-RU" sz="1800" dirty="0" smtClean="0">
                <a:solidFill>
                  <a:schemeClr val="bg1"/>
                </a:solidFill>
              </a:rPr>
              <a:t> </a:t>
            </a:r>
            <a:r>
              <a:rPr lang="ru-RU" sz="1800" dirty="0" err="1" smtClean="0">
                <a:solidFill>
                  <a:schemeClr val="bg1"/>
                </a:solidFill>
              </a:rPr>
              <a:t>тріщини</a:t>
            </a:r>
            <a:r>
              <a:rPr lang="ru-RU" sz="1800" dirty="0" smtClean="0">
                <a:solidFill>
                  <a:schemeClr val="bg1"/>
                </a:solidFill>
              </a:rPr>
              <a:t> </a:t>
            </a:r>
            <a:r>
              <a:rPr lang="ru-RU" sz="1800" dirty="0" err="1" smtClean="0">
                <a:solidFill>
                  <a:schemeClr val="bg1"/>
                </a:solidFill>
              </a:rPr>
              <a:t>або</a:t>
            </a:r>
            <a:r>
              <a:rPr lang="ru-RU" sz="1800" dirty="0" smtClean="0">
                <a:solidFill>
                  <a:schemeClr val="bg1"/>
                </a:solidFill>
              </a:rPr>
              <a:t> </a:t>
            </a:r>
            <a:r>
              <a:rPr lang="ru-RU" sz="1800" dirty="0" err="1" smtClean="0">
                <a:solidFill>
                  <a:schemeClr val="bg1"/>
                </a:solidFill>
              </a:rPr>
              <a:t>найменші</a:t>
            </a:r>
            <a:r>
              <a:rPr lang="ru-RU" sz="1800" dirty="0" smtClean="0">
                <a:solidFill>
                  <a:schemeClr val="bg1"/>
                </a:solidFill>
              </a:rPr>
              <a:t> </a:t>
            </a:r>
            <a:r>
              <a:rPr lang="ru-RU" sz="1800" dirty="0" err="1" smtClean="0">
                <a:solidFill>
                  <a:schemeClr val="bg1"/>
                </a:solidFill>
              </a:rPr>
              <a:t>натяки</a:t>
            </a:r>
            <a:r>
              <a:rPr lang="ru-RU" sz="1800" dirty="0" smtClean="0">
                <a:solidFill>
                  <a:schemeClr val="bg1"/>
                </a:solidFill>
              </a:rPr>
              <a:t> на </a:t>
            </a:r>
            <a:r>
              <a:rPr lang="ru-RU" sz="1800" dirty="0" err="1" smtClean="0">
                <a:solidFill>
                  <a:schemeClr val="bg1"/>
                </a:solidFill>
              </a:rPr>
              <a:t>наліт</a:t>
            </a:r>
            <a:r>
              <a:rPr lang="ru-RU" sz="1800" dirty="0" smtClean="0">
                <a:solidFill>
                  <a:schemeClr val="bg1"/>
                </a:solidFill>
              </a:rPr>
              <a:t>. </a:t>
            </a:r>
            <a:r>
              <a:rPr lang="ru-RU" sz="1800" dirty="0" err="1" smtClean="0">
                <a:solidFill>
                  <a:schemeClr val="bg1"/>
                </a:solidFill>
              </a:rPr>
              <a:t>Якщо</a:t>
            </a:r>
            <a:r>
              <a:rPr lang="ru-RU" sz="1800" dirty="0" smtClean="0">
                <a:solidFill>
                  <a:schemeClr val="bg1"/>
                </a:solidFill>
              </a:rPr>
              <a:t> </a:t>
            </a:r>
            <a:r>
              <a:rPr lang="ru-RU" sz="1800" dirty="0" err="1" smtClean="0">
                <a:solidFill>
                  <a:schemeClr val="bg1"/>
                </a:solidFill>
              </a:rPr>
              <a:t>наліт</a:t>
            </a:r>
            <a:r>
              <a:rPr lang="ru-RU" sz="1800" dirty="0" smtClean="0">
                <a:solidFill>
                  <a:schemeClr val="bg1"/>
                </a:solidFill>
              </a:rPr>
              <a:t> </a:t>
            </a:r>
            <a:r>
              <a:rPr lang="ru-RU" sz="1800" dirty="0" err="1" smtClean="0">
                <a:solidFill>
                  <a:schemeClr val="bg1"/>
                </a:solidFill>
              </a:rPr>
              <a:t>є</a:t>
            </a:r>
            <a:r>
              <a:rPr lang="ru-RU" sz="1800" dirty="0" smtClean="0">
                <a:solidFill>
                  <a:schemeClr val="bg1"/>
                </a:solidFill>
              </a:rPr>
              <a:t>, то </a:t>
            </a:r>
            <a:r>
              <a:rPr lang="ru-RU" sz="1800" dirty="0" err="1" smtClean="0">
                <a:solidFill>
                  <a:schemeClr val="bg1"/>
                </a:solidFill>
              </a:rPr>
              <a:t>це</a:t>
            </a:r>
            <a:r>
              <a:rPr lang="ru-RU" sz="1800" dirty="0" smtClean="0">
                <a:solidFill>
                  <a:schemeClr val="bg1"/>
                </a:solidFill>
              </a:rPr>
              <a:t> </a:t>
            </a:r>
            <a:r>
              <a:rPr lang="ru-RU" sz="1800" dirty="0" err="1" smtClean="0">
                <a:solidFill>
                  <a:schemeClr val="bg1"/>
                </a:solidFill>
              </a:rPr>
              <a:t>означає</a:t>
            </a:r>
            <a:r>
              <a:rPr lang="ru-RU" sz="1800" dirty="0" smtClean="0">
                <a:solidFill>
                  <a:schemeClr val="bg1"/>
                </a:solidFill>
              </a:rPr>
              <a:t>, </a:t>
            </a:r>
            <a:r>
              <a:rPr lang="ru-RU" sz="1800" dirty="0" err="1" smtClean="0">
                <a:solidFill>
                  <a:schemeClr val="bg1"/>
                </a:solidFill>
              </a:rPr>
              <a:t>що</a:t>
            </a:r>
            <a:r>
              <a:rPr lang="ru-RU" sz="1800" dirty="0" smtClean="0">
                <a:solidFill>
                  <a:schemeClr val="bg1"/>
                </a:solidFill>
              </a:rPr>
              <a:t> при </a:t>
            </a:r>
            <a:r>
              <a:rPr lang="ru-RU" sz="1800" dirty="0" err="1" smtClean="0">
                <a:solidFill>
                  <a:schemeClr val="bg1"/>
                </a:solidFill>
              </a:rPr>
              <a:t>зберіганні</a:t>
            </a:r>
            <a:r>
              <a:rPr lang="ru-RU" sz="1800" dirty="0" smtClean="0">
                <a:solidFill>
                  <a:schemeClr val="bg1"/>
                </a:solidFill>
              </a:rPr>
              <a:t> </a:t>
            </a:r>
            <a:r>
              <a:rPr lang="ru-RU" sz="1800" dirty="0" err="1" smtClean="0">
                <a:solidFill>
                  <a:schemeClr val="bg1"/>
                </a:solidFill>
              </a:rPr>
              <a:t>сиру</a:t>
            </a:r>
            <a:r>
              <a:rPr lang="ru-RU" sz="1800" dirty="0" smtClean="0">
                <a:solidFill>
                  <a:schemeClr val="bg1"/>
                </a:solidFill>
              </a:rPr>
              <a:t> </a:t>
            </a:r>
            <a:r>
              <a:rPr lang="ru-RU" sz="1800" dirty="0" err="1" smtClean="0">
                <a:solidFill>
                  <a:schemeClr val="bg1"/>
                </a:solidFill>
              </a:rPr>
              <a:t>були</a:t>
            </a:r>
            <a:r>
              <a:rPr lang="ru-RU" sz="1800" dirty="0" smtClean="0">
                <a:solidFill>
                  <a:schemeClr val="bg1"/>
                </a:solidFill>
              </a:rPr>
              <a:t> </a:t>
            </a:r>
            <a:r>
              <a:rPr lang="ru-RU" sz="1800" dirty="0" err="1" smtClean="0">
                <a:solidFill>
                  <a:schemeClr val="bg1"/>
                </a:solidFill>
              </a:rPr>
              <a:t>допущені</a:t>
            </a:r>
            <a:r>
              <a:rPr lang="ru-RU" sz="1800" dirty="0" smtClean="0">
                <a:solidFill>
                  <a:schemeClr val="bg1"/>
                </a:solidFill>
              </a:rPr>
              <a:t> </a:t>
            </a:r>
            <a:r>
              <a:rPr lang="ru-RU" sz="1800" dirty="0" err="1" smtClean="0">
                <a:solidFill>
                  <a:schemeClr val="bg1"/>
                </a:solidFill>
              </a:rPr>
              <a:t>порушення</a:t>
            </a:r>
            <a:r>
              <a:rPr lang="ru-RU" sz="1800" dirty="0" smtClean="0">
                <a:solidFill>
                  <a:schemeClr val="bg1"/>
                </a:solidFill>
              </a:rPr>
              <a:t>. </a:t>
            </a:r>
            <a:r>
              <a:rPr lang="ru-RU" sz="1800" dirty="0" err="1" smtClean="0">
                <a:solidFill>
                  <a:schemeClr val="bg1"/>
                </a:solidFill>
              </a:rPr>
              <a:t>Він</a:t>
            </a:r>
            <a:r>
              <a:rPr lang="ru-RU" sz="1800" dirty="0" smtClean="0">
                <a:solidFill>
                  <a:schemeClr val="bg1"/>
                </a:solidFill>
              </a:rPr>
              <a:t> </a:t>
            </a:r>
            <a:r>
              <a:rPr lang="ru-RU" sz="1800" dirty="0" err="1" smtClean="0">
                <a:solidFill>
                  <a:schemeClr val="bg1"/>
                </a:solidFill>
              </a:rPr>
              <a:t>міг</a:t>
            </a:r>
            <a:r>
              <a:rPr lang="ru-RU" sz="1800" dirty="0" smtClean="0">
                <a:solidFill>
                  <a:schemeClr val="bg1"/>
                </a:solidFill>
              </a:rPr>
              <a:t> </a:t>
            </a:r>
            <a:r>
              <a:rPr lang="ru-RU" sz="1800" dirty="0" err="1" smtClean="0">
                <a:solidFill>
                  <a:schemeClr val="bg1"/>
                </a:solidFill>
              </a:rPr>
              <a:t>зіпсуватися</a:t>
            </a:r>
            <a:r>
              <a:rPr lang="ru-RU" sz="1800" dirty="0" smtClean="0">
                <a:solidFill>
                  <a:schemeClr val="bg1"/>
                </a:solidFill>
              </a:rPr>
              <a:t>, тому </a:t>
            </a:r>
            <a:r>
              <a:rPr lang="ru-RU" sz="1800" dirty="0" err="1" smtClean="0">
                <a:solidFill>
                  <a:schemeClr val="bg1"/>
                </a:solidFill>
              </a:rPr>
              <a:t>його</a:t>
            </a:r>
            <a:r>
              <a:rPr lang="ru-RU" sz="1800" dirty="0" smtClean="0">
                <a:solidFill>
                  <a:schemeClr val="bg1"/>
                </a:solidFill>
              </a:rPr>
              <a:t> </a:t>
            </a:r>
            <a:r>
              <a:rPr lang="ru-RU" sz="1800" dirty="0" err="1" smtClean="0">
                <a:solidFill>
                  <a:schemeClr val="bg1"/>
                </a:solidFill>
              </a:rPr>
              <a:t>краще</a:t>
            </a:r>
            <a:r>
              <a:rPr lang="ru-RU" sz="1800" dirty="0" smtClean="0">
                <a:solidFill>
                  <a:schemeClr val="bg1"/>
                </a:solidFill>
              </a:rPr>
              <a:t> </a:t>
            </a:r>
            <a:r>
              <a:rPr lang="ru-RU" sz="1800" dirty="0" err="1" smtClean="0">
                <a:solidFill>
                  <a:schemeClr val="bg1"/>
                </a:solidFill>
              </a:rPr>
              <a:t>обійти</a:t>
            </a:r>
            <a:r>
              <a:rPr lang="ru-RU" sz="1800" dirty="0" smtClean="0">
                <a:solidFill>
                  <a:schemeClr val="bg1"/>
                </a:solidFill>
              </a:rPr>
              <a:t> стороною.</a:t>
            </a:r>
          </a:p>
          <a:p>
            <a:pPr algn="just" fontAlgn="base"/>
            <a:r>
              <a:rPr lang="ru-RU" sz="1800" dirty="0" smtClean="0">
                <a:solidFill>
                  <a:schemeClr val="bg1"/>
                </a:solidFill>
              </a:rPr>
              <a:t>7.Якщо </a:t>
            </a:r>
            <a:r>
              <a:rPr lang="ru-RU" sz="1800" dirty="0" err="1" smtClean="0">
                <a:solidFill>
                  <a:schemeClr val="bg1"/>
                </a:solidFill>
              </a:rPr>
              <a:t>ви</a:t>
            </a:r>
            <a:r>
              <a:rPr lang="ru-RU" sz="1800" dirty="0" smtClean="0">
                <a:solidFill>
                  <a:schemeClr val="bg1"/>
                </a:solidFill>
              </a:rPr>
              <a:t> любите пармезан </a:t>
            </a:r>
            <a:r>
              <a:rPr lang="ru-RU" sz="1800" dirty="0" err="1" smtClean="0">
                <a:solidFill>
                  <a:schemeClr val="bg1"/>
                </a:solidFill>
              </a:rPr>
              <a:t>або</a:t>
            </a:r>
            <a:r>
              <a:rPr lang="ru-RU" sz="1800" dirty="0" smtClean="0">
                <a:solidFill>
                  <a:schemeClr val="bg1"/>
                </a:solidFill>
              </a:rPr>
              <a:t> </a:t>
            </a:r>
            <a:r>
              <a:rPr lang="ru-RU" sz="1800" dirty="0" err="1" smtClean="0">
                <a:solidFill>
                  <a:schemeClr val="bg1"/>
                </a:solidFill>
              </a:rPr>
              <a:t>інші</a:t>
            </a:r>
            <a:r>
              <a:rPr lang="ru-RU" sz="1800" dirty="0" smtClean="0">
                <a:solidFill>
                  <a:schemeClr val="bg1"/>
                </a:solidFill>
              </a:rPr>
              <a:t> </a:t>
            </a:r>
            <a:r>
              <a:rPr lang="ru-RU" sz="1800" dirty="0" err="1" smtClean="0">
                <a:solidFill>
                  <a:schemeClr val="bg1"/>
                </a:solidFill>
              </a:rPr>
              <a:t>сорти</a:t>
            </a:r>
            <a:r>
              <a:rPr lang="ru-RU" sz="1800" dirty="0" smtClean="0">
                <a:solidFill>
                  <a:schemeClr val="bg1"/>
                </a:solidFill>
              </a:rPr>
              <a:t>, то </a:t>
            </a:r>
            <a:r>
              <a:rPr lang="ru-RU" sz="1800" dirty="0" err="1" smtClean="0">
                <a:solidFill>
                  <a:schemeClr val="bg1"/>
                </a:solidFill>
              </a:rPr>
              <a:t>варто</a:t>
            </a:r>
            <a:r>
              <a:rPr lang="ru-RU" sz="1800" dirty="0" smtClean="0">
                <a:solidFill>
                  <a:schemeClr val="bg1"/>
                </a:solidFill>
              </a:rPr>
              <a:t> </a:t>
            </a:r>
            <a:r>
              <a:rPr lang="ru-RU" sz="1800" dirty="0" err="1" smtClean="0">
                <a:solidFill>
                  <a:schemeClr val="bg1"/>
                </a:solidFill>
              </a:rPr>
              <a:t>звернути</a:t>
            </a:r>
            <a:r>
              <a:rPr lang="ru-RU" sz="1800" dirty="0" smtClean="0">
                <a:solidFill>
                  <a:schemeClr val="bg1"/>
                </a:solidFill>
              </a:rPr>
              <a:t> </a:t>
            </a:r>
            <a:r>
              <a:rPr lang="ru-RU" sz="1800" dirty="0" err="1" smtClean="0">
                <a:solidFill>
                  <a:schemeClr val="bg1"/>
                </a:solidFill>
              </a:rPr>
              <a:t>свій</a:t>
            </a:r>
            <a:r>
              <a:rPr lang="ru-RU" sz="1800" dirty="0" smtClean="0">
                <a:solidFill>
                  <a:schemeClr val="bg1"/>
                </a:solidFill>
              </a:rPr>
              <a:t> </a:t>
            </a:r>
            <a:r>
              <a:rPr lang="ru-RU" sz="1800" dirty="0" err="1" smtClean="0">
                <a:solidFill>
                  <a:schemeClr val="bg1"/>
                </a:solidFill>
              </a:rPr>
              <a:t>погляд</a:t>
            </a:r>
            <a:r>
              <a:rPr lang="ru-RU" sz="1800" dirty="0" smtClean="0">
                <a:solidFill>
                  <a:schemeClr val="bg1"/>
                </a:solidFill>
              </a:rPr>
              <a:t> на </a:t>
            </a:r>
            <a:r>
              <a:rPr lang="ru-RU" sz="1800" dirty="0" err="1" smtClean="0">
                <a:solidFill>
                  <a:schemeClr val="bg1"/>
                </a:solidFill>
              </a:rPr>
              <a:t>ціну</a:t>
            </a:r>
            <a:r>
              <a:rPr lang="ru-RU" sz="1800" dirty="0" smtClean="0">
                <a:solidFill>
                  <a:schemeClr val="bg1"/>
                </a:solidFill>
              </a:rPr>
              <a:t> продукту </a:t>
            </a:r>
            <a:r>
              <a:rPr lang="ru-RU" sz="1800" dirty="0" err="1" smtClean="0">
                <a:solidFill>
                  <a:schemeClr val="bg1"/>
                </a:solidFill>
              </a:rPr>
              <a:t>і</a:t>
            </a:r>
            <a:r>
              <a:rPr lang="ru-RU" sz="1800" dirty="0" smtClean="0">
                <a:solidFill>
                  <a:schemeClr val="bg1"/>
                </a:solidFill>
              </a:rPr>
              <a:t> </a:t>
            </a:r>
            <a:r>
              <a:rPr lang="ru-RU" sz="1800" dirty="0" err="1" smtClean="0">
                <a:solidFill>
                  <a:schemeClr val="bg1"/>
                </a:solidFill>
              </a:rPr>
              <a:t>виробника</a:t>
            </a:r>
            <a:r>
              <a:rPr lang="ru-RU" sz="1800" dirty="0" smtClean="0">
                <a:solidFill>
                  <a:schemeClr val="bg1"/>
                </a:solidFill>
              </a:rPr>
              <a:t>. Чим </a:t>
            </a:r>
            <a:r>
              <a:rPr lang="ru-RU" sz="1800" dirty="0" err="1" smtClean="0">
                <a:solidFill>
                  <a:schemeClr val="bg1"/>
                </a:solidFill>
              </a:rPr>
              <a:t>вища</a:t>
            </a:r>
            <a:r>
              <a:rPr lang="ru-RU" sz="1800" dirty="0" smtClean="0">
                <a:solidFill>
                  <a:schemeClr val="bg1"/>
                </a:solidFill>
              </a:rPr>
              <a:t> </a:t>
            </a:r>
            <a:r>
              <a:rPr lang="ru-RU" sz="1800" dirty="0" err="1" smtClean="0">
                <a:solidFill>
                  <a:schemeClr val="bg1"/>
                </a:solidFill>
              </a:rPr>
              <a:t>ціна</a:t>
            </a:r>
            <a:r>
              <a:rPr lang="ru-RU" sz="1800" dirty="0" smtClean="0">
                <a:solidFill>
                  <a:schemeClr val="bg1"/>
                </a:solidFill>
              </a:rPr>
              <a:t> </a:t>
            </a:r>
            <a:r>
              <a:rPr lang="ru-RU" sz="1800" dirty="0" err="1" smtClean="0">
                <a:solidFill>
                  <a:schemeClr val="bg1"/>
                </a:solidFill>
              </a:rPr>
              <a:t>і</a:t>
            </a:r>
            <a:r>
              <a:rPr lang="ru-RU" sz="1800" dirty="0" smtClean="0">
                <a:solidFill>
                  <a:schemeClr val="bg1"/>
                </a:solidFill>
              </a:rPr>
              <a:t> </a:t>
            </a:r>
            <a:r>
              <a:rPr lang="ru-RU" sz="1800" dirty="0" err="1" smtClean="0">
                <a:solidFill>
                  <a:schemeClr val="bg1"/>
                </a:solidFill>
              </a:rPr>
              <a:t>чим</a:t>
            </a:r>
            <a:r>
              <a:rPr lang="ru-RU" sz="1800" dirty="0" smtClean="0">
                <a:solidFill>
                  <a:schemeClr val="bg1"/>
                </a:solidFill>
              </a:rPr>
              <a:t> </a:t>
            </a:r>
            <a:r>
              <a:rPr lang="ru-RU" sz="1800" dirty="0" err="1" smtClean="0">
                <a:solidFill>
                  <a:schemeClr val="bg1"/>
                </a:solidFill>
              </a:rPr>
              <a:t>вище</a:t>
            </a:r>
            <a:r>
              <a:rPr lang="ru-RU" sz="1800" dirty="0" smtClean="0">
                <a:solidFill>
                  <a:schemeClr val="bg1"/>
                </a:solidFill>
              </a:rPr>
              <a:t> </a:t>
            </a:r>
            <a:r>
              <a:rPr lang="ru-RU" sz="1800" dirty="0" err="1" smtClean="0">
                <a:solidFill>
                  <a:schemeClr val="bg1"/>
                </a:solidFill>
              </a:rPr>
              <a:t>репутація</a:t>
            </a:r>
            <a:r>
              <a:rPr lang="ru-RU" sz="1800" dirty="0" smtClean="0">
                <a:solidFill>
                  <a:schemeClr val="bg1"/>
                </a:solidFill>
              </a:rPr>
              <a:t> </a:t>
            </a:r>
            <a:r>
              <a:rPr lang="ru-RU" sz="1800" dirty="0" err="1" smtClean="0">
                <a:solidFill>
                  <a:schemeClr val="bg1"/>
                </a:solidFill>
              </a:rPr>
              <a:t>виробника</a:t>
            </a:r>
            <a:r>
              <a:rPr lang="ru-RU" sz="1800" dirty="0" smtClean="0">
                <a:solidFill>
                  <a:schemeClr val="bg1"/>
                </a:solidFill>
              </a:rPr>
              <a:t>, </a:t>
            </a:r>
            <a:r>
              <a:rPr lang="ru-RU" sz="1800" dirty="0" err="1" smtClean="0">
                <a:solidFill>
                  <a:schemeClr val="bg1"/>
                </a:solidFill>
              </a:rPr>
              <a:t>тим</a:t>
            </a:r>
            <a:r>
              <a:rPr lang="ru-RU" sz="1800" dirty="0" smtClean="0">
                <a:solidFill>
                  <a:schemeClr val="bg1"/>
                </a:solidFill>
              </a:rPr>
              <a:t> </a:t>
            </a:r>
            <a:r>
              <a:rPr lang="ru-RU" sz="1800" dirty="0" err="1" smtClean="0">
                <a:solidFill>
                  <a:schemeClr val="bg1"/>
                </a:solidFill>
              </a:rPr>
              <a:t>якісніший</a:t>
            </a:r>
            <a:r>
              <a:rPr lang="ru-RU" sz="1800" dirty="0" smtClean="0">
                <a:solidFill>
                  <a:schemeClr val="bg1"/>
                </a:solidFill>
              </a:rPr>
              <a:t>  буде сир. </a:t>
            </a:r>
            <a:endParaRPr lang="uk-UA" sz="1800" dirty="0" smtClean="0">
              <a:solidFill>
                <a:schemeClr val="bg1"/>
              </a:solidFill>
            </a:endParaRPr>
          </a:p>
        </p:txBody>
      </p:sp>
      <p:sp>
        <p:nvSpPr>
          <p:cNvPr id="4" name="Содержимое 3"/>
          <p:cNvSpPr>
            <a:spLocks noGrp="1"/>
          </p:cNvSpPr>
          <p:nvPr>
            <p:ph sz="half" idx="1"/>
          </p:nvPr>
        </p:nvSpPr>
        <p:spPr/>
        <p:txBody>
          <a:bodyPr>
            <a:normAutofit/>
          </a:bodyPr>
          <a:lstStyle/>
          <a:p>
            <a:pPr algn="just" fontAlgn="base"/>
            <a:r>
              <a:rPr lang="ru-RU" sz="1800" dirty="0" smtClean="0">
                <a:solidFill>
                  <a:schemeClr val="bg1"/>
                </a:solidFill>
              </a:rPr>
              <a:t>8. В </a:t>
            </a:r>
            <a:r>
              <a:rPr lang="ru-RU" sz="1800" dirty="0" err="1" smtClean="0">
                <a:solidFill>
                  <a:schemeClr val="bg1"/>
                </a:solidFill>
              </a:rPr>
              <a:t>інших</a:t>
            </a:r>
            <a:r>
              <a:rPr lang="ru-RU" sz="1800" dirty="0" smtClean="0">
                <a:solidFill>
                  <a:schemeClr val="bg1"/>
                </a:solidFill>
              </a:rPr>
              <a:t> </a:t>
            </a:r>
            <a:r>
              <a:rPr lang="ru-RU" sz="1800" dirty="0" err="1" smtClean="0">
                <a:solidFill>
                  <a:schemeClr val="bg1"/>
                </a:solidFill>
              </a:rPr>
              <a:t>ситуаціях</a:t>
            </a:r>
            <a:r>
              <a:rPr lang="ru-RU" sz="1800" dirty="0" smtClean="0">
                <a:solidFill>
                  <a:schemeClr val="bg1"/>
                </a:solidFill>
              </a:rPr>
              <a:t>, коли </a:t>
            </a:r>
            <a:r>
              <a:rPr lang="ru-RU" sz="1800" dirty="0" err="1" smtClean="0">
                <a:solidFill>
                  <a:schemeClr val="bg1"/>
                </a:solidFill>
              </a:rPr>
              <a:t>ви</a:t>
            </a:r>
            <a:r>
              <a:rPr lang="ru-RU" sz="1800" dirty="0" smtClean="0">
                <a:solidFill>
                  <a:schemeClr val="bg1"/>
                </a:solidFill>
              </a:rPr>
              <a:t> не </a:t>
            </a:r>
            <a:r>
              <a:rPr lang="ru-RU" sz="1800" dirty="0" err="1" smtClean="0">
                <a:solidFill>
                  <a:schemeClr val="bg1"/>
                </a:solidFill>
              </a:rPr>
              <a:t>знаєте</a:t>
            </a:r>
            <a:r>
              <a:rPr lang="ru-RU" sz="1800" dirty="0" smtClean="0">
                <a:solidFill>
                  <a:schemeClr val="bg1"/>
                </a:solidFill>
              </a:rPr>
              <a:t>, </a:t>
            </a:r>
            <a:r>
              <a:rPr lang="ru-RU" sz="1800" dirty="0" err="1" smtClean="0">
                <a:solidFill>
                  <a:schemeClr val="bg1"/>
                </a:solidFill>
              </a:rPr>
              <a:t>який</a:t>
            </a:r>
            <a:r>
              <a:rPr lang="ru-RU" sz="1800" dirty="0" smtClean="0">
                <a:solidFill>
                  <a:schemeClr val="bg1"/>
                </a:solidFill>
              </a:rPr>
              <a:t> сир </a:t>
            </a:r>
            <a:r>
              <a:rPr lang="ru-RU" sz="1800" dirty="0" err="1" smtClean="0">
                <a:solidFill>
                  <a:schemeClr val="bg1"/>
                </a:solidFill>
              </a:rPr>
              <a:t>вибрати</a:t>
            </a:r>
            <a:r>
              <a:rPr lang="ru-RU" sz="1800" dirty="0" smtClean="0">
                <a:solidFill>
                  <a:schemeClr val="bg1"/>
                </a:solidFill>
              </a:rPr>
              <a:t> </a:t>
            </a:r>
            <a:r>
              <a:rPr lang="ru-RU" sz="1800" dirty="0" err="1" smtClean="0">
                <a:solidFill>
                  <a:schemeClr val="bg1"/>
                </a:solidFill>
              </a:rPr>
              <a:t>і</a:t>
            </a:r>
            <a:r>
              <a:rPr lang="ru-RU" sz="1800" dirty="0" smtClean="0">
                <a:solidFill>
                  <a:schemeClr val="bg1"/>
                </a:solidFill>
              </a:rPr>
              <a:t> не </a:t>
            </a:r>
            <a:r>
              <a:rPr lang="ru-RU" sz="1800" dirty="0" err="1" smtClean="0">
                <a:solidFill>
                  <a:schemeClr val="bg1"/>
                </a:solidFill>
              </a:rPr>
              <a:t>хочете</a:t>
            </a:r>
            <a:r>
              <a:rPr lang="ru-RU" sz="1800" dirty="0" smtClean="0">
                <a:solidFill>
                  <a:schemeClr val="bg1"/>
                </a:solidFill>
              </a:rPr>
              <a:t> </a:t>
            </a:r>
            <a:r>
              <a:rPr lang="ru-RU" sz="1800" dirty="0" err="1" smtClean="0">
                <a:solidFill>
                  <a:schemeClr val="bg1"/>
                </a:solidFill>
              </a:rPr>
              <a:t>помилитися</a:t>
            </a:r>
            <a:r>
              <a:rPr lang="ru-RU" sz="1800" dirty="0" smtClean="0">
                <a:solidFill>
                  <a:schemeClr val="bg1"/>
                </a:solidFill>
              </a:rPr>
              <a:t>, то </a:t>
            </a:r>
            <a:r>
              <a:rPr lang="ru-RU" sz="1800" dirty="0" err="1" smtClean="0">
                <a:solidFill>
                  <a:schemeClr val="bg1"/>
                </a:solidFill>
              </a:rPr>
              <a:t>застосовуйте</a:t>
            </a:r>
            <a:r>
              <a:rPr lang="ru-RU" sz="1800" dirty="0" smtClean="0">
                <a:solidFill>
                  <a:schemeClr val="bg1"/>
                </a:solidFill>
              </a:rPr>
              <a:t> </a:t>
            </a:r>
            <a:r>
              <a:rPr lang="ru-RU" sz="1800" dirty="0" err="1" smtClean="0">
                <a:solidFill>
                  <a:schemeClr val="bg1"/>
                </a:solidFill>
              </a:rPr>
              <a:t>наші</a:t>
            </a:r>
            <a:r>
              <a:rPr lang="ru-RU" sz="1800" dirty="0" smtClean="0">
                <a:solidFill>
                  <a:schemeClr val="bg1"/>
                </a:solidFill>
              </a:rPr>
              <a:t> </a:t>
            </a:r>
            <a:r>
              <a:rPr lang="ru-RU" sz="1800" dirty="0" err="1" smtClean="0">
                <a:solidFill>
                  <a:schemeClr val="bg1"/>
                </a:solidFill>
              </a:rPr>
              <a:t>поради</a:t>
            </a:r>
            <a:r>
              <a:rPr lang="ru-RU" sz="1800" dirty="0" smtClean="0">
                <a:solidFill>
                  <a:schemeClr val="bg1"/>
                </a:solidFill>
              </a:rPr>
              <a:t>.</a:t>
            </a:r>
          </a:p>
          <a:p>
            <a:pPr algn="just" fontAlgn="base"/>
            <a:r>
              <a:rPr lang="ru-RU" sz="1800" dirty="0" smtClean="0">
                <a:solidFill>
                  <a:schemeClr val="bg1"/>
                </a:solidFill>
              </a:rPr>
              <a:t> </a:t>
            </a:r>
            <a:br>
              <a:rPr lang="ru-RU" sz="1800" dirty="0" smtClean="0">
                <a:solidFill>
                  <a:schemeClr val="bg1"/>
                </a:solidFill>
              </a:rPr>
            </a:br>
            <a:r>
              <a:rPr lang="ru-RU" sz="1800" dirty="0" smtClean="0">
                <a:solidFill>
                  <a:schemeClr val="bg1"/>
                </a:solidFill>
              </a:rPr>
              <a:t>9. Коли </a:t>
            </a:r>
            <a:r>
              <a:rPr lang="ru-RU" sz="1800" dirty="0" err="1" smtClean="0">
                <a:solidFill>
                  <a:schemeClr val="bg1"/>
                </a:solidFill>
              </a:rPr>
              <a:t>ви</a:t>
            </a:r>
            <a:r>
              <a:rPr lang="ru-RU" sz="1800" dirty="0" smtClean="0">
                <a:solidFill>
                  <a:schemeClr val="bg1"/>
                </a:solidFill>
              </a:rPr>
              <a:t> </a:t>
            </a:r>
            <a:r>
              <a:rPr lang="ru-RU" sz="1800" dirty="0" err="1" smtClean="0">
                <a:solidFill>
                  <a:schemeClr val="bg1"/>
                </a:solidFill>
              </a:rPr>
              <a:t>вже</a:t>
            </a:r>
            <a:r>
              <a:rPr lang="ru-RU" sz="1800" dirty="0" smtClean="0">
                <a:solidFill>
                  <a:schemeClr val="bg1"/>
                </a:solidFill>
              </a:rPr>
              <a:t> купили сир, то </a:t>
            </a:r>
            <a:r>
              <a:rPr lang="ru-RU" sz="1800" dirty="0" err="1" smtClean="0">
                <a:solidFill>
                  <a:schemeClr val="bg1"/>
                </a:solidFill>
              </a:rPr>
              <a:t>можна</a:t>
            </a:r>
            <a:r>
              <a:rPr lang="ru-RU" sz="1800" dirty="0" smtClean="0">
                <a:solidFill>
                  <a:schemeClr val="bg1"/>
                </a:solidFill>
              </a:rPr>
              <a:t> </a:t>
            </a:r>
            <a:r>
              <a:rPr lang="ru-RU" sz="1800" dirty="0" err="1" smtClean="0">
                <a:solidFill>
                  <a:schemeClr val="bg1"/>
                </a:solidFill>
              </a:rPr>
              <a:t>перевірити</a:t>
            </a:r>
            <a:r>
              <a:rPr lang="ru-RU" sz="1800" dirty="0" smtClean="0">
                <a:solidFill>
                  <a:schemeClr val="bg1"/>
                </a:solidFill>
              </a:rPr>
              <a:t> </a:t>
            </a:r>
            <a:r>
              <a:rPr lang="ru-RU" sz="1800" dirty="0" err="1" smtClean="0">
                <a:solidFill>
                  <a:schemeClr val="bg1"/>
                </a:solidFill>
              </a:rPr>
              <a:t>його</a:t>
            </a:r>
            <a:r>
              <a:rPr lang="ru-RU" sz="1800" dirty="0" smtClean="0">
                <a:solidFill>
                  <a:schemeClr val="bg1"/>
                </a:solidFill>
              </a:rPr>
              <a:t> на </a:t>
            </a:r>
            <a:r>
              <a:rPr lang="ru-RU" sz="1800" dirty="0" err="1" smtClean="0">
                <a:solidFill>
                  <a:schemeClr val="bg1"/>
                </a:solidFill>
              </a:rPr>
              <a:t>натуральність</a:t>
            </a:r>
            <a:r>
              <a:rPr lang="ru-RU" sz="1800" dirty="0" smtClean="0">
                <a:solidFill>
                  <a:schemeClr val="bg1"/>
                </a:solidFill>
              </a:rPr>
              <a:t> </a:t>
            </a:r>
            <a:r>
              <a:rPr lang="ru-RU" sz="1800" dirty="0" err="1" smtClean="0">
                <a:solidFill>
                  <a:schemeClr val="bg1"/>
                </a:solidFill>
              </a:rPr>
              <a:t>і</a:t>
            </a:r>
            <a:r>
              <a:rPr lang="ru-RU" sz="1800" dirty="0" smtClean="0">
                <a:solidFill>
                  <a:schemeClr val="bg1"/>
                </a:solidFill>
              </a:rPr>
              <a:t> </a:t>
            </a:r>
            <a:r>
              <a:rPr lang="ru-RU" sz="1800" dirty="0" err="1" smtClean="0">
                <a:solidFill>
                  <a:schemeClr val="bg1"/>
                </a:solidFill>
              </a:rPr>
              <a:t>вдома</a:t>
            </a:r>
            <a:r>
              <a:rPr lang="ru-RU" sz="1800" dirty="0" smtClean="0">
                <a:solidFill>
                  <a:schemeClr val="bg1"/>
                </a:solidFill>
              </a:rPr>
              <a:t>. Для </a:t>
            </a:r>
            <a:r>
              <a:rPr lang="ru-RU" sz="1800" dirty="0" err="1" smtClean="0">
                <a:solidFill>
                  <a:schemeClr val="bg1"/>
                </a:solidFill>
              </a:rPr>
              <a:t>цього</a:t>
            </a:r>
            <a:r>
              <a:rPr lang="ru-RU" sz="1800" dirty="0" smtClean="0">
                <a:solidFill>
                  <a:schemeClr val="bg1"/>
                </a:solidFill>
              </a:rPr>
              <a:t> треба </a:t>
            </a:r>
            <a:r>
              <a:rPr lang="ru-RU" sz="1800" dirty="0" err="1" smtClean="0">
                <a:solidFill>
                  <a:schemeClr val="bg1"/>
                </a:solidFill>
              </a:rPr>
              <a:t>взяти</a:t>
            </a:r>
            <a:r>
              <a:rPr lang="ru-RU" sz="1800" dirty="0" smtClean="0">
                <a:solidFill>
                  <a:schemeClr val="bg1"/>
                </a:solidFill>
              </a:rPr>
              <a:t> маленький </a:t>
            </a:r>
            <a:r>
              <a:rPr lang="ru-RU" sz="1800" dirty="0" err="1" smtClean="0">
                <a:solidFill>
                  <a:schemeClr val="bg1"/>
                </a:solidFill>
              </a:rPr>
              <a:t>шматочок</a:t>
            </a:r>
            <a:r>
              <a:rPr lang="ru-RU" sz="1800" dirty="0" smtClean="0">
                <a:solidFill>
                  <a:schemeClr val="bg1"/>
                </a:solidFill>
              </a:rPr>
              <a:t> </a:t>
            </a:r>
            <a:r>
              <a:rPr lang="ru-RU" sz="1800" dirty="0" err="1" smtClean="0">
                <a:solidFill>
                  <a:schemeClr val="bg1"/>
                </a:solidFill>
              </a:rPr>
              <a:t>сиру</a:t>
            </a:r>
            <a:r>
              <a:rPr lang="ru-RU" sz="1800" dirty="0" smtClean="0">
                <a:solidFill>
                  <a:schemeClr val="bg1"/>
                </a:solidFill>
              </a:rPr>
              <a:t> </a:t>
            </a:r>
            <a:r>
              <a:rPr lang="ru-RU" sz="1800" dirty="0" err="1" smtClean="0">
                <a:solidFill>
                  <a:schemeClr val="bg1"/>
                </a:solidFill>
              </a:rPr>
              <a:t>і</a:t>
            </a:r>
            <a:r>
              <a:rPr lang="ru-RU" sz="1800" dirty="0" smtClean="0">
                <a:solidFill>
                  <a:schemeClr val="bg1"/>
                </a:solidFill>
              </a:rPr>
              <a:t> </a:t>
            </a:r>
            <a:r>
              <a:rPr lang="ru-RU" sz="1800" dirty="0" err="1" smtClean="0">
                <a:solidFill>
                  <a:schemeClr val="bg1"/>
                </a:solidFill>
              </a:rPr>
              <a:t>спробувати</a:t>
            </a:r>
            <a:r>
              <a:rPr lang="ru-RU" sz="1800" dirty="0" smtClean="0">
                <a:solidFill>
                  <a:schemeClr val="bg1"/>
                </a:solidFill>
              </a:rPr>
              <a:t> </a:t>
            </a:r>
            <a:r>
              <a:rPr lang="ru-RU" sz="1800" dirty="0" err="1" smtClean="0">
                <a:solidFill>
                  <a:schemeClr val="bg1"/>
                </a:solidFill>
              </a:rPr>
              <a:t>зігнути</a:t>
            </a:r>
            <a:r>
              <a:rPr lang="ru-RU" sz="1800" dirty="0" smtClean="0">
                <a:solidFill>
                  <a:schemeClr val="bg1"/>
                </a:solidFill>
              </a:rPr>
              <a:t> </a:t>
            </a:r>
            <a:r>
              <a:rPr lang="ru-RU" sz="1800" dirty="0" err="1" smtClean="0">
                <a:solidFill>
                  <a:schemeClr val="bg1"/>
                </a:solidFill>
              </a:rPr>
              <a:t>його</a:t>
            </a:r>
            <a:r>
              <a:rPr lang="ru-RU" sz="1800" dirty="0" smtClean="0">
                <a:solidFill>
                  <a:schemeClr val="bg1"/>
                </a:solidFill>
              </a:rPr>
              <a:t> </a:t>
            </a:r>
            <a:r>
              <a:rPr lang="ru-RU" sz="1800" dirty="0" err="1" smtClean="0">
                <a:solidFill>
                  <a:schemeClr val="bg1"/>
                </a:solidFill>
              </a:rPr>
              <a:t>під</a:t>
            </a:r>
            <a:r>
              <a:rPr lang="ru-RU" sz="1800" dirty="0" smtClean="0">
                <a:solidFill>
                  <a:schemeClr val="bg1"/>
                </a:solidFill>
              </a:rPr>
              <a:t> кутом в 90 </a:t>
            </a:r>
            <a:r>
              <a:rPr lang="ru-RU" sz="1800" dirty="0" err="1" smtClean="0">
                <a:solidFill>
                  <a:schemeClr val="bg1"/>
                </a:solidFill>
              </a:rPr>
              <a:t>градусів</a:t>
            </a:r>
            <a:r>
              <a:rPr lang="ru-RU" sz="1800" dirty="0" smtClean="0">
                <a:solidFill>
                  <a:schemeClr val="bg1"/>
                </a:solidFill>
              </a:rPr>
              <a:t>. </a:t>
            </a:r>
            <a:r>
              <a:rPr lang="ru-RU" sz="1800" dirty="0" err="1" smtClean="0">
                <a:solidFill>
                  <a:schemeClr val="bg1"/>
                </a:solidFill>
              </a:rPr>
              <a:t>Якщо</a:t>
            </a:r>
            <a:r>
              <a:rPr lang="ru-RU" sz="1800" dirty="0" smtClean="0">
                <a:solidFill>
                  <a:schemeClr val="bg1"/>
                </a:solidFill>
              </a:rPr>
              <a:t> </a:t>
            </a:r>
            <a:r>
              <a:rPr lang="ru-RU" sz="1800" dirty="0" err="1" smtClean="0">
                <a:solidFill>
                  <a:schemeClr val="bg1"/>
                </a:solidFill>
              </a:rPr>
              <a:t>він</a:t>
            </a:r>
            <a:r>
              <a:rPr lang="ru-RU" sz="1800" dirty="0" smtClean="0">
                <a:solidFill>
                  <a:schemeClr val="bg1"/>
                </a:solidFill>
              </a:rPr>
              <a:t> не </a:t>
            </a:r>
            <a:r>
              <a:rPr lang="ru-RU" sz="1800" dirty="0" err="1" smtClean="0">
                <a:solidFill>
                  <a:schemeClr val="bg1"/>
                </a:solidFill>
              </a:rPr>
              <a:t>зламається</a:t>
            </a:r>
            <a:r>
              <a:rPr lang="ru-RU" sz="1800" dirty="0" smtClean="0">
                <a:solidFill>
                  <a:schemeClr val="bg1"/>
                </a:solidFill>
              </a:rPr>
              <a:t> в </a:t>
            </a:r>
            <a:r>
              <a:rPr lang="ru-RU" sz="1800" dirty="0" err="1" smtClean="0">
                <a:solidFill>
                  <a:schemeClr val="bg1"/>
                </a:solidFill>
              </a:rPr>
              <a:t>місці</a:t>
            </a:r>
            <a:r>
              <a:rPr lang="ru-RU" sz="1800" dirty="0" smtClean="0">
                <a:solidFill>
                  <a:schemeClr val="bg1"/>
                </a:solidFill>
              </a:rPr>
              <a:t> </a:t>
            </a:r>
            <a:r>
              <a:rPr lang="ru-RU" sz="1800" dirty="0" err="1" smtClean="0">
                <a:solidFill>
                  <a:schemeClr val="bg1"/>
                </a:solidFill>
              </a:rPr>
              <a:t>вигину</a:t>
            </a:r>
            <a:r>
              <a:rPr lang="ru-RU" sz="1800" dirty="0" smtClean="0">
                <a:solidFill>
                  <a:schemeClr val="bg1"/>
                </a:solidFill>
              </a:rPr>
              <a:t>, то перед вами </a:t>
            </a:r>
            <a:r>
              <a:rPr lang="ru-RU" sz="1800" dirty="0" err="1" smtClean="0">
                <a:solidFill>
                  <a:schemeClr val="bg1"/>
                </a:solidFill>
              </a:rPr>
              <a:t>натуральний</a:t>
            </a:r>
            <a:r>
              <a:rPr lang="ru-RU" sz="1800" dirty="0" smtClean="0">
                <a:solidFill>
                  <a:schemeClr val="bg1"/>
                </a:solidFill>
              </a:rPr>
              <a:t> продукт. </a:t>
            </a:r>
            <a:r>
              <a:rPr lang="ru-RU" sz="1800" dirty="0" err="1" smtClean="0">
                <a:solidFill>
                  <a:schemeClr val="bg1"/>
                </a:solidFill>
              </a:rPr>
              <a:t>Якщо</a:t>
            </a:r>
            <a:r>
              <a:rPr lang="ru-RU" sz="1800" dirty="0" smtClean="0">
                <a:solidFill>
                  <a:schemeClr val="bg1"/>
                </a:solidFill>
              </a:rPr>
              <a:t> ж </a:t>
            </a:r>
            <a:r>
              <a:rPr lang="ru-RU" sz="1800" dirty="0" err="1" smtClean="0">
                <a:solidFill>
                  <a:schemeClr val="bg1"/>
                </a:solidFill>
              </a:rPr>
              <a:t>він</a:t>
            </a:r>
            <a:r>
              <a:rPr lang="ru-RU" sz="1800" dirty="0" smtClean="0">
                <a:solidFill>
                  <a:schemeClr val="bg1"/>
                </a:solidFill>
              </a:rPr>
              <a:t> </a:t>
            </a:r>
            <a:r>
              <a:rPr lang="ru-RU" sz="1800" dirty="0" err="1" smtClean="0">
                <a:solidFill>
                  <a:schemeClr val="bg1"/>
                </a:solidFill>
              </a:rPr>
              <a:t>зламається</a:t>
            </a:r>
            <a:r>
              <a:rPr lang="ru-RU" sz="1800" dirty="0" smtClean="0">
                <a:solidFill>
                  <a:schemeClr val="bg1"/>
                </a:solidFill>
              </a:rPr>
              <a:t>, то значить </a:t>
            </a:r>
            <a:r>
              <a:rPr lang="ru-RU" sz="1800" dirty="0" err="1" smtClean="0">
                <a:solidFill>
                  <a:schemeClr val="bg1"/>
                </a:solidFill>
              </a:rPr>
              <a:t>ви</a:t>
            </a:r>
            <a:r>
              <a:rPr lang="ru-RU" sz="1800" dirty="0" smtClean="0">
                <a:solidFill>
                  <a:schemeClr val="bg1"/>
                </a:solidFill>
              </a:rPr>
              <a:t> </a:t>
            </a:r>
            <a:r>
              <a:rPr lang="ru-RU" sz="1800" dirty="0" err="1" smtClean="0">
                <a:solidFill>
                  <a:schemeClr val="bg1"/>
                </a:solidFill>
              </a:rPr>
              <a:t>тримаєте</a:t>
            </a:r>
            <a:r>
              <a:rPr lang="ru-RU" sz="1800" dirty="0" smtClean="0">
                <a:solidFill>
                  <a:schemeClr val="bg1"/>
                </a:solidFill>
              </a:rPr>
              <a:t> в руках </a:t>
            </a:r>
            <a:r>
              <a:rPr lang="ru-RU" sz="1800" dirty="0" err="1" smtClean="0">
                <a:solidFill>
                  <a:schemeClr val="bg1"/>
                </a:solidFill>
              </a:rPr>
              <a:t>ненатуральний</a:t>
            </a:r>
            <a:r>
              <a:rPr lang="ru-RU" sz="1800" dirty="0" smtClean="0">
                <a:solidFill>
                  <a:schemeClr val="bg1"/>
                </a:solidFill>
              </a:rPr>
              <a:t> сир.</a:t>
            </a:r>
            <a:endParaRPr lang="uk-UA" sz="1800" dirty="0" smtClean="0">
              <a:solidFill>
                <a:schemeClr val="bg1"/>
              </a:solidFill>
            </a:endParaRPr>
          </a:p>
          <a:p>
            <a:pPr algn="just" fontAlgn="base"/>
            <a:endParaRPr lang="ru-RU" sz="2100" dirty="0" smtClean="0">
              <a:solidFill>
                <a:schemeClr val="bg1"/>
              </a:solidFill>
            </a:endParaRPr>
          </a:p>
        </p:txBody>
      </p:sp>
      <p:pic>
        <p:nvPicPr>
          <p:cNvPr id="5" name="Рисунок 4" descr="http://www.uarp.org/upload/news/items/2018.01.19/13.jpg"/>
          <p:cNvPicPr/>
          <p:nvPr/>
        </p:nvPicPr>
        <p:blipFill>
          <a:blip r:embed="rId2" cstate="print">
            <a:extLst>
              <a:ext uri="{28A0092B-C50C-407E-A947-70E740481C1C}">
                <a14:useLocalDpi xmlns:lc="http://schemas.openxmlformats.org/drawingml/2006/lockedCanvas" xmlns:pic="http://schemas.openxmlformats.org/drawingml/2006/picture" xmlns="" xmlns:wpc="http://schemas.microsoft.com/office/word/2010/wordprocessingCanvas" xmlns:mc="http://schemas.openxmlformats.org/markup-compatibility/2006"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5796136" y="3933056"/>
            <a:ext cx="2808311" cy="2664296"/>
          </a:xfrm>
          <a:prstGeom prst="rect">
            <a:avLst/>
          </a:prstGeom>
          <a:noFill/>
          <a:ln w="38100">
            <a:solidFill>
              <a:schemeClr val="bg1"/>
            </a:solidFill>
          </a:ln>
        </p:spPr>
      </p:pic>
      <p:pic>
        <p:nvPicPr>
          <p:cNvPr id="6" name="Рисунок 5" descr="http://varenuk.com/images/Istorychna-kulinariya/syry/Parmesan.jpg"/>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3923928" y="5085184"/>
            <a:ext cx="1656184" cy="151216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274638"/>
            <a:ext cx="7416824" cy="5962674"/>
          </a:xfrm>
        </p:spPr>
        <p:txBody>
          <a:bodyPr>
            <a:normAutofit/>
          </a:bodyPr>
          <a:lstStyle/>
          <a:p>
            <a:r>
              <a:rPr lang="uk-UA" sz="2000" dirty="0" smtClean="0">
                <a:solidFill>
                  <a:schemeClr val="bg1">
                    <a:lumMod val="95000"/>
                    <a:lumOff val="5000"/>
                  </a:schemeClr>
                </a:solidFill>
                <a:effectLst/>
                <a:latin typeface="+mn-lt"/>
              </a:rPr>
              <a:t>Завдання додому</a:t>
            </a:r>
            <a:r>
              <a:rPr lang="uk-UA" sz="2000" b="0" dirty="0" smtClean="0">
                <a:solidFill>
                  <a:schemeClr val="bg1">
                    <a:lumMod val="95000"/>
                    <a:lumOff val="5000"/>
                  </a:schemeClr>
                </a:solidFill>
                <a:effectLst/>
                <a:latin typeface="+mn-lt"/>
              </a:rPr>
              <a:t>:</a:t>
            </a:r>
            <a:br>
              <a:rPr lang="uk-UA" sz="2000" b="0" dirty="0" smtClean="0">
                <a:solidFill>
                  <a:schemeClr val="bg1">
                    <a:lumMod val="95000"/>
                    <a:lumOff val="5000"/>
                  </a:schemeClr>
                </a:solidFill>
                <a:effectLst/>
                <a:latin typeface="+mn-lt"/>
              </a:rPr>
            </a:br>
            <a:r>
              <a:rPr lang="uk-UA" sz="2000" b="0" dirty="0" smtClean="0">
                <a:solidFill>
                  <a:schemeClr val="bg1">
                    <a:lumMod val="95000"/>
                    <a:lumOff val="5000"/>
                  </a:schemeClr>
                </a:solidFill>
                <a:effectLst/>
                <a:latin typeface="+mn-lt"/>
              </a:rPr>
              <a:t/>
            </a:r>
            <a:br>
              <a:rPr lang="uk-UA" sz="2000" b="0" dirty="0" smtClean="0">
                <a:solidFill>
                  <a:schemeClr val="bg1">
                    <a:lumMod val="95000"/>
                    <a:lumOff val="5000"/>
                  </a:schemeClr>
                </a:solidFill>
                <a:effectLst/>
                <a:latin typeface="+mn-lt"/>
              </a:rPr>
            </a:br>
            <a:r>
              <a:rPr lang="uk-UA" sz="2000" b="0" dirty="0" smtClean="0">
                <a:solidFill>
                  <a:schemeClr val="bg1">
                    <a:lumMod val="95000"/>
                    <a:lumOff val="5000"/>
                  </a:schemeClr>
                </a:solidFill>
                <a:effectLst/>
                <a:latin typeface="+mn-lt"/>
              </a:rPr>
              <a:t> </a:t>
            </a:r>
            <a:r>
              <a:rPr lang="uk-UA" sz="2000" i="1" dirty="0" smtClean="0">
                <a:solidFill>
                  <a:schemeClr val="bg1">
                    <a:lumMod val="95000"/>
                    <a:lumOff val="5000"/>
                  </a:schemeClr>
                </a:solidFill>
                <a:effectLst/>
                <a:latin typeface="+mn-lt"/>
              </a:rPr>
              <a:t>Самостійне вивчення</a:t>
            </a:r>
            <a:r>
              <a:rPr lang="uk-UA" sz="2000" b="0" dirty="0" smtClean="0">
                <a:solidFill>
                  <a:schemeClr val="bg1">
                    <a:lumMod val="95000"/>
                    <a:lumOff val="5000"/>
                  </a:schemeClr>
                </a:solidFill>
                <a:effectLst/>
                <a:latin typeface="+mn-lt"/>
              </a:rPr>
              <a:t>:</a:t>
            </a:r>
            <a:br>
              <a:rPr lang="uk-UA" sz="2000" b="0" dirty="0" smtClean="0">
                <a:solidFill>
                  <a:schemeClr val="bg1">
                    <a:lumMod val="95000"/>
                    <a:lumOff val="5000"/>
                  </a:schemeClr>
                </a:solidFill>
                <a:effectLst/>
                <a:latin typeface="+mn-lt"/>
              </a:rPr>
            </a:br>
            <a:r>
              <a:rPr lang="uk-UA" sz="2000" b="0" dirty="0" smtClean="0">
                <a:solidFill>
                  <a:schemeClr val="bg1">
                    <a:lumMod val="95000"/>
                    <a:lumOff val="5000"/>
                  </a:schemeClr>
                </a:solidFill>
                <a:effectLst/>
                <a:latin typeface="+mn-lt"/>
              </a:rPr>
              <a:t>     1. Тема «Технологія виробництва плавлених сирів»</a:t>
            </a:r>
            <a:br>
              <a:rPr lang="uk-UA" sz="2000" b="0" dirty="0" smtClean="0">
                <a:solidFill>
                  <a:schemeClr val="bg1">
                    <a:lumMod val="95000"/>
                    <a:lumOff val="5000"/>
                  </a:schemeClr>
                </a:solidFill>
                <a:effectLst/>
                <a:latin typeface="+mn-lt"/>
              </a:rPr>
            </a:br>
            <a:r>
              <a:rPr lang="uk-UA" sz="2000" b="0" dirty="0" smtClean="0">
                <a:solidFill>
                  <a:schemeClr val="bg1">
                    <a:lumMod val="95000"/>
                    <a:lumOff val="5000"/>
                  </a:schemeClr>
                </a:solidFill>
                <a:effectLst/>
                <a:latin typeface="+mn-lt"/>
              </a:rPr>
              <a:t> Машкін І. І. «Технологія виробництва молока і молочних продуктів».  ст.213-249. </a:t>
            </a:r>
            <a:br>
              <a:rPr lang="uk-UA" sz="2000" b="0" dirty="0" smtClean="0">
                <a:solidFill>
                  <a:schemeClr val="bg1">
                    <a:lumMod val="95000"/>
                    <a:lumOff val="5000"/>
                  </a:schemeClr>
                </a:solidFill>
                <a:effectLst/>
                <a:latin typeface="+mn-lt"/>
              </a:rPr>
            </a:br>
            <a:r>
              <a:rPr lang="uk-UA" sz="2000" b="0" dirty="0" smtClean="0">
                <a:solidFill>
                  <a:schemeClr val="bg1">
                    <a:lumMod val="95000"/>
                    <a:lumOff val="5000"/>
                  </a:schemeClr>
                </a:solidFill>
                <a:effectLst/>
                <a:latin typeface="+mn-lt"/>
              </a:rPr>
              <a:t>2. Написати реферат «Дефекти плавлених сирів»</a:t>
            </a:r>
            <a:br>
              <a:rPr lang="uk-UA" sz="2000" b="0" dirty="0" smtClean="0">
                <a:solidFill>
                  <a:schemeClr val="bg1">
                    <a:lumMod val="95000"/>
                    <a:lumOff val="5000"/>
                  </a:schemeClr>
                </a:solidFill>
                <a:effectLst/>
                <a:latin typeface="+mn-lt"/>
              </a:rPr>
            </a:br>
            <a:r>
              <a:rPr lang="uk-UA" sz="2000" b="0" dirty="0" smtClean="0">
                <a:solidFill>
                  <a:schemeClr val="bg1">
                    <a:lumMod val="95000"/>
                    <a:lumOff val="5000"/>
                  </a:schemeClr>
                </a:solidFill>
                <a:effectLst/>
                <a:latin typeface="+mn-lt"/>
              </a:rPr>
              <a:t/>
            </a:r>
            <a:br>
              <a:rPr lang="uk-UA" sz="2000" b="0" dirty="0" smtClean="0">
                <a:solidFill>
                  <a:schemeClr val="bg1">
                    <a:lumMod val="95000"/>
                    <a:lumOff val="5000"/>
                  </a:schemeClr>
                </a:solidFill>
                <a:effectLst/>
                <a:latin typeface="+mn-lt"/>
              </a:rPr>
            </a:br>
            <a:r>
              <a:rPr lang="uk-UA" sz="2000" dirty="0" smtClean="0">
                <a:solidFill>
                  <a:schemeClr val="bg1">
                    <a:lumMod val="95000"/>
                    <a:lumOff val="5000"/>
                  </a:schemeClr>
                </a:solidFill>
                <a:effectLst/>
                <a:latin typeface="+mn-lt"/>
              </a:rPr>
              <a:t>Творче завдання:</a:t>
            </a:r>
            <a:r>
              <a:rPr lang="uk-UA" sz="2000" b="0" dirty="0" smtClean="0">
                <a:solidFill>
                  <a:schemeClr val="bg1">
                    <a:lumMod val="95000"/>
                    <a:lumOff val="5000"/>
                  </a:schemeClr>
                </a:solidFill>
                <a:effectLst/>
                <a:latin typeface="+mn-lt"/>
              </a:rPr>
              <a:t/>
            </a:r>
            <a:br>
              <a:rPr lang="uk-UA" sz="2000" b="0" dirty="0" smtClean="0">
                <a:solidFill>
                  <a:schemeClr val="bg1">
                    <a:lumMod val="95000"/>
                    <a:lumOff val="5000"/>
                  </a:schemeClr>
                </a:solidFill>
                <a:effectLst/>
                <a:latin typeface="+mn-lt"/>
              </a:rPr>
            </a:br>
            <a:r>
              <a:rPr lang="uk-UA" sz="2000" b="0" dirty="0" smtClean="0">
                <a:solidFill>
                  <a:schemeClr val="bg1">
                    <a:lumMod val="95000"/>
                    <a:lumOff val="5000"/>
                  </a:schemeClr>
                </a:solidFill>
                <a:effectLst/>
                <a:latin typeface="+mn-lt"/>
              </a:rPr>
              <a:t>Вивчити наявність використання харчових добавок плавлених сирів </a:t>
            </a:r>
            <a:br>
              <a:rPr lang="uk-UA" sz="2000" b="0" dirty="0" smtClean="0">
                <a:solidFill>
                  <a:schemeClr val="bg1">
                    <a:lumMod val="95000"/>
                    <a:lumOff val="5000"/>
                  </a:schemeClr>
                </a:solidFill>
                <a:effectLst/>
                <a:latin typeface="+mn-lt"/>
              </a:rPr>
            </a:br>
            <a:r>
              <a:rPr lang="uk-UA" sz="2000" b="0" dirty="0" smtClean="0">
                <a:solidFill>
                  <a:schemeClr val="bg1">
                    <a:lumMod val="95000"/>
                    <a:lumOff val="5000"/>
                  </a:schemeClr>
                </a:solidFill>
                <a:effectLst/>
                <a:latin typeface="+mn-lt"/>
              </a:rPr>
              <a:t>Перевірити маркування плавленого сиру різного асортименту</a:t>
            </a:r>
            <a:br>
              <a:rPr lang="uk-UA" sz="2000" b="0" dirty="0" smtClean="0">
                <a:solidFill>
                  <a:schemeClr val="bg1">
                    <a:lumMod val="95000"/>
                    <a:lumOff val="5000"/>
                  </a:schemeClr>
                </a:solidFill>
                <a:effectLst/>
                <a:latin typeface="+mn-lt"/>
              </a:rPr>
            </a:br>
            <a:r>
              <a:rPr lang="uk-UA" sz="2000" b="0" dirty="0" smtClean="0">
                <a:solidFill>
                  <a:schemeClr val="bg1">
                    <a:lumMod val="95000"/>
                    <a:lumOff val="5000"/>
                  </a:schemeClr>
                </a:solidFill>
                <a:effectLst/>
                <a:latin typeface="+mn-lt"/>
              </a:rPr>
              <a:t>Скласти каталог різних видів плавлених сирів</a:t>
            </a:r>
            <a:r>
              <a:rPr lang="uk-UA" b="0" dirty="0" smtClean="0">
                <a:solidFill>
                  <a:schemeClr val="bg1">
                    <a:lumMod val="95000"/>
                    <a:lumOff val="5000"/>
                  </a:schemeClr>
                </a:solidFill>
              </a:rPr>
              <a:t/>
            </a:r>
            <a:br>
              <a:rPr lang="uk-UA" b="0" dirty="0" smtClean="0">
                <a:solidFill>
                  <a:schemeClr val="bg1">
                    <a:lumMod val="95000"/>
                    <a:lumOff val="5000"/>
                  </a:schemeClr>
                </a:solidFill>
              </a:rPr>
            </a:br>
            <a:r>
              <a:rPr lang="uk-UA" sz="2000" b="0" dirty="0" smtClean="0">
                <a:solidFill>
                  <a:schemeClr val="bg1">
                    <a:lumMod val="95000"/>
                    <a:lumOff val="5000"/>
                  </a:schemeClr>
                </a:solidFill>
                <a:effectLst/>
                <a:latin typeface="+mn-lt"/>
              </a:rPr>
              <a:t>Встановити факти наявності  пам’ятників сиру </a:t>
            </a:r>
            <a:r>
              <a:rPr lang="uk-UA" dirty="0" smtClean="0"/>
              <a:t/>
            </a:r>
            <a:br>
              <a:rPr lang="uk-UA" dirty="0" smtClean="0"/>
            </a:br>
            <a:r>
              <a:rPr lang="uk-UA" i="1" dirty="0" smtClean="0"/>
              <a:t> </a:t>
            </a:r>
            <a:r>
              <a:rPr lang="uk-UA" dirty="0" smtClean="0"/>
              <a:t/>
            </a:r>
            <a:br>
              <a:rPr lang="uk-UA" dirty="0" smtClean="0"/>
            </a:br>
            <a:endParaRPr lang="uk-UA"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628800"/>
            <a:ext cx="8229600" cy="2160240"/>
          </a:xfrm>
        </p:spPr>
        <p:txBody>
          <a:bodyPr>
            <a:normAutofit/>
          </a:bodyPr>
          <a:lstStyle/>
          <a:p>
            <a:r>
              <a:rPr lang="uk-UA" sz="4800" dirty="0" smtClean="0">
                <a:solidFill>
                  <a:schemeClr val="bg1"/>
                </a:solidFill>
                <a:effectLst/>
                <a:latin typeface="+mn-lt"/>
              </a:rPr>
              <a:t>Дякую за активну участь!</a:t>
            </a:r>
            <a:endParaRPr lang="uk-UA" sz="4800" dirty="0">
              <a:solidFill>
                <a:schemeClr val="bg1"/>
              </a:solidFill>
              <a:effectLst/>
              <a:latin typeface="+mn-lt"/>
            </a:endParaRPr>
          </a:p>
        </p:txBody>
      </p:sp>
      <p:pic>
        <p:nvPicPr>
          <p:cNvPr id="3" name="Рисунок 2" descr="http://varenuk.com/images/Istorychna-kulinariya/syry/PECORINO-NERO.jpg"/>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323528" y="4149080"/>
            <a:ext cx="2088232" cy="1440160"/>
          </a:xfrm>
          <a:prstGeom prst="rect">
            <a:avLst/>
          </a:prstGeom>
          <a:noFill/>
          <a:ln>
            <a:noFill/>
          </a:ln>
        </p:spPr>
      </p:pic>
      <p:pic>
        <p:nvPicPr>
          <p:cNvPr id="4" name="Рисунок 3" descr="http://varenuk.com/images/Istorychna-kulinariya/syry/Roquefort..jpg"/>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3923928" y="3789040"/>
            <a:ext cx="1944216" cy="1296144"/>
          </a:xfrm>
          <a:prstGeom prst="rect">
            <a:avLst/>
          </a:prstGeom>
          <a:noFill/>
          <a:ln>
            <a:noFill/>
          </a:ln>
        </p:spPr>
      </p:pic>
      <p:pic>
        <p:nvPicPr>
          <p:cNvPr id="5" name="Рисунок 4" descr="http://varenuk.com/images/Istorychna-kulinariya/syry/StiltonBlueDOP.jpg"/>
          <p:cNvPicPr/>
          <p:nvPr/>
        </p:nvPicPr>
        <p:blipFill>
          <a:blip r:embed="rId4"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2267744" y="4941168"/>
            <a:ext cx="2232248" cy="1440160"/>
          </a:xfrm>
          <a:prstGeom prst="rect">
            <a:avLst/>
          </a:prstGeom>
          <a:noFill/>
          <a:ln>
            <a:noFill/>
          </a:ln>
        </p:spPr>
      </p:pic>
      <p:pic>
        <p:nvPicPr>
          <p:cNvPr id="6" name="Рисунок 5" descr="http://varenuk.com/images/Istorychna-kulinariya/syry/Gruyere.jpg"/>
          <p:cNvPicPr/>
          <p:nvPr/>
        </p:nvPicPr>
        <p:blipFill>
          <a:blip r:embed="rId5"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6732240" y="548680"/>
            <a:ext cx="2144464" cy="1512168"/>
          </a:xfrm>
          <a:prstGeom prst="rect">
            <a:avLst/>
          </a:prstGeom>
          <a:noFill/>
          <a:ln>
            <a:noFill/>
          </a:ln>
        </p:spPr>
      </p:pic>
      <p:pic>
        <p:nvPicPr>
          <p:cNvPr id="7" name="Рисунок 6" descr="http://varenuk.com/images/Istorychna-kulinariya/syry/Gorgonzola.jpg"/>
          <p:cNvPicPr/>
          <p:nvPr/>
        </p:nvPicPr>
        <p:blipFill>
          <a:blip r:embed="rId6"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6876256" y="3861048"/>
            <a:ext cx="1944216" cy="1440160"/>
          </a:xfrm>
          <a:prstGeom prst="rect">
            <a:avLst/>
          </a:prstGeom>
          <a:noFill/>
          <a:ln>
            <a:noFill/>
          </a:ln>
        </p:spPr>
      </p:pic>
      <p:pic>
        <p:nvPicPr>
          <p:cNvPr id="8" name="Рисунок 7" descr="http://varenuk.com/images/Istorychna-kulinariya/syry/Grana%20Padano.jpg"/>
          <p:cNvPicPr/>
          <p:nvPr/>
        </p:nvPicPr>
        <p:blipFill>
          <a:blip r:embed="rId7"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179512" y="548680"/>
            <a:ext cx="2376264" cy="1440160"/>
          </a:xfrm>
          <a:prstGeom prst="rect">
            <a:avLst/>
          </a:prstGeom>
          <a:noFill/>
          <a:ln>
            <a:noFill/>
          </a:ln>
        </p:spPr>
      </p:pic>
      <p:pic>
        <p:nvPicPr>
          <p:cNvPr id="9" name="Рисунок 8" descr="http://varenuk.com/images/Istorychna-kulinariya/syry/Emmentaler.jpg"/>
          <p:cNvPicPr/>
          <p:nvPr/>
        </p:nvPicPr>
        <p:blipFill>
          <a:blip r:embed="rId8"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2483768" y="260648"/>
            <a:ext cx="1944216" cy="1440160"/>
          </a:xfrm>
          <a:prstGeom prst="rect">
            <a:avLst/>
          </a:prstGeom>
          <a:noFill/>
          <a:ln>
            <a:noFill/>
          </a:ln>
        </p:spPr>
      </p:pic>
      <p:pic>
        <p:nvPicPr>
          <p:cNvPr id="10" name="Рисунок 9" descr="http://varenuk.com/images/Istorychna-kulinariya/syry/Beaufort..JPG"/>
          <p:cNvPicPr/>
          <p:nvPr/>
        </p:nvPicPr>
        <p:blipFill>
          <a:blip r:embed="rId9"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4572000" y="260648"/>
            <a:ext cx="2288480" cy="1368152"/>
          </a:xfrm>
          <a:prstGeom prst="rect">
            <a:avLst/>
          </a:prstGeom>
          <a:noFill/>
          <a:ln>
            <a:noFill/>
          </a:ln>
        </p:spPr>
      </p:pic>
      <p:pic>
        <p:nvPicPr>
          <p:cNvPr id="11" name="Рисунок 10" descr="http://varenuk.com/images/Istorychna-kulinariya/syry/Cheddar%20.jpg"/>
          <p:cNvPicPr/>
          <p:nvPr/>
        </p:nvPicPr>
        <p:blipFill>
          <a:blip r:embed="rId10"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5004048" y="4941168"/>
            <a:ext cx="2016224" cy="1368152"/>
          </a:xfrm>
          <a:prstGeom prst="rect">
            <a:avLst/>
          </a:prstGeom>
          <a:noFill/>
          <a:ln>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274638"/>
            <a:ext cx="7787208" cy="3946450"/>
          </a:xfrm>
        </p:spPr>
        <p:txBody>
          <a:bodyPr>
            <a:normAutofit/>
          </a:bodyPr>
          <a:lstStyle/>
          <a:p>
            <a:pPr algn="l"/>
            <a:r>
              <a:rPr lang="uk-UA" sz="3200" dirty="0" smtClean="0">
                <a:solidFill>
                  <a:schemeClr val="bg1"/>
                </a:solidFill>
                <a:latin typeface="+mn-lt"/>
              </a:rPr>
              <a:t>                                 </a:t>
            </a:r>
            <a:r>
              <a:rPr lang="uk-UA" sz="3200" dirty="0" smtClean="0">
                <a:solidFill>
                  <a:schemeClr val="bg1"/>
                </a:solidFill>
                <a:effectLst/>
                <a:latin typeface="+mn-lt"/>
              </a:rPr>
              <a:t>План</a:t>
            </a:r>
            <a:r>
              <a:rPr lang="uk-UA" sz="2400" dirty="0" smtClean="0">
                <a:solidFill>
                  <a:schemeClr val="bg1"/>
                </a:solidFill>
                <a:effectLst/>
                <a:latin typeface="+mn-lt"/>
              </a:rPr>
              <a:t/>
            </a:r>
            <a:br>
              <a:rPr lang="uk-UA" sz="2400" dirty="0" smtClean="0">
                <a:solidFill>
                  <a:schemeClr val="bg1"/>
                </a:solidFill>
                <a:effectLst/>
                <a:latin typeface="+mn-lt"/>
              </a:rPr>
            </a:br>
            <a:r>
              <a:rPr lang="uk-UA" sz="2400" dirty="0" smtClean="0">
                <a:solidFill>
                  <a:schemeClr val="bg1"/>
                </a:solidFill>
                <a:effectLst/>
                <a:latin typeface="+mn-lt"/>
              </a:rPr>
              <a:t/>
            </a:r>
            <a:br>
              <a:rPr lang="uk-UA" sz="2400" dirty="0" smtClean="0">
                <a:solidFill>
                  <a:schemeClr val="bg1"/>
                </a:solidFill>
                <a:effectLst/>
                <a:latin typeface="+mn-lt"/>
              </a:rPr>
            </a:br>
            <a:r>
              <a:rPr lang="uk-UA" sz="2400" dirty="0" smtClean="0">
                <a:solidFill>
                  <a:schemeClr val="bg1"/>
                </a:solidFill>
                <a:effectLst/>
                <a:latin typeface="+mn-lt"/>
              </a:rPr>
              <a:t>1. Особливості хімічного складу та споживчі властивості твердих сирів</a:t>
            </a:r>
            <a:br>
              <a:rPr lang="uk-UA" sz="2400" dirty="0" smtClean="0">
                <a:solidFill>
                  <a:schemeClr val="bg1"/>
                </a:solidFill>
                <a:effectLst/>
                <a:latin typeface="+mn-lt"/>
              </a:rPr>
            </a:br>
            <a:r>
              <a:rPr lang="uk-UA" sz="2400" dirty="0" smtClean="0">
                <a:solidFill>
                  <a:schemeClr val="bg1"/>
                </a:solidFill>
                <a:effectLst/>
                <a:latin typeface="+mn-lt"/>
              </a:rPr>
              <a:t>2. Класифікація твердих сирів</a:t>
            </a:r>
            <a:br>
              <a:rPr lang="uk-UA" sz="2400" dirty="0" smtClean="0">
                <a:solidFill>
                  <a:schemeClr val="bg1"/>
                </a:solidFill>
                <a:effectLst/>
                <a:latin typeface="+mn-lt"/>
              </a:rPr>
            </a:br>
            <a:r>
              <a:rPr lang="uk-UA" sz="2400" dirty="0" smtClean="0">
                <a:solidFill>
                  <a:schemeClr val="bg1"/>
                </a:solidFill>
                <a:effectLst/>
                <a:latin typeface="+mn-lt"/>
              </a:rPr>
              <a:t>3. Види та асортимент твердих сирів</a:t>
            </a:r>
            <a:br>
              <a:rPr lang="uk-UA" sz="2400" dirty="0" smtClean="0">
                <a:solidFill>
                  <a:schemeClr val="bg1"/>
                </a:solidFill>
                <a:effectLst/>
                <a:latin typeface="+mn-lt"/>
              </a:rPr>
            </a:br>
            <a:r>
              <a:rPr lang="uk-UA" sz="2400" dirty="0" smtClean="0">
                <a:solidFill>
                  <a:schemeClr val="bg1"/>
                </a:solidFill>
                <a:effectLst/>
                <a:latin typeface="+mn-lt"/>
              </a:rPr>
              <a:t>4. Технологія виготовлення твердих сирів</a:t>
            </a:r>
            <a:br>
              <a:rPr lang="uk-UA" sz="2400" dirty="0" smtClean="0">
                <a:solidFill>
                  <a:schemeClr val="bg1"/>
                </a:solidFill>
                <a:effectLst/>
                <a:latin typeface="+mn-lt"/>
              </a:rPr>
            </a:br>
            <a:r>
              <a:rPr lang="uk-UA" sz="2400" dirty="0" smtClean="0">
                <a:solidFill>
                  <a:schemeClr val="bg1"/>
                </a:solidFill>
                <a:effectLst/>
                <a:latin typeface="+mn-lt"/>
              </a:rPr>
              <a:t>5. Показники якості та поради щодо використання твердих сирів. </a:t>
            </a:r>
            <a:br>
              <a:rPr lang="uk-UA" sz="2400" dirty="0" smtClean="0">
                <a:solidFill>
                  <a:schemeClr val="bg1"/>
                </a:solidFill>
                <a:effectLst/>
                <a:latin typeface="+mn-lt"/>
              </a:rPr>
            </a:br>
            <a:endParaRPr lang="uk-UA" sz="2400" dirty="0">
              <a:solidFill>
                <a:schemeClr val="bg1"/>
              </a:solidFill>
              <a:effectLst/>
            </a:endParaRPr>
          </a:p>
        </p:txBody>
      </p:sp>
      <p:pic>
        <p:nvPicPr>
          <p:cNvPr id="7" name="Содержимое 3" descr="http://varenuk.com/images/Istorychna-kulinariya/syry/reblochon_23070.jpg"/>
          <p:cNvPicPr>
            <a:picLocks/>
          </p:cNvPicPr>
          <p:nvPr/>
        </p:nvPicPr>
        <p:blipFill>
          <a:blip r:embed="rId2"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3707904" y="4077072"/>
            <a:ext cx="4464496" cy="2304256"/>
          </a:xfrm>
          <a:prstGeom prst="rect">
            <a:avLst/>
          </a:prstGeom>
          <a:noFill/>
          <a:ln>
            <a:noFill/>
          </a:ln>
        </p:spPr>
      </p:pic>
      <p:sp>
        <p:nvSpPr>
          <p:cNvPr id="8" name="Содержимое 7"/>
          <p:cNvSpPr>
            <a:spLocks noGrp="1"/>
          </p:cNvSpPr>
          <p:nvPr>
            <p:ph idx="1"/>
          </p:nvPr>
        </p:nvSpPr>
        <p:spPr>
          <a:xfrm>
            <a:off x="457200" y="3861048"/>
            <a:ext cx="7715200" cy="2736304"/>
          </a:xfrm>
        </p:spPr>
        <p:txBody>
          <a:bodyPr/>
          <a:lstStyle/>
          <a:p>
            <a:endParaRPr lang="uk-UA"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60648"/>
            <a:ext cx="7330008" cy="3240360"/>
          </a:xfrm>
        </p:spPr>
        <p:txBody>
          <a:bodyPr>
            <a:noAutofit/>
          </a:bodyPr>
          <a:lstStyle/>
          <a:p>
            <a:r>
              <a:rPr lang="uk-UA" sz="2800" dirty="0" smtClean="0">
                <a:solidFill>
                  <a:schemeClr val="bg1"/>
                </a:solidFill>
                <a:effectLst/>
                <a:latin typeface="+mn-lt"/>
              </a:rPr>
              <a:t/>
            </a:r>
            <a:br>
              <a:rPr lang="uk-UA" sz="2800" dirty="0" smtClean="0">
                <a:solidFill>
                  <a:schemeClr val="bg1"/>
                </a:solidFill>
                <a:effectLst/>
                <a:latin typeface="+mn-lt"/>
              </a:rPr>
            </a:br>
            <a:r>
              <a:rPr lang="uk-UA" sz="3200" dirty="0" smtClean="0">
                <a:solidFill>
                  <a:schemeClr val="bg1"/>
                </a:solidFill>
                <a:effectLst/>
                <a:latin typeface="+mn-lt"/>
              </a:rPr>
              <a:t>Твердий сир </a:t>
            </a:r>
            <a:r>
              <a:rPr lang="uk-UA" sz="2800" dirty="0" smtClean="0">
                <a:solidFill>
                  <a:schemeClr val="bg1"/>
                </a:solidFill>
                <a:effectLst/>
                <a:latin typeface="+mn-lt"/>
              </a:rPr>
              <a:t>– це сир, який визріває під дією мікроорганізмів </a:t>
            </a:r>
            <a:r>
              <a:rPr lang="uk-UA" sz="2800" dirty="0" err="1" smtClean="0">
                <a:solidFill>
                  <a:schemeClr val="bg1"/>
                </a:solidFill>
                <a:effectLst/>
                <a:latin typeface="+mn-lt"/>
              </a:rPr>
              <a:t>заквашувальних</a:t>
            </a:r>
            <a:r>
              <a:rPr lang="uk-UA" sz="2800" dirty="0" smtClean="0">
                <a:solidFill>
                  <a:schemeClr val="bg1"/>
                </a:solidFill>
                <a:effectLst/>
                <a:latin typeface="+mn-lt"/>
              </a:rPr>
              <a:t> культур і ферментів з високою і низькою температурою оброблення сирного зерна  та який пресують.</a:t>
            </a:r>
            <a:r>
              <a:rPr lang="uk-UA" sz="2800" dirty="0" smtClean="0"/>
              <a:t/>
            </a:r>
            <a:br>
              <a:rPr lang="uk-UA" sz="2800" dirty="0" smtClean="0"/>
            </a:br>
            <a:endParaRPr lang="uk-UA" sz="2800" dirty="0">
              <a:solidFill>
                <a:schemeClr val="bg1"/>
              </a:solidFill>
              <a:effectLst/>
              <a:latin typeface="+mn-lt"/>
            </a:endParaRPr>
          </a:p>
        </p:txBody>
      </p:sp>
      <p:pic>
        <p:nvPicPr>
          <p:cNvPr id="6" name="Рисунок 5" descr="http://varenuk.com/images/Istorychna-kulinariya/syry/Cheddar%20.jpg"/>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5076056" y="4509120"/>
            <a:ext cx="144016" cy="144016"/>
          </a:xfrm>
          <a:prstGeom prst="rect">
            <a:avLst/>
          </a:prstGeom>
          <a:noFill/>
          <a:ln>
            <a:noFill/>
          </a:ln>
        </p:spPr>
      </p:pic>
      <p:pic>
        <p:nvPicPr>
          <p:cNvPr id="10" name="Содержимое 3" descr="http://varenuk.com/images/Istorychna-kulinariya/syry/gloucester.jpg"/>
          <p:cNvPicPr>
            <a:picLocks noGrp="1"/>
          </p:cNvPicPr>
          <p:nvPr>
            <p:ph idx="1"/>
          </p:nvPr>
        </p:nvPicPr>
        <p:blipFill>
          <a:blip r:embed="rId3"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2195736" y="3501008"/>
            <a:ext cx="4752528" cy="2952328"/>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04664"/>
            <a:ext cx="8229600" cy="864096"/>
          </a:xfrm>
        </p:spPr>
        <p:txBody>
          <a:bodyPr>
            <a:normAutofit fontScale="90000"/>
          </a:bodyPr>
          <a:lstStyle/>
          <a:p>
            <a:r>
              <a:rPr lang="uk-UA" dirty="0" smtClean="0"/>
              <a:t>«</a:t>
            </a:r>
            <a:r>
              <a:rPr lang="uk-UA" i="1" dirty="0" smtClean="0"/>
              <a:t>Хімічний склад твердого сиру»</a:t>
            </a:r>
            <a:endParaRPr lang="uk-UA" dirty="0"/>
          </a:p>
        </p:txBody>
      </p:sp>
      <p:sp>
        <p:nvSpPr>
          <p:cNvPr id="3" name="Содержимое 2"/>
          <p:cNvSpPr>
            <a:spLocks noGrp="1"/>
          </p:cNvSpPr>
          <p:nvPr>
            <p:ph idx="1"/>
          </p:nvPr>
        </p:nvSpPr>
        <p:spPr>
          <a:xfrm>
            <a:off x="457200" y="1600200"/>
            <a:ext cx="1954560" cy="532656"/>
          </a:xfrm>
        </p:spPr>
        <p:txBody>
          <a:bodyPr/>
          <a:lstStyle/>
          <a:p>
            <a:pPr>
              <a:buNone/>
            </a:pPr>
            <a:endParaRPr lang="uk-UA" dirty="0"/>
          </a:p>
        </p:txBody>
      </p:sp>
      <p:sp>
        <p:nvSpPr>
          <p:cNvPr id="12" name="TextBox 11"/>
          <p:cNvSpPr txBox="1"/>
          <p:nvPr/>
        </p:nvSpPr>
        <p:spPr>
          <a:xfrm>
            <a:off x="4381549" y="3517510"/>
            <a:ext cx="839672" cy="369332"/>
          </a:xfrm>
          <a:prstGeom prst="rect">
            <a:avLst/>
          </a:prstGeom>
          <a:noFill/>
        </p:spPr>
        <p:txBody>
          <a:bodyPr wrap="square" rtlCol="0">
            <a:spAutoFit/>
          </a:bodyPr>
          <a:lstStyle/>
          <a:p>
            <a:r>
              <a:rPr lang="uk-UA" b="1" dirty="0" smtClean="0">
                <a:solidFill>
                  <a:schemeClr val="bg1"/>
                </a:solidFill>
              </a:rPr>
              <a:t>            </a:t>
            </a:r>
            <a:endParaRPr lang="uk-UA" dirty="0" smtClean="0">
              <a:solidFill>
                <a:schemeClr val="bg1"/>
              </a:solidFill>
            </a:endParaRPr>
          </a:p>
        </p:txBody>
      </p:sp>
      <p:grpSp>
        <p:nvGrpSpPr>
          <p:cNvPr id="4" name="Group 2"/>
          <p:cNvGrpSpPr>
            <a:grpSpLocks/>
          </p:cNvGrpSpPr>
          <p:nvPr/>
        </p:nvGrpSpPr>
        <p:grpSpPr bwMode="auto">
          <a:xfrm>
            <a:off x="611560" y="1196752"/>
            <a:ext cx="8208912" cy="3240360"/>
            <a:chOff x="626" y="863"/>
            <a:chExt cx="10424" cy="4038"/>
          </a:xfrm>
        </p:grpSpPr>
        <p:sp>
          <p:nvSpPr>
            <p:cNvPr id="1027" name="Oval 3"/>
            <p:cNvSpPr>
              <a:spLocks noChangeArrowheads="1"/>
            </p:cNvSpPr>
            <p:nvPr/>
          </p:nvSpPr>
          <p:spPr bwMode="auto">
            <a:xfrm>
              <a:off x="626" y="1865"/>
              <a:ext cx="2082" cy="2269"/>
            </a:xfrm>
            <a:prstGeom prst="ellipse">
              <a:avLst/>
            </a:prstGeom>
            <a:solidFill>
              <a:srgbClr val="F2F2F2"/>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uk-UA" sz="1800" b="1" i="1" u="none" strike="noStrike" cap="none" normalizeH="0" baseline="0" dirty="0" smtClean="0">
                  <a:ln>
                    <a:noFill/>
                  </a:ln>
                  <a:solidFill>
                    <a:schemeClr val="tx1"/>
                  </a:solidFill>
                  <a:effectLst/>
                  <a:latin typeface="Times New Roman" pitchFamily="18" charset="0"/>
                  <a:cs typeface="Arial" pitchFamily="34" charset="0"/>
                </a:rPr>
                <a:t>  </a:t>
              </a:r>
              <a:r>
                <a:rPr kumimoji="0" lang="uk-UA" sz="1800" b="1" i="1" u="none" strike="noStrike" cap="none" normalizeH="0" baseline="0" dirty="0" smtClean="0">
                  <a:ln>
                    <a:noFill/>
                  </a:ln>
                  <a:solidFill>
                    <a:srgbClr val="932696"/>
                  </a:solidFill>
                  <a:effectLst/>
                  <a:latin typeface="Times New Roman" pitchFamily="18" charset="0"/>
                  <a:cs typeface="Arial" pitchFamily="34" charset="0"/>
                </a:rPr>
                <a:t>Білок</a:t>
              </a:r>
            </a:p>
            <a:p>
              <a:pPr marL="0" marR="0" lvl="0" indent="0" algn="l" defTabSz="914400" rtl="0" eaLnBrk="1" fontAlgn="base" latinLnBrk="0" hangingPunct="1">
                <a:lnSpc>
                  <a:spcPct val="100000"/>
                </a:lnSpc>
                <a:spcBef>
                  <a:spcPct val="0"/>
                </a:spcBef>
                <a:spcAft>
                  <a:spcPts val="1000"/>
                </a:spcAft>
                <a:buClrTx/>
                <a:buSzTx/>
                <a:buFontTx/>
                <a:buNone/>
                <a:tabLst/>
              </a:pPr>
              <a:r>
                <a:rPr kumimoji="0" lang="uk-UA" sz="1400" b="1" i="0" u="none" strike="noStrike" cap="none" normalizeH="0" baseline="0" dirty="0" smtClean="0">
                  <a:ln>
                    <a:noFill/>
                  </a:ln>
                  <a:solidFill>
                    <a:schemeClr val="tx1"/>
                  </a:solidFill>
                  <a:effectLst/>
                  <a:latin typeface="Times New Roman" pitchFamily="18" charset="0"/>
                  <a:cs typeface="Arial" pitchFamily="34" charset="0"/>
                </a:rPr>
                <a:t>   </a:t>
              </a:r>
              <a:r>
                <a:rPr kumimoji="0" lang="uk-UA" sz="1400" b="1" i="0" u="none" strike="noStrike" cap="none" normalizeH="0" baseline="0" dirty="0" smtClean="0">
                  <a:ln>
                    <a:noFill/>
                  </a:ln>
                  <a:solidFill>
                    <a:schemeClr val="bg1"/>
                  </a:solidFill>
                  <a:effectLst/>
                  <a:latin typeface="Times New Roman" pitchFamily="18" charset="0"/>
                  <a:cs typeface="Arial" pitchFamily="34" charset="0"/>
                </a:rPr>
                <a:t>23-29%</a:t>
              </a:r>
              <a:endParaRPr kumimoji="0" lang="uk-UA" sz="1800" b="1" i="0" u="none" strike="noStrike" cap="none" normalizeH="0" baseline="0" dirty="0" smtClean="0">
                <a:ln>
                  <a:noFill/>
                </a:ln>
                <a:solidFill>
                  <a:schemeClr val="bg1"/>
                </a:solidFill>
                <a:effectLst/>
                <a:latin typeface="Arial" pitchFamily="34" charset="0"/>
                <a:cs typeface="Arial" pitchFamily="34" charset="0"/>
              </a:endParaRPr>
            </a:p>
          </p:txBody>
        </p:sp>
        <p:sp>
          <p:nvSpPr>
            <p:cNvPr id="1028" name="Oval 4"/>
            <p:cNvSpPr>
              <a:spLocks noChangeArrowheads="1"/>
            </p:cNvSpPr>
            <p:nvPr/>
          </p:nvSpPr>
          <p:spPr bwMode="auto">
            <a:xfrm>
              <a:off x="5106" y="2052"/>
              <a:ext cx="1609" cy="1190"/>
            </a:xfrm>
            <a:prstGeom prst="ellipse">
              <a:avLst/>
            </a:prstGeom>
            <a:solidFill>
              <a:srgbClr val="FDE9D9"/>
            </a:solidFill>
            <a:ln w="9525">
              <a:solidFill>
                <a:srgbClr val="DAEEF3"/>
              </a:solidFill>
              <a:round/>
              <a:headEnd/>
              <a:tailEnd/>
            </a:ln>
          </p:spPr>
          <p:txBody>
            <a:bodyPr vert="horz" wrap="square" lIns="91440" tIns="45720" rIns="91440" bIns="45720" numCol="1" anchor="t" anchorCtr="0" compatLnSpc="1">
              <a:prstTxWarp prst="textNoShape">
                <a:avLst/>
              </a:prstTxWarp>
            </a:bodyPr>
            <a:lstStyle/>
            <a:p>
              <a:pPr marL="0" lvl="0" indent="0" eaLnBrk="1" fontAlgn="base" latinLnBrk="0" hangingPunct="1">
                <a:lnSpc>
                  <a:spcPct val="100000"/>
                </a:lnSpc>
                <a:spcBef>
                  <a:spcPct val="0"/>
                </a:spcBef>
                <a:spcAft>
                  <a:spcPts val="1000"/>
                </a:spcAft>
                <a:tabLst/>
              </a:pPr>
              <a:r>
                <a:rPr kumimoji="0" lang="uk-UA" sz="1400" b="1" i="0" u="none" strike="noStrike" cap="none" normalizeH="0" baseline="0" dirty="0" smtClean="0">
                  <a:ln>
                    <a:noFill/>
                  </a:ln>
                  <a:solidFill>
                    <a:srgbClr val="943634"/>
                  </a:solidFill>
                  <a:effectLst/>
                  <a:latin typeface="Times New Roman" pitchFamily="18" charset="0"/>
                  <a:cs typeface="Arial" pitchFamily="34" charset="0"/>
                </a:rPr>
                <a:t>Лактоза</a:t>
              </a:r>
            </a:p>
            <a:p>
              <a:pPr marL="0" lvl="0" indent="0" eaLnBrk="1" fontAlgn="base" latinLnBrk="0" hangingPunct="1">
                <a:lnSpc>
                  <a:spcPct val="100000"/>
                </a:lnSpc>
                <a:spcBef>
                  <a:spcPct val="0"/>
                </a:spcBef>
                <a:spcAft>
                  <a:spcPts val="1000"/>
                </a:spcAft>
                <a:tabLst/>
              </a:pPr>
              <a:r>
                <a:rPr kumimoji="0" lang="uk-UA" sz="1400" b="1" i="0" u="none" strike="noStrike" cap="none" normalizeH="0" baseline="0" dirty="0" smtClean="0">
                  <a:ln>
                    <a:noFill/>
                  </a:ln>
                  <a:solidFill>
                    <a:schemeClr val="bg1"/>
                  </a:solidFill>
                  <a:effectLst/>
                  <a:latin typeface="Times New Roman" pitchFamily="18" charset="0"/>
                  <a:cs typeface="Arial" pitchFamily="34" charset="0"/>
                </a:rPr>
                <a:t>1,5-1,8%</a:t>
              </a:r>
              <a:endParaRPr kumimoji="0" lang="uk-UA"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1029" name="Oval 5"/>
            <p:cNvSpPr>
              <a:spLocks noChangeArrowheads="1"/>
            </p:cNvSpPr>
            <p:nvPr/>
          </p:nvSpPr>
          <p:spPr bwMode="auto">
            <a:xfrm>
              <a:off x="6824" y="2052"/>
              <a:ext cx="1691" cy="1785"/>
            </a:xfrm>
            <a:prstGeom prst="ellipse">
              <a:avLst/>
            </a:prstGeom>
            <a:solidFill>
              <a:srgbClr val="EAF1DD"/>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lvl="0" indent="0" eaLnBrk="1" fontAlgn="base" latinLnBrk="0" hangingPunct="1">
                <a:lnSpc>
                  <a:spcPct val="100000"/>
                </a:lnSpc>
                <a:spcBef>
                  <a:spcPct val="0"/>
                </a:spcBef>
                <a:spcAft>
                  <a:spcPct val="0"/>
                </a:spcAft>
                <a:tabLst/>
              </a:pPr>
              <a:r>
                <a:rPr kumimoji="0" lang="uk-UA" sz="1100" b="0" i="0" u="none" strike="noStrike" cap="none" normalizeH="0" baseline="0" dirty="0" smtClean="0">
                  <a:ln>
                    <a:noFill/>
                  </a:ln>
                  <a:solidFill>
                    <a:srgbClr val="4A442A"/>
                  </a:solidFill>
                  <a:effectLst/>
                  <a:latin typeface="Calibri" pitchFamily="34" charset="0"/>
                  <a:cs typeface="Arial" pitchFamily="34" charset="0"/>
                </a:rPr>
                <a:t>      </a:t>
              </a:r>
              <a:r>
                <a:rPr kumimoji="0" lang="en-US" sz="1400" b="1" i="1" u="none" strike="noStrike" cap="none" normalizeH="0" baseline="0" dirty="0" err="1" smtClean="0">
                  <a:ln>
                    <a:noFill/>
                  </a:ln>
                  <a:solidFill>
                    <a:srgbClr val="92D050"/>
                  </a:solidFill>
                  <a:effectLst/>
                  <a:latin typeface="Times New Roman" pitchFamily="18" charset="0"/>
                  <a:cs typeface="Arial" pitchFamily="34" charset="0"/>
                </a:rPr>
                <a:t>NaCl</a:t>
              </a:r>
              <a:r>
                <a:rPr kumimoji="0" lang="en-US" sz="1400" b="1" i="1" u="none" strike="noStrike" cap="none" normalizeH="0" baseline="0" dirty="0" smtClean="0">
                  <a:ln>
                    <a:noFill/>
                  </a:ln>
                  <a:solidFill>
                    <a:srgbClr val="92D050"/>
                  </a:solidFill>
                  <a:effectLst/>
                  <a:latin typeface="Times New Roman" pitchFamily="18" charset="0"/>
                  <a:cs typeface="Arial" pitchFamily="34" charset="0"/>
                </a:rPr>
                <a:t> </a:t>
              </a:r>
              <a:endParaRPr kumimoji="0" lang="uk-UA" sz="1400" b="1" i="1" u="none" strike="noStrike" cap="none" normalizeH="0" baseline="0" dirty="0" smtClean="0">
                <a:ln>
                  <a:noFill/>
                </a:ln>
                <a:solidFill>
                  <a:srgbClr val="92D050"/>
                </a:solidFill>
                <a:effectLst/>
                <a:latin typeface="Times New Roman" pitchFamily="18" charset="0"/>
                <a:cs typeface="Arial" pitchFamily="34" charset="0"/>
              </a:endParaRPr>
            </a:p>
            <a:p>
              <a:pPr marL="0" lvl="0" indent="0" eaLnBrk="1" fontAlgn="base" latinLnBrk="0" hangingPunct="1">
                <a:lnSpc>
                  <a:spcPct val="100000"/>
                </a:lnSpc>
                <a:spcBef>
                  <a:spcPct val="0"/>
                </a:spcBef>
                <a:spcAft>
                  <a:spcPct val="0"/>
                </a:spcAft>
                <a:tabLst/>
              </a:pPr>
              <a:endParaRPr kumimoji="0" lang="uk-UA" sz="1400" b="1" i="1" u="none" strike="noStrike" cap="none" normalizeH="0" baseline="0" dirty="0" smtClean="0">
                <a:ln>
                  <a:noFill/>
                </a:ln>
                <a:solidFill>
                  <a:srgbClr val="92D050"/>
                </a:solidFill>
                <a:effectLst/>
                <a:latin typeface="Times New Roman" pitchFamily="18" charset="0"/>
                <a:cs typeface="Arial" pitchFamily="34" charset="0"/>
              </a:endParaRPr>
            </a:p>
            <a:p>
              <a:pPr marL="0" lvl="0" indent="0" eaLnBrk="1" fontAlgn="base" latinLnBrk="0" hangingPunct="1">
                <a:lnSpc>
                  <a:spcPct val="100000"/>
                </a:lnSpc>
                <a:spcBef>
                  <a:spcPct val="0"/>
                </a:spcBef>
                <a:spcAft>
                  <a:spcPct val="0"/>
                </a:spcAft>
                <a:tabLst/>
              </a:pPr>
              <a:r>
                <a:rPr kumimoji="0" lang="en-US" sz="1400" b="1" i="1" u="none" strike="noStrike" cap="none" normalizeH="0" baseline="0" dirty="0" smtClean="0">
                  <a:ln>
                    <a:noFill/>
                  </a:ln>
                  <a:solidFill>
                    <a:schemeClr val="bg1"/>
                  </a:solidFill>
                  <a:effectLst/>
                  <a:latin typeface="Times New Roman" pitchFamily="18" charset="0"/>
                  <a:cs typeface="Arial" pitchFamily="34" charset="0"/>
                </a:rPr>
                <a:t> </a:t>
              </a:r>
              <a:r>
                <a:rPr kumimoji="0" lang="uk-UA" sz="1400" b="1" i="1" u="none" strike="noStrike" cap="none" normalizeH="0" baseline="0" dirty="0" smtClean="0">
                  <a:ln>
                    <a:noFill/>
                  </a:ln>
                  <a:solidFill>
                    <a:schemeClr val="bg1"/>
                  </a:solidFill>
                  <a:effectLst/>
                  <a:latin typeface="Times New Roman" pitchFamily="18" charset="0"/>
                  <a:cs typeface="Arial" pitchFamily="34" charset="0"/>
                </a:rPr>
                <a:t> </a:t>
              </a:r>
              <a:r>
                <a:rPr kumimoji="0" lang="en-US" sz="1400" b="1" i="1" u="none" strike="noStrike" cap="none" normalizeH="0" baseline="0" dirty="0" smtClean="0">
                  <a:ln>
                    <a:noFill/>
                  </a:ln>
                  <a:solidFill>
                    <a:schemeClr val="bg1"/>
                  </a:solidFill>
                  <a:effectLst/>
                  <a:latin typeface="Times New Roman" pitchFamily="18" charset="0"/>
                  <a:cs typeface="Arial" pitchFamily="34" charset="0"/>
                </a:rPr>
                <a:t>2</a:t>
              </a:r>
              <a:r>
                <a:rPr kumimoji="0" lang="uk-UA" sz="1400" b="1" i="1" u="none" strike="noStrike" cap="none" normalizeH="0" baseline="0" dirty="0" smtClean="0">
                  <a:ln>
                    <a:noFill/>
                  </a:ln>
                  <a:solidFill>
                    <a:schemeClr val="bg1"/>
                  </a:solidFill>
                  <a:effectLst/>
                  <a:latin typeface="Times New Roman" pitchFamily="18" charset="0"/>
                  <a:cs typeface="Arial" pitchFamily="34" charset="0"/>
                </a:rPr>
                <a:t>,</a:t>
              </a:r>
              <a:r>
                <a:rPr kumimoji="0" lang="en-US" sz="1400" b="1" i="1" u="none" strike="noStrike" cap="none" normalizeH="0" baseline="0" dirty="0" smtClean="0">
                  <a:ln>
                    <a:noFill/>
                  </a:ln>
                  <a:solidFill>
                    <a:schemeClr val="bg1"/>
                  </a:solidFill>
                  <a:effectLst/>
                  <a:latin typeface="Times New Roman" pitchFamily="18" charset="0"/>
                  <a:cs typeface="Arial" pitchFamily="34" charset="0"/>
                </a:rPr>
                <a:t>5-10%   </a:t>
              </a:r>
              <a:endParaRPr kumimoji="0" lang="uk-UA" sz="1400" b="1" i="1" u="none" strike="noStrike" cap="none" normalizeH="0" baseline="0" dirty="0" smtClean="0">
                <a:ln>
                  <a:noFill/>
                </a:ln>
                <a:solidFill>
                  <a:schemeClr val="bg1"/>
                </a:solidFill>
                <a:effectLst/>
                <a:latin typeface="Times New Roman" pitchFamily="18" charset="0"/>
                <a:cs typeface="Arial" pitchFamily="34" charset="0"/>
              </a:endParaRPr>
            </a:p>
            <a:p>
              <a:pPr marL="0" lvl="0" indent="0" eaLnBrk="1" fontAlgn="base" latinLnBrk="0" hangingPunct="1">
                <a:lnSpc>
                  <a:spcPct val="100000"/>
                </a:lnSpc>
                <a:spcBef>
                  <a:spcPct val="0"/>
                </a:spcBef>
                <a:spcAft>
                  <a:spcPts val="1000"/>
                </a:spcAft>
                <a:tabLst/>
              </a:pPr>
              <a:r>
                <a:rPr kumimoji="0" lang="en-US" sz="1100" b="0" i="0" u="none" strike="noStrike" cap="none" normalizeH="0" baseline="0" dirty="0" smtClean="0">
                  <a:ln>
                    <a:noFill/>
                  </a:ln>
                  <a:solidFill>
                    <a:schemeClr val="tx1"/>
                  </a:solidFill>
                  <a:effectLst/>
                  <a:latin typeface="Calibri" pitchFamily="34" charset="0"/>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uk-UA"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0" name="Oval 6"/>
            <p:cNvSpPr>
              <a:spLocks noChangeArrowheads="1"/>
            </p:cNvSpPr>
            <p:nvPr/>
          </p:nvSpPr>
          <p:spPr bwMode="auto">
            <a:xfrm>
              <a:off x="3005" y="863"/>
              <a:ext cx="1941" cy="2301"/>
            </a:xfrm>
            <a:prstGeom prst="ellipse">
              <a:avLst/>
            </a:prstGeom>
            <a:solidFill>
              <a:srgbClr val="FFFF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uk-UA" sz="1600" b="1" i="0" u="none" strike="noStrike" cap="none" normalizeH="0" baseline="0" dirty="0" smtClean="0">
                  <a:ln>
                    <a:noFill/>
                  </a:ln>
                  <a:solidFill>
                    <a:schemeClr val="tx1"/>
                  </a:solidFill>
                  <a:effectLst/>
                  <a:latin typeface="Times New Roman" pitchFamily="18" charset="0"/>
                  <a:cs typeface="Arial" pitchFamily="34" charset="0"/>
                </a:rPr>
                <a:t>  </a:t>
              </a:r>
              <a:r>
                <a:rPr kumimoji="0" lang="uk-UA" sz="1600" b="1" i="0" u="none" strike="noStrike" cap="none" normalizeH="0" baseline="0" dirty="0" smtClean="0">
                  <a:ln>
                    <a:noFill/>
                  </a:ln>
                  <a:solidFill>
                    <a:srgbClr val="E36C0A"/>
                  </a:solidFill>
                  <a:effectLst/>
                  <a:latin typeface="Times New Roman" pitchFamily="18" charset="0"/>
                  <a:cs typeface="Arial" pitchFamily="34" charset="0"/>
                </a:rPr>
                <a:t>Жир</a:t>
              </a:r>
            </a:p>
            <a:p>
              <a:pPr marL="0" marR="0" lvl="0" indent="0" algn="l"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dirty="0" smtClean="0">
                  <a:ln>
                    <a:noFill/>
                  </a:ln>
                  <a:solidFill>
                    <a:schemeClr val="tx1"/>
                  </a:solidFill>
                  <a:effectLst/>
                  <a:latin typeface="Times New Roman" pitchFamily="18" charset="0"/>
                  <a:cs typeface="Arial" pitchFamily="34" charset="0"/>
                </a:rPr>
                <a:t> </a:t>
              </a:r>
              <a:r>
                <a:rPr kumimoji="0" lang="uk-UA" sz="1600" b="1" i="0" u="none" strike="noStrike" cap="none" normalizeH="0" baseline="0" dirty="0" smtClean="0">
                  <a:ln>
                    <a:noFill/>
                  </a:ln>
                  <a:solidFill>
                    <a:srgbClr val="000000"/>
                  </a:solidFill>
                  <a:effectLst/>
                  <a:latin typeface="Times New Roman" pitchFamily="18" charset="0"/>
                  <a:cs typeface="Arial" pitchFamily="34" charset="0"/>
                </a:rPr>
                <a:t>19-31%</a:t>
              </a:r>
              <a:endParaRPr kumimoji="0" lang="uk-UA"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31" name="Oval 7"/>
            <p:cNvSpPr>
              <a:spLocks noChangeArrowheads="1"/>
            </p:cNvSpPr>
            <p:nvPr/>
          </p:nvSpPr>
          <p:spPr bwMode="auto">
            <a:xfrm>
              <a:off x="8781" y="1474"/>
              <a:ext cx="2269" cy="2535"/>
            </a:xfrm>
            <a:prstGeom prst="ellipse">
              <a:avLst/>
            </a:prstGeom>
            <a:solidFill>
              <a:srgbClr val="B6DDE8"/>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uk-UA" sz="1800" b="1" i="1" u="none" strike="noStrike" cap="none" normalizeH="0" baseline="0" dirty="0" smtClean="0">
                  <a:ln>
                    <a:noFill/>
                  </a:ln>
                  <a:solidFill>
                    <a:schemeClr val="tx1"/>
                  </a:solidFill>
                  <a:effectLst/>
                  <a:latin typeface="Times New Roman" pitchFamily="18" charset="0"/>
                  <a:cs typeface="Arial" pitchFamily="34" charset="0"/>
                </a:rPr>
                <a:t>   </a:t>
              </a:r>
              <a:r>
                <a:rPr kumimoji="0" lang="uk-UA" sz="1800" b="1" i="1" u="none" strike="noStrike" cap="none" normalizeH="0" baseline="0" dirty="0" smtClean="0">
                  <a:ln>
                    <a:noFill/>
                  </a:ln>
                  <a:solidFill>
                    <a:srgbClr val="0070C0"/>
                  </a:solidFill>
                  <a:effectLst/>
                  <a:latin typeface="Times New Roman" pitchFamily="18" charset="0"/>
                  <a:cs typeface="Arial" pitchFamily="34" charset="0"/>
                </a:rPr>
                <a:t>Вода</a:t>
              </a:r>
            </a:p>
            <a:p>
              <a:pPr marL="0" marR="0" lvl="0" indent="0" algn="l" defTabSz="914400" rtl="0" eaLnBrk="1" fontAlgn="base" latinLnBrk="0" hangingPunct="1">
                <a:lnSpc>
                  <a:spcPct val="100000"/>
                </a:lnSpc>
                <a:spcBef>
                  <a:spcPct val="0"/>
                </a:spcBef>
                <a:spcAft>
                  <a:spcPts val="1000"/>
                </a:spcAft>
                <a:buClrTx/>
                <a:buSzTx/>
                <a:buFontTx/>
                <a:buNone/>
                <a:tabLst/>
              </a:pPr>
              <a:r>
                <a:rPr kumimoji="0" lang="uk-UA" sz="1800" b="0" i="0" u="none" strike="noStrike" cap="none" normalizeH="0" baseline="0" dirty="0" smtClean="0">
                  <a:ln>
                    <a:noFill/>
                  </a:ln>
                  <a:solidFill>
                    <a:srgbClr val="002060"/>
                  </a:solidFill>
                  <a:effectLst/>
                  <a:latin typeface="Calibri" pitchFamily="34" charset="0"/>
                  <a:cs typeface="Arial" pitchFamily="34" charset="0"/>
                </a:rPr>
                <a:t>  </a:t>
              </a:r>
              <a:r>
                <a:rPr kumimoji="0" lang="uk-UA" sz="1800" b="0" i="0" u="none" strike="noStrike" cap="none" normalizeH="0" baseline="0" dirty="0" smtClean="0">
                  <a:ln>
                    <a:noFill/>
                  </a:ln>
                  <a:solidFill>
                    <a:srgbClr val="002060"/>
                  </a:solidFill>
                  <a:effectLst/>
                  <a:latin typeface="Times New Roman" pitchFamily="18" charset="0"/>
                  <a:cs typeface="Arial" pitchFamily="34" charset="0"/>
                </a:rPr>
                <a:t>36-48%</a:t>
              </a:r>
              <a:endParaRPr kumimoji="0" lang="uk-UA" sz="1800" b="0" i="0" u="none" strike="noStrike" cap="none" normalizeH="0" baseline="0" dirty="0" smtClean="0">
                <a:ln>
                  <a:noFill/>
                </a:ln>
                <a:solidFill>
                  <a:srgbClr val="002060"/>
                </a:solidFill>
                <a:effectLst/>
                <a:latin typeface="Arial" pitchFamily="34" charset="0"/>
                <a:cs typeface="Arial" pitchFamily="34" charset="0"/>
              </a:endParaRPr>
            </a:p>
          </p:txBody>
        </p:sp>
        <p:sp>
          <p:nvSpPr>
            <p:cNvPr id="1032" name="Oval 8"/>
            <p:cNvSpPr>
              <a:spLocks noChangeArrowheads="1"/>
            </p:cNvSpPr>
            <p:nvPr/>
          </p:nvSpPr>
          <p:spPr bwMode="auto">
            <a:xfrm>
              <a:off x="7118" y="3376"/>
              <a:ext cx="1372" cy="1033"/>
            </a:xfrm>
            <a:prstGeom prst="ellipse">
              <a:avLst/>
            </a:prstGeom>
            <a:solidFill>
              <a:srgbClr val="C2D69B"/>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lvl="0" indent="0" eaLnBrk="1" fontAlgn="base" latinLnBrk="0" hangingPunct="1">
                <a:lnSpc>
                  <a:spcPct val="100000"/>
                </a:lnSpc>
                <a:spcBef>
                  <a:spcPct val="0"/>
                </a:spcBef>
                <a:spcAft>
                  <a:spcPct val="0"/>
                </a:spcAft>
                <a:tabLst/>
              </a:pPr>
              <a:r>
                <a:rPr kumimoji="0" lang="uk-UA" sz="1400" b="1" i="0" u="none" strike="noStrike" cap="none" normalizeH="0" baseline="0" dirty="0" smtClean="0">
                  <a:ln>
                    <a:noFill/>
                  </a:ln>
                  <a:solidFill>
                    <a:schemeClr val="tx1"/>
                  </a:solidFill>
                  <a:effectLst/>
                  <a:latin typeface="Calibri" pitchFamily="34" charset="0"/>
                  <a:cs typeface="Arial" pitchFamily="34" charset="0"/>
                </a:rPr>
                <a:t>   </a:t>
              </a:r>
              <a:r>
                <a:rPr kumimoji="0" lang="en-US" sz="1400" b="1" i="1" u="none" strike="noStrike" cap="none" normalizeH="0" baseline="0" dirty="0" smtClean="0">
                  <a:ln>
                    <a:noFill/>
                  </a:ln>
                  <a:solidFill>
                    <a:srgbClr val="00B050"/>
                  </a:solidFill>
                  <a:effectLst/>
                  <a:latin typeface="Times New Roman" pitchFamily="18" charset="0"/>
                  <a:cs typeface="Arial" pitchFamily="34" charset="0"/>
                </a:rPr>
                <a:t>P</a:t>
              </a:r>
              <a:r>
                <a:rPr kumimoji="0" lang="uk-UA" sz="1400" b="1" i="1" u="none" strike="noStrike" cap="none" normalizeH="0" baseline="0" dirty="0" smtClean="0">
                  <a:ln>
                    <a:noFill/>
                  </a:ln>
                  <a:solidFill>
                    <a:srgbClr val="00B050"/>
                  </a:solidFill>
                  <a:effectLst/>
                  <a:latin typeface="Times New Roman" pitchFamily="18" charset="0"/>
                  <a:cs typeface="Arial" pitchFamily="34" charset="0"/>
                </a:rPr>
                <a:t>, </a:t>
              </a:r>
              <a:r>
                <a:rPr kumimoji="0" lang="en-US" sz="1400" b="1" i="1" u="none" strike="noStrike" cap="none" normalizeH="0" baseline="0" dirty="0" smtClean="0">
                  <a:ln>
                    <a:noFill/>
                  </a:ln>
                  <a:solidFill>
                    <a:srgbClr val="00B050"/>
                  </a:solidFill>
                  <a:effectLst/>
                  <a:latin typeface="Times New Roman" pitchFamily="18" charset="0"/>
                  <a:cs typeface="Arial" pitchFamily="34" charset="0"/>
                </a:rPr>
                <a:t>Ca</a:t>
              </a:r>
              <a:r>
                <a:rPr kumimoji="0" lang="uk-UA" sz="1400" b="1" i="1" u="none" strike="noStrike" cap="none" normalizeH="0" baseline="0" dirty="0" smtClean="0">
                  <a:ln>
                    <a:noFill/>
                  </a:ln>
                  <a:solidFill>
                    <a:schemeClr val="tx1"/>
                  </a:solidFill>
                  <a:effectLst/>
                  <a:latin typeface="Times New Roman" pitchFamily="18" charset="0"/>
                  <a:cs typeface="Arial" pitchFamily="34" charset="0"/>
                </a:rPr>
                <a:t>  </a:t>
              </a:r>
              <a:r>
                <a:rPr kumimoji="0" lang="uk-UA" sz="1400" b="1" i="1" u="none" strike="noStrike" cap="none" normalizeH="0" baseline="0" dirty="0" smtClean="0">
                  <a:ln>
                    <a:noFill/>
                  </a:ln>
                  <a:solidFill>
                    <a:schemeClr val="bg1"/>
                  </a:solidFill>
                  <a:effectLst/>
                  <a:latin typeface="Times New Roman" pitchFamily="18" charset="0"/>
                  <a:cs typeface="Arial" pitchFamily="34" charset="0"/>
                </a:rPr>
                <a:t>0,6 -1%</a:t>
              </a:r>
              <a:endParaRPr kumimoji="0" lang="uk-UA" sz="1800" b="0" i="0" u="none" strike="noStrike" cap="none" normalizeH="0" baseline="0" dirty="0" smtClean="0">
                <a:ln>
                  <a:noFill/>
                </a:ln>
                <a:solidFill>
                  <a:schemeClr val="bg1"/>
                </a:solidFill>
                <a:effectLst/>
                <a:latin typeface="Arial" pitchFamily="34" charset="0"/>
                <a:cs typeface="Arial" pitchFamily="34" charset="0"/>
              </a:endParaRPr>
            </a:p>
          </p:txBody>
        </p:sp>
        <p:sp>
          <p:nvSpPr>
            <p:cNvPr id="1033" name="Arc 9"/>
            <p:cNvSpPr>
              <a:spLocks/>
            </p:cNvSpPr>
            <p:nvPr/>
          </p:nvSpPr>
          <p:spPr bwMode="auto">
            <a:xfrm>
              <a:off x="4664" y="2837"/>
              <a:ext cx="657" cy="2064"/>
            </a:xfrm>
            <a:custGeom>
              <a:avLst/>
              <a:gdLst>
                <a:gd name="G0" fmla="+- 0 0 0"/>
                <a:gd name="G1" fmla="+- 21600 0 0"/>
                <a:gd name="G2" fmla="+- 21600 0 0"/>
                <a:gd name="T0" fmla="*/ 0 w 21600"/>
                <a:gd name="T1" fmla="*/ 0 h 38325"/>
                <a:gd name="T2" fmla="*/ 13669 w 21600"/>
                <a:gd name="T3" fmla="*/ 38325 h 38325"/>
                <a:gd name="T4" fmla="*/ 0 w 21600"/>
                <a:gd name="T5" fmla="*/ 21600 h 38325"/>
              </a:gdLst>
              <a:ahLst/>
              <a:cxnLst>
                <a:cxn ang="0">
                  <a:pos x="T0" y="T1"/>
                </a:cxn>
                <a:cxn ang="0">
                  <a:pos x="T2" y="T3"/>
                </a:cxn>
                <a:cxn ang="0">
                  <a:pos x="T4" y="T5"/>
                </a:cxn>
              </a:cxnLst>
              <a:rect l="0" t="0" r="r" b="b"/>
              <a:pathLst>
                <a:path w="21600" h="38325" fill="none" extrusionOk="0">
                  <a:moveTo>
                    <a:pt x="-1" y="0"/>
                  </a:moveTo>
                  <a:cubicBezTo>
                    <a:pt x="11929" y="0"/>
                    <a:pt x="21600" y="9670"/>
                    <a:pt x="21600" y="21600"/>
                  </a:cubicBezTo>
                  <a:cubicBezTo>
                    <a:pt x="21600" y="28082"/>
                    <a:pt x="18688" y="34222"/>
                    <a:pt x="13668" y="38324"/>
                  </a:cubicBezTo>
                </a:path>
                <a:path w="21600" h="38325" stroke="0" extrusionOk="0">
                  <a:moveTo>
                    <a:pt x="-1" y="0"/>
                  </a:moveTo>
                  <a:cubicBezTo>
                    <a:pt x="11929" y="0"/>
                    <a:pt x="21600" y="9670"/>
                    <a:pt x="21600" y="21600"/>
                  </a:cubicBezTo>
                  <a:cubicBezTo>
                    <a:pt x="21600" y="28082"/>
                    <a:pt x="18688" y="34222"/>
                    <a:pt x="13668" y="38324"/>
                  </a:cubicBezTo>
                  <a:lnTo>
                    <a:pt x="0"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uk-UA"/>
            </a:p>
          </p:txBody>
        </p:sp>
        <p:sp>
          <p:nvSpPr>
            <p:cNvPr id="1034" name="Arc 10"/>
            <p:cNvSpPr>
              <a:spLocks/>
            </p:cNvSpPr>
            <p:nvPr/>
          </p:nvSpPr>
          <p:spPr bwMode="auto">
            <a:xfrm>
              <a:off x="5728" y="3243"/>
              <a:ext cx="458" cy="1658"/>
            </a:xfrm>
            <a:custGeom>
              <a:avLst/>
              <a:gdLst>
                <a:gd name="G0" fmla="+- 0 0 0"/>
                <a:gd name="G1" fmla="+- 19176 0 0"/>
                <a:gd name="G2" fmla="+- 21600 0 0"/>
                <a:gd name="T0" fmla="*/ 9942 w 21600"/>
                <a:gd name="T1" fmla="*/ 0 h 40646"/>
                <a:gd name="T2" fmla="*/ 2369 w 21600"/>
                <a:gd name="T3" fmla="*/ 40646 h 40646"/>
                <a:gd name="T4" fmla="*/ 0 w 21600"/>
                <a:gd name="T5" fmla="*/ 19176 h 40646"/>
              </a:gdLst>
              <a:ahLst/>
              <a:cxnLst>
                <a:cxn ang="0">
                  <a:pos x="T0" y="T1"/>
                </a:cxn>
                <a:cxn ang="0">
                  <a:pos x="T2" y="T3"/>
                </a:cxn>
                <a:cxn ang="0">
                  <a:pos x="T4" y="T5"/>
                </a:cxn>
              </a:cxnLst>
              <a:rect l="0" t="0" r="r" b="b"/>
              <a:pathLst>
                <a:path w="21600" h="40646" fill="none" extrusionOk="0">
                  <a:moveTo>
                    <a:pt x="9941" y="0"/>
                  </a:moveTo>
                  <a:cubicBezTo>
                    <a:pt x="17104" y="3713"/>
                    <a:pt x="21600" y="11108"/>
                    <a:pt x="21600" y="19176"/>
                  </a:cubicBezTo>
                  <a:cubicBezTo>
                    <a:pt x="21600" y="30188"/>
                    <a:pt x="13315" y="39437"/>
                    <a:pt x="2368" y="40645"/>
                  </a:cubicBezTo>
                </a:path>
                <a:path w="21600" h="40646" stroke="0" extrusionOk="0">
                  <a:moveTo>
                    <a:pt x="9941" y="0"/>
                  </a:moveTo>
                  <a:cubicBezTo>
                    <a:pt x="17104" y="3713"/>
                    <a:pt x="21600" y="11108"/>
                    <a:pt x="21600" y="19176"/>
                  </a:cubicBezTo>
                  <a:cubicBezTo>
                    <a:pt x="21600" y="30188"/>
                    <a:pt x="13315" y="39437"/>
                    <a:pt x="2368" y="40645"/>
                  </a:cubicBezTo>
                  <a:lnTo>
                    <a:pt x="0" y="19176"/>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uk-UA"/>
            </a:p>
          </p:txBody>
        </p:sp>
        <p:sp>
          <p:nvSpPr>
            <p:cNvPr id="1035" name="Arc 11"/>
            <p:cNvSpPr>
              <a:spLocks/>
            </p:cNvSpPr>
            <p:nvPr/>
          </p:nvSpPr>
          <p:spPr bwMode="auto">
            <a:xfrm>
              <a:off x="2449" y="3680"/>
              <a:ext cx="2497" cy="1221"/>
            </a:xfrm>
            <a:custGeom>
              <a:avLst/>
              <a:gdLst>
                <a:gd name="G0" fmla="+- 4504 0 0"/>
                <a:gd name="G1" fmla="+- 21600 0 0"/>
                <a:gd name="G2" fmla="+- 21600 0 0"/>
                <a:gd name="T0" fmla="*/ 0 w 26089"/>
                <a:gd name="T1" fmla="*/ 475 h 21600"/>
                <a:gd name="T2" fmla="*/ 26089 w 26089"/>
                <a:gd name="T3" fmla="*/ 20784 h 21600"/>
                <a:gd name="T4" fmla="*/ 4504 w 26089"/>
                <a:gd name="T5" fmla="*/ 21600 h 21600"/>
              </a:gdLst>
              <a:ahLst/>
              <a:cxnLst>
                <a:cxn ang="0">
                  <a:pos x="T0" y="T1"/>
                </a:cxn>
                <a:cxn ang="0">
                  <a:pos x="T2" y="T3"/>
                </a:cxn>
                <a:cxn ang="0">
                  <a:pos x="T4" y="T5"/>
                </a:cxn>
              </a:cxnLst>
              <a:rect l="0" t="0" r="r" b="b"/>
              <a:pathLst>
                <a:path w="26089" h="21600" fill="none" extrusionOk="0">
                  <a:moveTo>
                    <a:pt x="-1" y="474"/>
                  </a:moveTo>
                  <a:cubicBezTo>
                    <a:pt x="1480" y="159"/>
                    <a:pt x="2990" y="-1"/>
                    <a:pt x="4504" y="0"/>
                  </a:cubicBezTo>
                  <a:cubicBezTo>
                    <a:pt x="16115" y="0"/>
                    <a:pt x="25649" y="9180"/>
                    <a:pt x="26088" y="20784"/>
                  </a:cubicBezTo>
                </a:path>
                <a:path w="26089" h="21600" stroke="0" extrusionOk="0">
                  <a:moveTo>
                    <a:pt x="-1" y="474"/>
                  </a:moveTo>
                  <a:cubicBezTo>
                    <a:pt x="1480" y="159"/>
                    <a:pt x="2990" y="-1"/>
                    <a:pt x="4504" y="0"/>
                  </a:cubicBezTo>
                  <a:cubicBezTo>
                    <a:pt x="16115" y="0"/>
                    <a:pt x="25649" y="9180"/>
                    <a:pt x="26088" y="20784"/>
                  </a:cubicBezTo>
                  <a:lnTo>
                    <a:pt x="4504"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uk-UA"/>
            </a:p>
          </p:txBody>
        </p:sp>
        <p:sp>
          <p:nvSpPr>
            <p:cNvPr id="1036" name="Arc 12"/>
            <p:cNvSpPr>
              <a:spLocks/>
            </p:cNvSpPr>
            <p:nvPr/>
          </p:nvSpPr>
          <p:spPr bwMode="auto">
            <a:xfrm flipH="1">
              <a:off x="6449" y="3414"/>
              <a:ext cx="501" cy="1487"/>
            </a:xfrm>
            <a:custGeom>
              <a:avLst/>
              <a:gdLst>
                <a:gd name="G0" fmla="+- 1718 0 0"/>
                <a:gd name="G1" fmla="+- 21600 0 0"/>
                <a:gd name="G2" fmla="+- 21600 0 0"/>
                <a:gd name="T0" fmla="*/ 0 w 23318"/>
                <a:gd name="T1" fmla="*/ 68 h 41310"/>
                <a:gd name="T2" fmla="*/ 10554 w 23318"/>
                <a:gd name="T3" fmla="*/ 41310 h 41310"/>
                <a:gd name="T4" fmla="*/ 1718 w 23318"/>
                <a:gd name="T5" fmla="*/ 21600 h 41310"/>
              </a:gdLst>
              <a:ahLst/>
              <a:cxnLst>
                <a:cxn ang="0">
                  <a:pos x="T0" y="T1"/>
                </a:cxn>
                <a:cxn ang="0">
                  <a:pos x="T2" y="T3"/>
                </a:cxn>
                <a:cxn ang="0">
                  <a:pos x="T4" y="T5"/>
                </a:cxn>
              </a:cxnLst>
              <a:rect l="0" t="0" r="r" b="b"/>
              <a:pathLst>
                <a:path w="23318" h="41310" fill="none" extrusionOk="0">
                  <a:moveTo>
                    <a:pt x="0" y="68"/>
                  </a:moveTo>
                  <a:cubicBezTo>
                    <a:pt x="571" y="22"/>
                    <a:pt x="1144" y="-1"/>
                    <a:pt x="1718" y="0"/>
                  </a:cubicBezTo>
                  <a:cubicBezTo>
                    <a:pt x="13647" y="0"/>
                    <a:pt x="23318" y="9670"/>
                    <a:pt x="23318" y="21600"/>
                  </a:cubicBezTo>
                  <a:cubicBezTo>
                    <a:pt x="23318" y="30110"/>
                    <a:pt x="18320" y="37828"/>
                    <a:pt x="10554" y="41310"/>
                  </a:cubicBezTo>
                </a:path>
                <a:path w="23318" h="41310" stroke="0" extrusionOk="0">
                  <a:moveTo>
                    <a:pt x="0" y="68"/>
                  </a:moveTo>
                  <a:cubicBezTo>
                    <a:pt x="571" y="22"/>
                    <a:pt x="1144" y="-1"/>
                    <a:pt x="1718" y="0"/>
                  </a:cubicBezTo>
                  <a:cubicBezTo>
                    <a:pt x="13647" y="0"/>
                    <a:pt x="23318" y="9670"/>
                    <a:pt x="23318" y="21600"/>
                  </a:cubicBezTo>
                  <a:cubicBezTo>
                    <a:pt x="23318" y="30110"/>
                    <a:pt x="18320" y="37828"/>
                    <a:pt x="10554" y="41310"/>
                  </a:cubicBezTo>
                  <a:lnTo>
                    <a:pt x="1718"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uk-UA"/>
            </a:p>
          </p:txBody>
        </p:sp>
        <p:sp>
          <p:nvSpPr>
            <p:cNvPr id="1037" name="Arc 13"/>
            <p:cNvSpPr>
              <a:spLocks/>
            </p:cNvSpPr>
            <p:nvPr/>
          </p:nvSpPr>
          <p:spPr bwMode="auto">
            <a:xfrm flipV="1">
              <a:off x="8170" y="3979"/>
              <a:ext cx="1707" cy="921"/>
            </a:xfrm>
            <a:custGeom>
              <a:avLst/>
              <a:gdLst>
                <a:gd name="G0" fmla="+- 0 0 0"/>
                <a:gd name="G1" fmla="+- 21600 0 0"/>
                <a:gd name="G2" fmla="+- 21600 0 0"/>
                <a:gd name="T0" fmla="*/ 0 w 21600"/>
                <a:gd name="T1" fmla="*/ 0 h 22311"/>
                <a:gd name="T2" fmla="*/ 21588 w 21600"/>
                <a:gd name="T3" fmla="*/ 22311 h 22311"/>
                <a:gd name="T4" fmla="*/ 0 w 21600"/>
                <a:gd name="T5" fmla="*/ 21600 h 22311"/>
              </a:gdLst>
              <a:ahLst/>
              <a:cxnLst>
                <a:cxn ang="0">
                  <a:pos x="T0" y="T1"/>
                </a:cxn>
                <a:cxn ang="0">
                  <a:pos x="T2" y="T3"/>
                </a:cxn>
                <a:cxn ang="0">
                  <a:pos x="T4" y="T5"/>
                </a:cxn>
              </a:cxnLst>
              <a:rect l="0" t="0" r="r" b="b"/>
              <a:pathLst>
                <a:path w="21600" h="22311" fill="none" extrusionOk="0">
                  <a:moveTo>
                    <a:pt x="-1" y="0"/>
                  </a:moveTo>
                  <a:cubicBezTo>
                    <a:pt x="11929" y="0"/>
                    <a:pt x="21600" y="9670"/>
                    <a:pt x="21600" y="21600"/>
                  </a:cubicBezTo>
                  <a:cubicBezTo>
                    <a:pt x="21600" y="21837"/>
                    <a:pt x="21596" y="22074"/>
                    <a:pt x="21588" y="22311"/>
                  </a:cubicBezTo>
                </a:path>
                <a:path w="21600" h="22311" stroke="0" extrusionOk="0">
                  <a:moveTo>
                    <a:pt x="-1" y="0"/>
                  </a:moveTo>
                  <a:cubicBezTo>
                    <a:pt x="11929" y="0"/>
                    <a:pt x="21600" y="9670"/>
                    <a:pt x="21600" y="21600"/>
                  </a:cubicBezTo>
                  <a:cubicBezTo>
                    <a:pt x="21600" y="21837"/>
                    <a:pt x="21596" y="22074"/>
                    <a:pt x="21588" y="22311"/>
                  </a:cubicBezTo>
                  <a:lnTo>
                    <a:pt x="0" y="21600"/>
                  </a:lnTo>
                  <a:close/>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uk-UA"/>
            </a:p>
          </p:txBody>
        </p:sp>
      </p:grpSp>
      <p:pic>
        <p:nvPicPr>
          <p:cNvPr id="22" name="Рисунок 21" descr="http://www.uarp.org/upload/news/items/2018.01.19/13.1.jpg"/>
          <p:cNvPicPr/>
          <p:nvPr/>
        </p:nvPicPr>
        <p:blipFill>
          <a:blip r:embed="rId2"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2267744" y="4365104"/>
            <a:ext cx="4824536" cy="2088232"/>
          </a:xfrm>
          <a:prstGeom prst="rect">
            <a:avLst/>
          </a:prstGeom>
          <a:noFill/>
          <a:ln w="19050">
            <a:solidFill>
              <a:schemeClr val="tx1"/>
            </a:solid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922114"/>
          </a:xfrm>
        </p:spPr>
        <p:txBody>
          <a:bodyPr>
            <a:normAutofit/>
          </a:bodyPr>
          <a:lstStyle/>
          <a:p>
            <a:r>
              <a:rPr lang="uk-UA" sz="2400" dirty="0" smtClean="0">
                <a:solidFill>
                  <a:schemeClr val="bg1"/>
                </a:solidFill>
                <a:effectLst/>
                <a:latin typeface="+mn-lt"/>
              </a:rPr>
              <a:t>Класифікація твердих сирів</a:t>
            </a:r>
            <a:r>
              <a:rPr lang="uk-UA" sz="2000" dirty="0" smtClean="0">
                <a:solidFill>
                  <a:schemeClr val="bg1"/>
                </a:solidFill>
                <a:effectLst/>
                <a:latin typeface="+mn-lt"/>
              </a:rPr>
              <a:t/>
            </a:r>
            <a:br>
              <a:rPr lang="uk-UA" sz="2000" dirty="0" smtClean="0">
                <a:solidFill>
                  <a:schemeClr val="bg1"/>
                </a:solidFill>
                <a:effectLst/>
                <a:latin typeface="+mn-lt"/>
              </a:rPr>
            </a:br>
            <a:endParaRPr lang="uk-UA" sz="2000" dirty="0">
              <a:solidFill>
                <a:schemeClr val="bg1"/>
              </a:solidFill>
              <a:effectLst/>
              <a:latin typeface="+mn-lt"/>
            </a:endParaRPr>
          </a:p>
        </p:txBody>
      </p:sp>
      <p:sp>
        <p:nvSpPr>
          <p:cNvPr id="11" name="Прямоугольник 10"/>
          <p:cNvSpPr/>
          <p:nvPr/>
        </p:nvSpPr>
        <p:spPr>
          <a:xfrm>
            <a:off x="1547664" y="1772816"/>
            <a:ext cx="6120680"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dirty="0" smtClean="0"/>
              <a:t>За формою на: круглі,</a:t>
            </a:r>
            <a:r>
              <a:rPr lang="uk-UA" dirty="0"/>
              <a:t> </a:t>
            </a:r>
            <a:r>
              <a:rPr lang="uk-UA" dirty="0" smtClean="0"/>
              <a:t>брускові, циліндричні, у формі кулі….</a:t>
            </a:r>
          </a:p>
        </p:txBody>
      </p:sp>
      <p:sp>
        <p:nvSpPr>
          <p:cNvPr id="14" name="Прямоугольник 13"/>
          <p:cNvSpPr/>
          <p:nvPr/>
        </p:nvSpPr>
        <p:spPr>
          <a:xfrm>
            <a:off x="1547664" y="908720"/>
            <a:ext cx="6120680"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dirty="0" smtClean="0"/>
              <a:t>За масою на:   великі (  50кг-100кг, іноді 130 і більші)</a:t>
            </a:r>
          </a:p>
          <a:p>
            <a:r>
              <a:rPr lang="uk-UA" dirty="0" smtClean="0"/>
              <a:t>                         дрібні (2кг – 45кг)</a:t>
            </a:r>
            <a:endParaRPr lang="uk-UA" dirty="0"/>
          </a:p>
        </p:txBody>
      </p:sp>
      <p:sp>
        <p:nvSpPr>
          <p:cNvPr id="15" name="Прямоугольник 14"/>
          <p:cNvSpPr/>
          <p:nvPr/>
        </p:nvSpPr>
        <p:spPr>
          <a:xfrm>
            <a:off x="1547664" y="2564904"/>
            <a:ext cx="6120680"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t>За …………</a:t>
            </a:r>
            <a:endParaRPr lang="uk-UA" dirty="0"/>
          </a:p>
        </p:txBody>
      </p:sp>
      <p:sp>
        <p:nvSpPr>
          <p:cNvPr id="16" name="Прямоугольник 15"/>
          <p:cNvSpPr/>
          <p:nvPr/>
        </p:nvSpPr>
        <p:spPr>
          <a:xfrm>
            <a:off x="1547664" y="3429000"/>
            <a:ext cx="6120680"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17" name="Прямоугольник 16"/>
          <p:cNvSpPr/>
          <p:nvPr/>
        </p:nvSpPr>
        <p:spPr>
          <a:xfrm>
            <a:off x="1547664" y="4365104"/>
            <a:ext cx="6120680"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a:p>
        </p:txBody>
      </p:sp>
      <p:sp>
        <p:nvSpPr>
          <p:cNvPr id="21" name="Левая фигурная скобка 20"/>
          <p:cNvSpPr/>
          <p:nvPr/>
        </p:nvSpPr>
        <p:spPr>
          <a:xfrm>
            <a:off x="539552" y="764704"/>
            <a:ext cx="1152128" cy="511256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uk-UA"/>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282154"/>
          </a:xfrm>
        </p:spPr>
        <p:txBody>
          <a:bodyPr>
            <a:normAutofit/>
          </a:bodyPr>
          <a:lstStyle/>
          <a:p>
            <a:r>
              <a:rPr lang="uk-UA" sz="2000" dirty="0" smtClean="0">
                <a:solidFill>
                  <a:schemeClr val="bg1"/>
                </a:solidFill>
                <a:effectLst/>
                <a:latin typeface="+mn-lt"/>
              </a:rPr>
              <a:t>Асортимент твердих сирів та їх виробники</a:t>
            </a:r>
            <a:endParaRPr lang="uk-UA" sz="2000" dirty="0">
              <a:solidFill>
                <a:schemeClr val="bg1"/>
              </a:solidFill>
              <a:effectLst/>
              <a:latin typeface="+mn-lt"/>
            </a:endParaRPr>
          </a:p>
        </p:txBody>
      </p:sp>
      <p:graphicFrame>
        <p:nvGraphicFramePr>
          <p:cNvPr id="3" name="Таблица 2"/>
          <p:cNvGraphicFramePr>
            <a:graphicFrameLocks noGrp="1"/>
          </p:cNvGraphicFramePr>
          <p:nvPr/>
        </p:nvGraphicFramePr>
        <p:xfrm>
          <a:off x="827585" y="1340764"/>
          <a:ext cx="7704857" cy="4896547"/>
        </p:xfrm>
        <a:graphic>
          <a:graphicData uri="http://schemas.openxmlformats.org/drawingml/2006/table">
            <a:tbl>
              <a:tblPr/>
              <a:tblGrid>
                <a:gridCol w="457716"/>
                <a:gridCol w="1885171"/>
                <a:gridCol w="2019937"/>
                <a:gridCol w="3342033"/>
              </a:tblGrid>
              <a:tr h="934064">
                <a:tc>
                  <a:txBody>
                    <a:bodyPr/>
                    <a:lstStyle/>
                    <a:p>
                      <a:pPr algn="ctr">
                        <a:spcAft>
                          <a:spcPts val="0"/>
                        </a:spcAft>
                      </a:pPr>
                      <a:r>
                        <a:rPr lang="uk-UA" sz="1400" b="1" dirty="0">
                          <a:solidFill>
                            <a:schemeClr val="bg1"/>
                          </a:solidFill>
                          <a:latin typeface="Times New Roman"/>
                          <a:ea typeface="Times New Roman"/>
                          <a:cs typeface="Times New Roman"/>
                        </a:rPr>
                        <a:t>№</a:t>
                      </a:r>
                      <a:endParaRPr lang="uk-UA" sz="1100" dirty="0">
                        <a:solidFill>
                          <a:schemeClr val="bg1"/>
                        </a:solidFill>
                        <a:latin typeface="Calibri"/>
                        <a:ea typeface="Calibri"/>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28575" cap="flat" cmpd="sng" algn="ctr">
                      <a:solidFill>
                        <a:srgbClr val="4BACC6"/>
                      </a:solidFill>
                      <a:prstDash val="solid"/>
                      <a:round/>
                      <a:headEnd type="none" w="med" len="med"/>
                      <a:tailEnd type="none" w="med" len="med"/>
                    </a:lnB>
                    <a:solidFill>
                      <a:srgbClr val="C6D9F1"/>
                    </a:solidFill>
                  </a:tcPr>
                </a:tc>
                <a:tc>
                  <a:txBody>
                    <a:bodyPr/>
                    <a:lstStyle/>
                    <a:p>
                      <a:pPr>
                        <a:spcAft>
                          <a:spcPts val="0"/>
                        </a:spcAft>
                      </a:pPr>
                      <a:r>
                        <a:rPr lang="uk-UA" sz="1400" b="1" dirty="0" smtClean="0">
                          <a:solidFill>
                            <a:srgbClr val="002060"/>
                          </a:solidFill>
                          <a:latin typeface="Times New Roman"/>
                          <a:ea typeface="Times New Roman"/>
                          <a:cs typeface="Times New Roman"/>
                        </a:rPr>
                        <a:t>ТОРГОВА</a:t>
                      </a:r>
                      <a:r>
                        <a:rPr lang="uk-UA" sz="1400" b="1" baseline="0" dirty="0" smtClean="0">
                          <a:solidFill>
                            <a:srgbClr val="002060"/>
                          </a:solidFill>
                          <a:latin typeface="Times New Roman"/>
                          <a:ea typeface="Times New Roman"/>
                          <a:cs typeface="Times New Roman"/>
                        </a:rPr>
                        <a:t> </a:t>
                      </a:r>
                      <a:r>
                        <a:rPr lang="uk-UA" sz="1400" b="1" dirty="0" smtClean="0">
                          <a:solidFill>
                            <a:srgbClr val="002060"/>
                          </a:solidFill>
                          <a:latin typeface="Times New Roman"/>
                          <a:ea typeface="Times New Roman"/>
                          <a:cs typeface="Times New Roman"/>
                        </a:rPr>
                        <a:t>МАРКА</a:t>
                      </a:r>
                    </a:p>
                    <a:p>
                      <a:pPr>
                        <a:spcAft>
                          <a:spcPts val="0"/>
                        </a:spcAft>
                      </a:pPr>
                      <a:endParaRPr lang="uk-UA" sz="1400" b="1" dirty="0" smtClean="0">
                        <a:solidFill>
                          <a:srgbClr val="002060"/>
                        </a:solidFill>
                        <a:latin typeface="Times New Roman"/>
                        <a:ea typeface="Times New Roman"/>
                        <a:cs typeface="Times New Roman"/>
                      </a:endParaRPr>
                    </a:p>
                    <a:p>
                      <a:pPr>
                        <a:spcAft>
                          <a:spcPts val="0"/>
                        </a:spcAft>
                      </a:pPr>
                      <a:r>
                        <a:rPr lang="uk-UA" sz="1400" b="1" dirty="0" smtClean="0">
                          <a:solidFill>
                            <a:srgbClr val="002060"/>
                          </a:solidFill>
                          <a:latin typeface="Times New Roman"/>
                          <a:ea typeface="Times New Roman"/>
                          <a:cs typeface="Times New Roman"/>
                        </a:rPr>
                        <a:t>виробника сиру</a:t>
                      </a:r>
                    </a:p>
                    <a:p>
                      <a:pPr>
                        <a:spcAft>
                          <a:spcPts val="0"/>
                        </a:spcAft>
                      </a:pPr>
                      <a:endParaRPr lang="uk-UA" sz="1400" b="1" dirty="0" smtClean="0">
                        <a:solidFill>
                          <a:srgbClr val="002060"/>
                        </a:solidFill>
                        <a:latin typeface="Times New Roman"/>
                        <a:ea typeface="Calibri"/>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28575" cap="flat" cmpd="sng" algn="ctr">
                      <a:solidFill>
                        <a:srgbClr val="4BACC6"/>
                      </a:solidFill>
                      <a:prstDash val="solid"/>
                      <a:round/>
                      <a:headEnd type="none" w="med" len="med"/>
                      <a:tailEnd type="none" w="med" len="med"/>
                    </a:lnB>
                    <a:solidFill>
                      <a:schemeClr val="accent4">
                        <a:lumMod val="40000"/>
                        <a:lumOff val="60000"/>
                      </a:schemeClr>
                    </a:solidFill>
                  </a:tcPr>
                </a:tc>
                <a:tc>
                  <a:txBody>
                    <a:bodyPr/>
                    <a:lstStyle/>
                    <a:p>
                      <a:pPr algn="ctr">
                        <a:spcAft>
                          <a:spcPts val="0"/>
                        </a:spcAft>
                      </a:pPr>
                      <a:r>
                        <a:rPr lang="uk-UA" sz="1400" b="1" dirty="0">
                          <a:solidFill>
                            <a:srgbClr val="002060"/>
                          </a:solidFill>
                          <a:latin typeface="Times New Roman"/>
                          <a:ea typeface="Times New Roman"/>
                          <a:cs typeface="Times New Roman"/>
                        </a:rPr>
                        <a:t>Місцезнаходження</a:t>
                      </a:r>
                      <a:endParaRPr lang="uk-UA" sz="1100" dirty="0">
                        <a:solidFill>
                          <a:srgbClr val="002060"/>
                        </a:solidFill>
                        <a:latin typeface="Calibri"/>
                        <a:ea typeface="Calibri"/>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BACC6"/>
                      </a:solidFill>
                      <a:prstDash val="solid"/>
                      <a:round/>
                      <a:headEnd type="none" w="med" len="med"/>
                      <a:tailEnd type="none" w="med" len="med"/>
                    </a:lnT>
                    <a:lnB w="28575" cap="flat" cmpd="sng" algn="ctr">
                      <a:solidFill>
                        <a:srgbClr val="4BACC6"/>
                      </a:solidFill>
                      <a:prstDash val="solid"/>
                      <a:round/>
                      <a:headEnd type="none" w="med" len="med"/>
                      <a:tailEnd type="none" w="med" len="med"/>
                    </a:lnB>
                    <a:solidFill>
                      <a:schemeClr val="accent4">
                        <a:lumMod val="40000"/>
                        <a:lumOff val="60000"/>
                      </a:schemeClr>
                    </a:solidFill>
                  </a:tcPr>
                </a:tc>
                <a:tc>
                  <a:txBody>
                    <a:bodyPr/>
                    <a:lstStyle/>
                    <a:p>
                      <a:pPr algn="ctr">
                        <a:spcAft>
                          <a:spcPts val="0"/>
                        </a:spcAft>
                      </a:pPr>
                      <a:r>
                        <a:rPr lang="uk-UA" sz="1400" b="1" dirty="0">
                          <a:solidFill>
                            <a:schemeClr val="tx2">
                              <a:lumMod val="10000"/>
                            </a:schemeClr>
                          </a:solidFill>
                          <a:latin typeface="Times New Roman"/>
                          <a:ea typeface="Times New Roman"/>
                          <a:cs typeface="Times New Roman"/>
                        </a:rPr>
                        <a:t>Асортимент</a:t>
                      </a:r>
                      <a:endParaRPr lang="uk-UA" sz="1100" dirty="0">
                        <a:solidFill>
                          <a:schemeClr val="tx2">
                            <a:lumMod val="10000"/>
                          </a:schemeClr>
                        </a:solidFill>
                        <a:latin typeface="Calibri"/>
                        <a:ea typeface="Calibri"/>
                        <a:cs typeface="Times New Roman"/>
                      </a:endParaRPr>
                    </a:p>
                  </a:txBody>
                  <a:tcPr marL="66805" marR="66805" marT="0" marB="0">
                    <a:lnL w="12700" cap="flat" cmpd="sng" algn="ctr">
                      <a:solidFill>
                        <a:srgbClr val="000000"/>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28575" cap="flat" cmpd="sng" algn="ctr">
                      <a:solidFill>
                        <a:srgbClr val="4BACC6"/>
                      </a:solidFill>
                      <a:prstDash val="solid"/>
                      <a:round/>
                      <a:headEnd type="none" w="med" len="med"/>
                      <a:tailEnd type="none" w="med" len="med"/>
                    </a:lnB>
                    <a:solidFill>
                      <a:schemeClr val="tx1">
                        <a:lumMod val="85000"/>
                      </a:schemeClr>
                    </a:solidFill>
                  </a:tcPr>
                </a:tc>
              </a:tr>
              <a:tr h="693252">
                <a:tc>
                  <a:txBody>
                    <a:bodyPr/>
                    <a:lstStyle/>
                    <a:p>
                      <a:pPr algn="ctr">
                        <a:spcAft>
                          <a:spcPts val="0"/>
                        </a:spcAft>
                      </a:pPr>
                      <a:r>
                        <a:rPr lang="uk-UA" sz="1400" b="1" i="1" dirty="0">
                          <a:solidFill>
                            <a:schemeClr val="bg1"/>
                          </a:solidFill>
                          <a:latin typeface="Times New Roman"/>
                          <a:ea typeface="Times New Roman"/>
                          <a:cs typeface="Times New Roman"/>
                        </a:rPr>
                        <a:t>1</a:t>
                      </a:r>
                      <a:endParaRPr lang="uk-UA" sz="1100" dirty="0">
                        <a:solidFill>
                          <a:schemeClr val="bg1"/>
                        </a:solidFill>
                        <a:latin typeface="Calibri"/>
                        <a:ea typeface="Calibri"/>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28575"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C6D9F1"/>
                    </a:solidFill>
                  </a:tcPr>
                </a:tc>
                <a:tc>
                  <a:txBody>
                    <a:bodyPr/>
                    <a:lstStyle/>
                    <a:p>
                      <a:pPr>
                        <a:spcAft>
                          <a:spcPts val="0"/>
                        </a:spcAft>
                      </a:pPr>
                      <a:r>
                        <a:rPr lang="uk-UA" sz="1400" dirty="0">
                          <a:solidFill>
                            <a:srgbClr val="002060"/>
                          </a:solidFill>
                          <a:latin typeface="Times New Roman"/>
                          <a:ea typeface="Times New Roman"/>
                          <a:cs typeface="Times New Roman"/>
                        </a:rPr>
                        <a:t>«Комо</a:t>
                      </a:r>
                      <a:r>
                        <a:rPr lang="uk-UA" sz="1400" dirty="0" smtClean="0">
                          <a:solidFill>
                            <a:srgbClr val="002060"/>
                          </a:solidFill>
                          <a:latin typeface="Times New Roman"/>
                          <a:ea typeface="Times New Roman"/>
                          <a:cs typeface="Times New Roman"/>
                        </a:rPr>
                        <a:t>»</a:t>
                      </a:r>
                    </a:p>
                    <a:p>
                      <a:pPr>
                        <a:spcAft>
                          <a:spcPts val="0"/>
                        </a:spcAft>
                      </a:pPr>
                      <a:r>
                        <a:rPr lang="uk-UA" sz="1100" dirty="0" err="1" smtClean="0">
                          <a:solidFill>
                            <a:srgbClr val="002060"/>
                          </a:solidFill>
                          <a:latin typeface="Calibri"/>
                          <a:ea typeface="Calibri"/>
                          <a:cs typeface="Times New Roman"/>
                        </a:rPr>
                        <a:t>Прат</a:t>
                      </a:r>
                      <a:r>
                        <a:rPr lang="uk-UA" sz="1100" dirty="0" smtClean="0">
                          <a:solidFill>
                            <a:srgbClr val="002060"/>
                          </a:solidFill>
                          <a:latin typeface="Calibri"/>
                          <a:ea typeface="Calibri"/>
                          <a:cs typeface="Times New Roman"/>
                        </a:rPr>
                        <a:t> </a:t>
                      </a:r>
                      <a:r>
                        <a:rPr lang="uk-UA" sz="1100" dirty="0" err="1" smtClean="0">
                          <a:solidFill>
                            <a:srgbClr val="002060"/>
                          </a:solidFill>
                          <a:latin typeface="Calibri"/>
                          <a:ea typeface="Calibri"/>
                          <a:cs typeface="Times New Roman"/>
                        </a:rPr>
                        <a:t>“Дубномолоко”</a:t>
                      </a:r>
                      <a:endParaRPr lang="uk-UA" sz="1100" dirty="0">
                        <a:solidFill>
                          <a:srgbClr val="002060"/>
                        </a:solidFill>
                        <a:latin typeface="Calibri"/>
                        <a:ea typeface="Calibri"/>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28575"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accent4">
                        <a:lumMod val="40000"/>
                        <a:lumOff val="60000"/>
                      </a:schemeClr>
                    </a:solidFill>
                  </a:tcPr>
                </a:tc>
                <a:tc>
                  <a:txBody>
                    <a:bodyPr/>
                    <a:lstStyle/>
                    <a:p>
                      <a:pPr marL="291465" algn="just">
                        <a:lnSpc>
                          <a:spcPct val="115000"/>
                        </a:lnSpc>
                        <a:spcAft>
                          <a:spcPts val="0"/>
                        </a:spcAft>
                      </a:pPr>
                      <a:r>
                        <a:rPr lang="uk-UA" sz="1100" dirty="0" smtClean="0">
                          <a:solidFill>
                            <a:srgbClr val="002060"/>
                          </a:solidFill>
                          <a:latin typeface="Calibri"/>
                          <a:ea typeface="Calibri"/>
                          <a:cs typeface="Times New Roman"/>
                        </a:rPr>
                        <a:t>М.Дубно</a:t>
                      </a:r>
                    </a:p>
                    <a:p>
                      <a:pPr marL="291465" algn="just">
                        <a:lnSpc>
                          <a:spcPct val="115000"/>
                        </a:lnSpc>
                        <a:spcAft>
                          <a:spcPts val="0"/>
                        </a:spcAft>
                      </a:pPr>
                      <a:r>
                        <a:rPr lang="uk-UA" sz="1100" dirty="0" smtClean="0">
                          <a:solidFill>
                            <a:srgbClr val="002060"/>
                          </a:solidFill>
                          <a:latin typeface="Calibri"/>
                          <a:ea typeface="Calibri"/>
                          <a:cs typeface="Times New Roman"/>
                        </a:rPr>
                        <a:t>Рівненська область</a:t>
                      </a:r>
                      <a:endParaRPr lang="uk-UA" sz="1100" dirty="0">
                        <a:solidFill>
                          <a:srgbClr val="002060"/>
                        </a:solidFill>
                        <a:latin typeface="Calibri"/>
                        <a:ea typeface="Calibri"/>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accent4">
                        <a:lumMod val="40000"/>
                        <a:lumOff val="60000"/>
                      </a:schemeClr>
                    </a:solidFill>
                  </a:tcPr>
                </a:tc>
                <a:tc>
                  <a:txBody>
                    <a:bodyPr/>
                    <a:lstStyle/>
                    <a:p>
                      <a:pPr marL="291465" algn="just">
                        <a:lnSpc>
                          <a:spcPct val="115000"/>
                        </a:lnSpc>
                        <a:spcAft>
                          <a:spcPts val="0"/>
                        </a:spcAft>
                      </a:pPr>
                      <a:r>
                        <a:rPr lang="uk-UA" sz="1400" i="1" dirty="0" smtClean="0">
                          <a:solidFill>
                            <a:schemeClr val="bg1">
                              <a:lumMod val="85000"/>
                              <a:lumOff val="15000"/>
                            </a:schemeClr>
                          </a:solidFill>
                          <a:latin typeface="Calibri"/>
                          <a:ea typeface="Calibri"/>
                          <a:cs typeface="Times New Roman"/>
                        </a:rPr>
                        <a:t>Голландія,</a:t>
                      </a:r>
                      <a:r>
                        <a:rPr lang="uk-UA" sz="1400" i="1" baseline="0" dirty="0" smtClean="0">
                          <a:solidFill>
                            <a:schemeClr val="bg1">
                              <a:lumMod val="85000"/>
                              <a:lumOff val="15000"/>
                            </a:schemeClr>
                          </a:solidFill>
                          <a:latin typeface="Calibri"/>
                          <a:ea typeface="Calibri"/>
                          <a:cs typeface="Times New Roman"/>
                        </a:rPr>
                        <a:t> Російський класичний, Кантрі, Горіховий, </a:t>
                      </a:r>
                      <a:r>
                        <a:rPr lang="uk-UA" sz="1400" i="1" baseline="0" dirty="0" err="1" smtClean="0">
                          <a:solidFill>
                            <a:schemeClr val="bg1">
                              <a:lumMod val="85000"/>
                              <a:lumOff val="15000"/>
                            </a:schemeClr>
                          </a:solidFill>
                          <a:latin typeface="Calibri"/>
                          <a:ea typeface="Calibri"/>
                          <a:cs typeface="Times New Roman"/>
                        </a:rPr>
                        <a:t>Тенеро</a:t>
                      </a:r>
                      <a:endParaRPr lang="uk-UA" sz="1100" dirty="0">
                        <a:solidFill>
                          <a:schemeClr val="bg1">
                            <a:lumMod val="85000"/>
                            <a:lumOff val="15000"/>
                          </a:schemeClr>
                        </a:solidFill>
                        <a:latin typeface="Calibri"/>
                        <a:ea typeface="Calibri"/>
                        <a:cs typeface="Times New Roman"/>
                      </a:endParaRPr>
                    </a:p>
                  </a:txBody>
                  <a:tcPr marL="66805" marR="66805" marT="0" marB="0">
                    <a:lnL w="12700" cap="flat" cmpd="sng" algn="ctr">
                      <a:solidFill>
                        <a:srgbClr val="000000"/>
                      </a:solidFill>
                      <a:prstDash val="solid"/>
                      <a:round/>
                      <a:headEnd type="none" w="med" len="med"/>
                      <a:tailEnd type="none" w="med" len="med"/>
                    </a:lnL>
                    <a:lnR w="12700" cap="flat" cmpd="sng" algn="ctr">
                      <a:solidFill>
                        <a:srgbClr val="4BACC6"/>
                      </a:solidFill>
                      <a:prstDash val="solid"/>
                      <a:round/>
                      <a:headEnd type="none" w="med" len="med"/>
                      <a:tailEnd type="none" w="med" len="med"/>
                    </a:lnR>
                    <a:lnT w="28575"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tx1">
                        <a:lumMod val="85000"/>
                      </a:schemeClr>
                    </a:solidFill>
                  </a:tcPr>
                </a:tc>
              </a:tr>
              <a:tr h="467033">
                <a:tc>
                  <a:txBody>
                    <a:bodyPr/>
                    <a:lstStyle/>
                    <a:p>
                      <a:pPr algn="ctr">
                        <a:spcAft>
                          <a:spcPts val="0"/>
                        </a:spcAft>
                      </a:pPr>
                      <a:r>
                        <a:rPr lang="uk-UA" sz="1400" b="1" dirty="0">
                          <a:solidFill>
                            <a:schemeClr val="bg1"/>
                          </a:solidFill>
                          <a:latin typeface="Times New Roman"/>
                          <a:ea typeface="Times New Roman"/>
                          <a:cs typeface="Times New Roman"/>
                        </a:rPr>
                        <a:t>2</a:t>
                      </a:r>
                      <a:endParaRPr lang="uk-UA" sz="1100" dirty="0">
                        <a:solidFill>
                          <a:schemeClr val="bg1"/>
                        </a:solidFill>
                        <a:latin typeface="Calibri"/>
                        <a:ea typeface="Calibri"/>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C6D9F1"/>
                    </a:solidFill>
                  </a:tcPr>
                </a:tc>
                <a:tc>
                  <a:txBody>
                    <a:bodyPr/>
                    <a:lstStyle/>
                    <a:p>
                      <a:pPr>
                        <a:spcAft>
                          <a:spcPts val="0"/>
                        </a:spcAft>
                      </a:pPr>
                      <a:r>
                        <a:rPr lang="uk-UA" sz="1400" dirty="0">
                          <a:solidFill>
                            <a:srgbClr val="002060"/>
                          </a:solidFill>
                          <a:latin typeface="Times New Roman"/>
                          <a:ea typeface="Times New Roman"/>
                          <a:cs typeface="Times New Roman"/>
                        </a:rPr>
                        <a:t>«Клуб сиру»</a:t>
                      </a:r>
                      <a:endParaRPr lang="uk-UA" sz="1100" dirty="0">
                        <a:solidFill>
                          <a:srgbClr val="002060"/>
                        </a:solidFill>
                        <a:latin typeface="Calibri"/>
                        <a:ea typeface="Calibri"/>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accent4">
                        <a:lumMod val="40000"/>
                        <a:lumOff val="60000"/>
                      </a:schemeClr>
                    </a:solidFill>
                  </a:tcPr>
                </a:tc>
                <a:tc>
                  <a:txBody>
                    <a:bodyPr/>
                    <a:lstStyle/>
                    <a:p>
                      <a:pPr>
                        <a:spcAft>
                          <a:spcPts val="0"/>
                        </a:spcAft>
                      </a:pPr>
                      <a:r>
                        <a:rPr lang="uk-UA" sz="1400" dirty="0">
                          <a:solidFill>
                            <a:srgbClr val="002060"/>
                          </a:solidFill>
                          <a:latin typeface="Times New Roman"/>
                          <a:ea typeface="Times New Roman"/>
                          <a:cs typeface="Times New Roman"/>
                        </a:rPr>
                        <a:t>       </a:t>
                      </a:r>
                      <a:r>
                        <a:rPr lang="uk-UA" sz="1400" dirty="0" err="1" smtClean="0">
                          <a:solidFill>
                            <a:srgbClr val="002060"/>
                          </a:solidFill>
                          <a:latin typeface="Times New Roman"/>
                          <a:ea typeface="Times New Roman"/>
                          <a:cs typeface="Times New Roman"/>
                        </a:rPr>
                        <a:t>м.Київ</a:t>
                      </a:r>
                      <a:endParaRPr lang="uk-UA" sz="1400" dirty="0" smtClean="0">
                        <a:solidFill>
                          <a:srgbClr val="002060"/>
                        </a:solidFill>
                        <a:latin typeface="Times New Roman"/>
                        <a:ea typeface="Times New Roman"/>
                        <a:cs typeface="Times New Roman"/>
                      </a:endParaRPr>
                    </a:p>
                    <a:p>
                      <a:pPr>
                        <a:spcAft>
                          <a:spcPts val="0"/>
                        </a:spcAft>
                      </a:pPr>
                      <a:r>
                        <a:rPr lang="uk-UA" sz="1400" dirty="0" smtClean="0">
                          <a:solidFill>
                            <a:srgbClr val="002060"/>
                          </a:solidFill>
                          <a:latin typeface="Times New Roman"/>
                          <a:ea typeface="Calibri"/>
                          <a:cs typeface="Times New Roman"/>
                        </a:rPr>
                        <a:t>М.Канів (філія)</a:t>
                      </a:r>
                      <a:endParaRPr lang="uk-UA" sz="1100" dirty="0">
                        <a:solidFill>
                          <a:srgbClr val="002060"/>
                        </a:solidFill>
                        <a:latin typeface="Calibri"/>
                        <a:ea typeface="Calibri"/>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accent4">
                        <a:lumMod val="40000"/>
                        <a:lumOff val="60000"/>
                      </a:schemeClr>
                    </a:solidFill>
                  </a:tcPr>
                </a:tc>
                <a:tc>
                  <a:txBody>
                    <a:bodyPr/>
                    <a:lstStyle/>
                    <a:p>
                      <a:pPr>
                        <a:spcAft>
                          <a:spcPts val="0"/>
                        </a:spcAft>
                      </a:pPr>
                      <a:r>
                        <a:rPr lang="uk-UA" sz="1400" i="1" dirty="0">
                          <a:solidFill>
                            <a:schemeClr val="bg1">
                              <a:lumMod val="85000"/>
                              <a:lumOff val="15000"/>
                            </a:schemeClr>
                          </a:solidFill>
                          <a:latin typeface="Times New Roman"/>
                          <a:ea typeface="Times New Roman"/>
                          <a:cs typeface="Times New Roman"/>
                        </a:rPr>
                        <a:t> </a:t>
                      </a:r>
                      <a:r>
                        <a:rPr lang="uk-UA" sz="1400" i="1" dirty="0" smtClean="0">
                          <a:solidFill>
                            <a:schemeClr val="bg1">
                              <a:lumMod val="85000"/>
                              <a:lumOff val="15000"/>
                            </a:schemeClr>
                          </a:solidFill>
                          <a:latin typeface="Times New Roman"/>
                          <a:ea typeface="Times New Roman"/>
                          <a:cs typeface="Times New Roman"/>
                        </a:rPr>
                        <a:t>  Голландський,</a:t>
                      </a:r>
                      <a:r>
                        <a:rPr lang="uk-UA" sz="1400" i="1" baseline="0" dirty="0" smtClean="0">
                          <a:solidFill>
                            <a:schemeClr val="bg1">
                              <a:lumMod val="85000"/>
                              <a:lumOff val="15000"/>
                            </a:schemeClr>
                          </a:solidFill>
                          <a:latin typeface="Times New Roman"/>
                          <a:ea typeface="Times New Roman"/>
                          <a:cs typeface="Times New Roman"/>
                        </a:rPr>
                        <a:t> Російський, </a:t>
                      </a:r>
                      <a:r>
                        <a:rPr lang="uk-UA" sz="1400" i="1" baseline="0" dirty="0" err="1" smtClean="0">
                          <a:solidFill>
                            <a:schemeClr val="bg1">
                              <a:lumMod val="85000"/>
                              <a:lumOff val="15000"/>
                            </a:schemeClr>
                          </a:solidFill>
                          <a:latin typeface="Times New Roman"/>
                          <a:ea typeface="Times New Roman"/>
                          <a:cs typeface="Times New Roman"/>
                        </a:rPr>
                        <a:t>Нуар</a:t>
                      </a:r>
                      <a:r>
                        <a:rPr lang="uk-UA" sz="1400" i="1" baseline="0" dirty="0" smtClean="0">
                          <a:solidFill>
                            <a:schemeClr val="bg1">
                              <a:lumMod val="85000"/>
                              <a:lumOff val="15000"/>
                            </a:schemeClr>
                          </a:solidFill>
                          <a:latin typeface="Times New Roman"/>
                          <a:ea typeface="Times New Roman"/>
                          <a:cs typeface="Times New Roman"/>
                        </a:rPr>
                        <a:t>…</a:t>
                      </a:r>
                      <a:endParaRPr lang="uk-UA" sz="1100" i="1" dirty="0">
                        <a:solidFill>
                          <a:schemeClr val="bg1">
                            <a:lumMod val="85000"/>
                            <a:lumOff val="15000"/>
                          </a:schemeClr>
                        </a:solidFill>
                        <a:latin typeface="Calibri"/>
                        <a:ea typeface="Calibri"/>
                        <a:cs typeface="Times New Roman"/>
                      </a:endParaRPr>
                    </a:p>
                  </a:txBody>
                  <a:tcPr marL="66805" marR="66805" marT="0" marB="0">
                    <a:lnL w="12700" cap="flat" cmpd="sng" algn="ctr">
                      <a:solidFill>
                        <a:srgbClr val="000000"/>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tx1">
                        <a:lumMod val="85000"/>
                      </a:schemeClr>
                    </a:solidFill>
                  </a:tcPr>
                </a:tc>
              </a:tr>
              <a:tr h="467033">
                <a:tc>
                  <a:txBody>
                    <a:bodyPr/>
                    <a:lstStyle/>
                    <a:p>
                      <a:pPr algn="ctr">
                        <a:spcAft>
                          <a:spcPts val="0"/>
                        </a:spcAft>
                      </a:pPr>
                      <a:r>
                        <a:rPr lang="uk-UA" sz="1400" b="1" dirty="0" smtClean="0">
                          <a:solidFill>
                            <a:schemeClr val="bg1"/>
                          </a:solidFill>
                          <a:latin typeface="Times New Roman"/>
                          <a:ea typeface="Times New Roman"/>
                          <a:cs typeface="Times New Roman"/>
                        </a:rPr>
                        <a:t>3</a:t>
                      </a:r>
                      <a:endParaRPr lang="uk-UA" sz="1100" dirty="0">
                        <a:solidFill>
                          <a:schemeClr val="bg1"/>
                        </a:solidFill>
                        <a:latin typeface="Calibri"/>
                        <a:ea typeface="Calibri"/>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C6D9F1"/>
                    </a:solidFill>
                  </a:tcPr>
                </a:tc>
                <a:tc>
                  <a:txBody>
                    <a:bodyPr/>
                    <a:lstStyle/>
                    <a:p>
                      <a:pPr>
                        <a:spcAft>
                          <a:spcPts val="0"/>
                        </a:spcAft>
                      </a:pPr>
                      <a:r>
                        <a:rPr lang="uk-UA" sz="1400" dirty="0">
                          <a:solidFill>
                            <a:srgbClr val="002060"/>
                          </a:solidFill>
                          <a:latin typeface="Times New Roman"/>
                          <a:ea typeface="Times New Roman"/>
                          <a:cs typeface="Times New Roman"/>
                        </a:rPr>
                        <a:t>  </a:t>
                      </a:r>
                      <a:r>
                        <a:rPr lang="uk-UA" sz="1400" dirty="0" err="1" smtClean="0">
                          <a:solidFill>
                            <a:srgbClr val="002060"/>
                          </a:solidFill>
                          <a:latin typeface="Times New Roman"/>
                          <a:ea typeface="Times New Roman"/>
                          <a:cs typeface="Times New Roman"/>
                        </a:rPr>
                        <a:t>Звени</a:t>
                      </a:r>
                      <a:r>
                        <a:rPr lang="uk-UA" sz="1400" dirty="0" smtClean="0">
                          <a:solidFill>
                            <a:srgbClr val="002060"/>
                          </a:solidFill>
                          <a:latin typeface="Times New Roman"/>
                          <a:ea typeface="Times New Roman"/>
                          <a:cs typeface="Times New Roman"/>
                        </a:rPr>
                        <a:t> Гора        </a:t>
                      </a:r>
                      <a:r>
                        <a:rPr lang="uk-UA" sz="1400" dirty="0">
                          <a:solidFill>
                            <a:srgbClr val="002060"/>
                          </a:solidFill>
                          <a:latin typeface="Times New Roman"/>
                          <a:ea typeface="Times New Roman"/>
                          <a:cs typeface="Times New Roman"/>
                        </a:rPr>
                        <a:t>…</a:t>
                      </a:r>
                      <a:endParaRPr lang="uk-UA" sz="1100" dirty="0">
                        <a:solidFill>
                          <a:srgbClr val="002060"/>
                        </a:solidFill>
                        <a:latin typeface="Calibri"/>
                        <a:ea typeface="Calibri"/>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accent4">
                        <a:lumMod val="40000"/>
                        <a:lumOff val="60000"/>
                      </a:schemeClr>
                    </a:solidFill>
                  </a:tcPr>
                </a:tc>
                <a:tc>
                  <a:txBody>
                    <a:bodyPr/>
                    <a:lstStyle/>
                    <a:p>
                      <a:pPr>
                        <a:spcAft>
                          <a:spcPts val="0"/>
                        </a:spcAft>
                      </a:pPr>
                      <a:endParaRPr lang="uk-UA" sz="1400" dirty="0">
                        <a:solidFill>
                          <a:srgbClr val="002060"/>
                        </a:solidFill>
                        <a:latin typeface="Times New Roman"/>
                        <a:ea typeface="Times New Roman"/>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accent4">
                        <a:lumMod val="40000"/>
                        <a:lumOff val="60000"/>
                      </a:schemeClr>
                    </a:solidFill>
                  </a:tcPr>
                </a:tc>
                <a:tc>
                  <a:txBody>
                    <a:bodyPr/>
                    <a:lstStyle/>
                    <a:p>
                      <a:pPr>
                        <a:spcAft>
                          <a:spcPts val="0"/>
                        </a:spcAft>
                      </a:pPr>
                      <a:endParaRPr lang="uk-UA" sz="1400" dirty="0">
                        <a:latin typeface="Times New Roman"/>
                        <a:ea typeface="Times New Roman"/>
                        <a:cs typeface="Times New Roman"/>
                      </a:endParaRPr>
                    </a:p>
                  </a:txBody>
                  <a:tcPr marL="66805" marR="66805" marT="0" marB="0">
                    <a:lnL w="12700" cap="flat" cmpd="sng" algn="ctr">
                      <a:solidFill>
                        <a:srgbClr val="000000"/>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tx1">
                        <a:lumMod val="85000"/>
                      </a:schemeClr>
                    </a:solidFill>
                  </a:tcPr>
                </a:tc>
              </a:tr>
              <a:tr h="467033">
                <a:tc>
                  <a:txBody>
                    <a:bodyPr/>
                    <a:lstStyle/>
                    <a:p>
                      <a:pPr algn="ctr">
                        <a:spcAft>
                          <a:spcPts val="0"/>
                        </a:spcAft>
                      </a:pPr>
                      <a:r>
                        <a:rPr lang="uk-UA" sz="1400" b="1" dirty="0">
                          <a:solidFill>
                            <a:schemeClr val="bg1"/>
                          </a:solidFill>
                          <a:latin typeface="Times New Roman"/>
                          <a:ea typeface="Times New Roman"/>
                          <a:cs typeface="Times New Roman"/>
                        </a:rPr>
                        <a:t>4</a:t>
                      </a:r>
                      <a:endParaRPr lang="uk-UA" sz="1100" dirty="0">
                        <a:solidFill>
                          <a:schemeClr val="bg1"/>
                        </a:solidFill>
                        <a:latin typeface="Calibri"/>
                        <a:ea typeface="Calibri"/>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C6D9F1"/>
                    </a:solidFill>
                  </a:tcPr>
                </a:tc>
                <a:tc>
                  <a:txBody>
                    <a:bodyPr/>
                    <a:lstStyle/>
                    <a:p>
                      <a:pPr>
                        <a:spcAft>
                          <a:spcPts val="0"/>
                        </a:spcAft>
                      </a:pPr>
                      <a:endParaRPr lang="uk-UA" sz="1400" dirty="0">
                        <a:solidFill>
                          <a:srgbClr val="002060"/>
                        </a:solidFill>
                        <a:latin typeface="Times New Roman"/>
                        <a:ea typeface="Times New Roman"/>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accent4">
                        <a:lumMod val="40000"/>
                        <a:lumOff val="60000"/>
                      </a:schemeClr>
                    </a:solidFill>
                  </a:tcPr>
                </a:tc>
                <a:tc>
                  <a:txBody>
                    <a:bodyPr/>
                    <a:lstStyle/>
                    <a:p>
                      <a:pPr>
                        <a:spcAft>
                          <a:spcPts val="0"/>
                        </a:spcAft>
                      </a:pPr>
                      <a:endParaRPr lang="uk-UA" sz="1400" dirty="0">
                        <a:solidFill>
                          <a:srgbClr val="002060"/>
                        </a:solidFill>
                        <a:latin typeface="Times New Roman"/>
                        <a:ea typeface="Times New Roman"/>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accent4">
                        <a:lumMod val="40000"/>
                        <a:lumOff val="60000"/>
                      </a:schemeClr>
                    </a:solidFill>
                  </a:tcPr>
                </a:tc>
                <a:tc>
                  <a:txBody>
                    <a:bodyPr/>
                    <a:lstStyle/>
                    <a:p>
                      <a:pPr>
                        <a:spcAft>
                          <a:spcPts val="0"/>
                        </a:spcAft>
                      </a:pPr>
                      <a:endParaRPr lang="uk-UA" sz="1400" dirty="0">
                        <a:latin typeface="Times New Roman"/>
                        <a:ea typeface="Times New Roman"/>
                        <a:cs typeface="Times New Roman"/>
                      </a:endParaRPr>
                    </a:p>
                  </a:txBody>
                  <a:tcPr marL="66805" marR="66805" marT="0" marB="0">
                    <a:lnL w="12700" cap="flat" cmpd="sng" algn="ctr">
                      <a:solidFill>
                        <a:srgbClr val="000000"/>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tx1">
                        <a:lumMod val="85000"/>
                      </a:schemeClr>
                    </a:solidFill>
                  </a:tcPr>
                </a:tc>
              </a:tr>
              <a:tr h="467033">
                <a:tc>
                  <a:txBody>
                    <a:bodyPr/>
                    <a:lstStyle/>
                    <a:p>
                      <a:pPr algn="ctr">
                        <a:spcAft>
                          <a:spcPts val="0"/>
                        </a:spcAft>
                      </a:pPr>
                      <a:r>
                        <a:rPr lang="uk-UA" sz="1400" b="1" dirty="0">
                          <a:solidFill>
                            <a:schemeClr val="bg1"/>
                          </a:solidFill>
                          <a:latin typeface="Times New Roman"/>
                          <a:ea typeface="Times New Roman"/>
                          <a:cs typeface="Times New Roman"/>
                        </a:rPr>
                        <a:t>5</a:t>
                      </a:r>
                      <a:endParaRPr lang="uk-UA" sz="1100" dirty="0">
                        <a:solidFill>
                          <a:schemeClr val="bg1"/>
                        </a:solidFill>
                        <a:latin typeface="Calibri"/>
                        <a:ea typeface="Calibri"/>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C6D9F1"/>
                    </a:solidFill>
                  </a:tcPr>
                </a:tc>
                <a:tc>
                  <a:txBody>
                    <a:bodyPr/>
                    <a:lstStyle/>
                    <a:p>
                      <a:pPr>
                        <a:spcAft>
                          <a:spcPts val="0"/>
                        </a:spcAft>
                      </a:pPr>
                      <a:endParaRPr lang="uk-UA" sz="1400" dirty="0">
                        <a:solidFill>
                          <a:srgbClr val="002060"/>
                        </a:solidFill>
                        <a:latin typeface="Times New Roman"/>
                        <a:ea typeface="Times New Roman"/>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accent4">
                        <a:lumMod val="40000"/>
                        <a:lumOff val="60000"/>
                      </a:schemeClr>
                    </a:solidFill>
                  </a:tcPr>
                </a:tc>
                <a:tc>
                  <a:txBody>
                    <a:bodyPr/>
                    <a:lstStyle/>
                    <a:p>
                      <a:pPr>
                        <a:spcAft>
                          <a:spcPts val="0"/>
                        </a:spcAft>
                      </a:pPr>
                      <a:endParaRPr lang="uk-UA" sz="1400" dirty="0">
                        <a:solidFill>
                          <a:srgbClr val="002060"/>
                        </a:solidFill>
                        <a:latin typeface="Times New Roman"/>
                        <a:ea typeface="Times New Roman"/>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accent4">
                        <a:lumMod val="40000"/>
                        <a:lumOff val="60000"/>
                      </a:schemeClr>
                    </a:solidFill>
                  </a:tcPr>
                </a:tc>
                <a:tc>
                  <a:txBody>
                    <a:bodyPr/>
                    <a:lstStyle/>
                    <a:p>
                      <a:pPr>
                        <a:spcAft>
                          <a:spcPts val="0"/>
                        </a:spcAft>
                      </a:pPr>
                      <a:endParaRPr lang="uk-UA" sz="1400" dirty="0">
                        <a:latin typeface="Times New Roman"/>
                        <a:ea typeface="Times New Roman"/>
                        <a:cs typeface="Times New Roman"/>
                      </a:endParaRPr>
                    </a:p>
                  </a:txBody>
                  <a:tcPr marL="66805" marR="66805" marT="0" marB="0">
                    <a:lnL w="12700" cap="flat" cmpd="sng" algn="ctr">
                      <a:solidFill>
                        <a:srgbClr val="000000"/>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tx1">
                        <a:lumMod val="85000"/>
                      </a:schemeClr>
                    </a:solidFill>
                  </a:tcPr>
                </a:tc>
              </a:tr>
              <a:tr h="467033">
                <a:tc>
                  <a:txBody>
                    <a:bodyPr/>
                    <a:lstStyle/>
                    <a:p>
                      <a:pPr algn="ctr">
                        <a:spcAft>
                          <a:spcPts val="0"/>
                        </a:spcAft>
                      </a:pPr>
                      <a:r>
                        <a:rPr lang="uk-UA" sz="1400" b="1" dirty="0">
                          <a:solidFill>
                            <a:schemeClr val="bg1"/>
                          </a:solidFill>
                          <a:latin typeface="Times New Roman"/>
                          <a:ea typeface="Times New Roman"/>
                          <a:cs typeface="Times New Roman"/>
                        </a:rPr>
                        <a:t>6</a:t>
                      </a:r>
                      <a:endParaRPr lang="uk-UA" sz="1100" dirty="0">
                        <a:solidFill>
                          <a:schemeClr val="bg1"/>
                        </a:solidFill>
                        <a:latin typeface="Calibri"/>
                        <a:ea typeface="Calibri"/>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C6D9F1"/>
                    </a:solidFill>
                  </a:tcPr>
                </a:tc>
                <a:tc>
                  <a:txBody>
                    <a:bodyPr/>
                    <a:lstStyle/>
                    <a:p>
                      <a:pPr>
                        <a:spcAft>
                          <a:spcPts val="0"/>
                        </a:spcAft>
                      </a:pPr>
                      <a:endParaRPr lang="uk-UA" sz="1400" dirty="0">
                        <a:solidFill>
                          <a:srgbClr val="002060"/>
                        </a:solidFill>
                        <a:latin typeface="Times New Roman"/>
                        <a:ea typeface="Times New Roman"/>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accent4">
                        <a:lumMod val="40000"/>
                        <a:lumOff val="60000"/>
                      </a:schemeClr>
                    </a:solidFill>
                  </a:tcPr>
                </a:tc>
                <a:tc>
                  <a:txBody>
                    <a:bodyPr/>
                    <a:lstStyle/>
                    <a:p>
                      <a:pPr>
                        <a:spcAft>
                          <a:spcPts val="0"/>
                        </a:spcAft>
                      </a:pPr>
                      <a:endParaRPr lang="uk-UA" sz="1400" dirty="0">
                        <a:solidFill>
                          <a:srgbClr val="002060"/>
                        </a:solidFill>
                        <a:latin typeface="Times New Roman"/>
                        <a:ea typeface="Times New Roman"/>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accent4">
                        <a:lumMod val="40000"/>
                        <a:lumOff val="60000"/>
                      </a:schemeClr>
                    </a:solidFill>
                  </a:tcPr>
                </a:tc>
                <a:tc>
                  <a:txBody>
                    <a:bodyPr/>
                    <a:lstStyle/>
                    <a:p>
                      <a:pPr>
                        <a:spcAft>
                          <a:spcPts val="0"/>
                        </a:spcAft>
                      </a:pPr>
                      <a:endParaRPr lang="uk-UA" sz="1400" dirty="0">
                        <a:latin typeface="Times New Roman"/>
                        <a:ea typeface="Times New Roman"/>
                        <a:cs typeface="Times New Roman"/>
                      </a:endParaRPr>
                    </a:p>
                  </a:txBody>
                  <a:tcPr marL="66805" marR="66805" marT="0" marB="0">
                    <a:lnL w="12700" cap="flat" cmpd="sng" algn="ctr">
                      <a:solidFill>
                        <a:srgbClr val="000000"/>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tx1">
                        <a:lumMod val="85000"/>
                      </a:schemeClr>
                    </a:solidFill>
                  </a:tcPr>
                </a:tc>
              </a:tr>
              <a:tr h="467033">
                <a:tc>
                  <a:txBody>
                    <a:bodyPr/>
                    <a:lstStyle/>
                    <a:p>
                      <a:pPr algn="ctr">
                        <a:spcAft>
                          <a:spcPts val="0"/>
                        </a:spcAft>
                      </a:pPr>
                      <a:r>
                        <a:rPr lang="uk-UA" sz="1400" b="1" dirty="0">
                          <a:solidFill>
                            <a:schemeClr val="bg1"/>
                          </a:solidFill>
                          <a:latin typeface="Times New Roman"/>
                          <a:ea typeface="Times New Roman"/>
                          <a:cs typeface="Times New Roman"/>
                        </a:rPr>
                        <a:t>7</a:t>
                      </a:r>
                      <a:endParaRPr lang="uk-UA" sz="1100" dirty="0">
                        <a:solidFill>
                          <a:schemeClr val="bg1"/>
                        </a:solidFill>
                        <a:latin typeface="Calibri"/>
                        <a:ea typeface="Calibri"/>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C6D9F1"/>
                    </a:solidFill>
                  </a:tcPr>
                </a:tc>
                <a:tc>
                  <a:txBody>
                    <a:bodyPr/>
                    <a:lstStyle/>
                    <a:p>
                      <a:pPr>
                        <a:spcAft>
                          <a:spcPts val="0"/>
                        </a:spcAft>
                      </a:pPr>
                      <a:endParaRPr lang="uk-UA" sz="1400" dirty="0">
                        <a:solidFill>
                          <a:srgbClr val="002060"/>
                        </a:solidFill>
                        <a:latin typeface="Times New Roman"/>
                        <a:ea typeface="Times New Roman"/>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accent4">
                        <a:lumMod val="40000"/>
                        <a:lumOff val="60000"/>
                      </a:schemeClr>
                    </a:solidFill>
                  </a:tcPr>
                </a:tc>
                <a:tc>
                  <a:txBody>
                    <a:bodyPr/>
                    <a:lstStyle/>
                    <a:p>
                      <a:pPr>
                        <a:spcAft>
                          <a:spcPts val="0"/>
                        </a:spcAft>
                      </a:pPr>
                      <a:endParaRPr lang="uk-UA" sz="1400" dirty="0">
                        <a:solidFill>
                          <a:srgbClr val="002060"/>
                        </a:solidFill>
                        <a:latin typeface="Times New Roman"/>
                        <a:ea typeface="Times New Roman"/>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accent4">
                        <a:lumMod val="40000"/>
                        <a:lumOff val="60000"/>
                      </a:schemeClr>
                    </a:solidFill>
                  </a:tcPr>
                </a:tc>
                <a:tc>
                  <a:txBody>
                    <a:bodyPr/>
                    <a:lstStyle/>
                    <a:p>
                      <a:pPr>
                        <a:spcAft>
                          <a:spcPts val="0"/>
                        </a:spcAft>
                      </a:pPr>
                      <a:endParaRPr lang="uk-UA" sz="1400" dirty="0">
                        <a:latin typeface="Times New Roman"/>
                        <a:ea typeface="Times New Roman"/>
                        <a:cs typeface="Times New Roman"/>
                      </a:endParaRPr>
                    </a:p>
                  </a:txBody>
                  <a:tcPr marL="66805" marR="66805" marT="0" marB="0">
                    <a:lnL w="12700" cap="flat" cmpd="sng" algn="ctr">
                      <a:solidFill>
                        <a:srgbClr val="000000"/>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tx1">
                        <a:lumMod val="85000"/>
                      </a:schemeClr>
                    </a:solidFill>
                  </a:tcPr>
                </a:tc>
              </a:tr>
              <a:tr h="467033">
                <a:tc>
                  <a:txBody>
                    <a:bodyPr/>
                    <a:lstStyle/>
                    <a:p>
                      <a:pPr algn="ctr">
                        <a:spcAft>
                          <a:spcPts val="0"/>
                        </a:spcAft>
                      </a:pPr>
                      <a:r>
                        <a:rPr lang="uk-UA" sz="1400" b="1" dirty="0">
                          <a:solidFill>
                            <a:schemeClr val="bg1"/>
                          </a:solidFill>
                          <a:latin typeface="Times New Roman"/>
                          <a:ea typeface="Times New Roman"/>
                          <a:cs typeface="Times New Roman"/>
                        </a:rPr>
                        <a:t>8</a:t>
                      </a:r>
                      <a:endParaRPr lang="uk-UA" sz="1100" dirty="0">
                        <a:solidFill>
                          <a:schemeClr val="bg1"/>
                        </a:solidFill>
                        <a:latin typeface="Calibri"/>
                        <a:ea typeface="Calibri"/>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rgbClr val="C6D9F1"/>
                    </a:solidFill>
                  </a:tcPr>
                </a:tc>
                <a:tc>
                  <a:txBody>
                    <a:bodyPr/>
                    <a:lstStyle/>
                    <a:p>
                      <a:pPr>
                        <a:spcAft>
                          <a:spcPts val="0"/>
                        </a:spcAft>
                      </a:pPr>
                      <a:endParaRPr lang="uk-UA" sz="1400" dirty="0">
                        <a:solidFill>
                          <a:srgbClr val="002060"/>
                        </a:solidFill>
                        <a:latin typeface="Times New Roman"/>
                        <a:ea typeface="Times New Roman"/>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accent4">
                        <a:lumMod val="40000"/>
                        <a:lumOff val="60000"/>
                      </a:schemeClr>
                    </a:solidFill>
                  </a:tcPr>
                </a:tc>
                <a:tc>
                  <a:txBody>
                    <a:bodyPr/>
                    <a:lstStyle/>
                    <a:p>
                      <a:pPr>
                        <a:spcAft>
                          <a:spcPts val="0"/>
                        </a:spcAft>
                      </a:pPr>
                      <a:endParaRPr lang="uk-UA" sz="1400" dirty="0">
                        <a:solidFill>
                          <a:srgbClr val="002060"/>
                        </a:solidFill>
                        <a:latin typeface="Times New Roman"/>
                        <a:ea typeface="Times New Roman"/>
                        <a:cs typeface="Times New Roman"/>
                      </a:endParaRPr>
                    </a:p>
                  </a:txBody>
                  <a:tcPr marL="66805" marR="66805" marT="0" marB="0">
                    <a:lnL w="12700" cap="flat" cmpd="sng" algn="ctr">
                      <a:solidFill>
                        <a:srgbClr val="4BACC6"/>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accent4">
                        <a:lumMod val="40000"/>
                        <a:lumOff val="60000"/>
                      </a:schemeClr>
                    </a:solidFill>
                  </a:tcPr>
                </a:tc>
                <a:tc>
                  <a:txBody>
                    <a:bodyPr/>
                    <a:lstStyle/>
                    <a:p>
                      <a:pPr>
                        <a:spcAft>
                          <a:spcPts val="0"/>
                        </a:spcAft>
                      </a:pPr>
                      <a:endParaRPr lang="uk-UA" sz="1400" dirty="0">
                        <a:latin typeface="Times New Roman"/>
                        <a:ea typeface="Times New Roman"/>
                        <a:cs typeface="Times New Roman"/>
                      </a:endParaRPr>
                    </a:p>
                  </a:txBody>
                  <a:tcPr marL="66805" marR="66805" marT="0" marB="0">
                    <a:lnL w="12700" cap="flat" cmpd="sng" algn="ctr">
                      <a:solidFill>
                        <a:srgbClr val="000000"/>
                      </a:solidFill>
                      <a:prstDash val="solid"/>
                      <a:round/>
                      <a:headEnd type="none" w="med" len="med"/>
                      <a:tailEnd type="none" w="med" len="med"/>
                    </a:lnL>
                    <a:lnR w="12700" cap="flat" cmpd="sng" algn="ctr">
                      <a:solidFill>
                        <a:srgbClr val="4BACC6"/>
                      </a:solidFill>
                      <a:prstDash val="solid"/>
                      <a:round/>
                      <a:headEnd type="none" w="med" len="med"/>
                      <a:tailEnd type="none" w="med" len="med"/>
                    </a:lnR>
                    <a:lnT w="12700" cap="flat" cmpd="sng" algn="ctr">
                      <a:solidFill>
                        <a:srgbClr val="4BACC6"/>
                      </a:solidFill>
                      <a:prstDash val="solid"/>
                      <a:round/>
                      <a:headEnd type="none" w="med" len="med"/>
                      <a:tailEnd type="none" w="med" len="med"/>
                    </a:lnT>
                    <a:lnB w="12700" cap="flat" cmpd="sng" algn="ctr">
                      <a:solidFill>
                        <a:srgbClr val="4BACC6"/>
                      </a:solidFill>
                      <a:prstDash val="solid"/>
                      <a:round/>
                      <a:headEnd type="none" w="med" len="med"/>
                      <a:tailEnd type="none" w="med" len="med"/>
                    </a:lnB>
                    <a:solidFill>
                      <a:schemeClr val="tx1">
                        <a:lumMod val="85000"/>
                      </a:schemeClr>
                    </a:solid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normAutofit/>
          </a:bodyPr>
          <a:lstStyle/>
          <a:p>
            <a:r>
              <a:rPr lang="uk-UA" sz="2000" dirty="0" smtClean="0">
                <a:solidFill>
                  <a:schemeClr val="bg1"/>
                </a:solidFill>
                <a:effectLst/>
                <a:latin typeface="+mn-lt"/>
              </a:rPr>
              <a:t>Технологічні операції виробництва твердих сирів</a:t>
            </a:r>
            <a:endParaRPr lang="uk-UA" sz="2000" dirty="0">
              <a:solidFill>
                <a:schemeClr val="bg1"/>
              </a:solidFill>
              <a:effectLst/>
              <a:latin typeface="+mn-lt"/>
            </a:endParaRPr>
          </a:p>
        </p:txBody>
      </p:sp>
      <p:graphicFrame>
        <p:nvGraphicFramePr>
          <p:cNvPr id="3" name="Таблица 2"/>
          <p:cNvGraphicFramePr>
            <a:graphicFrameLocks noGrp="1"/>
          </p:cNvGraphicFramePr>
          <p:nvPr/>
        </p:nvGraphicFramePr>
        <p:xfrm>
          <a:off x="827584" y="836712"/>
          <a:ext cx="7344815" cy="5657172"/>
        </p:xfrm>
        <a:graphic>
          <a:graphicData uri="http://schemas.openxmlformats.org/drawingml/2006/table">
            <a:tbl>
              <a:tblPr/>
              <a:tblGrid>
                <a:gridCol w="3038540"/>
                <a:gridCol w="1479397"/>
                <a:gridCol w="1478652"/>
                <a:gridCol w="1348226"/>
              </a:tblGrid>
              <a:tr h="360040">
                <a:tc rowSpan="2">
                  <a:txBody>
                    <a:bodyPr/>
                    <a:lstStyle/>
                    <a:p>
                      <a:pPr algn="l">
                        <a:spcAft>
                          <a:spcPts val="0"/>
                        </a:spcAft>
                      </a:pPr>
                      <a:r>
                        <a:rPr lang="uk-UA" sz="1600" b="1" i="1" dirty="0" smtClean="0">
                          <a:solidFill>
                            <a:schemeClr val="bg1">
                              <a:lumMod val="95000"/>
                              <a:lumOff val="5000"/>
                            </a:schemeClr>
                          </a:solidFill>
                          <a:latin typeface="+mn-lt"/>
                          <a:ea typeface="Calibri"/>
                          <a:cs typeface="Times New Roman"/>
                        </a:rPr>
                        <a:t>Технологічна </a:t>
                      </a:r>
                      <a:r>
                        <a:rPr lang="uk-UA" sz="1600" b="1" i="1" dirty="0">
                          <a:solidFill>
                            <a:schemeClr val="bg1">
                              <a:lumMod val="95000"/>
                              <a:lumOff val="5000"/>
                            </a:schemeClr>
                          </a:solidFill>
                          <a:latin typeface="+mn-lt"/>
                          <a:ea typeface="Calibri"/>
                          <a:cs typeface="Times New Roman"/>
                        </a:rPr>
                        <a:t>операція</a:t>
                      </a:r>
                      <a:endParaRPr lang="uk-UA" sz="1600" b="1"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just">
                        <a:spcAft>
                          <a:spcPts val="0"/>
                        </a:spcAft>
                      </a:pPr>
                      <a:r>
                        <a:rPr lang="uk-UA" sz="1600" b="1" i="1" dirty="0" smtClean="0">
                          <a:solidFill>
                            <a:schemeClr val="bg1"/>
                          </a:solidFill>
                          <a:latin typeface="Times New Roman"/>
                          <a:ea typeface="Calibri"/>
                          <a:cs typeface="Times New Roman"/>
                        </a:rPr>
                        <a:t>         Параметри</a:t>
                      </a:r>
                      <a:r>
                        <a:rPr lang="uk-UA" sz="1600" b="1" i="1" dirty="0">
                          <a:solidFill>
                            <a:schemeClr val="bg1"/>
                          </a:solidFill>
                          <a:latin typeface="Times New Roman"/>
                          <a:ea typeface="Calibri"/>
                          <a:cs typeface="Times New Roman"/>
                        </a:rPr>
                        <a:t>, компоненти</a:t>
                      </a:r>
                      <a:r>
                        <a:rPr lang="uk-UA" sz="1600" b="1" i="1" dirty="0" smtClean="0">
                          <a:solidFill>
                            <a:schemeClr val="bg1"/>
                          </a:solidFill>
                          <a:latin typeface="Times New Roman"/>
                          <a:ea typeface="Calibri"/>
                          <a:cs typeface="Times New Roman"/>
                        </a:rPr>
                        <a:t>, показники</a:t>
                      </a:r>
                      <a:endParaRPr lang="uk-UA" sz="16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uk-UA"/>
                    </a:p>
                  </a:txBody>
                  <a:tcPr/>
                </a:tc>
                <a:tc hMerge="1">
                  <a:txBody>
                    <a:bodyPr/>
                    <a:lstStyle/>
                    <a:p>
                      <a:endParaRPr lang="uk-UA"/>
                    </a:p>
                  </a:txBody>
                  <a:tcPr/>
                </a:tc>
              </a:tr>
              <a:tr h="288032">
                <a:tc vMerge="1">
                  <a:txBody>
                    <a:bodyPr/>
                    <a:lstStyle/>
                    <a:p>
                      <a:endParaRPr lang="uk-UA"/>
                    </a:p>
                  </a:txBody>
                  <a:tcPr/>
                </a:tc>
                <a:tc>
                  <a:txBody>
                    <a:bodyPr/>
                    <a:lstStyle/>
                    <a:p>
                      <a:pPr algn="ctr">
                        <a:spcAft>
                          <a:spcPts val="0"/>
                        </a:spcAft>
                      </a:pPr>
                      <a:r>
                        <a:rPr lang="uk-UA" sz="1300" b="1" i="1" dirty="0" err="1">
                          <a:solidFill>
                            <a:schemeClr val="bg1"/>
                          </a:solidFill>
                          <a:latin typeface="Times New Roman"/>
                          <a:ea typeface="Calibri"/>
                          <a:cs typeface="Times New Roman"/>
                        </a:rPr>
                        <a:t>Е</a:t>
                      </a:r>
                      <a:r>
                        <a:rPr lang="uk-UA" sz="1300" b="1" i="1" dirty="0" err="1" smtClean="0">
                          <a:solidFill>
                            <a:schemeClr val="bg1"/>
                          </a:solidFill>
                          <a:latin typeface="Times New Roman"/>
                          <a:ea typeface="Calibri"/>
                          <a:cs typeface="Times New Roman"/>
                        </a:rPr>
                        <a:t>менталь</a:t>
                      </a: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300" b="1" i="1" dirty="0" err="1">
                          <a:solidFill>
                            <a:schemeClr val="bg1"/>
                          </a:solidFill>
                          <a:latin typeface="Times New Roman"/>
                          <a:ea typeface="Calibri"/>
                          <a:cs typeface="Times New Roman"/>
                        </a:rPr>
                        <a:t>Гауда</a:t>
                      </a: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300" b="1" i="1" dirty="0" err="1">
                          <a:solidFill>
                            <a:schemeClr val="bg1"/>
                          </a:solidFill>
                          <a:latin typeface="Times New Roman"/>
                          <a:ea typeface="Calibri"/>
                          <a:cs typeface="Times New Roman"/>
                        </a:rPr>
                        <a:t>Чеддер</a:t>
                      </a: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7758">
                <a:tc>
                  <a:txBody>
                    <a:bodyPr/>
                    <a:lstStyle/>
                    <a:p>
                      <a:pPr algn="just">
                        <a:spcAft>
                          <a:spcPts val="0"/>
                        </a:spcAft>
                      </a:pPr>
                      <a:r>
                        <a:rPr lang="uk-UA" sz="1300" b="1" i="1" dirty="0">
                          <a:solidFill>
                            <a:schemeClr val="bg1">
                              <a:lumMod val="95000"/>
                              <a:lumOff val="5000"/>
                            </a:schemeClr>
                          </a:solidFill>
                          <a:latin typeface="+mn-lt"/>
                          <a:ea typeface="Calibri"/>
                          <a:cs typeface="Times New Roman"/>
                        </a:rPr>
                        <a:t>Приймання молока</a:t>
                      </a:r>
                      <a:endParaRPr lang="uk-UA" sz="1100" b="1"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7758">
                <a:tc>
                  <a:txBody>
                    <a:bodyPr/>
                    <a:lstStyle/>
                    <a:p>
                      <a:pPr algn="just">
                        <a:spcAft>
                          <a:spcPts val="0"/>
                        </a:spcAft>
                      </a:pPr>
                      <a:r>
                        <a:rPr lang="uk-UA" sz="1300" b="1" i="1" dirty="0">
                          <a:solidFill>
                            <a:schemeClr val="bg1">
                              <a:lumMod val="95000"/>
                              <a:lumOff val="5000"/>
                            </a:schemeClr>
                          </a:solidFill>
                          <a:latin typeface="+mn-lt"/>
                          <a:ea typeface="Calibri"/>
                          <a:cs typeface="Times New Roman"/>
                        </a:rPr>
                        <a:t>Очищення</a:t>
                      </a:r>
                      <a:endParaRPr lang="uk-UA" sz="1100" b="1"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112">
                <a:tc>
                  <a:txBody>
                    <a:bodyPr/>
                    <a:lstStyle/>
                    <a:p>
                      <a:pPr algn="just">
                        <a:spcAft>
                          <a:spcPts val="0"/>
                        </a:spcAft>
                      </a:pPr>
                      <a:r>
                        <a:rPr lang="uk-UA" sz="1100" b="1" dirty="0" smtClean="0">
                          <a:solidFill>
                            <a:schemeClr val="bg1">
                              <a:lumMod val="95000"/>
                              <a:lumOff val="5000"/>
                            </a:schemeClr>
                          </a:solidFill>
                          <a:latin typeface="+mn-lt"/>
                          <a:ea typeface="Calibri"/>
                          <a:cs typeface="Times New Roman"/>
                        </a:rPr>
                        <a:t>Охолодження</a:t>
                      </a:r>
                      <a:endParaRPr lang="uk-UA" sz="1100" b="1"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112">
                <a:tc>
                  <a:txBody>
                    <a:bodyPr/>
                    <a:lstStyle/>
                    <a:p>
                      <a:pPr algn="just">
                        <a:spcAft>
                          <a:spcPts val="0"/>
                        </a:spcAft>
                      </a:pPr>
                      <a:r>
                        <a:rPr lang="uk-UA" sz="1100" b="1" dirty="0" smtClean="0">
                          <a:solidFill>
                            <a:schemeClr val="bg1">
                              <a:lumMod val="95000"/>
                              <a:lumOff val="5000"/>
                            </a:schemeClr>
                          </a:solidFill>
                          <a:latin typeface="+mn-lt"/>
                          <a:ea typeface="Calibri"/>
                          <a:cs typeface="Times New Roman"/>
                        </a:rPr>
                        <a:t>Зберігання і визрівання молока</a:t>
                      </a:r>
                      <a:endParaRPr lang="uk-UA" sz="1100" b="1"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112">
                <a:tc>
                  <a:txBody>
                    <a:bodyPr/>
                    <a:lstStyle/>
                    <a:p>
                      <a:pPr algn="just">
                        <a:spcAft>
                          <a:spcPts val="0"/>
                        </a:spcAft>
                      </a:pPr>
                      <a:r>
                        <a:rPr lang="uk-UA" sz="1100" b="1" dirty="0" smtClean="0">
                          <a:solidFill>
                            <a:schemeClr val="bg1">
                              <a:lumMod val="95000"/>
                              <a:lumOff val="5000"/>
                            </a:schemeClr>
                          </a:solidFill>
                          <a:latin typeface="+mn-lt"/>
                          <a:ea typeface="Calibri"/>
                          <a:cs typeface="Times New Roman"/>
                        </a:rPr>
                        <a:t>Складання нормалізованої суміші</a:t>
                      </a:r>
                      <a:endParaRPr lang="uk-UA" sz="1100" b="1"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112">
                <a:tc>
                  <a:txBody>
                    <a:bodyPr/>
                    <a:lstStyle/>
                    <a:p>
                      <a:pPr algn="just">
                        <a:spcAft>
                          <a:spcPts val="0"/>
                        </a:spcAft>
                      </a:pPr>
                      <a:r>
                        <a:rPr lang="uk-UA" sz="1100" b="1" dirty="0" smtClean="0">
                          <a:solidFill>
                            <a:schemeClr val="bg1">
                              <a:lumMod val="95000"/>
                              <a:lumOff val="5000"/>
                            </a:schemeClr>
                          </a:solidFill>
                          <a:latin typeface="+mn-lt"/>
                          <a:ea typeface="Calibri"/>
                          <a:cs typeface="Times New Roman"/>
                        </a:rPr>
                        <a:t>Очищення молока</a:t>
                      </a:r>
                      <a:endParaRPr lang="uk-UA" sz="1100" b="1"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112">
                <a:tc>
                  <a:txBody>
                    <a:bodyPr/>
                    <a:lstStyle/>
                    <a:p>
                      <a:pPr algn="just">
                        <a:spcAft>
                          <a:spcPts val="0"/>
                        </a:spcAft>
                      </a:pPr>
                      <a:r>
                        <a:rPr lang="uk-UA" sz="1100" b="1" dirty="0" smtClean="0">
                          <a:solidFill>
                            <a:schemeClr val="bg1">
                              <a:lumMod val="95000"/>
                              <a:lumOff val="5000"/>
                            </a:schemeClr>
                          </a:solidFill>
                          <a:latin typeface="+mn-lt"/>
                          <a:ea typeface="Calibri"/>
                          <a:cs typeface="Times New Roman"/>
                        </a:rPr>
                        <a:t>Пастеризація нормалізованої суміші</a:t>
                      </a:r>
                      <a:endParaRPr lang="uk-UA" sz="1100" b="1"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112">
                <a:tc>
                  <a:txBody>
                    <a:bodyPr/>
                    <a:lstStyle/>
                    <a:p>
                      <a:pPr algn="just">
                        <a:spcAft>
                          <a:spcPts val="0"/>
                        </a:spcAft>
                      </a:pPr>
                      <a:r>
                        <a:rPr lang="uk-UA" sz="1100" b="1" dirty="0" smtClean="0">
                          <a:solidFill>
                            <a:schemeClr val="bg1">
                              <a:lumMod val="95000"/>
                              <a:lumOff val="5000"/>
                            </a:schemeClr>
                          </a:solidFill>
                          <a:latin typeface="+mn-lt"/>
                          <a:ea typeface="Calibri"/>
                          <a:cs typeface="Times New Roman"/>
                        </a:rPr>
                        <a:t>Охолодження до температури зсідання</a:t>
                      </a:r>
                      <a:endParaRPr lang="uk-UA" sz="1100" b="1"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112">
                <a:tc>
                  <a:txBody>
                    <a:bodyPr/>
                    <a:lstStyle/>
                    <a:p>
                      <a:pPr algn="just">
                        <a:spcAft>
                          <a:spcPts val="0"/>
                        </a:spcAft>
                      </a:pPr>
                      <a:r>
                        <a:rPr lang="uk-UA" sz="1100" b="1" dirty="0" smtClean="0">
                          <a:solidFill>
                            <a:schemeClr val="bg1">
                              <a:lumMod val="95000"/>
                              <a:lumOff val="5000"/>
                            </a:schemeClr>
                          </a:solidFill>
                          <a:latin typeface="+mn-lt"/>
                          <a:ea typeface="Calibri"/>
                          <a:cs typeface="Times New Roman"/>
                        </a:rPr>
                        <a:t>Внесення необхідних компонентів</a:t>
                      </a:r>
                      <a:endParaRPr lang="uk-UA" sz="1100" b="1"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112">
                <a:tc>
                  <a:txBody>
                    <a:bodyPr/>
                    <a:lstStyle/>
                    <a:p>
                      <a:pPr algn="just">
                        <a:spcAft>
                          <a:spcPts val="0"/>
                        </a:spcAft>
                      </a:pPr>
                      <a:r>
                        <a:rPr lang="uk-UA" sz="1100" b="1" dirty="0" smtClean="0">
                          <a:solidFill>
                            <a:schemeClr val="bg1">
                              <a:lumMod val="95000"/>
                              <a:lumOff val="5000"/>
                            </a:schemeClr>
                          </a:solidFill>
                          <a:latin typeface="+mn-lt"/>
                          <a:ea typeface="Calibri"/>
                          <a:cs typeface="Times New Roman"/>
                        </a:rPr>
                        <a:t>Зсідання молока сичужним ферментом</a:t>
                      </a:r>
                      <a:endParaRPr lang="uk-UA" sz="1100" b="1"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112">
                <a:tc>
                  <a:txBody>
                    <a:bodyPr/>
                    <a:lstStyle/>
                    <a:p>
                      <a:pPr algn="just">
                        <a:spcAft>
                          <a:spcPts val="0"/>
                        </a:spcAft>
                      </a:pPr>
                      <a:r>
                        <a:rPr lang="uk-UA" sz="1100" b="1" dirty="0" smtClean="0">
                          <a:solidFill>
                            <a:schemeClr val="bg1">
                              <a:lumMod val="95000"/>
                              <a:lumOff val="5000"/>
                            </a:schemeClr>
                          </a:solidFill>
                          <a:latin typeface="+mn-lt"/>
                          <a:ea typeface="Calibri"/>
                          <a:cs typeface="Times New Roman"/>
                        </a:rPr>
                        <a:t>Визначення готовності згустку</a:t>
                      </a:r>
                      <a:endParaRPr lang="uk-UA" sz="1100" b="1"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112">
                <a:tc>
                  <a:txBody>
                    <a:bodyPr/>
                    <a:lstStyle/>
                    <a:p>
                      <a:pPr algn="just">
                        <a:spcAft>
                          <a:spcPts val="0"/>
                        </a:spcAft>
                      </a:pPr>
                      <a:r>
                        <a:rPr lang="uk-UA" sz="1100" b="1" dirty="0" smtClean="0">
                          <a:solidFill>
                            <a:schemeClr val="bg1">
                              <a:lumMod val="95000"/>
                              <a:lumOff val="5000"/>
                            </a:schemeClr>
                          </a:solidFill>
                          <a:latin typeface="+mn-lt"/>
                          <a:ea typeface="Calibri"/>
                          <a:cs typeface="Times New Roman"/>
                        </a:rPr>
                        <a:t>Обробка згустку та постановка зерна</a:t>
                      </a:r>
                      <a:endParaRPr lang="uk-UA" sz="1100" b="1"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112">
                <a:tc>
                  <a:txBody>
                    <a:bodyPr/>
                    <a:lstStyle/>
                    <a:p>
                      <a:pPr algn="just">
                        <a:spcAft>
                          <a:spcPts val="0"/>
                        </a:spcAft>
                      </a:pPr>
                      <a:r>
                        <a:rPr lang="uk-UA" sz="1100" b="1" dirty="0" smtClean="0">
                          <a:solidFill>
                            <a:schemeClr val="bg1">
                              <a:lumMod val="95000"/>
                              <a:lumOff val="5000"/>
                            </a:schemeClr>
                          </a:solidFill>
                          <a:latin typeface="+mn-lt"/>
                          <a:ea typeface="Calibri"/>
                          <a:cs typeface="Times New Roman"/>
                        </a:rPr>
                        <a:t>Формування сиру</a:t>
                      </a:r>
                      <a:endParaRPr lang="uk-UA" sz="1100" b="1"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112">
                <a:tc>
                  <a:txBody>
                    <a:bodyPr/>
                    <a:lstStyle/>
                    <a:p>
                      <a:pPr algn="just">
                        <a:spcAft>
                          <a:spcPts val="0"/>
                        </a:spcAft>
                      </a:pPr>
                      <a:r>
                        <a:rPr lang="uk-UA" sz="1100" b="1" dirty="0" smtClean="0">
                          <a:solidFill>
                            <a:schemeClr val="bg1">
                              <a:lumMod val="95000"/>
                              <a:lumOff val="5000"/>
                            </a:schemeClr>
                          </a:solidFill>
                          <a:latin typeface="+mn-lt"/>
                          <a:ea typeface="Calibri"/>
                          <a:cs typeface="Times New Roman"/>
                        </a:rPr>
                        <a:t>Пресування або </a:t>
                      </a:r>
                      <a:r>
                        <a:rPr lang="uk-UA" sz="1100" b="1" dirty="0" err="1" smtClean="0">
                          <a:solidFill>
                            <a:schemeClr val="bg1">
                              <a:lumMod val="95000"/>
                              <a:lumOff val="5000"/>
                            </a:schemeClr>
                          </a:solidFill>
                          <a:latin typeface="+mn-lt"/>
                          <a:ea typeface="Calibri"/>
                          <a:cs typeface="Times New Roman"/>
                        </a:rPr>
                        <a:t>самопресування</a:t>
                      </a:r>
                      <a:endParaRPr lang="uk-UA" sz="1100" b="1"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112">
                <a:tc>
                  <a:txBody>
                    <a:bodyPr/>
                    <a:lstStyle/>
                    <a:p>
                      <a:pPr algn="just">
                        <a:spcAft>
                          <a:spcPts val="0"/>
                        </a:spcAft>
                      </a:pPr>
                      <a:r>
                        <a:rPr lang="uk-UA" sz="1100" b="1" dirty="0" smtClean="0">
                          <a:solidFill>
                            <a:schemeClr val="bg1">
                              <a:lumMod val="95000"/>
                              <a:lumOff val="5000"/>
                            </a:schemeClr>
                          </a:solidFill>
                          <a:latin typeface="+mn-lt"/>
                          <a:ea typeface="Calibri"/>
                          <a:cs typeface="Times New Roman"/>
                        </a:rPr>
                        <a:t>Маркування свіжого сиру</a:t>
                      </a:r>
                      <a:endParaRPr lang="uk-UA" sz="1100" b="1"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112">
                <a:tc>
                  <a:txBody>
                    <a:bodyPr/>
                    <a:lstStyle/>
                    <a:p>
                      <a:pPr algn="just">
                        <a:spcAft>
                          <a:spcPts val="0"/>
                        </a:spcAft>
                      </a:pPr>
                      <a:r>
                        <a:rPr lang="uk-UA" sz="1100" b="1" dirty="0" smtClean="0">
                          <a:solidFill>
                            <a:schemeClr val="bg1">
                              <a:lumMod val="95000"/>
                              <a:lumOff val="5000"/>
                            </a:schemeClr>
                          </a:solidFill>
                          <a:latin typeface="+mn-lt"/>
                          <a:ea typeface="Calibri"/>
                          <a:cs typeface="Times New Roman"/>
                        </a:rPr>
                        <a:t>Визначення маси сиру після пресування</a:t>
                      </a:r>
                      <a:endParaRPr lang="uk-UA" sz="1100" b="1"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112">
                <a:tc>
                  <a:txBody>
                    <a:bodyPr/>
                    <a:lstStyle/>
                    <a:p>
                      <a:pPr algn="just">
                        <a:spcAft>
                          <a:spcPts val="0"/>
                        </a:spcAft>
                      </a:pPr>
                      <a:r>
                        <a:rPr lang="uk-UA" sz="1100" b="1" dirty="0" smtClean="0">
                          <a:solidFill>
                            <a:schemeClr val="bg1">
                              <a:lumMod val="95000"/>
                              <a:lumOff val="5000"/>
                            </a:schemeClr>
                          </a:solidFill>
                          <a:latin typeface="+mn-lt"/>
                          <a:ea typeface="Calibri"/>
                          <a:cs typeface="Times New Roman"/>
                        </a:rPr>
                        <a:t>Соління сиру</a:t>
                      </a:r>
                      <a:endParaRPr lang="uk-UA" sz="1100" b="1"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0112">
                <a:tc>
                  <a:txBody>
                    <a:bodyPr/>
                    <a:lstStyle/>
                    <a:p>
                      <a:pPr algn="just">
                        <a:spcAft>
                          <a:spcPts val="0"/>
                        </a:spcAft>
                      </a:pPr>
                      <a:r>
                        <a:rPr lang="uk-UA" sz="1100" b="1" dirty="0" smtClean="0">
                          <a:solidFill>
                            <a:schemeClr val="bg1">
                              <a:lumMod val="95000"/>
                              <a:lumOff val="5000"/>
                            </a:schemeClr>
                          </a:solidFill>
                          <a:latin typeface="+mn-lt"/>
                          <a:ea typeface="Calibri"/>
                          <a:cs typeface="Times New Roman"/>
                        </a:rPr>
                        <a:t>Обсушування сиру після соління</a:t>
                      </a:r>
                      <a:endParaRPr lang="uk-UA" sz="1100" b="1"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2059">
                <a:tc>
                  <a:txBody>
                    <a:bodyPr/>
                    <a:lstStyle/>
                    <a:p>
                      <a:pPr algn="just">
                        <a:spcAft>
                          <a:spcPts val="0"/>
                        </a:spcAft>
                      </a:pPr>
                      <a:r>
                        <a:rPr lang="uk-UA" sz="1100" b="1" dirty="0" smtClean="0">
                          <a:solidFill>
                            <a:schemeClr val="bg1">
                              <a:lumMod val="95000"/>
                              <a:lumOff val="5000"/>
                            </a:schemeClr>
                          </a:solidFill>
                          <a:latin typeface="+mn-lt"/>
                          <a:ea typeface="Calibri"/>
                          <a:cs typeface="Times New Roman"/>
                        </a:rPr>
                        <a:t>Визрівання сиру та догляд</a:t>
                      </a:r>
                      <a:r>
                        <a:rPr lang="uk-UA" sz="1100" b="1" baseline="0" dirty="0" smtClean="0">
                          <a:solidFill>
                            <a:schemeClr val="bg1">
                              <a:lumMod val="95000"/>
                              <a:lumOff val="5000"/>
                            </a:schemeClr>
                          </a:solidFill>
                          <a:latin typeface="+mn-lt"/>
                          <a:ea typeface="Calibri"/>
                          <a:cs typeface="Times New Roman"/>
                        </a:rPr>
                        <a:t> за ним в процесі визрівання</a:t>
                      </a:r>
                      <a:endParaRPr lang="uk-UA" sz="1100" b="1"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7758">
                <a:tc>
                  <a:txBody>
                    <a:bodyPr/>
                    <a:lstStyle/>
                    <a:p>
                      <a:pPr algn="just">
                        <a:spcAft>
                          <a:spcPts val="0"/>
                        </a:spcAft>
                      </a:pPr>
                      <a:r>
                        <a:rPr lang="uk-UA" sz="1050" b="1" i="0" dirty="0">
                          <a:solidFill>
                            <a:schemeClr val="bg1">
                              <a:lumMod val="95000"/>
                              <a:lumOff val="5000"/>
                            </a:schemeClr>
                          </a:solidFill>
                          <a:latin typeface="+mn-lt"/>
                          <a:ea typeface="Calibri"/>
                          <a:cs typeface="Times New Roman"/>
                        </a:rPr>
                        <a:t> </a:t>
                      </a:r>
                      <a:r>
                        <a:rPr lang="uk-UA" sz="1050" b="1" i="0" dirty="0" smtClean="0">
                          <a:solidFill>
                            <a:schemeClr val="bg1">
                              <a:lumMod val="95000"/>
                              <a:lumOff val="5000"/>
                            </a:schemeClr>
                          </a:solidFill>
                          <a:latin typeface="+mn-lt"/>
                          <a:ea typeface="Calibri"/>
                          <a:cs typeface="Times New Roman"/>
                        </a:rPr>
                        <a:t>Обробка зрілого сиру та маркування</a:t>
                      </a:r>
                      <a:endParaRPr lang="uk-UA" sz="1050" b="1" i="0"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1975">
                <a:tc>
                  <a:txBody>
                    <a:bodyPr/>
                    <a:lstStyle/>
                    <a:p>
                      <a:pPr algn="just">
                        <a:spcAft>
                          <a:spcPts val="0"/>
                        </a:spcAft>
                      </a:pPr>
                      <a:r>
                        <a:rPr lang="uk-UA" sz="1050" b="1" i="0" dirty="0" smtClean="0">
                          <a:solidFill>
                            <a:schemeClr val="bg1">
                              <a:lumMod val="95000"/>
                              <a:lumOff val="5000"/>
                            </a:schemeClr>
                          </a:solidFill>
                          <a:latin typeface="+mn-lt"/>
                          <a:ea typeface="Calibri"/>
                          <a:cs typeface="Times New Roman"/>
                        </a:rPr>
                        <a:t>Пакування, зберігання</a:t>
                      </a:r>
                      <a:endParaRPr lang="uk-UA" sz="1050" b="1" i="0" dirty="0">
                        <a:solidFill>
                          <a:schemeClr val="bg1">
                            <a:lumMod val="95000"/>
                            <a:lumOff val="5000"/>
                          </a:schemeClr>
                        </a:solidFill>
                        <a:latin typeface="+mn-lt"/>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uk-UA" sz="1100" dirty="0">
                        <a:solidFill>
                          <a:schemeClr val="bg1"/>
                        </a:solidFill>
                        <a:latin typeface="Calibri"/>
                        <a:ea typeface="Calibri"/>
                        <a:cs typeface="Times New Roman"/>
                      </a:endParaRPr>
                    </a:p>
                  </a:txBody>
                  <a:tcPr marL="65548" marR="6554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8219256" cy="1156990"/>
          </a:xfrm>
        </p:spPr>
        <p:txBody>
          <a:bodyPr/>
          <a:lstStyle/>
          <a:p>
            <a:endParaRPr lang="uk-UA" dirty="0"/>
          </a:p>
        </p:txBody>
      </p:sp>
      <p:grpSp>
        <p:nvGrpSpPr>
          <p:cNvPr id="22530" name="Группа 102991"/>
          <p:cNvGrpSpPr>
            <a:grpSpLocks/>
          </p:cNvGrpSpPr>
          <p:nvPr/>
        </p:nvGrpSpPr>
        <p:grpSpPr bwMode="auto">
          <a:xfrm>
            <a:off x="755576" y="476672"/>
            <a:ext cx="7776610" cy="5256520"/>
            <a:chOff x="-3942" y="-3570"/>
            <a:chExt cx="61455" cy="36995"/>
          </a:xfrm>
        </p:grpSpPr>
        <p:sp>
          <p:nvSpPr>
            <p:cNvPr id="102992" name="Овал 102992"/>
            <p:cNvSpPr>
              <a:spLocks noChangeArrowheads="1"/>
            </p:cNvSpPr>
            <p:nvPr/>
          </p:nvSpPr>
          <p:spPr bwMode="auto">
            <a:xfrm>
              <a:off x="6870" y="-3570"/>
              <a:ext cx="46662" cy="8762"/>
            </a:xfrm>
            <a:prstGeom prst="ellipse">
              <a:avLst/>
            </a:prstGeom>
            <a:gradFill rotWithShape="1">
              <a:gsLst>
                <a:gs pos="0">
                  <a:srgbClr val="C9B5E8"/>
                </a:gs>
                <a:gs pos="35001">
                  <a:srgbClr val="D9CBEE"/>
                </a:gs>
                <a:gs pos="100000">
                  <a:srgbClr val="F0EAF9"/>
                </a:gs>
              </a:gsLst>
              <a:lin ang="16200000" scaled="1"/>
            </a:gradFill>
            <a:ln w="9525">
              <a:solidFill>
                <a:srgbClr val="000000"/>
              </a:solidFill>
              <a:round/>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b="1" i="0" u="none" strike="noStrike" cap="none" normalizeH="0" baseline="0" dirty="0" smtClean="0">
                  <a:ln>
                    <a:noFill/>
                  </a:ln>
                  <a:solidFill>
                    <a:schemeClr val="bg1">
                      <a:lumMod val="95000"/>
                      <a:lumOff val="5000"/>
                    </a:schemeClr>
                  </a:solidFill>
                  <a:effectLst/>
                  <a:latin typeface="Times New Roman" pitchFamily="18" charset="0"/>
                  <a:cs typeface="Arial" pitchFamily="34" charset="0"/>
                </a:rPr>
                <a:t>Показники якості </a:t>
              </a:r>
              <a:r>
                <a:rPr lang="uk-UA" b="1" dirty="0" smtClean="0">
                  <a:solidFill>
                    <a:schemeClr val="bg1">
                      <a:lumMod val="95000"/>
                      <a:lumOff val="5000"/>
                    </a:schemeClr>
                  </a:solidFill>
                  <a:latin typeface="Times New Roman" pitchFamily="18" charset="0"/>
                  <a:cs typeface="Arial" pitchFamily="34" charset="0"/>
                </a:rPr>
                <a:t>твердих</a:t>
              </a:r>
              <a:r>
                <a:rPr kumimoji="0" lang="uk-UA" b="1" i="0" u="none" strike="noStrike" cap="none" normalizeH="0" baseline="0" dirty="0" smtClean="0">
                  <a:ln>
                    <a:noFill/>
                  </a:ln>
                  <a:solidFill>
                    <a:schemeClr val="bg1">
                      <a:lumMod val="95000"/>
                      <a:lumOff val="5000"/>
                    </a:schemeClr>
                  </a:solidFill>
                  <a:effectLst/>
                  <a:latin typeface="Times New Roman" pitchFamily="18" charset="0"/>
                  <a:cs typeface="Arial" pitchFamily="34" charset="0"/>
                </a:rPr>
                <a:t> сирів</a:t>
              </a:r>
              <a:endParaRPr kumimoji="0" lang="uk-UA" b="0" i="0" u="none" strike="noStrike" cap="none" normalizeH="0" baseline="0" dirty="0" smtClean="0">
                <a:ln>
                  <a:noFill/>
                </a:ln>
                <a:solidFill>
                  <a:schemeClr val="bg1">
                    <a:lumMod val="95000"/>
                    <a:lumOff val="5000"/>
                  </a:schemeClr>
                </a:solidFill>
                <a:effectLst/>
                <a:latin typeface="Arial" pitchFamily="34" charset="0"/>
                <a:cs typeface="Arial" pitchFamily="34" charset="0"/>
              </a:endParaRPr>
            </a:p>
          </p:txBody>
        </p:sp>
        <p:grpSp>
          <p:nvGrpSpPr>
            <p:cNvPr id="102993" name="Группа 102993"/>
            <p:cNvGrpSpPr>
              <a:grpSpLocks/>
            </p:cNvGrpSpPr>
            <p:nvPr/>
          </p:nvGrpSpPr>
          <p:grpSpPr bwMode="auto">
            <a:xfrm>
              <a:off x="27925" y="7708"/>
              <a:ext cx="29588" cy="18903"/>
              <a:chOff x="-3411" y="-6"/>
              <a:chExt cx="29588" cy="18902"/>
            </a:xfrm>
          </p:grpSpPr>
          <p:sp>
            <p:nvSpPr>
              <p:cNvPr id="102994" name="Овал 102994"/>
              <p:cNvSpPr>
                <a:spLocks noChangeArrowheads="1"/>
              </p:cNvSpPr>
              <p:nvPr/>
            </p:nvSpPr>
            <p:spPr bwMode="auto">
              <a:xfrm>
                <a:off x="-197" y="-6"/>
                <a:ext cx="22954" cy="6952"/>
              </a:xfrm>
              <a:prstGeom prst="ellipse">
                <a:avLst/>
              </a:prstGeom>
              <a:gradFill rotWithShape="1">
                <a:gsLst>
                  <a:gs pos="0">
                    <a:srgbClr val="C9B5E8"/>
                  </a:gs>
                  <a:gs pos="35001">
                    <a:srgbClr val="D9CBEE"/>
                  </a:gs>
                  <a:gs pos="100000">
                    <a:srgbClr val="F0EAF9"/>
                  </a:gs>
                </a:gsLst>
                <a:lin ang="16200000" scaled="1"/>
              </a:gradFill>
              <a:ln w="9525">
                <a:solidFill>
                  <a:srgbClr val="000000"/>
                </a:solidFill>
                <a:round/>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dirty="0" smtClean="0">
                    <a:ln>
                      <a:noFill/>
                    </a:ln>
                    <a:solidFill>
                      <a:srgbClr val="FF0000"/>
                    </a:solidFill>
                    <a:effectLst/>
                    <a:latin typeface="Times New Roman" pitchFamily="18" charset="0"/>
                    <a:cs typeface="Arial" pitchFamily="34" charset="0"/>
                  </a:rPr>
                  <a:t>Фізико-хімічні показники</a:t>
                </a:r>
                <a:endParaRPr kumimoji="0" lang="uk-UA" sz="1600" b="0" i="0" u="none" strike="noStrike" cap="none" normalizeH="0" baseline="0" dirty="0" smtClean="0">
                  <a:ln>
                    <a:noFill/>
                  </a:ln>
                  <a:solidFill>
                    <a:srgbClr val="FF0000"/>
                  </a:solidFill>
                  <a:effectLst/>
                  <a:latin typeface="Arial" pitchFamily="34" charset="0"/>
                  <a:cs typeface="Arial" pitchFamily="34" charset="0"/>
                </a:endParaRPr>
              </a:p>
            </p:txBody>
          </p:sp>
          <p:sp>
            <p:nvSpPr>
              <p:cNvPr id="102995" name="Скругленный прямоугольник 102995"/>
              <p:cNvSpPr>
                <a:spLocks noChangeArrowheads="1"/>
              </p:cNvSpPr>
              <p:nvPr/>
            </p:nvSpPr>
            <p:spPr bwMode="auto">
              <a:xfrm>
                <a:off x="-3411" y="8462"/>
                <a:ext cx="29588" cy="10434"/>
              </a:xfrm>
              <a:prstGeom prst="roundRect">
                <a:avLst>
                  <a:gd name="adj" fmla="val 16667"/>
                </a:avLst>
              </a:prstGeom>
              <a:solidFill>
                <a:srgbClr val="FFFFFF"/>
              </a:solidFill>
              <a:ln w="19050">
                <a:solidFill>
                  <a:srgbClr val="000000"/>
                </a:solidFill>
                <a:round/>
                <a:headEnd/>
                <a:tailEnd/>
              </a:ln>
            </p:spPr>
            <p:txBody>
              <a:bodyPr vert="horz" wrap="square" lIns="91440" tIns="45720" rIns="91440" bIns="45720" numCol="1" anchor="ctr" anchorCtr="0" compatLnSpc="1">
                <a:prstTxWarp prst="textNoShape">
                  <a:avLst/>
                </a:prstTxWarp>
              </a:bodyPr>
              <a:lstStyle/>
              <a:p>
                <a:pPr marL="457200" marR="0" lvl="1" indent="0" algn="just" defTabSz="914400" rtl="0" eaLnBrk="1" fontAlgn="base" latinLnBrk="0" hangingPunct="1">
                  <a:lnSpc>
                    <a:spcPct val="100000"/>
                  </a:lnSpc>
                  <a:spcBef>
                    <a:spcPct val="0"/>
                  </a:spcBef>
                  <a:spcAft>
                    <a:spcPct val="0"/>
                  </a:spcAft>
                  <a:buClrTx/>
                  <a:buSzTx/>
                  <a:buFont typeface="Times New Roman" pitchFamily="18" charset="0"/>
                  <a:buChar char="-"/>
                  <a:tabLst/>
                </a:pPr>
                <a:endParaRPr kumimoji="0" lang="uk-UA" sz="1400" b="0" i="1" u="none" strike="noStrike" cap="none" normalizeH="0" baseline="0" smtClean="0">
                  <a:ln>
                    <a:noFill/>
                  </a:ln>
                  <a:solidFill>
                    <a:schemeClr val="tx1"/>
                  </a:solidFill>
                  <a:effectLst/>
                  <a:latin typeface="Times New Roman" pitchFamily="18" charset="0"/>
                  <a:cs typeface="Arial" pitchFamily="34" charset="0"/>
                </a:endParaRPr>
              </a:p>
              <a:p>
                <a:pPr marL="457200" marR="0" lvl="1" indent="0" algn="just" defTabSz="914400" rtl="0" eaLnBrk="1" fontAlgn="base" latinLnBrk="0" hangingPunct="1">
                  <a:lnSpc>
                    <a:spcPct val="100000"/>
                  </a:lnSpc>
                  <a:spcBef>
                    <a:spcPct val="0"/>
                  </a:spcBef>
                  <a:spcAft>
                    <a:spcPct val="0"/>
                  </a:spcAft>
                  <a:buClrTx/>
                  <a:buSzTx/>
                  <a:buFontTx/>
                  <a:buNone/>
                  <a:tabLst/>
                </a:pPr>
                <a:endParaRPr kumimoji="0" lang="uk-UA" sz="1400" b="0" i="1" u="none" strike="noStrike" cap="none" normalizeH="0" baseline="0" smtClean="0">
                  <a:ln>
                    <a:noFill/>
                  </a:ln>
                  <a:solidFill>
                    <a:schemeClr val="tx1"/>
                  </a:solidFill>
                  <a:effectLst/>
                  <a:latin typeface="Times New Roman" pitchFamily="18" charset="0"/>
                  <a:cs typeface="Arial" pitchFamily="34" charset="0"/>
                </a:endParaRPr>
              </a:p>
              <a:p>
                <a:pPr marL="457200" marR="0" lvl="1" indent="0" algn="just" defTabSz="914400" rtl="0" eaLnBrk="1" fontAlgn="base" latinLnBrk="0" hangingPunct="1">
                  <a:lnSpc>
                    <a:spcPct val="100000"/>
                  </a:lnSpc>
                  <a:spcBef>
                    <a:spcPct val="0"/>
                  </a:spcBef>
                  <a:spcAft>
                    <a:spcPct val="0"/>
                  </a:spcAft>
                  <a:buClrTx/>
                  <a:buSzTx/>
                  <a:buFont typeface="Times New Roman" pitchFamily="18" charset="0"/>
                  <a:buChar char="-"/>
                  <a:tabLst/>
                </a:pPr>
                <a:endParaRPr kumimoji="0" lang="uk-UA" sz="1400" b="0" i="1" u="none" strike="noStrike" cap="none" normalizeH="0" baseline="0" smtClean="0">
                  <a:ln>
                    <a:noFill/>
                  </a:ln>
                  <a:solidFill>
                    <a:schemeClr val="tx1"/>
                  </a:solidFill>
                  <a:effectLst/>
                  <a:latin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uk-UA" sz="1000" b="0" i="1" u="none" strike="noStrike" cap="none" normalizeH="0" baseline="0" smtClean="0">
                  <a:ln>
                    <a:noFill/>
                  </a:ln>
                  <a:solidFill>
                    <a:schemeClr val="tx1"/>
                  </a:solidFill>
                  <a:effectLst/>
                  <a:latin typeface="Times New Roman" pitchFamily="18" charset="0"/>
                  <a:cs typeface="Arial" pitchFamily="34" charset="0"/>
                </a:endParaRPr>
              </a:p>
              <a:p>
                <a:pPr marL="457200" marR="0" lvl="1" indent="0" algn="just" defTabSz="914400" rtl="0" eaLnBrk="1" fontAlgn="base" latinLnBrk="0" hangingPunct="1">
                  <a:lnSpc>
                    <a:spcPct val="100000"/>
                  </a:lnSpc>
                  <a:spcBef>
                    <a:spcPct val="0"/>
                  </a:spcBef>
                  <a:spcAft>
                    <a:spcPct val="0"/>
                  </a:spcAft>
                  <a:buClrTx/>
                  <a:buSzTx/>
                  <a:buFont typeface="Times New Roman" pitchFamily="18" charset="0"/>
                  <a:buChar char="-"/>
                  <a:tabLst/>
                </a:pPr>
                <a:endParaRPr kumimoji="0" lang="uk-UA" sz="1400" b="0" i="1" u="none" strike="noStrike" cap="none" normalizeH="0" baseline="0" smtClean="0">
                  <a:ln>
                    <a:noFill/>
                  </a:ln>
                  <a:solidFill>
                    <a:schemeClr val="tx1"/>
                  </a:solidFill>
                  <a:effectLst/>
                  <a:latin typeface="Times New Roman" pitchFamily="18" charset="0"/>
                  <a:cs typeface="Arial" pitchFamily="34" charset="0"/>
                </a:endParaRPr>
              </a:p>
              <a:p>
                <a:pPr marL="457200" marR="0" lvl="1" indent="0" algn="just" defTabSz="914400" rtl="0" eaLnBrk="1" fontAlgn="base" latinLnBrk="0" hangingPunct="1">
                  <a:lnSpc>
                    <a:spcPct val="100000"/>
                  </a:lnSpc>
                  <a:spcBef>
                    <a:spcPct val="0"/>
                  </a:spcBef>
                  <a:spcAft>
                    <a:spcPct val="0"/>
                  </a:spcAft>
                  <a:buClrTx/>
                  <a:buSzTx/>
                  <a:buFontTx/>
                  <a:buNone/>
                  <a:tabLst/>
                </a:pPr>
                <a:endParaRPr kumimoji="0" lang="uk-UA" sz="1000" b="0" i="1" u="none" strike="noStrike" cap="none" normalizeH="0" baseline="0" smtClean="0">
                  <a:ln>
                    <a:noFill/>
                  </a:ln>
                  <a:solidFill>
                    <a:schemeClr val="tx1"/>
                  </a:solidFill>
                  <a:effectLst/>
                  <a:latin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uk-UA" sz="1800" b="0" i="0" u="none" strike="noStrike" cap="none" normalizeH="0" baseline="0" smtClean="0">
                  <a:ln>
                    <a:noFill/>
                  </a:ln>
                  <a:solidFill>
                    <a:schemeClr val="tx1"/>
                  </a:solidFill>
                  <a:effectLst/>
                  <a:latin typeface="Arial" pitchFamily="34" charset="0"/>
                  <a:cs typeface="Arial" pitchFamily="34" charset="0"/>
                </a:endParaRPr>
              </a:p>
            </p:txBody>
          </p:sp>
          <p:sp>
            <p:nvSpPr>
              <p:cNvPr id="102996" name="Стрелка вниз 102996"/>
              <p:cNvSpPr>
                <a:spLocks noChangeArrowheads="1"/>
              </p:cNvSpPr>
              <p:nvPr/>
            </p:nvSpPr>
            <p:spPr bwMode="auto">
              <a:xfrm>
                <a:off x="9144" y="6946"/>
                <a:ext cx="4286" cy="1531"/>
              </a:xfrm>
              <a:prstGeom prst="downArrow">
                <a:avLst>
                  <a:gd name="adj1" fmla="val 50000"/>
                  <a:gd name="adj2" fmla="val 50000"/>
                </a:avLst>
              </a:prstGeom>
              <a:solidFill>
                <a:srgbClr val="FFFFFF"/>
              </a:solidFill>
              <a:ln w="19050">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uk-UA"/>
              </a:p>
            </p:txBody>
          </p:sp>
        </p:grpSp>
        <p:grpSp>
          <p:nvGrpSpPr>
            <p:cNvPr id="102997" name="Группа 102997"/>
            <p:cNvGrpSpPr>
              <a:grpSpLocks/>
            </p:cNvGrpSpPr>
            <p:nvPr/>
          </p:nvGrpSpPr>
          <p:grpSpPr bwMode="auto">
            <a:xfrm>
              <a:off x="-3942" y="7764"/>
              <a:ext cx="28575" cy="25661"/>
              <a:chOff x="-3942" y="49"/>
              <a:chExt cx="28576" cy="25660"/>
            </a:xfrm>
          </p:grpSpPr>
          <p:grpSp>
            <p:nvGrpSpPr>
              <p:cNvPr id="102998" name="Группа 102998"/>
              <p:cNvGrpSpPr>
                <a:grpSpLocks/>
              </p:cNvGrpSpPr>
              <p:nvPr/>
            </p:nvGrpSpPr>
            <p:grpSpPr bwMode="auto">
              <a:xfrm>
                <a:off x="-3942" y="49"/>
                <a:ext cx="28576" cy="25660"/>
                <a:chOff x="-4513" y="49"/>
                <a:chExt cx="28577" cy="25660"/>
              </a:xfrm>
            </p:grpSpPr>
            <p:sp>
              <p:nvSpPr>
                <p:cNvPr id="102999" name="Овал 102999"/>
                <p:cNvSpPr>
                  <a:spLocks noChangeArrowheads="1"/>
                </p:cNvSpPr>
                <p:nvPr/>
              </p:nvSpPr>
              <p:spPr bwMode="auto">
                <a:xfrm>
                  <a:off x="-1616" y="49"/>
                  <a:ext cx="22954" cy="6953"/>
                </a:xfrm>
                <a:prstGeom prst="ellipse">
                  <a:avLst/>
                </a:prstGeom>
                <a:gradFill rotWithShape="1">
                  <a:gsLst>
                    <a:gs pos="0">
                      <a:srgbClr val="C9B5E8"/>
                    </a:gs>
                    <a:gs pos="35001">
                      <a:srgbClr val="D9CBEE"/>
                    </a:gs>
                    <a:gs pos="100000">
                      <a:srgbClr val="F0EAF9"/>
                    </a:gs>
                  </a:gsLst>
                  <a:lin ang="16200000" scaled="1"/>
                </a:gradFill>
                <a:ln w="9525">
                  <a:solidFill>
                    <a:srgbClr val="000000"/>
                  </a:solidFill>
                  <a:round/>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600" b="1" i="0" u="none" strike="noStrike" cap="none" normalizeH="0" baseline="0" dirty="0" smtClean="0">
                      <a:ln>
                        <a:noFill/>
                      </a:ln>
                      <a:solidFill>
                        <a:srgbClr val="9E2278"/>
                      </a:solidFill>
                      <a:effectLst/>
                      <a:latin typeface="Times New Roman" pitchFamily="18" charset="0"/>
                      <a:cs typeface="Arial" pitchFamily="34" charset="0"/>
                    </a:rPr>
                    <a:t>Органолептичні показники</a:t>
                  </a:r>
                  <a:endParaRPr kumimoji="0" lang="uk-UA" sz="1600" b="0" i="0" u="none" strike="noStrike" cap="none" normalizeH="0" baseline="0" dirty="0" smtClean="0">
                    <a:ln>
                      <a:noFill/>
                    </a:ln>
                    <a:solidFill>
                      <a:srgbClr val="9E2278"/>
                    </a:solidFill>
                    <a:effectLst/>
                    <a:latin typeface="Arial" pitchFamily="34" charset="0"/>
                    <a:cs typeface="Arial" pitchFamily="34" charset="0"/>
                  </a:endParaRPr>
                </a:p>
              </p:txBody>
            </p:sp>
            <p:sp>
              <p:nvSpPr>
                <p:cNvPr id="103000" name="Скругленный прямоугольник 103000"/>
                <p:cNvSpPr>
                  <a:spLocks noChangeArrowheads="1"/>
                </p:cNvSpPr>
                <p:nvPr/>
              </p:nvSpPr>
              <p:spPr bwMode="auto">
                <a:xfrm>
                  <a:off x="-4513" y="8468"/>
                  <a:ext cx="28577" cy="17241"/>
                </a:xfrm>
                <a:prstGeom prst="roundRect">
                  <a:avLst>
                    <a:gd name="adj" fmla="val 16667"/>
                  </a:avLst>
                </a:prstGeom>
                <a:solidFill>
                  <a:srgbClr val="FFFFFF"/>
                </a:solidFill>
                <a:ln w="19050">
                  <a:solidFill>
                    <a:srgbClr val="000000"/>
                  </a:solidFill>
                  <a:round/>
                  <a:headEnd/>
                  <a:tailEnd/>
                </a:ln>
              </p:spPr>
              <p:txBody>
                <a:bodyPr vert="horz" wrap="square" lIns="91440" tIns="45720" rIns="91440" bIns="45720" numCol="1" anchor="ctr"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dirty="0" smtClean="0">
                      <a:ln>
                        <a:noFill/>
                      </a:ln>
                      <a:solidFill>
                        <a:schemeClr val="tx1"/>
                      </a:solidFill>
                      <a:effectLst/>
                      <a:latin typeface="Times New Roman" pitchFamily="18" charset="0"/>
                      <a:cs typeface="Arial" pitchFamily="34" charset="0"/>
                    </a:rPr>
                    <a:t>- </a:t>
                  </a:r>
                  <a:endParaRPr kumimoji="0" lang="uk-UA" sz="1400" b="0" i="1"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dirty="0" smtClean="0">
                      <a:ln>
                        <a:noFill/>
                      </a:ln>
                      <a:solidFill>
                        <a:schemeClr val="tx1"/>
                      </a:solidFill>
                      <a:effectLst/>
                      <a:latin typeface="Times New Roman" pitchFamily="18" charset="0"/>
                      <a:cs typeface="Arial" pitchFamily="34" charset="0"/>
                    </a:rPr>
                    <a:t>- </a:t>
                  </a:r>
                  <a:endParaRPr kumimoji="0" lang="uk-UA" sz="1400" b="0" i="1"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dirty="0" smtClean="0">
                      <a:ln>
                        <a:noFill/>
                      </a:ln>
                      <a:solidFill>
                        <a:schemeClr val="tx1"/>
                      </a:solidFill>
                      <a:effectLst/>
                      <a:latin typeface="Times New Roman" pitchFamily="18" charset="0"/>
                      <a:cs typeface="Arial" pitchFamily="34" charset="0"/>
                    </a:rPr>
                    <a:t>-</a:t>
                  </a:r>
                  <a:r>
                    <a:rPr kumimoji="0" lang="uk-UA" sz="1400" b="0" i="1" u="none" strike="noStrike" cap="none" normalizeH="0" baseline="0" dirty="0" smtClean="0">
                      <a:ln>
                        <a:noFill/>
                      </a:ln>
                      <a:solidFill>
                        <a:schemeClr val="tx1"/>
                      </a:solidFill>
                      <a:effectLst/>
                      <a:latin typeface="Times New Roman" pitchFamily="18" charset="0"/>
                      <a:cs typeface="Arial" pitchFamily="34" charset="0"/>
                    </a:rPr>
                    <a:t> Зовнішній вигляд</a:t>
                  </a:r>
                  <a:endParaRPr kumimoji="0" lang="uk-UA" sz="1400" b="0"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dirty="0" smtClean="0">
                      <a:ln>
                        <a:noFill/>
                      </a:ln>
                      <a:solidFill>
                        <a:schemeClr val="tx1"/>
                      </a:solidFill>
                      <a:effectLst/>
                      <a:latin typeface="Times New Roman" pitchFamily="18" charset="0"/>
                      <a:cs typeface="Arial" pitchFamily="34" charset="0"/>
                    </a:rPr>
                    <a:t>- </a:t>
                  </a:r>
                </a:p>
                <a:p>
                  <a:pPr marL="0" marR="0" lvl="0" indent="0" algn="just"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dirty="0" smtClean="0">
                      <a:ln>
                        <a:noFill/>
                      </a:ln>
                      <a:solidFill>
                        <a:schemeClr val="tx1"/>
                      </a:solidFill>
                      <a:effectLst/>
                      <a:latin typeface="Times New Roman" pitchFamily="18" charset="0"/>
                      <a:cs typeface="Arial" pitchFamily="34" charset="0"/>
                    </a:rPr>
                    <a:t>- </a:t>
                  </a:r>
                  <a:endParaRPr kumimoji="0" lang="uk-UA" sz="1400" b="0" i="1"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dirty="0" smtClean="0">
                      <a:ln>
                        <a:noFill/>
                      </a:ln>
                      <a:solidFill>
                        <a:schemeClr val="tx1"/>
                      </a:solidFill>
                      <a:effectLst/>
                      <a:latin typeface="Times New Roman" pitchFamily="18" charset="0"/>
                      <a:cs typeface="Arial" pitchFamily="34" charset="0"/>
                    </a:rPr>
                    <a:t>-</a:t>
                  </a:r>
                  <a:r>
                    <a:rPr kumimoji="0" lang="uk-UA" sz="1400" b="0" i="1" u="none" strike="noStrike" cap="none" normalizeH="0" baseline="0" dirty="0" smtClean="0">
                      <a:ln>
                        <a:noFill/>
                      </a:ln>
                      <a:solidFill>
                        <a:schemeClr val="tx1"/>
                      </a:solidFill>
                      <a:effectLst/>
                      <a:latin typeface="Times New Roman" pitchFamily="18" charset="0"/>
                      <a:cs typeface="Arial" pitchFamily="34" charset="0"/>
                    </a:rPr>
                    <a:t> </a:t>
                  </a:r>
                  <a:endParaRPr kumimoji="0" lang="uk-UA" sz="1400" b="0"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uk-UA" sz="1400" b="0"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uk-UA" sz="1400" b="0"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uk-UA" sz="1400" b="0"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uk-UA" sz="1400" b="0" i="0" u="none" strike="noStrike" cap="none" normalizeH="0" baseline="0" dirty="0" smtClean="0">
                    <a:ln>
                      <a:noFill/>
                    </a:ln>
                    <a:solidFill>
                      <a:schemeClr val="tx1"/>
                    </a:solidFill>
                    <a:effectLst/>
                    <a:latin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uk-UA" sz="1800" b="0" i="0" u="none" strike="noStrike" cap="none" normalizeH="0" baseline="0" dirty="0" smtClean="0">
                      <a:ln>
                        <a:noFill/>
                      </a:ln>
                      <a:solidFill>
                        <a:schemeClr val="tx1"/>
                      </a:solidFill>
                      <a:effectLst/>
                      <a:latin typeface="Arial" pitchFamily="34" charset="0"/>
                      <a:cs typeface="Arial" pitchFamily="34" charset="0"/>
                    </a:rPr>
                    <a:t>З</a:t>
                  </a:r>
                </a:p>
              </p:txBody>
            </p:sp>
          </p:grpSp>
          <p:sp>
            <p:nvSpPr>
              <p:cNvPr id="103001" name="Стрелка вниз 103001"/>
              <p:cNvSpPr>
                <a:spLocks noChangeArrowheads="1"/>
              </p:cNvSpPr>
              <p:nvPr/>
            </p:nvSpPr>
            <p:spPr bwMode="auto">
              <a:xfrm>
                <a:off x="7341" y="6946"/>
                <a:ext cx="4286" cy="1531"/>
              </a:xfrm>
              <a:prstGeom prst="downArrow">
                <a:avLst>
                  <a:gd name="adj1" fmla="val 50000"/>
                  <a:gd name="adj2" fmla="val 50000"/>
                </a:avLst>
              </a:prstGeom>
              <a:solidFill>
                <a:srgbClr val="FFFFFF"/>
              </a:solidFill>
              <a:ln w="19050">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uk-UA"/>
              </a:p>
            </p:txBody>
          </p:sp>
        </p:grpSp>
        <p:cxnSp>
          <p:nvCxnSpPr>
            <p:cNvPr id="103002" name="Прямая со стрелкой 103002"/>
            <p:cNvCxnSpPr>
              <a:cxnSpLocks noChangeShapeType="1"/>
            </p:cNvCxnSpPr>
            <p:nvPr/>
          </p:nvCxnSpPr>
          <p:spPr bwMode="auto">
            <a:xfrm flipH="1">
              <a:off x="10432" y="5142"/>
              <a:ext cx="14426" cy="2622"/>
            </a:xfrm>
            <a:prstGeom prst="straightConnector1">
              <a:avLst/>
            </a:prstGeom>
            <a:noFill/>
            <a:ln w="19050">
              <a:solidFill>
                <a:srgbClr val="000000"/>
              </a:solidFill>
              <a:round/>
              <a:headEnd/>
              <a:tailEnd type="arrow" w="med" len="med"/>
            </a:ln>
          </p:spPr>
        </p:cxnSp>
        <p:cxnSp>
          <p:nvCxnSpPr>
            <p:cNvPr id="103003" name="Прямая со стрелкой 103003"/>
            <p:cNvCxnSpPr>
              <a:cxnSpLocks noChangeShapeType="1"/>
            </p:cNvCxnSpPr>
            <p:nvPr/>
          </p:nvCxnSpPr>
          <p:spPr bwMode="auto">
            <a:xfrm>
              <a:off x="24858" y="5142"/>
              <a:ext cx="17759" cy="2566"/>
            </a:xfrm>
            <a:prstGeom prst="straightConnector1">
              <a:avLst/>
            </a:prstGeom>
            <a:noFill/>
            <a:ln w="19050">
              <a:solidFill>
                <a:srgbClr val="000000"/>
              </a:solidFill>
              <a:round/>
              <a:headEnd/>
              <a:tailEnd type="arrow" w="med" len="med"/>
            </a:ln>
          </p:spPr>
        </p:cxnSp>
      </p:grpSp>
      <p:pic>
        <p:nvPicPr>
          <p:cNvPr id="16" name="Рисунок 15" descr="http://varenuk.com/images/Istorychna-kulinariya/syry/Cheddar%20.jpg"/>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3851920" y="4437112"/>
            <a:ext cx="1944216" cy="1224136"/>
          </a:xfrm>
          <a:prstGeom prst="rect">
            <a:avLst/>
          </a:prstGeom>
          <a:noFill/>
          <a:ln>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260648"/>
            <a:ext cx="2637929" cy="1440160"/>
          </a:xfrm>
        </p:spPr>
        <p:txBody>
          <a:bodyPr>
            <a:noAutofit/>
          </a:bodyPr>
          <a:lstStyle/>
          <a:p>
            <a:r>
              <a:rPr lang="uk-UA" sz="2800" dirty="0" smtClean="0">
                <a:solidFill>
                  <a:srgbClr val="C00000"/>
                </a:solidFill>
              </a:rPr>
              <a:t>Показники якості твердих сирів</a:t>
            </a:r>
            <a:endParaRPr lang="uk-UA" sz="2800" dirty="0">
              <a:solidFill>
                <a:srgbClr val="C00000"/>
              </a:solidFill>
            </a:endParaRPr>
          </a:p>
        </p:txBody>
      </p:sp>
      <p:sp>
        <p:nvSpPr>
          <p:cNvPr id="3" name="Текст 2"/>
          <p:cNvSpPr>
            <a:spLocks noGrp="1"/>
          </p:cNvSpPr>
          <p:nvPr>
            <p:ph type="body" idx="2"/>
          </p:nvPr>
        </p:nvSpPr>
        <p:spPr>
          <a:xfrm>
            <a:off x="457200" y="2420888"/>
            <a:ext cx="3008313" cy="3600400"/>
          </a:xfrm>
        </p:spPr>
        <p:txBody>
          <a:bodyPr>
            <a:normAutofit lnSpcReduction="10000"/>
          </a:bodyPr>
          <a:lstStyle/>
          <a:p>
            <a:pPr algn="ctr"/>
            <a:r>
              <a:rPr lang="uk-UA" sz="2200" b="1" i="1" dirty="0" smtClean="0">
                <a:solidFill>
                  <a:srgbClr val="0070C0"/>
                </a:solidFill>
              </a:rPr>
              <a:t>Маркування</a:t>
            </a:r>
          </a:p>
          <a:p>
            <a:endParaRPr lang="uk-UA" dirty="0" smtClean="0"/>
          </a:p>
          <a:p>
            <a:r>
              <a:rPr lang="uk-UA" sz="1800" dirty="0" smtClean="0">
                <a:solidFill>
                  <a:schemeClr val="accent2">
                    <a:lumMod val="75000"/>
                  </a:schemeClr>
                </a:solidFill>
              </a:rPr>
              <a:t>На сир повинна бути нанесена виробнича марка, яка включає масову частку жиру в сухій речовині, номер підприємства-виробника, скорочену назву області (краю, республіки), в якій знаходиться підприємство (умовні позначення затверджені в установленому порядку).</a:t>
            </a:r>
            <a:endParaRPr lang="uk-UA" sz="1800" dirty="0">
              <a:solidFill>
                <a:schemeClr val="accent2">
                  <a:lumMod val="75000"/>
                </a:schemeClr>
              </a:solidFill>
            </a:endParaRPr>
          </a:p>
        </p:txBody>
      </p:sp>
      <p:sp>
        <p:nvSpPr>
          <p:cNvPr id="4" name="Содержимое 3"/>
          <p:cNvSpPr>
            <a:spLocks noGrp="1"/>
          </p:cNvSpPr>
          <p:nvPr>
            <p:ph sz="half" idx="1"/>
          </p:nvPr>
        </p:nvSpPr>
        <p:spPr/>
        <p:txBody>
          <a:bodyPr>
            <a:normAutofit fontScale="70000" lnSpcReduction="20000"/>
          </a:bodyPr>
          <a:lstStyle/>
          <a:p>
            <a:endParaRPr lang="uk-UA" b="1" dirty="0" smtClean="0">
              <a:solidFill>
                <a:schemeClr val="accent2">
                  <a:lumMod val="75000"/>
                </a:schemeClr>
              </a:solidFill>
            </a:endParaRPr>
          </a:p>
          <a:p>
            <a:r>
              <a:rPr lang="uk-UA" b="1" dirty="0" smtClean="0">
                <a:solidFill>
                  <a:schemeClr val="accent2">
                    <a:lumMod val="75000"/>
                  </a:schemeClr>
                </a:solidFill>
              </a:rPr>
              <a:t>Витяг з вимог нормативно-технічної документації до сичужних сирів</a:t>
            </a:r>
          </a:p>
          <a:p>
            <a:endParaRPr lang="uk-UA" dirty="0" smtClean="0">
              <a:solidFill>
                <a:schemeClr val="accent2">
                  <a:lumMod val="75000"/>
                </a:schemeClr>
              </a:solidFill>
            </a:endParaRPr>
          </a:p>
          <a:p>
            <a:pPr algn="just"/>
            <a:r>
              <a:rPr lang="uk-UA" dirty="0" smtClean="0">
                <a:solidFill>
                  <a:schemeClr val="bg1">
                    <a:lumMod val="95000"/>
                    <a:lumOff val="5000"/>
                  </a:schemeClr>
                </a:solidFill>
              </a:rPr>
              <a:t>Кожен вид сиру, відповідно до вимог стандарту і ТУ, повинен мати визначені форму, лінійні розміри і характерні органолептичні показники. Всі сирі повинні мати чисті смак і запах і, крім цього, кожному сиру властиві виражені специфічні смак і аромат. Сири групи швейцарського мають виражений сирний солодкувато-пряний смак; групи </a:t>
            </a:r>
            <a:r>
              <a:rPr lang="uk-UA" dirty="0" err="1" smtClean="0">
                <a:solidFill>
                  <a:schemeClr val="bg1">
                    <a:lumMod val="95000"/>
                    <a:lumOff val="5000"/>
                  </a:schemeClr>
                </a:solidFill>
              </a:rPr>
              <a:t>голандського</a:t>
            </a:r>
            <a:r>
              <a:rPr lang="uk-UA" dirty="0" smtClean="0">
                <a:solidFill>
                  <a:schemeClr val="bg1">
                    <a:lumMod val="95000"/>
                    <a:lumOff val="5000"/>
                  </a:schemeClr>
                </a:solidFill>
              </a:rPr>
              <a:t> – виражений сирний з наявністю гостроти та легкої кислуватості тощо. Консистенція сиру повинна бути однорідною по всій масі. У твердих сичужних сирах тісто повинно бути ніжним, пластичним. Колір тіста для всіх видів сиру – від білого до слабко жовтого, однорідний по всій масі. На зрізі кожен сир повинен мати характерний малюнок, що складається з вічок різної форми і розмірів. Тільки у сирах групи </a:t>
            </a:r>
            <a:r>
              <a:rPr lang="uk-UA" dirty="0" err="1" smtClean="0">
                <a:solidFill>
                  <a:schemeClr val="bg1">
                    <a:lumMod val="95000"/>
                    <a:lumOff val="5000"/>
                  </a:schemeClr>
                </a:solidFill>
              </a:rPr>
              <a:t>чеддер</a:t>
            </a:r>
            <a:r>
              <a:rPr lang="uk-UA" dirty="0" smtClean="0">
                <a:solidFill>
                  <a:schemeClr val="bg1">
                    <a:lumMod val="95000"/>
                    <a:lumOff val="5000"/>
                  </a:schemeClr>
                </a:solidFill>
              </a:rPr>
              <a:t> малюнок відсутній.</a:t>
            </a:r>
            <a:endParaRPr lang="uk-UA" dirty="0">
              <a:solidFill>
                <a:schemeClr val="bg1">
                  <a:lumMod val="95000"/>
                  <a:lumOff val="5000"/>
                </a:schemeClr>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363</TotalTime>
  <Words>719</Words>
  <Application>Microsoft Office PowerPoint</Application>
  <PresentationFormat>Экран (4:3)</PresentationFormat>
  <Paragraphs>116</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Апекс</vt:lpstr>
      <vt:lpstr>Слайд 1</vt:lpstr>
      <vt:lpstr>                                 План  1. Особливості хімічного складу та споживчі властивості твердих сирів 2. Класифікація твердих сирів 3. Види та асортимент твердих сирів 4. Технологія виготовлення твердих сирів 5. Показники якості та поради щодо використання твердих сирів.  </vt:lpstr>
      <vt:lpstr> Твердий сир – це сир, який визріває під дією мікроорганізмів заквашувальних культур і ферментів з високою і низькою температурою оброблення сирного зерна  та який пресують. </vt:lpstr>
      <vt:lpstr>«Хімічний склад твердого сиру»</vt:lpstr>
      <vt:lpstr>Класифікація твердих сирів </vt:lpstr>
      <vt:lpstr>Асортимент твердих сирів та їх виробники</vt:lpstr>
      <vt:lpstr>Технологічні операції виробництва твердих сирів</vt:lpstr>
      <vt:lpstr>Слайд 8</vt:lpstr>
      <vt:lpstr>Показники якості твердих сирів</vt:lpstr>
      <vt:lpstr>Поради покупцям щодо  вибору твердих сирів              1</vt:lpstr>
      <vt:lpstr>Поради покупцям щодо  вибору твердих сирів                 2</vt:lpstr>
      <vt:lpstr>Завдання додому:   Самостійне вивчення:      1. Тема «Технологія виробництва плавлених сирів»  Машкін І. І. «Технологія виробництва молока і молочних продуктів».  ст.213-249.  2. Написати реферат «Дефекти плавлених сирів»  Творче завдання: Вивчити наявність використання харчових добавок плавлених сирів  Перевірити маркування плавленого сиру різного асортименту Скласти каталог різних видів плавлених сирів Встановити факти наявності  пам’ятників сиру    </vt:lpstr>
      <vt:lpstr>Дякую за активну участь!</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«Технологія твердого сиру»</dc:title>
  <dc:creator>shurik</dc:creator>
  <cp:lastModifiedBy>shurik</cp:lastModifiedBy>
  <cp:revision>44</cp:revision>
  <dcterms:created xsi:type="dcterms:W3CDTF">2018-02-25T19:07:05Z</dcterms:created>
  <dcterms:modified xsi:type="dcterms:W3CDTF">2018-04-02T13:52:42Z</dcterms:modified>
</cp:coreProperties>
</file>