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48" r:id="rId1"/>
  </p:sldMasterIdLst>
  <p:sldIdLst>
    <p:sldId id="257" r:id="rId2"/>
    <p:sldId id="258" r:id="rId3"/>
    <p:sldId id="270" r:id="rId4"/>
    <p:sldId id="259" r:id="rId5"/>
    <p:sldId id="269" r:id="rId6"/>
    <p:sldId id="27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4747"/>
    <a:srgbClr val="CC66FF"/>
    <a:srgbClr val="F43838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002" y="5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FDC39D5-9DAF-4990-B13D-A31584E9DADE}" type="doc">
      <dgm:prSet loTypeId="urn:microsoft.com/office/officeart/2005/8/layout/radial5" loCatId="cycle" qsTypeId="urn:microsoft.com/office/officeart/2005/8/quickstyle/simple5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7D742D2E-0ED1-4F45-BE2B-63EADA4F93A5}">
      <dgm:prSet phldrT="[Текст]"/>
      <dgm:spPr/>
      <dgm:t>
        <a:bodyPr/>
        <a:lstStyle/>
        <a:p>
          <a:r>
            <a:rPr lang="uk-UA" b="1" dirty="0" smtClean="0"/>
            <a:t>Експерти</a:t>
          </a:r>
          <a:endParaRPr lang="ru-RU" b="1" dirty="0"/>
        </a:p>
      </dgm:t>
    </dgm:pt>
    <dgm:pt modelId="{14ACE871-0C35-4A34-BE0D-6CA9EB16A43E}" type="parTrans" cxnId="{3F73AB48-CF00-4C42-8EE9-0D8C136BCB0D}">
      <dgm:prSet/>
      <dgm:spPr/>
      <dgm:t>
        <a:bodyPr/>
        <a:lstStyle/>
        <a:p>
          <a:endParaRPr lang="ru-RU"/>
        </a:p>
      </dgm:t>
    </dgm:pt>
    <dgm:pt modelId="{88670292-DD32-485D-A63C-189D294992E5}" type="sibTrans" cxnId="{3F73AB48-CF00-4C42-8EE9-0D8C136BCB0D}">
      <dgm:prSet/>
      <dgm:spPr/>
      <dgm:t>
        <a:bodyPr/>
        <a:lstStyle/>
        <a:p>
          <a:endParaRPr lang="ru-RU"/>
        </a:p>
      </dgm:t>
    </dgm:pt>
    <dgm:pt modelId="{2931A4DE-7EDF-4FF7-B85F-68C9C0C7346E}">
      <dgm:prSet phldrT="[Текст]"/>
      <dgm:spPr>
        <a:solidFill>
          <a:srgbClr val="E54747"/>
        </a:solidFill>
      </dgm:spPr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Фінансові аналітики</a:t>
          </a:r>
          <a:endParaRPr lang="ru-RU" b="1" dirty="0">
            <a:solidFill>
              <a:schemeClr val="tx1"/>
            </a:solidFill>
          </a:endParaRPr>
        </a:p>
      </dgm:t>
    </dgm:pt>
    <dgm:pt modelId="{D9CA92B7-16C6-42C8-B97C-613DF229C08E}" type="parTrans" cxnId="{E66CB735-0306-4C58-8BE8-47E0D1E9DD7D}">
      <dgm:prSet/>
      <dgm:spPr/>
      <dgm:t>
        <a:bodyPr/>
        <a:lstStyle/>
        <a:p>
          <a:endParaRPr lang="ru-RU"/>
        </a:p>
      </dgm:t>
    </dgm:pt>
    <dgm:pt modelId="{B03A6F3B-59DE-425D-B5A3-216EC6B40055}" type="sibTrans" cxnId="{E66CB735-0306-4C58-8BE8-47E0D1E9DD7D}">
      <dgm:prSet/>
      <dgm:spPr/>
      <dgm:t>
        <a:bodyPr/>
        <a:lstStyle/>
        <a:p>
          <a:endParaRPr lang="ru-RU"/>
        </a:p>
      </dgm:t>
    </dgm:pt>
    <dgm:pt modelId="{021C74A9-50B9-4044-A702-94B62F803F4F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uk-UA" sz="1000" b="1" dirty="0" smtClean="0">
              <a:solidFill>
                <a:schemeClr val="tx1"/>
              </a:solidFill>
            </a:rPr>
            <a:t>Представники Української міжбанківської валютної біржі</a:t>
          </a:r>
          <a:endParaRPr lang="ru-RU" sz="1000" b="1" dirty="0">
            <a:solidFill>
              <a:schemeClr val="tx1"/>
            </a:solidFill>
          </a:endParaRPr>
        </a:p>
      </dgm:t>
    </dgm:pt>
    <dgm:pt modelId="{17529728-D5AF-4A01-B36C-876BF9589CF3}" type="parTrans" cxnId="{F77FCCF2-2E21-4EED-8011-B2B7975C8870}">
      <dgm:prSet/>
      <dgm:spPr/>
      <dgm:t>
        <a:bodyPr/>
        <a:lstStyle/>
        <a:p>
          <a:endParaRPr lang="ru-RU"/>
        </a:p>
      </dgm:t>
    </dgm:pt>
    <dgm:pt modelId="{7E852F9B-258A-4ACE-A3C9-670499AA2870}" type="sibTrans" cxnId="{F77FCCF2-2E21-4EED-8011-B2B7975C8870}">
      <dgm:prSet/>
      <dgm:spPr/>
      <dgm:t>
        <a:bodyPr/>
        <a:lstStyle/>
        <a:p>
          <a:endParaRPr lang="ru-RU"/>
        </a:p>
      </dgm:t>
    </dgm:pt>
    <dgm:pt modelId="{313CC81E-4CDA-4756-B8F4-7884BF372FB9}">
      <dgm:prSet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uk-UA" b="1" dirty="0" smtClean="0">
              <a:solidFill>
                <a:schemeClr val="tx1"/>
              </a:solidFill>
            </a:rPr>
            <a:t>Спеціалісти валютного відділу банку</a:t>
          </a:r>
          <a:endParaRPr lang="ru-RU" b="1" dirty="0">
            <a:solidFill>
              <a:schemeClr val="tx1"/>
            </a:solidFill>
          </a:endParaRPr>
        </a:p>
      </dgm:t>
    </dgm:pt>
    <dgm:pt modelId="{CD17958C-E7C5-43A0-91A4-E0C167DBCF43}" type="parTrans" cxnId="{79AB4A0C-1ECA-4892-9386-E6C54BBCD400}">
      <dgm:prSet/>
      <dgm:spPr/>
      <dgm:t>
        <a:bodyPr/>
        <a:lstStyle/>
        <a:p>
          <a:endParaRPr lang="ru-RU"/>
        </a:p>
      </dgm:t>
    </dgm:pt>
    <dgm:pt modelId="{C927C46E-E4BC-4B39-9481-01EBD382EB8D}" type="sibTrans" cxnId="{79AB4A0C-1ECA-4892-9386-E6C54BBCD400}">
      <dgm:prSet/>
      <dgm:spPr/>
      <dgm:t>
        <a:bodyPr/>
        <a:lstStyle/>
        <a:p>
          <a:endParaRPr lang="ru-RU"/>
        </a:p>
      </dgm:t>
    </dgm:pt>
    <dgm:pt modelId="{2C6593AC-866A-4F10-B2DC-8362AE3C97E3}">
      <dgm:prSet custT="1"/>
      <dgm:spPr>
        <a:solidFill>
          <a:srgbClr val="CC66FF"/>
        </a:solidFill>
      </dgm:spPr>
      <dgm:t>
        <a:bodyPr/>
        <a:lstStyle/>
        <a:p>
          <a:r>
            <a:rPr lang="uk-UA" sz="1400" b="1" dirty="0" smtClean="0">
              <a:solidFill>
                <a:schemeClr val="tx1"/>
              </a:solidFill>
            </a:rPr>
            <a:t>Фахівці НБУ</a:t>
          </a:r>
          <a:endParaRPr lang="ru-RU" sz="1400" b="1" dirty="0">
            <a:solidFill>
              <a:schemeClr val="tx1"/>
            </a:solidFill>
          </a:endParaRPr>
        </a:p>
      </dgm:t>
    </dgm:pt>
    <dgm:pt modelId="{9EC10822-7715-403C-9976-3DC7BEE2694F}" type="parTrans" cxnId="{74F97099-E366-4441-8A52-3F0F835F2D92}">
      <dgm:prSet/>
      <dgm:spPr/>
      <dgm:t>
        <a:bodyPr/>
        <a:lstStyle/>
        <a:p>
          <a:endParaRPr lang="ru-RU"/>
        </a:p>
      </dgm:t>
    </dgm:pt>
    <dgm:pt modelId="{F89A1E12-BD5A-45D1-8D1D-163C9951ACD4}" type="sibTrans" cxnId="{74F97099-E366-4441-8A52-3F0F835F2D92}">
      <dgm:prSet/>
      <dgm:spPr/>
      <dgm:t>
        <a:bodyPr/>
        <a:lstStyle/>
        <a:p>
          <a:endParaRPr lang="ru-RU"/>
        </a:p>
      </dgm:t>
    </dgm:pt>
    <dgm:pt modelId="{CB0BEACE-0CF7-4B94-B687-40AD1B0A13D9}" type="pres">
      <dgm:prSet presAssocID="{DFDC39D5-9DAF-4990-B13D-A31584E9DAD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9792033-887E-4E62-B9C1-B7B77EEC3FB6}" type="pres">
      <dgm:prSet presAssocID="{7D742D2E-0ED1-4F45-BE2B-63EADA4F93A5}" presName="centerShape" presStyleLbl="node0" presStyleIdx="0" presStyleCnt="1"/>
      <dgm:spPr/>
      <dgm:t>
        <a:bodyPr/>
        <a:lstStyle/>
        <a:p>
          <a:endParaRPr lang="ru-RU"/>
        </a:p>
      </dgm:t>
    </dgm:pt>
    <dgm:pt modelId="{CC69049D-4542-413B-BEA9-88FB18B3DB9C}" type="pres">
      <dgm:prSet presAssocID="{D9CA92B7-16C6-42C8-B97C-613DF229C08E}" presName="parTrans" presStyleLbl="sibTrans2D1" presStyleIdx="0" presStyleCnt="4"/>
      <dgm:spPr/>
      <dgm:t>
        <a:bodyPr/>
        <a:lstStyle/>
        <a:p>
          <a:endParaRPr lang="ru-RU"/>
        </a:p>
      </dgm:t>
    </dgm:pt>
    <dgm:pt modelId="{6662DBC1-D3A6-4207-BD45-B22A91902225}" type="pres">
      <dgm:prSet presAssocID="{D9CA92B7-16C6-42C8-B97C-613DF229C08E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2A542305-5212-4411-B655-40AF00669995}" type="pres">
      <dgm:prSet presAssocID="{2931A4DE-7EDF-4FF7-B85F-68C9C0C7346E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CD8A8C-B0D8-474B-ABC0-251C382F4E03}" type="pres">
      <dgm:prSet presAssocID="{17529728-D5AF-4A01-B36C-876BF9589CF3}" presName="parTrans" presStyleLbl="sibTrans2D1" presStyleIdx="1" presStyleCnt="4"/>
      <dgm:spPr/>
      <dgm:t>
        <a:bodyPr/>
        <a:lstStyle/>
        <a:p>
          <a:endParaRPr lang="ru-RU"/>
        </a:p>
      </dgm:t>
    </dgm:pt>
    <dgm:pt modelId="{355A0406-3493-4B97-B996-8ADE8A66DB56}" type="pres">
      <dgm:prSet presAssocID="{17529728-D5AF-4A01-B36C-876BF9589CF3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49E3A603-7C7E-473D-9D56-3CF91FEDA590}" type="pres">
      <dgm:prSet presAssocID="{021C74A9-50B9-4044-A702-94B62F803F4F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A29AA6-5F32-4CCC-ACA4-0A7700D8D307}" type="pres">
      <dgm:prSet presAssocID="{9EC10822-7715-403C-9976-3DC7BEE2694F}" presName="parTrans" presStyleLbl="sibTrans2D1" presStyleIdx="2" presStyleCnt="4"/>
      <dgm:spPr/>
      <dgm:t>
        <a:bodyPr/>
        <a:lstStyle/>
        <a:p>
          <a:endParaRPr lang="ru-RU"/>
        </a:p>
      </dgm:t>
    </dgm:pt>
    <dgm:pt modelId="{D8F1CE8D-F3FD-4D72-B412-07026881AD63}" type="pres">
      <dgm:prSet presAssocID="{9EC10822-7715-403C-9976-3DC7BEE2694F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CDC70C32-E212-4F06-A28E-58277C9946CA}" type="pres">
      <dgm:prSet presAssocID="{2C6593AC-866A-4F10-B2DC-8362AE3C97E3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6BB1DF-4EAC-42C9-A397-912D9AB8D998}" type="pres">
      <dgm:prSet presAssocID="{CD17958C-E7C5-43A0-91A4-E0C167DBCF43}" presName="parTrans" presStyleLbl="sibTrans2D1" presStyleIdx="3" presStyleCnt="4"/>
      <dgm:spPr/>
      <dgm:t>
        <a:bodyPr/>
        <a:lstStyle/>
        <a:p>
          <a:endParaRPr lang="ru-RU"/>
        </a:p>
      </dgm:t>
    </dgm:pt>
    <dgm:pt modelId="{9E607B32-B983-484E-9BAA-A12E97313EDD}" type="pres">
      <dgm:prSet presAssocID="{CD17958C-E7C5-43A0-91A4-E0C167DBCF43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ADE61D9D-977E-4BA3-8439-6F7B7290F78A}" type="pres">
      <dgm:prSet presAssocID="{313CC81E-4CDA-4756-B8F4-7884BF372FB9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2A5F24E-6F75-4309-BAD0-37BC9272CC2A}" type="presOf" srcId="{313CC81E-4CDA-4756-B8F4-7884BF372FB9}" destId="{ADE61D9D-977E-4BA3-8439-6F7B7290F78A}" srcOrd="0" destOrd="0" presId="urn:microsoft.com/office/officeart/2005/8/layout/radial5"/>
    <dgm:cxn modelId="{EE87B148-081F-4259-8FCF-AD3BDEC9C5F3}" type="presOf" srcId="{9EC10822-7715-403C-9976-3DC7BEE2694F}" destId="{D8F1CE8D-F3FD-4D72-B412-07026881AD63}" srcOrd="1" destOrd="0" presId="urn:microsoft.com/office/officeart/2005/8/layout/radial5"/>
    <dgm:cxn modelId="{E66CB735-0306-4C58-8BE8-47E0D1E9DD7D}" srcId="{7D742D2E-0ED1-4F45-BE2B-63EADA4F93A5}" destId="{2931A4DE-7EDF-4FF7-B85F-68C9C0C7346E}" srcOrd="0" destOrd="0" parTransId="{D9CA92B7-16C6-42C8-B97C-613DF229C08E}" sibTransId="{B03A6F3B-59DE-425D-B5A3-216EC6B40055}"/>
    <dgm:cxn modelId="{23D71C88-DFAF-4E42-98D7-A23A98953D08}" type="presOf" srcId="{17529728-D5AF-4A01-B36C-876BF9589CF3}" destId="{F6CD8A8C-B0D8-474B-ABC0-251C382F4E03}" srcOrd="0" destOrd="0" presId="urn:microsoft.com/office/officeart/2005/8/layout/radial5"/>
    <dgm:cxn modelId="{FD7129F2-2765-420D-AFF1-F8D5CAF30839}" type="presOf" srcId="{DFDC39D5-9DAF-4990-B13D-A31584E9DADE}" destId="{CB0BEACE-0CF7-4B94-B687-40AD1B0A13D9}" srcOrd="0" destOrd="0" presId="urn:microsoft.com/office/officeart/2005/8/layout/radial5"/>
    <dgm:cxn modelId="{6BA5EE52-A32F-42E9-A8FD-4AAED470614C}" type="presOf" srcId="{17529728-D5AF-4A01-B36C-876BF9589CF3}" destId="{355A0406-3493-4B97-B996-8ADE8A66DB56}" srcOrd="1" destOrd="0" presId="urn:microsoft.com/office/officeart/2005/8/layout/radial5"/>
    <dgm:cxn modelId="{55C31418-3EE3-446E-9C57-82CE92FF35E4}" type="presOf" srcId="{2C6593AC-866A-4F10-B2DC-8362AE3C97E3}" destId="{CDC70C32-E212-4F06-A28E-58277C9946CA}" srcOrd="0" destOrd="0" presId="urn:microsoft.com/office/officeart/2005/8/layout/radial5"/>
    <dgm:cxn modelId="{DE1C0F1B-05ED-41A4-866B-1F2D6CA9EE2F}" type="presOf" srcId="{CD17958C-E7C5-43A0-91A4-E0C167DBCF43}" destId="{9E607B32-B983-484E-9BAA-A12E97313EDD}" srcOrd="1" destOrd="0" presId="urn:microsoft.com/office/officeart/2005/8/layout/radial5"/>
    <dgm:cxn modelId="{0C6BD639-C463-4B0A-9FAC-73F6E4802B97}" type="presOf" srcId="{021C74A9-50B9-4044-A702-94B62F803F4F}" destId="{49E3A603-7C7E-473D-9D56-3CF91FEDA590}" srcOrd="0" destOrd="0" presId="urn:microsoft.com/office/officeart/2005/8/layout/radial5"/>
    <dgm:cxn modelId="{5D269953-EDE3-40A8-99B1-EE3E408AF0CD}" type="presOf" srcId="{2931A4DE-7EDF-4FF7-B85F-68C9C0C7346E}" destId="{2A542305-5212-4411-B655-40AF00669995}" srcOrd="0" destOrd="0" presId="urn:microsoft.com/office/officeart/2005/8/layout/radial5"/>
    <dgm:cxn modelId="{00A11D1F-BD48-4644-9B61-C67BFE6DA446}" type="presOf" srcId="{9EC10822-7715-403C-9976-3DC7BEE2694F}" destId="{26A29AA6-5F32-4CCC-ACA4-0A7700D8D307}" srcOrd="0" destOrd="0" presId="urn:microsoft.com/office/officeart/2005/8/layout/radial5"/>
    <dgm:cxn modelId="{3F73AB48-CF00-4C42-8EE9-0D8C136BCB0D}" srcId="{DFDC39D5-9DAF-4990-B13D-A31584E9DADE}" destId="{7D742D2E-0ED1-4F45-BE2B-63EADA4F93A5}" srcOrd="0" destOrd="0" parTransId="{14ACE871-0C35-4A34-BE0D-6CA9EB16A43E}" sibTransId="{88670292-DD32-485D-A63C-189D294992E5}"/>
    <dgm:cxn modelId="{0F722707-7928-427C-AA15-545F4BCA9AD7}" type="presOf" srcId="{7D742D2E-0ED1-4F45-BE2B-63EADA4F93A5}" destId="{19792033-887E-4E62-B9C1-B7B77EEC3FB6}" srcOrd="0" destOrd="0" presId="urn:microsoft.com/office/officeart/2005/8/layout/radial5"/>
    <dgm:cxn modelId="{39AAA966-CD62-419F-AACE-E34400B2A5F3}" type="presOf" srcId="{D9CA92B7-16C6-42C8-B97C-613DF229C08E}" destId="{CC69049D-4542-413B-BEA9-88FB18B3DB9C}" srcOrd="0" destOrd="0" presId="urn:microsoft.com/office/officeart/2005/8/layout/radial5"/>
    <dgm:cxn modelId="{79AB4A0C-1ECA-4892-9386-E6C54BBCD400}" srcId="{7D742D2E-0ED1-4F45-BE2B-63EADA4F93A5}" destId="{313CC81E-4CDA-4756-B8F4-7884BF372FB9}" srcOrd="3" destOrd="0" parTransId="{CD17958C-E7C5-43A0-91A4-E0C167DBCF43}" sibTransId="{C927C46E-E4BC-4B39-9481-01EBD382EB8D}"/>
    <dgm:cxn modelId="{74F97099-E366-4441-8A52-3F0F835F2D92}" srcId="{7D742D2E-0ED1-4F45-BE2B-63EADA4F93A5}" destId="{2C6593AC-866A-4F10-B2DC-8362AE3C97E3}" srcOrd="2" destOrd="0" parTransId="{9EC10822-7715-403C-9976-3DC7BEE2694F}" sibTransId="{F89A1E12-BD5A-45D1-8D1D-163C9951ACD4}"/>
    <dgm:cxn modelId="{F5DAA464-0B08-49DD-A1F5-06B80A161314}" type="presOf" srcId="{CD17958C-E7C5-43A0-91A4-E0C167DBCF43}" destId="{D36BB1DF-4EAC-42C9-A397-912D9AB8D998}" srcOrd="0" destOrd="0" presId="urn:microsoft.com/office/officeart/2005/8/layout/radial5"/>
    <dgm:cxn modelId="{F77FCCF2-2E21-4EED-8011-B2B7975C8870}" srcId="{7D742D2E-0ED1-4F45-BE2B-63EADA4F93A5}" destId="{021C74A9-50B9-4044-A702-94B62F803F4F}" srcOrd="1" destOrd="0" parTransId="{17529728-D5AF-4A01-B36C-876BF9589CF3}" sibTransId="{7E852F9B-258A-4ACE-A3C9-670499AA2870}"/>
    <dgm:cxn modelId="{BAA2B246-DFD6-4573-8FD3-0103FC63A964}" type="presOf" srcId="{D9CA92B7-16C6-42C8-B97C-613DF229C08E}" destId="{6662DBC1-D3A6-4207-BD45-B22A91902225}" srcOrd="1" destOrd="0" presId="urn:microsoft.com/office/officeart/2005/8/layout/radial5"/>
    <dgm:cxn modelId="{C0CD73FF-1C5D-4FEF-8026-1D6E3248F345}" type="presParOf" srcId="{CB0BEACE-0CF7-4B94-B687-40AD1B0A13D9}" destId="{19792033-887E-4E62-B9C1-B7B77EEC3FB6}" srcOrd="0" destOrd="0" presId="urn:microsoft.com/office/officeart/2005/8/layout/radial5"/>
    <dgm:cxn modelId="{18A0B349-5DDE-4466-9457-1799C72FB96E}" type="presParOf" srcId="{CB0BEACE-0CF7-4B94-B687-40AD1B0A13D9}" destId="{CC69049D-4542-413B-BEA9-88FB18B3DB9C}" srcOrd="1" destOrd="0" presId="urn:microsoft.com/office/officeart/2005/8/layout/radial5"/>
    <dgm:cxn modelId="{D56B1245-C16A-4F43-AC1A-47A6355821A6}" type="presParOf" srcId="{CC69049D-4542-413B-BEA9-88FB18B3DB9C}" destId="{6662DBC1-D3A6-4207-BD45-B22A91902225}" srcOrd="0" destOrd="0" presId="urn:microsoft.com/office/officeart/2005/8/layout/radial5"/>
    <dgm:cxn modelId="{3774C65E-A98A-43B5-8F49-11B8E8CDCE8D}" type="presParOf" srcId="{CB0BEACE-0CF7-4B94-B687-40AD1B0A13D9}" destId="{2A542305-5212-4411-B655-40AF00669995}" srcOrd="2" destOrd="0" presId="urn:microsoft.com/office/officeart/2005/8/layout/radial5"/>
    <dgm:cxn modelId="{50AD9A04-523B-49C1-86E8-235EFFABE743}" type="presParOf" srcId="{CB0BEACE-0CF7-4B94-B687-40AD1B0A13D9}" destId="{F6CD8A8C-B0D8-474B-ABC0-251C382F4E03}" srcOrd="3" destOrd="0" presId="urn:microsoft.com/office/officeart/2005/8/layout/radial5"/>
    <dgm:cxn modelId="{F6423366-5185-4EB2-B19B-95267876A12C}" type="presParOf" srcId="{F6CD8A8C-B0D8-474B-ABC0-251C382F4E03}" destId="{355A0406-3493-4B97-B996-8ADE8A66DB56}" srcOrd="0" destOrd="0" presId="urn:microsoft.com/office/officeart/2005/8/layout/radial5"/>
    <dgm:cxn modelId="{DE65A40D-A7C8-42AB-B751-65D48A5A0493}" type="presParOf" srcId="{CB0BEACE-0CF7-4B94-B687-40AD1B0A13D9}" destId="{49E3A603-7C7E-473D-9D56-3CF91FEDA590}" srcOrd="4" destOrd="0" presId="urn:microsoft.com/office/officeart/2005/8/layout/radial5"/>
    <dgm:cxn modelId="{50A10C02-8F52-41D4-B96B-1E8835B716CD}" type="presParOf" srcId="{CB0BEACE-0CF7-4B94-B687-40AD1B0A13D9}" destId="{26A29AA6-5F32-4CCC-ACA4-0A7700D8D307}" srcOrd="5" destOrd="0" presId="urn:microsoft.com/office/officeart/2005/8/layout/radial5"/>
    <dgm:cxn modelId="{E0FA8515-A585-42DB-B773-C36D78547654}" type="presParOf" srcId="{26A29AA6-5F32-4CCC-ACA4-0A7700D8D307}" destId="{D8F1CE8D-F3FD-4D72-B412-07026881AD63}" srcOrd="0" destOrd="0" presId="urn:microsoft.com/office/officeart/2005/8/layout/radial5"/>
    <dgm:cxn modelId="{487332B2-B210-4225-B466-6EB26202E578}" type="presParOf" srcId="{CB0BEACE-0CF7-4B94-B687-40AD1B0A13D9}" destId="{CDC70C32-E212-4F06-A28E-58277C9946CA}" srcOrd="6" destOrd="0" presId="urn:microsoft.com/office/officeart/2005/8/layout/radial5"/>
    <dgm:cxn modelId="{C8E00A5A-A711-4B6A-B6D0-F2B611EEA396}" type="presParOf" srcId="{CB0BEACE-0CF7-4B94-B687-40AD1B0A13D9}" destId="{D36BB1DF-4EAC-42C9-A397-912D9AB8D998}" srcOrd="7" destOrd="0" presId="urn:microsoft.com/office/officeart/2005/8/layout/radial5"/>
    <dgm:cxn modelId="{F8255BE1-7596-4085-A966-FE38661E7829}" type="presParOf" srcId="{D36BB1DF-4EAC-42C9-A397-912D9AB8D998}" destId="{9E607B32-B983-484E-9BAA-A12E97313EDD}" srcOrd="0" destOrd="0" presId="urn:microsoft.com/office/officeart/2005/8/layout/radial5"/>
    <dgm:cxn modelId="{5F762E5F-2ED1-4953-BEF2-A226AE9EAE9B}" type="presParOf" srcId="{CB0BEACE-0CF7-4B94-B687-40AD1B0A13D9}" destId="{ADE61D9D-977E-4BA3-8439-6F7B7290F78A}" srcOrd="8" destOrd="0" presId="urn:microsoft.com/office/officeart/2005/8/layout/radial5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9792033-887E-4E62-B9C1-B7B77EEC3FB6}">
      <dsp:nvSpPr>
        <dsp:cNvPr id="0" name=""/>
        <dsp:cNvSpPr/>
      </dsp:nvSpPr>
      <dsp:spPr>
        <a:xfrm>
          <a:off x="2342364" y="1855756"/>
          <a:ext cx="1112423" cy="1112423"/>
        </a:xfrm>
        <a:prstGeom prst="ellipse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/>
            <a:t>Експерти</a:t>
          </a:r>
          <a:endParaRPr lang="ru-RU" sz="1200" b="1" kern="1200" dirty="0"/>
        </a:p>
      </dsp:txBody>
      <dsp:txXfrm>
        <a:off x="2342364" y="1855756"/>
        <a:ext cx="1112423" cy="1112423"/>
      </dsp:txXfrm>
    </dsp:sp>
    <dsp:sp modelId="{CC69049D-4542-413B-BEA9-88FB18B3DB9C}">
      <dsp:nvSpPr>
        <dsp:cNvPr id="0" name=""/>
        <dsp:cNvSpPr/>
      </dsp:nvSpPr>
      <dsp:spPr>
        <a:xfrm rot="16200000">
          <a:off x="2780051" y="1451912"/>
          <a:ext cx="237049" cy="37384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16200000">
        <a:off x="2780051" y="1451912"/>
        <a:ext cx="237049" cy="373842"/>
      </dsp:txXfrm>
    </dsp:sp>
    <dsp:sp modelId="{2A542305-5212-4411-B655-40AF00669995}">
      <dsp:nvSpPr>
        <dsp:cNvPr id="0" name=""/>
        <dsp:cNvSpPr/>
      </dsp:nvSpPr>
      <dsp:spPr>
        <a:xfrm>
          <a:off x="2203311" y="17963"/>
          <a:ext cx="1390529" cy="1390529"/>
        </a:xfrm>
        <a:prstGeom prst="ellipse">
          <a:avLst/>
        </a:prstGeom>
        <a:solidFill>
          <a:srgbClr val="E54747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>
              <a:solidFill>
                <a:schemeClr val="tx1"/>
              </a:solidFill>
            </a:rPr>
            <a:t>Фінансові аналітики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2203311" y="17963"/>
        <a:ext cx="1390529" cy="1390529"/>
      </dsp:txXfrm>
    </dsp:sp>
    <dsp:sp modelId="{F6CD8A8C-B0D8-474B-ABC0-251C382F4E03}">
      <dsp:nvSpPr>
        <dsp:cNvPr id="0" name=""/>
        <dsp:cNvSpPr/>
      </dsp:nvSpPr>
      <dsp:spPr>
        <a:xfrm>
          <a:off x="3553185" y="2225046"/>
          <a:ext cx="237049" cy="37384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>
        <a:off x="3553185" y="2225046"/>
        <a:ext cx="237049" cy="373842"/>
      </dsp:txXfrm>
    </dsp:sp>
    <dsp:sp modelId="{49E3A603-7C7E-473D-9D56-3CF91FEDA590}">
      <dsp:nvSpPr>
        <dsp:cNvPr id="0" name=""/>
        <dsp:cNvSpPr/>
      </dsp:nvSpPr>
      <dsp:spPr>
        <a:xfrm>
          <a:off x="3902051" y="1716703"/>
          <a:ext cx="1390529" cy="1390529"/>
        </a:xfrm>
        <a:prstGeom prst="ellipse">
          <a:avLst/>
        </a:prstGeom>
        <a:solidFill>
          <a:schemeClr val="accent2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000" b="1" kern="1200" dirty="0" smtClean="0">
              <a:solidFill>
                <a:schemeClr val="tx1"/>
              </a:solidFill>
            </a:rPr>
            <a:t>Представники Української міжбанківської валютної біржі</a:t>
          </a:r>
          <a:endParaRPr lang="ru-RU" sz="1000" b="1" kern="1200" dirty="0">
            <a:solidFill>
              <a:schemeClr val="tx1"/>
            </a:solidFill>
          </a:endParaRPr>
        </a:p>
      </dsp:txBody>
      <dsp:txXfrm>
        <a:off x="3902051" y="1716703"/>
        <a:ext cx="1390529" cy="1390529"/>
      </dsp:txXfrm>
    </dsp:sp>
    <dsp:sp modelId="{26A29AA6-5F32-4CCC-ACA4-0A7700D8D307}">
      <dsp:nvSpPr>
        <dsp:cNvPr id="0" name=""/>
        <dsp:cNvSpPr/>
      </dsp:nvSpPr>
      <dsp:spPr>
        <a:xfrm rot="5400000">
          <a:off x="2780051" y="2998180"/>
          <a:ext cx="237049" cy="37384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5400000">
        <a:off x="2780051" y="2998180"/>
        <a:ext cx="237049" cy="373842"/>
      </dsp:txXfrm>
    </dsp:sp>
    <dsp:sp modelId="{CDC70C32-E212-4F06-A28E-58277C9946CA}">
      <dsp:nvSpPr>
        <dsp:cNvPr id="0" name=""/>
        <dsp:cNvSpPr/>
      </dsp:nvSpPr>
      <dsp:spPr>
        <a:xfrm>
          <a:off x="2203311" y="3415443"/>
          <a:ext cx="1390529" cy="1390529"/>
        </a:xfrm>
        <a:prstGeom prst="ellipse">
          <a:avLst/>
        </a:prstGeom>
        <a:solidFill>
          <a:srgbClr val="CC66FF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b="1" kern="1200" dirty="0" smtClean="0">
              <a:solidFill>
                <a:schemeClr val="tx1"/>
              </a:solidFill>
            </a:rPr>
            <a:t>Фахівці НБУ</a:t>
          </a:r>
          <a:endParaRPr lang="ru-RU" sz="1400" b="1" kern="1200" dirty="0">
            <a:solidFill>
              <a:schemeClr val="tx1"/>
            </a:solidFill>
          </a:endParaRPr>
        </a:p>
      </dsp:txBody>
      <dsp:txXfrm>
        <a:off x="2203311" y="3415443"/>
        <a:ext cx="1390529" cy="1390529"/>
      </dsp:txXfrm>
    </dsp:sp>
    <dsp:sp modelId="{D36BB1DF-4EAC-42C9-A397-912D9AB8D998}">
      <dsp:nvSpPr>
        <dsp:cNvPr id="0" name=""/>
        <dsp:cNvSpPr/>
      </dsp:nvSpPr>
      <dsp:spPr>
        <a:xfrm rot="10800000">
          <a:off x="2006916" y="2225046"/>
          <a:ext cx="237049" cy="37384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dk2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dk2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dk2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10800000">
        <a:off x="2006916" y="2225046"/>
        <a:ext cx="237049" cy="373842"/>
      </dsp:txXfrm>
    </dsp:sp>
    <dsp:sp modelId="{ADE61D9D-977E-4BA3-8439-6F7B7290F78A}">
      <dsp:nvSpPr>
        <dsp:cNvPr id="0" name=""/>
        <dsp:cNvSpPr/>
      </dsp:nvSpPr>
      <dsp:spPr>
        <a:xfrm>
          <a:off x="504571" y="1716703"/>
          <a:ext cx="1390529" cy="1390529"/>
        </a:xfrm>
        <a:prstGeom prst="ellipse">
          <a:avLst/>
        </a:prstGeom>
        <a:solidFill>
          <a:schemeClr val="accent5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200" b="1" kern="1200" dirty="0" smtClean="0">
              <a:solidFill>
                <a:schemeClr val="tx1"/>
              </a:solidFill>
            </a:rPr>
            <a:t>Спеціалісти валютного відділу банку</a:t>
          </a:r>
          <a:endParaRPr lang="ru-RU" sz="1200" b="1" kern="1200" dirty="0">
            <a:solidFill>
              <a:schemeClr val="tx1"/>
            </a:solidFill>
          </a:endParaRPr>
        </a:p>
      </dsp:txBody>
      <dsp:txXfrm>
        <a:off x="504571" y="1716703"/>
        <a:ext cx="1390529" cy="139052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2438400"/>
            <a:ext cx="9009063" cy="1052513"/>
            <a:chOff x="0" y="1536"/>
            <a:chExt cx="5675" cy="663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83" y="1604"/>
              <a:ext cx="448" cy="299"/>
              <a:chOff x="720" y="336"/>
              <a:chExt cx="624" cy="432"/>
            </a:xfrm>
          </p:grpSpPr>
          <p:sp>
            <p:nvSpPr>
              <p:cNvPr id="14340" name="Rectangle 4"/>
              <p:cNvSpPr>
                <a:spLocks noChangeArrowheads="1"/>
              </p:cNvSpPr>
              <p:nvPr/>
            </p:nvSpPr>
            <p:spPr bwMode="auto">
              <a:xfrm>
                <a:off x="720" y="336"/>
                <a:ext cx="384" cy="432"/>
              </a:xfrm>
              <a:prstGeom prst="rect">
                <a:avLst/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341" name="Rectangle 5"/>
              <p:cNvSpPr>
                <a:spLocks noChangeArrowheads="1"/>
              </p:cNvSpPr>
              <p:nvPr/>
            </p:nvSpPr>
            <p:spPr bwMode="auto">
              <a:xfrm>
                <a:off x="1056" y="336"/>
                <a:ext cx="288" cy="432"/>
              </a:xfrm>
              <a:prstGeom prst="rect">
                <a:avLst/>
              </a:prstGeom>
              <a:gradFill rotWithShape="0">
                <a:gsLst>
                  <a:gs pos="0">
                    <a:schemeClr val="folHlink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261" y="1870"/>
              <a:ext cx="465" cy="299"/>
              <a:chOff x="912" y="2640"/>
              <a:chExt cx="672" cy="432"/>
            </a:xfrm>
          </p:grpSpPr>
          <p:sp>
            <p:nvSpPr>
              <p:cNvPr id="14343" name="Rectangle 7"/>
              <p:cNvSpPr>
                <a:spLocks noChangeArrowheads="1"/>
              </p:cNvSpPr>
              <p:nvPr/>
            </p:nvSpPr>
            <p:spPr bwMode="auto">
              <a:xfrm>
                <a:off x="912" y="2640"/>
                <a:ext cx="384" cy="432"/>
              </a:xfrm>
              <a:prstGeom prst="rect">
                <a:avLst/>
              </a:prstGeom>
              <a:solidFill>
                <a:schemeClr val="accent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4344" name="Rectangle 8"/>
              <p:cNvSpPr>
                <a:spLocks noChangeArrowheads="1"/>
              </p:cNvSpPr>
              <p:nvPr/>
            </p:nvSpPr>
            <p:spPr bwMode="auto">
              <a:xfrm>
                <a:off x="1248" y="2640"/>
                <a:ext cx="336" cy="432"/>
              </a:xfrm>
              <a:prstGeom prst="rect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4345" name="Rectangle 9"/>
            <p:cNvSpPr>
              <a:spLocks noChangeArrowheads="1"/>
            </p:cNvSpPr>
            <p:nvPr/>
          </p:nvSpPr>
          <p:spPr bwMode="auto">
            <a:xfrm>
              <a:off x="0" y="1824"/>
              <a:ext cx="353" cy="26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hlink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46" name="Rectangle 10"/>
            <p:cNvSpPr>
              <a:spLocks noChangeArrowheads="1"/>
            </p:cNvSpPr>
            <p:nvPr/>
          </p:nvSpPr>
          <p:spPr bwMode="auto">
            <a:xfrm>
              <a:off x="400" y="1536"/>
              <a:ext cx="20" cy="663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4347" name="Rectangle 11"/>
            <p:cNvSpPr>
              <a:spLocks noChangeArrowheads="1"/>
            </p:cNvSpPr>
            <p:nvPr/>
          </p:nvSpPr>
          <p:spPr bwMode="auto">
            <a:xfrm flipV="1">
              <a:off x="199" y="2054"/>
              <a:ext cx="5476" cy="35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14348" name="Rectangle 12"/>
          <p:cNvSpPr>
            <a:spLocks noGrp="1" noChangeArrowheads="1"/>
          </p:cNvSpPr>
          <p:nvPr>
            <p:ph type="ctrTitle"/>
          </p:nvPr>
        </p:nvSpPr>
        <p:spPr>
          <a:xfrm>
            <a:off x="990600" y="1676400"/>
            <a:ext cx="7772400" cy="146208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4349" name="Rectangle 1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4350" name="Rectangle 14"/>
          <p:cNvSpPr>
            <a:spLocks noGrp="1" noChangeArrowheads="1"/>
          </p:cNvSpPr>
          <p:nvPr>
            <p:ph type="dt" sz="half" idx="2"/>
          </p:nvPr>
        </p:nvSpPr>
        <p:spPr>
          <a:xfrm>
            <a:off x="9906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6A78CBFA-7C45-4A03-B76B-ADA1B8BC156C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14351" name="Rectangle 15"/>
          <p:cNvSpPr>
            <a:spLocks noGrp="1" noChangeArrowheads="1"/>
          </p:cNvSpPr>
          <p:nvPr>
            <p:ph type="ftr" sz="quarter" idx="3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14352" name="Rectangle 1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858000" y="6248400"/>
            <a:ext cx="1905000" cy="457200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27902111-E5B2-4E3D-9F17-82367E733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78CBFA-7C45-4A03-B76B-ADA1B8BC156C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02111-E5B2-4E3D-9F17-82367E733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004050" y="214313"/>
            <a:ext cx="1951038" cy="5918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50938" y="214313"/>
            <a:ext cx="5700712" cy="5918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78CBFA-7C45-4A03-B76B-ADA1B8BC156C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02111-E5B2-4E3D-9F17-82367E733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78CBFA-7C45-4A03-B76B-ADA1B8BC156C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02111-E5B2-4E3D-9F17-82367E733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78CBFA-7C45-4A03-B76B-ADA1B8BC156C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02111-E5B2-4E3D-9F17-82367E733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5088" y="20177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78CBFA-7C45-4A03-B76B-ADA1B8BC156C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02111-E5B2-4E3D-9F17-82367E733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78CBFA-7C45-4A03-B76B-ADA1B8BC156C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02111-E5B2-4E3D-9F17-82367E733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78CBFA-7C45-4A03-B76B-ADA1B8BC156C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02111-E5B2-4E3D-9F17-82367E733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78CBFA-7C45-4A03-B76B-ADA1B8BC156C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02111-E5B2-4E3D-9F17-82367E733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78CBFA-7C45-4A03-B76B-ADA1B8BC156C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02111-E5B2-4E3D-9F17-82367E733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A78CBFA-7C45-4A03-B76B-ADA1B8BC156C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02111-E5B2-4E3D-9F17-82367E733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ltGray">
          <a:xfrm>
            <a:off x="417513" y="1098550"/>
            <a:ext cx="438150" cy="474663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13315" name="Rectangle 3"/>
          <p:cNvSpPr>
            <a:spLocks noChangeArrowheads="1"/>
          </p:cNvSpPr>
          <p:nvPr/>
        </p:nvSpPr>
        <p:spPr bwMode="ltGray">
          <a:xfrm>
            <a:off x="800100" y="1098550"/>
            <a:ext cx="328613" cy="474663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ltGray">
          <a:xfrm>
            <a:off x="541338" y="1520825"/>
            <a:ext cx="422275" cy="474663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13317" name="Rectangle 5"/>
          <p:cNvSpPr>
            <a:spLocks noChangeArrowheads="1"/>
          </p:cNvSpPr>
          <p:nvPr/>
        </p:nvSpPr>
        <p:spPr bwMode="ltGray">
          <a:xfrm>
            <a:off x="911225" y="1520825"/>
            <a:ext cx="368300" cy="474663"/>
          </a:xfrm>
          <a:prstGeom prst="rect">
            <a:avLst/>
          </a:prstGeom>
          <a:gradFill rotWithShape="0">
            <a:gsLst>
              <a:gs pos="0">
                <a:schemeClr val="folHlink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ltGray">
          <a:xfrm>
            <a:off x="127000" y="1447800"/>
            <a:ext cx="560388" cy="422275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gray">
          <a:xfrm>
            <a:off x="762000" y="990600"/>
            <a:ext cx="31750" cy="105251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13320" name="Rectangle 8"/>
          <p:cNvSpPr>
            <a:spLocks noChangeArrowheads="1"/>
          </p:cNvSpPr>
          <p:nvPr/>
        </p:nvSpPr>
        <p:spPr bwMode="gray">
          <a:xfrm>
            <a:off x="442913" y="1781175"/>
            <a:ext cx="8226425" cy="31750"/>
          </a:xfrm>
          <a:prstGeom prst="rect">
            <a:avLst/>
          </a:prstGeom>
          <a:gradFill rotWithShape="0">
            <a:gsLst>
              <a:gs pos="0">
                <a:schemeClr val="bg2"/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kumimoji="1" lang="ru-RU" sz="2400"/>
          </a:p>
        </p:txBody>
      </p:sp>
      <p:sp>
        <p:nvSpPr>
          <p:cNvPr id="13321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150938" y="214313"/>
            <a:ext cx="7793037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22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82688" y="20177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3323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620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6A78CBFA-7C45-4A03-B76B-ADA1B8BC156C}" type="datetimeFigureOut">
              <a:rPr lang="ru-RU" smtClean="0"/>
              <a:pPr/>
              <a:t>21.05.2018</a:t>
            </a:fld>
            <a:endParaRPr lang="ru-RU"/>
          </a:p>
        </p:txBody>
      </p:sp>
      <p:sp>
        <p:nvSpPr>
          <p:cNvPr id="13324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6576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3325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2150" y="6243638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7902111-E5B2-4E3D-9F17-82367E7331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9" r:id="rId1"/>
    <p:sldLayoutId id="2147483950" r:id="rId2"/>
    <p:sldLayoutId id="2147483951" r:id="rId3"/>
    <p:sldLayoutId id="2147483952" r:id="rId4"/>
    <p:sldLayoutId id="2147483953" r:id="rId5"/>
    <p:sldLayoutId id="2147483954" r:id="rId6"/>
    <p:sldLayoutId id="2147483955" r:id="rId7"/>
    <p:sldLayoutId id="2147483956" r:id="rId8"/>
    <p:sldLayoutId id="2147483957" r:id="rId9"/>
    <p:sldLayoutId id="2147483958" r:id="rId10"/>
    <p:sldLayoutId id="21474839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2" charset="2"/>
        <a:buChar char="n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32656"/>
            <a:ext cx="7793037" cy="5184576"/>
          </a:xfrm>
        </p:spPr>
        <p:txBody>
          <a:bodyPr/>
          <a:lstStyle/>
          <a:p>
            <a:pPr algn="ctr"/>
            <a:r>
              <a:rPr lang="uk-UA" sz="4000" b="1" dirty="0" smtClean="0">
                <a:cs typeface="Times New Roman" pitchFamily="18" charset="0"/>
              </a:rPr>
              <a:t>Тема семінарського заняття</a:t>
            </a:r>
            <a:br>
              <a:rPr lang="uk-UA" sz="4000" b="1" dirty="0" smtClean="0">
                <a:cs typeface="Times New Roman" pitchFamily="18" charset="0"/>
              </a:rPr>
            </a:br>
            <a:r>
              <a:rPr lang="uk-UA" b="1" dirty="0" smtClean="0">
                <a:cs typeface="Times New Roman" pitchFamily="18" charset="0"/>
              </a:rPr>
              <a:t/>
            </a:r>
            <a:br>
              <a:rPr lang="uk-UA" b="1" dirty="0" smtClean="0">
                <a:cs typeface="Times New Roman" pitchFamily="18" charset="0"/>
              </a:rPr>
            </a:br>
            <a:r>
              <a:rPr lang="uk-UA" b="1" dirty="0" smtClean="0">
                <a:cs typeface="Times New Roman" pitchFamily="18" charset="0"/>
              </a:rPr>
              <a:t/>
            </a:r>
            <a:br>
              <a:rPr lang="uk-UA" b="1" dirty="0" smtClean="0">
                <a:cs typeface="Times New Roman" pitchFamily="18" charset="0"/>
              </a:rPr>
            </a:br>
            <a:r>
              <a:rPr lang="uk-UA" b="1" dirty="0" smtClean="0">
                <a:cs typeface="Times New Roman" pitchFamily="18" charset="0"/>
              </a:rPr>
              <a:t/>
            </a:r>
            <a:br>
              <a:rPr lang="uk-UA" b="1" dirty="0" smtClean="0">
                <a:cs typeface="Times New Roman" pitchFamily="18" charset="0"/>
              </a:rPr>
            </a:br>
            <a:r>
              <a:rPr lang="uk-UA" dirty="0" smtClean="0">
                <a:cs typeface="Times New Roman" pitchFamily="18" charset="0"/>
              </a:rPr>
              <a:t/>
            </a:r>
            <a:br>
              <a:rPr lang="uk-UA" dirty="0" smtClean="0">
                <a:cs typeface="Times New Roman" pitchFamily="18" charset="0"/>
              </a:rPr>
            </a:br>
            <a:r>
              <a:rPr lang="uk-UA" dirty="0" err="1" smtClean="0">
                <a:solidFill>
                  <a:srgbClr val="C00000"/>
                </a:solidFill>
                <a:cs typeface="Times New Roman" pitchFamily="18" charset="0"/>
              </a:rPr>
              <a:t>“</a:t>
            </a:r>
            <a:r>
              <a:rPr lang="uk-UA" b="1" dirty="0" err="1" smtClean="0">
                <a:solidFill>
                  <a:srgbClr val="C00000"/>
                </a:solidFill>
                <a:cs typeface="Times New Roman" pitchFamily="18" charset="0"/>
              </a:rPr>
              <a:t>Операції</a:t>
            </a:r>
            <a:r>
              <a:rPr lang="uk-UA" b="1" dirty="0" smtClean="0">
                <a:solidFill>
                  <a:srgbClr val="C00000"/>
                </a:solidFill>
                <a:cs typeface="Times New Roman" pitchFamily="18" charset="0"/>
              </a:rPr>
              <a:t> банків з іноземною </a:t>
            </a:r>
            <a:r>
              <a:rPr lang="uk-UA" b="1" dirty="0" err="1" smtClean="0">
                <a:solidFill>
                  <a:srgbClr val="C00000"/>
                </a:solidFill>
                <a:cs typeface="Times New Roman" pitchFamily="18" charset="0"/>
              </a:rPr>
              <a:t>валютою”</a:t>
            </a:r>
            <a:endParaRPr lang="ru-RU" dirty="0">
              <a:solidFill>
                <a:srgbClr val="C00000"/>
              </a:solidFill>
              <a:cs typeface="Times New Roman" pitchFamily="18" charset="0"/>
            </a:endParaRPr>
          </a:p>
        </p:txBody>
      </p:sp>
      <p:pic>
        <p:nvPicPr>
          <p:cNvPr id="12292" name="Picture 4" descr="https://im1-tub-ua.yandex.net/i?id=75aa6c27b38db91fc5ac0ae376054d65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844824"/>
            <a:ext cx="2952328" cy="21538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 cstate="print"/>
          <a:srcRect t="9912" b="878"/>
          <a:stretch>
            <a:fillRect/>
          </a:stretch>
        </p:blipFill>
        <p:spPr bwMode="auto">
          <a:xfrm>
            <a:off x="539552" y="1628800"/>
            <a:ext cx="3672408" cy="453650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260648"/>
            <a:ext cx="7793037" cy="1199728"/>
          </a:xfrm>
        </p:spPr>
        <p:txBody>
          <a:bodyPr/>
          <a:lstStyle/>
          <a:p>
            <a:pPr algn="ctr"/>
            <a:r>
              <a:rPr lang="uk-UA" sz="2400" b="1" dirty="0" smtClean="0"/>
              <a:t>Завдання №4 </a:t>
            </a:r>
            <a:br>
              <a:rPr lang="uk-UA" sz="2400" b="1" dirty="0" smtClean="0"/>
            </a:br>
            <a:r>
              <a:rPr lang="uk-UA" sz="2400" b="1" dirty="0" smtClean="0"/>
              <a:t>«Оцінка правильності заповнення документів на купівлю і продаж іноземної валюти»</a:t>
            </a:r>
            <a:endParaRPr lang="ru-RU" sz="2400" b="1" dirty="0"/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3" cstate="print"/>
          <a:srcRect t="8517" b="2293"/>
          <a:stretch>
            <a:fillRect/>
          </a:stretch>
        </p:blipFill>
        <p:spPr bwMode="auto">
          <a:xfrm>
            <a:off x="4788024" y="1628800"/>
            <a:ext cx="3810000" cy="4536504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39552" y="6237312"/>
            <a:ext cx="828092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3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Час на виконання завдання складає 4 хвилини. </a:t>
            </a: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cs typeface="Arial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300" b="1" dirty="0" smtClean="0">
                <a:solidFill>
                  <a:schemeClr val="accent5">
                    <a:lumMod val="10000"/>
                  </a:schemeClr>
                </a:solidFill>
                <a:ea typeface="Times New Roman" pitchFamily="18" charset="0"/>
                <a:cs typeface="Times New Roman" pitchFamily="18" charset="0"/>
              </a:rPr>
              <a:t>В залежності від повноти відповіді</a:t>
            </a:r>
            <a:r>
              <a:rPr kumimoji="0" lang="uk-UA" sz="13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, кожний учасник групи отримає від 1 до 4  балів.</a:t>
            </a:r>
            <a:endParaRPr kumimoji="0" lang="uk-UA" sz="13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7001" y="0"/>
            <a:ext cx="9016999" cy="1440160"/>
          </a:xfrm>
        </p:spPr>
        <p:txBody>
          <a:bodyPr/>
          <a:lstStyle/>
          <a:p>
            <a:pPr algn="ctr"/>
            <a:r>
              <a:rPr lang="uk-UA" sz="2400" b="1" dirty="0" smtClean="0"/>
              <a:t>Завдання №5 </a:t>
            </a:r>
            <a:br>
              <a:rPr lang="uk-UA" sz="2400" b="1" dirty="0" smtClean="0"/>
            </a:br>
            <a:r>
              <a:rPr lang="uk-UA" sz="2400" b="1" dirty="0" smtClean="0"/>
              <a:t>«Визначення справжності євро і складання квитанції про здійснення валютно-обмінної операції»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44824"/>
            <a:ext cx="4608512" cy="1584176"/>
          </a:xfrm>
        </p:spPr>
        <p:txBody>
          <a:bodyPr/>
          <a:lstStyle/>
          <a:p>
            <a:pPr marL="0" indent="0" algn="ctr">
              <a:buNone/>
            </a:pPr>
            <a:r>
              <a:rPr lang="uk-UA" sz="1200" b="1" dirty="0" smtClean="0">
                <a:solidFill>
                  <a:srgbClr val="7030A0"/>
                </a:solidFill>
              </a:rPr>
              <a:t>До банку звернувся клієнт для здійснення валютно-обмінної операції з метою обміну євро на гривню. Визначити суму у гривнях, яку отримає клієнт. Результати розрахунків оформити у формі акту про обстеження банкнот, а також заповнити реквізити, які відсутні в квитанції про здійснення валютно-обмінної операції.</a:t>
            </a:r>
            <a:endParaRPr lang="ru-RU" sz="1200" b="1" dirty="0" smtClean="0">
              <a:solidFill>
                <a:srgbClr val="7030A0"/>
              </a:solidFill>
            </a:endParaRPr>
          </a:p>
          <a:p>
            <a:pPr algn="ctr">
              <a:buNone/>
            </a:pPr>
            <a:r>
              <a:rPr lang="uk-UA" sz="1200" b="1" dirty="0" smtClean="0">
                <a:solidFill>
                  <a:srgbClr val="7030A0"/>
                </a:solidFill>
              </a:rPr>
              <a:t>Курси валют ПАТ «Банк»</a:t>
            </a:r>
            <a:endParaRPr lang="ru-RU" sz="1200" b="1" dirty="0" smtClean="0">
              <a:solidFill>
                <a:srgbClr val="7030A0"/>
              </a:solidFill>
            </a:endParaRPr>
          </a:p>
          <a:p>
            <a:endParaRPr lang="ru-RU" sz="1200" b="1" dirty="0">
              <a:solidFill>
                <a:srgbClr val="7030A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79512" y="3429000"/>
          <a:ext cx="4896544" cy="437768"/>
        </p:xfrm>
        <a:graphic>
          <a:graphicData uri="http://schemas.openxmlformats.org/drawingml/2006/table">
            <a:tbl>
              <a:tblPr/>
              <a:tblGrid>
                <a:gridCol w="1632011"/>
                <a:gridCol w="1632011"/>
                <a:gridCol w="1632522"/>
              </a:tblGrid>
              <a:tr h="2188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Валюта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Купівля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Продаж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888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EUR/UAH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29,7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30,2</a:t>
                      </a:r>
                      <a:endParaRPr lang="ru-RU" sz="1100" b="1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Содержимое 2"/>
          <p:cNvSpPr txBox="1">
            <a:spLocks/>
          </p:cNvSpPr>
          <p:nvPr/>
        </p:nvSpPr>
        <p:spPr bwMode="auto">
          <a:xfrm>
            <a:off x="251520" y="3861048"/>
            <a:ext cx="8703568" cy="119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Char char="n"/>
              <a:tabLst/>
              <a:defRPr/>
            </a:pPr>
            <a:endParaRPr kumimoji="0" lang="ru-RU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3963833"/>
            <a:ext cx="56521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Перевірка  справжності серійного номеру банкноти Євро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25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Акт про обстеження банкнот</a:t>
            </a:r>
            <a:endParaRPr kumimoji="0" lang="uk-UA" sz="12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25000"/>
                </a:schemeClr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179512" y="4437112"/>
          <a:ext cx="4896544" cy="1767840"/>
        </p:xfrm>
        <a:graphic>
          <a:graphicData uri="http://schemas.openxmlformats.org/drawingml/2006/table">
            <a:tbl>
              <a:tblPr/>
              <a:tblGrid>
                <a:gridCol w="720080"/>
                <a:gridCol w="720080"/>
                <a:gridCol w="755106"/>
                <a:gridCol w="757062"/>
                <a:gridCol w="864096"/>
                <a:gridCol w="1080120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Номінал банкноти</a:t>
                      </a:r>
                      <a:endParaRPr lang="ru-RU" sz="12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Серійний номер</a:t>
                      </a:r>
                      <a:endParaRPr lang="ru-RU" sz="12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Контрольна сума серійного номеру</a:t>
                      </a:r>
                      <a:endParaRPr lang="ru-RU" sz="12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Країна емісії банкноти</a:t>
                      </a:r>
                      <a:endParaRPr lang="ru-RU" sz="12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Результат</a:t>
                      </a:r>
                      <a:endParaRPr lang="ru-RU" sz="12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</a:rPr>
                        <a:t>(справжня або фальшива)</a:t>
                      </a:r>
                      <a:endParaRPr lang="ru-RU" sz="12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100" dirty="0">
                          <a:solidFill>
                            <a:schemeClr val="accent5">
                              <a:lumMod val="2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Прізвище відповідальної особи</a:t>
                      </a:r>
                      <a:endParaRPr lang="ru-RU" sz="12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97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uk-UA" sz="1200" dirty="0">
                        <a:solidFill>
                          <a:schemeClr val="accent5">
                            <a:lumMod val="2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24128" y="3284984"/>
            <a:ext cx="3024336" cy="2920763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2560" name="Picture 3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628800"/>
            <a:ext cx="4211960" cy="1532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79512" y="6211669"/>
            <a:ext cx="871296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Час на виконання завдання складає 5 хвилини. </a:t>
            </a:r>
          </a:p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2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За правильний результат визначення справжності банкноти кожний студент групи аналітиків отримає 1 бал. За правильне заповнення реквізитів документа </a:t>
            </a:r>
            <a:r>
              <a:rPr lang="uk-UA" sz="1200" b="1" dirty="0" smtClean="0">
                <a:solidFill>
                  <a:schemeClr val="tx2">
                    <a:lumMod val="50000"/>
                  </a:schemeClr>
                </a:solidFill>
                <a:ea typeface="Times New Roman" pitchFamily="18" charset="0"/>
                <a:cs typeface="Times New Roman" pitchFamily="18" charset="0"/>
              </a:rPr>
              <a:t>кожний студент групи аналітиків отримає ще 1 бал.</a:t>
            </a:r>
            <a:endParaRPr kumimoji="0" lang="uk-UA" sz="12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793037" cy="479648"/>
          </a:xfrm>
        </p:spPr>
        <p:txBody>
          <a:bodyPr/>
          <a:lstStyle/>
          <a:p>
            <a:pPr algn="ctr"/>
            <a:r>
              <a:rPr lang="uk-UA" sz="2800" b="1" dirty="0" smtClean="0"/>
              <a:t>Домашнє завдання</a:t>
            </a:r>
            <a:endParaRPr lang="ru-RU" sz="2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916832"/>
            <a:ext cx="7349752" cy="2448272"/>
          </a:xfrm>
        </p:spPr>
        <p:txBody>
          <a:bodyPr/>
          <a:lstStyle/>
          <a:p>
            <a:pPr algn="ctr"/>
            <a:r>
              <a:rPr lang="uk-UA" sz="2000" dirty="0" smtClean="0"/>
              <a:t>Повторити матеріал підручників:</a:t>
            </a:r>
            <a:endParaRPr lang="ru-RU" sz="2000" dirty="0" smtClean="0"/>
          </a:p>
          <a:p>
            <a:pPr>
              <a:buNone/>
            </a:pPr>
            <a:r>
              <a:rPr lang="uk-UA" sz="2000" dirty="0" smtClean="0"/>
              <a:t>1.	Банківські операції: </a:t>
            </a:r>
            <a:r>
              <a:rPr lang="uk-UA" sz="2000" dirty="0" err="1" smtClean="0"/>
              <a:t>Навч</a:t>
            </a:r>
            <a:r>
              <a:rPr lang="uk-UA" sz="2000" dirty="0" smtClean="0"/>
              <a:t>. </a:t>
            </a:r>
            <a:r>
              <a:rPr lang="uk-UA" sz="2000" dirty="0" err="1" smtClean="0"/>
              <a:t>посіб</a:t>
            </a:r>
            <a:r>
              <a:rPr lang="uk-UA" sz="2000" dirty="0" smtClean="0"/>
              <a:t>. Рекомендовано МОН / </a:t>
            </a:r>
            <a:r>
              <a:rPr lang="uk-UA" sz="2000" dirty="0" err="1" smtClean="0"/>
              <a:t>Левандівський</a:t>
            </a:r>
            <a:r>
              <a:rPr lang="uk-UA" sz="2000" dirty="0" smtClean="0"/>
              <a:t> О.Т., </a:t>
            </a:r>
            <a:r>
              <a:rPr lang="uk-UA" sz="2000" dirty="0" err="1" smtClean="0"/>
              <a:t>Деметер</a:t>
            </a:r>
            <a:r>
              <a:rPr lang="uk-UA" sz="2000" dirty="0" smtClean="0"/>
              <a:t> П.Е. — К., 2012. — 463 с., стор. .405-433</a:t>
            </a:r>
            <a:endParaRPr lang="ru-RU" sz="2000" dirty="0" smtClean="0"/>
          </a:p>
          <a:p>
            <a:pPr>
              <a:buNone/>
            </a:pPr>
            <a:r>
              <a:rPr lang="uk-UA" sz="2000" dirty="0" smtClean="0"/>
              <a:t>2.	</a:t>
            </a:r>
            <a:r>
              <a:rPr lang="uk-UA" sz="2000" dirty="0" err="1" smtClean="0"/>
              <a:t>Копилюк</a:t>
            </a:r>
            <a:r>
              <a:rPr lang="uk-UA" sz="2000" dirty="0" smtClean="0"/>
              <a:t> О.І., </a:t>
            </a:r>
            <a:r>
              <a:rPr lang="uk-UA" sz="2000" dirty="0" err="1" smtClean="0"/>
              <a:t>Музичка</a:t>
            </a:r>
            <a:r>
              <a:rPr lang="uk-UA" sz="2000" dirty="0" smtClean="0"/>
              <a:t> О.М. Банківські операції, 2-е </a:t>
            </a:r>
            <a:r>
              <a:rPr lang="uk-UA" sz="2000" dirty="0" err="1" smtClean="0"/>
              <a:t>вид.випр</a:t>
            </a:r>
            <a:r>
              <a:rPr lang="uk-UA" sz="2000" dirty="0" smtClean="0"/>
              <a:t>. і </a:t>
            </a:r>
            <a:r>
              <a:rPr lang="uk-UA" sz="2000" dirty="0" err="1" smtClean="0"/>
              <a:t>доповн.Навч.посіб.–К</a:t>
            </a:r>
            <a:r>
              <a:rPr lang="uk-UA" sz="2000" dirty="0" smtClean="0"/>
              <a:t>.:Центр учбової літератури, 2012.– 536 с.,стор.331-386</a:t>
            </a:r>
            <a:endParaRPr lang="ru-RU" sz="2000" dirty="0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653136"/>
            <a:ext cx="5976664" cy="1487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7624" y="908720"/>
            <a:ext cx="7772400" cy="2016224"/>
          </a:xfrm>
        </p:spPr>
        <p:txBody>
          <a:bodyPr/>
          <a:lstStyle/>
          <a:p>
            <a:pPr marL="0" indent="0">
              <a:buNone/>
            </a:pPr>
            <a:r>
              <a:rPr lang="uk-UA" sz="2400" dirty="0" smtClean="0"/>
              <a:t>На зворотній стороні зразків банкнот Євро висловіть свої враження від семінару за такими параметрами:</a:t>
            </a:r>
          </a:p>
          <a:p>
            <a:endParaRPr lang="uk-UA" sz="1200" dirty="0" smtClean="0"/>
          </a:p>
          <a:p>
            <a:endParaRPr lang="uk-UA" sz="2400" dirty="0" smtClean="0"/>
          </a:p>
          <a:p>
            <a:endParaRPr lang="uk-UA" sz="2400" dirty="0" smtClean="0"/>
          </a:p>
          <a:p>
            <a:r>
              <a:rPr lang="uk-UA" sz="2400" dirty="0" smtClean="0"/>
              <a:t>для мене було цікавим…</a:t>
            </a:r>
          </a:p>
          <a:p>
            <a:r>
              <a:rPr lang="uk-UA" sz="2400" dirty="0" smtClean="0"/>
              <a:t>мені було важко…</a:t>
            </a:r>
          </a:p>
          <a:p>
            <a:r>
              <a:rPr lang="uk-UA" sz="2400" dirty="0" smtClean="0"/>
              <a:t>тепер я вмію…</a:t>
            </a:r>
            <a:endParaRPr lang="uk-UA" sz="24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793037" cy="479648"/>
          </a:xfrm>
        </p:spPr>
        <p:txBody>
          <a:bodyPr/>
          <a:lstStyle/>
          <a:p>
            <a:pPr algn="ctr"/>
            <a:r>
              <a:rPr lang="uk-UA" sz="2800" b="1" dirty="0" smtClean="0"/>
              <a:t>Рефлексія</a:t>
            </a:r>
            <a:endParaRPr lang="ru-RU" sz="2800" b="1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2564904"/>
            <a:ext cx="3456384" cy="21624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48680"/>
            <a:ext cx="7793037" cy="839688"/>
          </a:xfrm>
        </p:spPr>
        <p:txBody>
          <a:bodyPr/>
          <a:lstStyle/>
          <a:p>
            <a:pPr algn="ctr"/>
            <a:r>
              <a:rPr lang="uk-UA" sz="3600" b="1" dirty="0" smtClean="0"/>
              <a:t>Мета заняття: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2688" y="2017712"/>
            <a:ext cx="7772400" cy="4507631"/>
          </a:xfrm>
        </p:spPr>
        <p:txBody>
          <a:bodyPr/>
          <a:lstStyle/>
          <a:p>
            <a:r>
              <a:rPr lang="uk-UA" sz="2400" b="1" dirty="0" smtClean="0"/>
              <a:t>систематизувати економічно-правові форми і організаційні основи здійснення валютних операцій банків;</a:t>
            </a:r>
          </a:p>
          <a:p>
            <a:r>
              <a:rPr lang="uk-UA" sz="2400" b="1" dirty="0" smtClean="0"/>
              <a:t> узагальнити основні економічні категорії, які характеризують порядок здійснення банками України поточних торговельних та неторговельних операцій з іноземною валютою;</a:t>
            </a:r>
          </a:p>
          <a:p>
            <a:r>
              <a:rPr lang="uk-UA" sz="2400" b="1" dirty="0" smtClean="0"/>
              <a:t>виявити особливості правової грамотності при регулюванні валютних відносин.</a:t>
            </a:r>
            <a:endParaRPr lang="ru-RU" sz="2400" b="1" dirty="0" smtClean="0"/>
          </a:p>
          <a:p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0963" y="620688"/>
            <a:ext cx="7793037" cy="623664"/>
          </a:xfrm>
        </p:spPr>
        <p:txBody>
          <a:bodyPr/>
          <a:lstStyle/>
          <a:p>
            <a:pPr algn="ctr"/>
            <a:r>
              <a:rPr lang="uk-UA" sz="3200" b="1" dirty="0" smtClean="0"/>
              <a:t>Питання для обговорення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844824"/>
            <a:ext cx="7911480" cy="4752528"/>
          </a:xfrm>
        </p:spPr>
        <p:txBody>
          <a:bodyPr/>
          <a:lstStyle/>
          <a:p>
            <a:pPr>
              <a:buNone/>
            </a:pPr>
            <a:r>
              <a:rPr lang="uk-UA" sz="2200" b="1" dirty="0" smtClean="0">
                <a:solidFill>
                  <a:schemeClr val="accent5">
                    <a:lumMod val="10000"/>
                  </a:schemeClr>
                </a:solidFill>
              </a:rPr>
              <a:t>1.	Економіко-організаційні основи здійснення банківських операцій в іноземній валюті. </a:t>
            </a:r>
            <a:endParaRPr lang="ru-RU" sz="22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>
              <a:buNone/>
            </a:pPr>
            <a:r>
              <a:rPr lang="uk-UA" sz="2200" b="1" dirty="0" smtClean="0">
                <a:solidFill>
                  <a:schemeClr val="accent5">
                    <a:lumMod val="10000"/>
                  </a:schemeClr>
                </a:solidFill>
              </a:rPr>
              <a:t>2.	 Особливості здійснення неторговельних операцій банків в іноземній валюті:</a:t>
            </a:r>
            <a:endParaRPr lang="ru-RU" sz="22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indent="17463">
              <a:buNone/>
            </a:pPr>
            <a:r>
              <a:rPr lang="uk-UA" sz="2200" b="1" dirty="0" smtClean="0">
                <a:solidFill>
                  <a:schemeClr val="accent5">
                    <a:lumMod val="10000"/>
                  </a:schemeClr>
                </a:solidFill>
              </a:rPr>
              <a:t>2.1. Загальні умови здійснення операцій банків з купівлі-продажу готівкової іноземної валюти.</a:t>
            </a:r>
            <a:endParaRPr lang="ru-RU" sz="22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indent="17463">
              <a:buNone/>
            </a:pPr>
            <a:r>
              <a:rPr lang="uk-UA" sz="2200" b="1" dirty="0" smtClean="0">
                <a:solidFill>
                  <a:schemeClr val="accent5">
                    <a:lumMod val="10000"/>
                  </a:schemeClr>
                </a:solidFill>
              </a:rPr>
              <a:t>2.2. Перекази іноземної валюти фізичними особами.</a:t>
            </a:r>
            <a:endParaRPr lang="ru-RU" sz="22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>
              <a:buNone/>
            </a:pPr>
            <a:r>
              <a:rPr lang="uk-UA" sz="2200" b="1" dirty="0" smtClean="0">
                <a:solidFill>
                  <a:schemeClr val="accent5">
                    <a:lumMod val="10000"/>
                  </a:schemeClr>
                </a:solidFill>
              </a:rPr>
              <a:t>3.	Конверсійні операції банку:</a:t>
            </a:r>
            <a:endParaRPr lang="ru-RU" sz="22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indent="17463">
              <a:buNone/>
            </a:pPr>
            <a:r>
              <a:rPr lang="uk-UA" sz="2200" b="1" dirty="0" smtClean="0">
                <a:solidFill>
                  <a:schemeClr val="accent5">
                    <a:lumMod val="10000"/>
                  </a:schemeClr>
                </a:solidFill>
              </a:rPr>
              <a:t>3.1. Поточні торговельні операції з іноземною валютою.</a:t>
            </a:r>
            <a:endParaRPr lang="ru-RU" sz="22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pPr indent="17463">
              <a:buNone/>
            </a:pPr>
            <a:r>
              <a:rPr lang="uk-UA" sz="2200" b="1" dirty="0" smtClean="0">
                <a:solidFill>
                  <a:schemeClr val="accent5">
                    <a:lumMod val="10000"/>
                  </a:schemeClr>
                </a:solidFill>
              </a:rPr>
              <a:t>3.2. Строкові торговельні валютні операції.</a:t>
            </a:r>
            <a:endParaRPr lang="ru-RU" sz="2200" b="1" dirty="0" smtClean="0">
              <a:solidFill>
                <a:schemeClr val="accent5">
                  <a:lumMod val="10000"/>
                </a:schemeClr>
              </a:solidFill>
            </a:endParaRPr>
          </a:p>
          <a:p>
            <a:endParaRPr lang="ru-RU" sz="2200" b="1" dirty="0">
              <a:solidFill>
                <a:schemeClr val="accent5">
                  <a:lumMod val="1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7793037" cy="767680"/>
          </a:xfrm>
        </p:spPr>
        <p:txBody>
          <a:bodyPr/>
          <a:lstStyle/>
          <a:p>
            <a:pPr algn="ctr"/>
            <a:r>
              <a:rPr lang="uk-UA" sz="3200" b="1" dirty="0" smtClean="0"/>
              <a:t>Форма проведення заняття</a:t>
            </a:r>
            <a:endParaRPr lang="ru-RU" sz="32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347864" y="1916832"/>
            <a:ext cx="2736304" cy="1368152"/>
          </a:xfrm>
        </p:spPr>
        <p:txBody>
          <a:bodyPr/>
          <a:lstStyle/>
          <a:p>
            <a:pPr algn="ctr">
              <a:buNone/>
            </a:pPr>
            <a:r>
              <a:rPr lang="uk-UA" sz="3600" b="1" dirty="0" smtClean="0">
                <a:solidFill>
                  <a:srgbClr val="C00000"/>
                </a:solidFill>
                <a:latin typeface="+mj-lt"/>
              </a:rPr>
              <a:t>Ділова гра</a:t>
            </a:r>
            <a:endParaRPr lang="ru-RU" sz="36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4" name="Picture 2" descr="http://telegraf.com.ua/files/2014/04/Styl.jpg"/>
          <p:cNvPicPr>
            <a:picLocks noChangeAspect="1" noChangeArrowheads="1"/>
          </p:cNvPicPr>
          <p:nvPr/>
        </p:nvPicPr>
        <p:blipFill>
          <a:blip r:embed="rId2" cstate="print"/>
          <a:srcRect l="5475" r="8743"/>
          <a:stretch>
            <a:fillRect/>
          </a:stretch>
        </p:blipFill>
        <p:spPr bwMode="auto">
          <a:xfrm>
            <a:off x="2051720" y="3068960"/>
            <a:ext cx="4941576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allday1.com/imagedb/65/f/ed9547ac0eb2930e8b49ff89478df.jpg"/>
          <p:cNvPicPr>
            <a:picLocks noChangeAspect="1" noChangeArrowheads="1"/>
          </p:cNvPicPr>
          <p:nvPr/>
        </p:nvPicPr>
        <p:blipFill>
          <a:blip r:embed="rId2" cstate="print"/>
          <a:srcRect t="1906" r="17429"/>
          <a:stretch>
            <a:fillRect/>
          </a:stretch>
        </p:blipFill>
        <p:spPr bwMode="auto">
          <a:xfrm>
            <a:off x="0" y="908720"/>
            <a:ext cx="3203848" cy="572447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793037" cy="551656"/>
          </a:xfrm>
        </p:spPr>
        <p:txBody>
          <a:bodyPr/>
          <a:lstStyle/>
          <a:p>
            <a:pPr algn="ctr"/>
            <a:r>
              <a:rPr lang="uk-UA" sz="3200" b="1" dirty="0" smtClean="0"/>
              <a:t>Учасники ділової гри</a:t>
            </a:r>
            <a:endParaRPr lang="ru-RU" sz="3200" b="1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3131840" y="1196752"/>
          <a:ext cx="5797152" cy="4823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793037" cy="983704"/>
          </a:xfrm>
        </p:spPr>
        <p:txBody>
          <a:bodyPr/>
          <a:lstStyle/>
          <a:p>
            <a:pPr algn="ctr"/>
            <a:r>
              <a:rPr lang="uk-UA" sz="2800" b="1" dirty="0" smtClean="0"/>
              <a:t>Методика нарахування балів за результатом заняття</a:t>
            </a:r>
            <a:endParaRPr lang="ru-RU" sz="2800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95536" y="1196753"/>
          <a:ext cx="8496944" cy="4240763"/>
        </p:xfrm>
        <a:graphic>
          <a:graphicData uri="http://schemas.openxmlformats.org/drawingml/2006/table">
            <a:tbl>
              <a:tblPr/>
              <a:tblGrid>
                <a:gridCol w="6984776"/>
                <a:gridCol w="1512168"/>
              </a:tblGrid>
              <a:tr h="7920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Участь в семінарі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C0000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Кількість балів</a:t>
                      </a:r>
                      <a:endParaRPr lang="ru-RU" sz="1200" b="1" dirty="0">
                        <a:solidFill>
                          <a:srgbClr val="C0000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7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Підготовка доповіді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+ 5 балів</a:t>
                      </a:r>
                      <a:endParaRPr lang="ru-RU" sz="800" b="1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7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Виконання творчої роботи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+ 5 балів</a:t>
                      </a:r>
                      <a:endParaRPr lang="ru-RU" sz="800" b="1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7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Доповнення доповідей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+ 3 бали</a:t>
                      </a:r>
                      <a:endParaRPr lang="ru-RU" sz="800" b="1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7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Допущення помилок при відповіді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- 1 бал</a:t>
                      </a:r>
                      <a:endParaRPr lang="ru-RU" sz="800" b="1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7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Перевищення часу доповіді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- 1 бал</a:t>
                      </a:r>
                      <a:endParaRPr lang="ru-RU" sz="800" b="1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7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Правильна відповідь на завдання ділової гри: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uk-UA" sz="1000" b="1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7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Завдання №1 «Визначення крос-курсу»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+ 1 бал</a:t>
                      </a:r>
                      <a:endParaRPr lang="ru-RU" sz="800" b="1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7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Завдання №2 «Розгляд ситуації зворотного обміну валюти»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+1 бал </a:t>
                      </a:r>
                      <a:endParaRPr lang="ru-RU" sz="800" b="1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524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Завдання №3 «Робота з нормативним документом. Складання </a:t>
                      </a:r>
                      <a:r>
                        <a:rPr lang="uk-UA" sz="1000" b="1" dirty="0" err="1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пазлу</a:t>
                      </a: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 щодо валютних обмежень НБУ»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+1 бал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689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Завдання №4 «Оцінка правильності заповнення документів на купівлю і продаж іноземної валюти»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від 1 до 4 балів</a:t>
                      </a:r>
                      <a:endParaRPr lang="ru-RU" sz="800" b="1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0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Завдання №5 «Визначення справжньої євро і складання квитанції про здійснення валютно-обмінної операції»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+1 або 2 бали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7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Оцінка роботи експертів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від 1 до 5 балів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791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Активність під час заняття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від 1 до 3 балів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827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Дотримання ділового стилю спілкування і творче перевтілення в отриману роль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uk-UA" sz="100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+ 1 бал</a:t>
                      </a:r>
                      <a:endParaRPr lang="ru-RU" sz="8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46408" marR="4640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331640" y="5733256"/>
          <a:ext cx="6003925" cy="948022"/>
        </p:xfrm>
        <a:graphic>
          <a:graphicData uri="http://schemas.openxmlformats.org/drawingml/2006/table">
            <a:tbl>
              <a:tblPr/>
              <a:tblGrid>
                <a:gridCol w="3067050"/>
                <a:gridCol w="2936875"/>
              </a:tblGrid>
              <a:tr h="21193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 b="1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Кількість балів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 b="1" dirty="0">
                          <a:solidFill>
                            <a:srgbClr val="002060"/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Оцінка</a:t>
                      </a:r>
                      <a:endParaRPr lang="ru-RU" sz="900" b="1" dirty="0">
                        <a:solidFill>
                          <a:srgbClr val="002060"/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74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Від 12 балів і вище</a:t>
                      </a:r>
                      <a:endParaRPr lang="ru-RU" sz="9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09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 b="1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5 «відмінно»</a:t>
                      </a:r>
                      <a:endParaRPr lang="ru-RU" sz="900" b="1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Від 8 до 11 балів</a:t>
                      </a:r>
                      <a:endParaRPr lang="ru-RU" sz="9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09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 b="1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4 «добре»</a:t>
                      </a:r>
                      <a:endParaRPr lang="ru-RU" sz="900" b="1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Від 5 до 7 балів</a:t>
                      </a:r>
                      <a:endParaRPr lang="ru-RU" sz="9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09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 b="1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3 «задовільно»</a:t>
                      </a:r>
                      <a:endParaRPr lang="ru-RU" sz="900" b="1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Менше 4 балів</a:t>
                      </a:r>
                      <a:endParaRPr lang="ru-RU" sz="9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4097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050" b="1" dirty="0">
                          <a:solidFill>
                            <a:schemeClr val="accent5">
                              <a:lumMod val="10000"/>
                            </a:schemeClr>
                          </a:solidFill>
                          <a:latin typeface="+mn-lt"/>
                          <a:ea typeface="Times New Roman"/>
                          <a:cs typeface="Times New Roman"/>
                        </a:rPr>
                        <a:t>2 «незадовільно»</a:t>
                      </a:r>
                      <a:endParaRPr lang="ru-RU" sz="900" b="1" dirty="0">
                        <a:solidFill>
                          <a:schemeClr val="accent5">
                            <a:lumMod val="10000"/>
                          </a:schemeClr>
                        </a:solidFill>
                        <a:latin typeface="+mn-lt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51520" y="5373216"/>
            <a:ext cx="7553671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Загальна сума балів, яка набрана кожним учасником семінару передбачає відповідну оцінку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5085" cy="695672"/>
          </a:xfrm>
        </p:spPr>
        <p:txBody>
          <a:bodyPr/>
          <a:lstStyle/>
          <a:p>
            <a:pPr algn="ctr"/>
            <a:r>
              <a:rPr lang="uk-UA" sz="2400" b="1" dirty="0" smtClean="0"/>
              <a:t>Завдання №1</a:t>
            </a:r>
            <a:br>
              <a:rPr lang="uk-UA" sz="2400" b="1" dirty="0" smtClean="0"/>
            </a:br>
            <a:r>
              <a:rPr lang="uk-UA" sz="2400" b="1" dirty="0" smtClean="0"/>
              <a:t> Визначення крос-курсу</a:t>
            </a:r>
            <a:endParaRPr lang="ru-RU" sz="24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988840"/>
            <a:ext cx="3816424" cy="1512168"/>
          </a:xfrm>
        </p:spPr>
        <p:txBody>
          <a:bodyPr/>
          <a:lstStyle/>
          <a:p>
            <a:pPr algn="ctr">
              <a:buNone/>
            </a:pPr>
            <a:r>
              <a:rPr lang="uk-UA" sz="2000" b="1" dirty="0" smtClean="0">
                <a:solidFill>
                  <a:srgbClr val="E54747"/>
                </a:solidFill>
              </a:rPr>
              <a:t>Офіційний курс гривні до долару США</a:t>
            </a:r>
          </a:p>
          <a:p>
            <a:pPr algn="ctr">
              <a:buNone/>
            </a:pPr>
            <a:endParaRPr lang="uk-UA" sz="2000" b="1" dirty="0" smtClean="0">
              <a:solidFill>
                <a:srgbClr val="E54747"/>
              </a:solidFill>
            </a:endParaRPr>
          </a:p>
          <a:p>
            <a:pPr algn="ctr">
              <a:buNone/>
            </a:pPr>
            <a:r>
              <a:rPr lang="uk-UA" sz="2000" b="1" dirty="0" smtClean="0">
                <a:solidFill>
                  <a:srgbClr val="E54747"/>
                </a:solidFill>
              </a:rPr>
              <a:t> USD/UAH  27.35</a:t>
            </a:r>
            <a:endParaRPr lang="ru-RU" sz="2000" b="1" dirty="0" smtClean="0">
              <a:solidFill>
                <a:srgbClr val="E54747"/>
              </a:solidFill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4860032" y="1772816"/>
            <a:ext cx="3707904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Обмінні курси на валютному ринку</a:t>
            </a:r>
            <a:endParaRPr kumimoji="0" lang="uk-UA" sz="18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25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6" name="Содержимое 2"/>
          <p:cNvSpPr txBox="1">
            <a:spLocks/>
          </p:cNvSpPr>
          <p:nvPr/>
        </p:nvSpPr>
        <p:spPr bwMode="auto">
          <a:xfrm>
            <a:off x="971600" y="908720"/>
            <a:ext cx="7776864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60000"/>
              <a:buFont typeface="Wingdings" pitchFamily="2" charset="2"/>
              <a:buNone/>
              <a:tabLst/>
              <a:defRPr/>
            </a:pPr>
            <a:r>
              <a:rPr kumimoji="0" lang="uk-UA" sz="20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5">
                    <a:lumMod val="2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Визначити, якими будуть курси іноземних валют до української гривні через крос-курс за такими даними:</a:t>
            </a:r>
            <a:endParaRPr kumimoji="0" 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E54747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3429000"/>
            <a:ext cx="2088232" cy="2386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107504" y="5900356"/>
            <a:ext cx="4536504" cy="692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3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Час на виконання завдання складає 3 хвилини.</a:t>
            </a: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3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За правильне виконання завдання кожний студент групи аналітиків отримає 1 бал.</a:t>
            </a:r>
            <a:endParaRPr kumimoji="0" lang="uk-UA" sz="1300" b="1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004048" y="2060848"/>
          <a:ext cx="3643496" cy="4536510"/>
        </p:xfrm>
        <a:graphic>
          <a:graphicData uri="http://schemas.openxmlformats.org/drawingml/2006/table">
            <a:tbl>
              <a:tblPr/>
              <a:tblGrid>
                <a:gridCol w="1821558"/>
                <a:gridCol w="1821938"/>
              </a:tblGrid>
              <a:tr h="30243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b="1" dirty="0">
                          <a:latin typeface="Times New Roman"/>
                          <a:ea typeface="Times New Roman"/>
                        </a:rPr>
                        <a:t>Валютна  пара</a:t>
                      </a:r>
                      <a:endParaRPr lang="ru-RU" sz="700" b="1" dirty="0">
                        <a:latin typeface="Times New Roman"/>
                        <a:ea typeface="Times New Roman"/>
                      </a:endParaRPr>
                    </a:p>
                  </a:txBody>
                  <a:tcPr marL="37863" marR="3786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Курс валют 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(грн за 1 іноземної валюти)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Група «Фінансові аналітики»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AUD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 dirty="0">
                          <a:latin typeface="Times New Roman"/>
                          <a:ea typeface="Times New Roman"/>
                        </a:rPr>
                        <a:t>1.34</a:t>
                      </a:r>
                      <a:endParaRPr lang="ru-RU" sz="7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BGN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 dirty="0">
                          <a:latin typeface="Times New Roman"/>
                          <a:ea typeface="Times New Roman"/>
                        </a:rPr>
                        <a:t>1.85</a:t>
                      </a:r>
                      <a:endParaRPr lang="ru-RU" sz="7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KRW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 dirty="0">
                          <a:latin typeface="Times New Roman"/>
                          <a:ea typeface="Times New Roman"/>
                        </a:rPr>
                        <a:t>1169.6</a:t>
                      </a:r>
                      <a:endParaRPr lang="ru-RU" sz="7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DKK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 dirty="0">
                          <a:latin typeface="Times New Roman"/>
                          <a:ea typeface="Times New Roman"/>
                        </a:rPr>
                        <a:t>7.0</a:t>
                      </a:r>
                      <a:endParaRPr lang="ru-RU" sz="7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PLN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 dirty="0">
                          <a:latin typeface="Times New Roman"/>
                          <a:ea typeface="Times New Roman"/>
                        </a:rPr>
                        <a:t>4.21</a:t>
                      </a:r>
                      <a:endParaRPr lang="ru-RU" sz="7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JPY</a:t>
                      </a:r>
                      <a:endParaRPr lang="ru-RU" sz="7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 dirty="0">
                          <a:latin typeface="Times New Roman"/>
                          <a:ea typeface="Times New Roman"/>
                        </a:rPr>
                        <a:t>116.0</a:t>
                      </a:r>
                      <a:endParaRPr lang="ru-RU" sz="7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Група «Спеціалісти валютного відділу банку»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CAD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1.31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HRK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7.08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MXN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20.25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NZD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1.39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ILS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3.81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NOK</a:t>
                      </a:r>
                      <a:endParaRPr lang="ru-RU" sz="7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 dirty="0">
                          <a:latin typeface="Times New Roman"/>
                          <a:ea typeface="Times New Roman"/>
                        </a:rPr>
                        <a:t>8.44</a:t>
                      </a:r>
                      <a:endParaRPr lang="ru-RU" sz="7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b="1" dirty="0">
                          <a:latin typeface="Times New Roman"/>
                          <a:ea typeface="Times New Roman"/>
                        </a:rPr>
                        <a:t>Група «Представники Української міжбанківської валютної біржі»</a:t>
                      </a:r>
                      <a:endParaRPr lang="ru-RU" sz="700" b="1" dirty="0">
                        <a:latin typeface="Times New Roman"/>
                        <a:ea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SGD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143.11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RON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4.24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BYN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61.58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GBP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0.79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CZK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2556.55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SEK</a:t>
                      </a:r>
                      <a:endParaRPr lang="ru-RU" sz="7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 dirty="0">
                          <a:latin typeface="Times New Roman"/>
                          <a:ea typeface="Times New Roman"/>
                        </a:rPr>
                        <a:t>919.04</a:t>
                      </a:r>
                      <a:endParaRPr lang="ru-RU" sz="7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Група «Фахівці НБУ»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37863" marR="3786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CHF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101.79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KZT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330.38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TRY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3.53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CNY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6.92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EGP</a:t>
                      </a:r>
                      <a:endParaRPr lang="ru-RU" sz="7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>
                          <a:latin typeface="Times New Roman"/>
                          <a:ea typeface="Times New Roman"/>
                        </a:rPr>
                        <a:t>18.33</a:t>
                      </a:r>
                      <a:endParaRPr lang="ru-RU" sz="700" b="1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8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USD/ INR</a:t>
                      </a:r>
                      <a:endParaRPr lang="ru-RU" sz="7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800" b="1" dirty="0">
                          <a:latin typeface="Times New Roman"/>
                          <a:ea typeface="Times New Roman"/>
                        </a:rPr>
                        <a:t>67.64</a:t>
                      </a:r>
                      <a:endParaRPr lang="ru-RU" sz="7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441109" cy="651048"/>
          </a:xfrm>
        </p:spPr>
        <p:txBody>
          <a:bodyPr/>
          <a:lstStyle/>
          <a:p>
            <a:pPr algn="ctr"/>
            <a:r>
              <a:rPr lang="uk-UA" sz="2000" b="1" dirty="0" smtClean="0"/>
              <a:t>Завдання № 2</a:t>
            </a:r>
            <a:br>
              <a:rPr lang="uk-UA" sz="2000" b="1" dirty="0" smtClean="0"/>
            </a:br>
            <a:r>
              <a:rPr lang="uk-UA" sz="2000" b="1" dirty="0" smtClean="0"/>
              <a:t>Розгляд ситуації зворотного обміну валюти</a:t>
            </a: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91072" y="764704"/>
            <a:ext cx="8352928" cy="864096"/>
          </a:xfrm>
        </p:spPr>
        <p:txBody>
          <a:bodyPr/>
          <a:lstStyle/>
          <a:p>
            <a:pPr algn="ctr">
              <a:buNone/>
            </a:pPr>
            <a:r>
              <a:rPr lang="uk-UA" sz="1600" b="1" dirty="0" smtClean="0"/>
              <a:t>Фізична особа-нерезидент звернулась до пункту обміну валют з метою зворотного обміну 2000 готівкових гривень, які були нею раніше куплені у касі банку за долари США та неповністю використані. Яке  рішення  має  прийняти  банк   щодо   здійснення   операції, якщо: </a:t>
            </a:r>
            <a:endParaRPr lang="ru-RU" sz="1600" b="1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7544" y="2060848"/>
          <a:ext cx="8280920" cy="3816424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4140460"/>
                <a:gridCol w="4140460"/>
              </a:tblGrid>
              <a:tr h="1804128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 smtClean="0">
                          <a:solidFill>
                            <a:srgbClr val="E54747"/>
                          </a:solidFill>
                          <a:latin typeface="+mn-lt"/>
                          <a:ea typeface="+mn-ea"/>
                          <a:cs typeface="+mn-cs"/>
                        </a:rPr>
                        <a:t>Завдання для групи «Фінансові аналітики»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kern="1200" dirty="0" smtClean="0">
                        <a:solidFill>
                          <a:srgbClr val="E54747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клієнт подав у банк 1-й екземпляр довідки-certificate за формою № 377 та квитанцію про здійснення валютно-обмінної операції на суму 5000 </a:t>
                      </a:r>
                      <a:r>
                        <a:rPr lang="uk-UA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грн</a:t>
                      </a:r>
                      <a:r>
                        <a:rPr lang="uk-UA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 smtClean="0">
                          <a:solidFill>
                            <a:srgbClr val="E54747"/>
                          </a:solidFill>
                          <a:latin typeface="+mn-lt"/>
                          <a:ea typeface="+mn-ea"/>
                          <a:cs typeface="+mn-cs"/>
                        </a:rPr>
                        <a:t>Завдання для групи «Спеціалісти валютного відділу банку»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kern="1200" dirty="0" smtClean="0">
                        <a:solidFill>
                          <a:srgbClr val="E54747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клієнт подав у банк 1-й екземпляр довідки-certificate за формою № 377 та квитанцію про здійснення валютно-обмінної операції на суму 1500 </a:t>
                      </a:r>
                      <a:r>
                        <a:rPr lang="uk-UA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грн</a:t>
                      </a:r>
                      <a:r>
                        <a:rPr lang="uk-UA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ru-RU" sz="1400" b="1" dirty="0"/>
                    </a:p>
                  </a:txBody>
                  <a:tcPr/>
                </a:tc>
              </a:tr>
              <a:tr h="20122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 smtClean="0">
                          <a:solidFill>
                            <a:srgbClr val="E54747"/>
                          </a:solidFill>
                          <a:latin typeface="+mn-lt"/>
                          <a:ea typeface="+mn-ea"/>
                          <a:cs typeface="+mn-cs"/>
                        </a:rPr>
                        <a:t>Завдання для групи  «Представники Української міжбанківської валютної біржі»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kern="1200" dirty="0" smtClean="0">
                        <a:solidFill>
                          <a:srgbClr val="E54747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клієнт подав у банк 1-й екземпляр довідки-certificate за формою № 377 на суму 3000 </a:t>
                      </a:r>
                      <a:r>
                        <a:rPr lang="uk-UA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грн</a:t>
                      </a:r>
                      <a:r>
                        <a:rPr lang="uk-UA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без квитанції про здійснення валютно-обмінної операції?</a:t>
                      </a:r>
                      <a:endParaRPr lang="ru-RU" sz="1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 smtClean="0">
                          <a:solidFill>
                            <a:srgbClr val="E54747"/>
                          </a:solidFill>
                          <a:latin typeface="+mn-lt"/>
                          <a:ea typeface="+mn-ea"/>
                          <a:cs typeface="+mn-cs"/>
                        </a:rPr>
                        <a:t>Завдання для групи  «Фахівці НБУ»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1" kern="1200" dirty="0" smtClean="0">
                        <a:solidFill>
                          <a:srgbClr val="E54747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клієнт не подав у банк довідку-certificate за формою № 377, але пред’явив квитанцію про здійснення валютно-обмінної операції на суму 4000 </a:t>
                      </a:r>
                      <a:r>
                        <a:rPr lang="uk-UA" sz="14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грн</a:t>
                      </a:r>
                      <a:r>
                        <a:rPr lang="uk-UA" sz="1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ru-RU" sz="1400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145" name="Rectangle 1"/>
          <p:cNvSpPr>
            <a:spLocks noChangeArrowheads="1"/>
          </p:cNvSpPr>
          <p:nvPr/>
        </p:nvSpPr>
        <p:spPr bwMode="auto">
          <a:xfrm>
            <a:off x="467544" y="6021288"/>
            <a:ext cx="828092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3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Час на виконання завдання складає 3 хвилини. </a:t>
            </a: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cs typeface="Arial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300" b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Times New Roman" pitchFamily="18" charset="0"/>
              </a:rPr>
              <a:t>Я</a:t>
            </a:r>
            <a:r>
              <a:rPr kumimoji="0" lang="uk-UA" sz="13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кщо група аналітиків правильно виконала завдання, кожний учасник групи отримає 1 бал.</a:t>
            </a:r>
            <a:endParaRPr kumimoji="0" lang="uk-UA" sz="1300" b="1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5" name="Picture 1" descr="E:\Высшая категория\Урок\паз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1259632" cy="125963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88640"/>
            <a:ext cx="7793037" cy="1199728"/>
          </a:xfrm>
        </p:spPr>
        <p:txBody>
          <a:bodyPr/>
          <a:lstStyle/>
          <a:p>
            <a:pPr algn="ctr"/>
            <a:r>
              <a:rPr lang="uk-UA" sz="2400" b="1" dirty="0" smtClean="0"/>
              <a:t>Завдання № 3</a:t>
            </a:r>
            <a:br>
              <a:rPr lang="uk-UA" sz="2400" b="1" dirty="0" smtClean="0"/>
            </a:br>
            <a:r>
              <a:rPr lang="uk-UA" sz="2400" b="1" dirty="0" smtClean="0"/>
              <a:t>Робота з нормативним документом. Складання </a:t>
            </a:r>
            <a:r>
              <a:rPr lang="uk-UA" sz="2400" b="1" dirty="0" err="1" smtClean="0"/>
              <a:t>пазлу</a:t>
            </a:r>
            <a:r>
              <a:rPr lang="uk-UA" sz="2400" b="1" dirty="0" smtClean="0"/>
              <a:t> щодо валютних обмежень НБУ</a:t>
            </a:r>
            <a:endParaRPr lang="ru-RU" sz="2400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39552" y="1772816"/>
          <a:ext cx="8352929" cy="4362153"/>
        </p:xfrm>
        <a:graphic>
          <a:graphicData uri="http://schemas.openxmlformats.org/drawingml/2006/table">
            <a:tbl>
              <a:tblPr/>
              <a:tblGrid>
                <a:gridCol w="1875905"/>
                <a:gridCol w="3954869"/>
                <a:gridCol w="2522155"/>
              </a:tblGrid>
              <a:tr h="532400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kern="1200" dirty="0" smtClean="0">
                          <a:solidFill>
                            <a:srgbClr val="E54747"/>
                          </a:solidFill>
                          <a:latin typeface="+mn-lt"/>
                          <a:ea typeface="+mn-ea"/>
                          <a:cs typeface="+mn-cs"/>
                        </a:rPr>
                        <a:t>Постанова НБУ № 410 «Про врегулювання ситуації на грошово-кредитному та валютному ринках України» від 13.12.2016 року</a:t>
                      </a:r>
                      <a:endParaRPr lang="ru-RU" sz="1100" b="1" dirty="0">
                        <a:solidFill>
                          <a:srgbClr val="E54747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100" dirty="0"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16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Times New Roman"/>
                        </a:rPr>
                        <a:t>Завдання для груп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Times New Roman"/>
                        </a:rPr>
                        <a:t>Тип операції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600" b="1" dirty="0">
                          <a:latin typeface="Times New Roman"/>
                          <a:ea typeface="Times New Roman"/>
                        </a:rPr>
                        <a:t>Обмеження у гривневому еквіваленті</a:t>
                      </a:r>
                      <a:endParaRPr lang="ru-RU" sz="1400" b="1" dirty="0"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24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Фінансові аналітики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chemeClr val="accent6">
                              <a:lumMod val="50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Продаж готівкової іноземної валюти протягом одного дня одній особі</a:t>
                      </a:r>
                      <a:endParaRPr lang="ru-RU" sz="1600" b="1" dirty="0">
                        <a:solidFill>
                          <a:schemeClr val="accent6">
                            <a:lumMod val="50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?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Спеціалісти валютного відділу банку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7030A0"/>
                          </a:solidFill>
                          <a:latin typeface="Times New Roman"/>
                          <a:ea typeface="Times New Roman"/>
                        </a:rPr>
                        <a:t>Переказ іноземної валюти фізичною особою за кордон протягом дня</a:t>
                      </a:r>
                      <a:endParaRPr lang="ru-RU" sz="1600" b="1" dirty="0">
                        <a:solidFill>
                          <a:srgbClr val="7030A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?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4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Представники Української міжбанківської валютної біржі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Переказ  іноземної валюти фізичною особою за кордон протягом місяця</a:t>
                      </a:r>
                      <a:endParaRPr lang="ru-RU" sz="1600" b="1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?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98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latin typeface="Times New Roman"/>
                          <a:ea typeface="Times New Roman"/>
                        </a:rPr>
                        <a:t>Фахівці НБУ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800" b="1" dirty="0">
                          <a:solidFill>
                            <a:srgbClr val="C00000"/>
                          </a:solidFill>
                          <a:latin typeface="Times New Roman"/>
                          <a:ea typeface="Times New Roman"/>
                        </a:rPr>
                        <a:t>Видача готівкових коштів в іноземній валюті через касу банку на добу на одного клієнта</a:t>
                      </a:r>
                      <a:endParaRPr lang="ru-RU" sz="1600" b="1" dirty="0">
                        <a:solidFill>
                          <a:srgbClr val="C0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000" b="1" dirty="0">
                          <a:latin typeface="Times New Roman"/>
                          <a:ea typeface="Times New Roman"/>
                        </a:rPr>
                        <a:t>?</a:t>
                      </a:r>
                      <a:endParaRPr lang="ru-RU" sz="1800" b="1" dirty="0">
                        <a:latin typeface="Times New Roman"/>
                        <a:ea typeface="Times New Roman"/>
                      </a:endParaRPr>
                    </a:p>
                  </a:txBody>
                  <a:tcPr marL="63512" marR="63512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39552" y="6237312"/>
            <a:ext cx="8280920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3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Час на виконання завдання складає 2 хвилини. </a:t>
            </a:r>
            <a:endParaRPr kumimoji="0" lang="ru-RU" sz="13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cs typeface="Arial" pitchFamily="34" charset="0"/>
            </a:endParaRPr>
          </a:p>
          <a:p>
            <a:pPr marR="0" lvl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1300" b="1" dirty="0" smtClean="0">
                <a:solidFill>
                  <a:schemeClr val="accent5">
                    <a:lumMod val="10000"/>
                  </a:schemeClr>
                </a:solidFill>
                <a:ea typeface="Times New Roman" pitchFamily="18" charset="0"/>
                <a:cs typeface="Times New Roman" pitchFamily="18" charset="0"/>
              </a:rPr>
              <a:t>Я</a:t>
            </a:r>
            <a:r>
              <a:rPr kumimoji="0" lang="uk-UA" sz="1300" b="1" i="0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10000"/>
                  </a:schemeClr>
                </a:solidFill>
                <a:effectLst/>
                <a:ea typeface="Times New Roman" pitchFamily="18" charset="0"/>
                <a:cs typeface="Times New Roman" pitchFamily="18" charset="0"/>
              </a:rPr>
              <a:t>кщо група аналітиків правильно виконала завдання, кожний учасник групи отримає 1 бал.</a:t>
            </a:r>
            <a:endParaRPr kumimoji="0" lang="uk-UA" sz="1300" b="1" i="0" u="none" strike="noStrike" cap="none" normalizeH="0" baseline="0" dirty="0" smtClean="0">
              <a:ln>
                <a:noFill/>
              </a:ln>
              <a:solidFill>
                <a:schemeClr val="accent5">
                  <a:lumMod val="10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Палитра 3">
      <a:dk1>
        <a:srgbClr val="000000"/>
      </a:dk1>
      <a:lt1>
        <a:srgbClr val="FFFFFF"/>
      </a:lt1>
      <a:dk2>
        <a:srgbClr val="333399"/>
      </a:dk2>
      <a:lt2>
        <a:srgbClr val="1C1C1C"/>
      </a:lt2>
      <a:accent1>
        <a:srgbClr val="00E4A8"/>
      </a:accent1>
      <a:accent2>
        <a:srgbClr val="FFCF01"/>
      </a:accent2>
      <a:accent3>
        <a:srgbClr val="FFFFFF"/>
      </a:accent3>
      <a:accent4>
        <a:srgbClr val="000000"/>
      </a:accent4>
      <a:accent5>
        <a:srgbClr val="AAEFD1"/>
      </a:accent5>
      <a:accent6>
        <a:srgbClr val="E7BB01"/>
      </a:accent6>
      <a:hlink>
        <a:srgbClr val="FF0000"/>
      </a:hlink>
      <a:folHlink>
        <a:srgbClr val="3333CC"/>
      </a:folHlink>
    </a:clrScheme>
    <a:fontScheme name="Палит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литра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2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литра 3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4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литра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398</TotalTime>
  <Words>958</Words>
  <Application>Microsoft Office PowerPoint</Application>
  <PresentationFormat>Экран (4:3)</PresentationFormat>
  <Paragraphs>195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Тема1</vt:lpstr>
      <vt:lpstr>Тема семінарського заняття     “Операції банків з іноземною валютою”</vt:lpstr>
      <vt:lpstr>Мета заняття:</vt:lpstr>
      <vt:lpstr>Питання для обговорення</vt:lpstr>
      <vt:lpstr>Форма проведення заняття</vt:lpstr>
      <vt:lpstr>Учасники ділової гри</vt:lpstr>
      <vt:lpstr>Методика нарахування балів за результатом заняття</vt:lpstr>
      <vt:lpstr>Завдання №1  Визначення крос-курсу</vt:lpstr>
      <vt:lpstr>Завдання № 2 Розгляд ситуації зворотного обміну валюти</vt:lpstr>
      <vt:lpstr>Завдання № 3 Робота з нормативним документом. Складання пазлу щодо валютних обмежень НБУ</vt:lpstr>
      <vt:lpstr>Завдання №4  «Оцінка правильності заповнення документів на купівлю і продаж іноземної валюти»</vt:lpstr>
      <vt:lpstr>Завдання №5  «Визначення справжності євро і складання квитанції про здійснення валютно-обмінної операції»</vt:lpstr>
      <vt:lpstr>Домашнє завдання</vt:lpstr>
      <vt:lpstr>Рефлексія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семінарського заняття    “Операції банків з іноземною валютою”</dc:title>
  <dc:creator>оо</dc:creator>
  <cp:lastModifiedBy>оо</cp:lastModifiedBy>
  <cp:revision>41</cp:revision>
  <dcterms:created xsi:type="dcterms:W3CDTF">2017-01-23T19:20:38Z</dcterms:created>
  <dcterms:modified xsi:type="dcterms:W3CDTF">2018-05-21T06:06:50Z</dcterms:modified>
</cp:coreProperties>
</file>