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BE7AEDA-5D8F-45A2-97C6-23F680B4A795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7A553FD-B8CD-4E5E-B38E-F4DE8624F1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2348880"/>
            <a:ext cx="6480048" cy="338437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</a:t>
            </a:r>
            <a:r>
              <a:rPr lang="uk-UA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семінарського заняття</a:t>
            </a:r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5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Податок</a:t>
            </a:r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доходи </a:t>
            </a:r>
            <a:r>
              <a:rPr lang="uk-UA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фізичних осіб</a:t>
            </a:r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5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1.Виступи студентів з 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доповідями - презентаціями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  1.1. Платники податку, об</a:t>
            </a:r>
            <a:r>
              <a:rPr lang="en-US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’</a:t>
            </a:r>
            <a:r>
              <a:rPr lang="uk-UA" i="1" dirty="0" err="1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єкт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і база оподаткування. </a:t>
            </a:r>
          </a:p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  1.2. Податкова знижка. </a:t>
            </a:r>
          </a:p>
          <a:p>
            <a:pPr>
              <a:buNone/>
            </a:pPr>
            <a:r>
              <a:rPr lang="uk-UA" i="1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1.3. Ставки податку. </a:t>
            </a:r>
          </a:p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  1.4. Податкові соціальні пільги. </a:t>
            </a:r>
          </a:p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  1.5. Порядок подання річної декларації про майновий стан і доходи. 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476672"/>
            <a:ext cx="28803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uk-UA" sz="5400" b="1" i="1" cap="none" spc="0" dirty="0" smtClean="0">
                <a:ln w="12700">
                  <a:solidFill>
                    <a:schemeClr val="bg2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План</a:t>
            </a:r>
            <a:endParaRPr lang="ru-RU" sz="5400" b="1" i="1" cap="none" spc="0" dirty="0">
              <a:ln w="12700">
                <a:solidFill>
                  <a:schemeClr val="bg2">
                    <a:lumMod val="60000"/>
                    <a:lumOff val="40000"/>
                  </a:schemeClr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764704"/>
            <a:ext cx="6516216" cy="5146651"/>
          </a:xfrm>
        </p:spPr>
        <p:txBody>
          <a:bodyPr/>
          <a:lstStyle/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2. Обговорення проблемних  питань. </a:t>
            </a:r>
          </a:p>
          <a:p>
            <a:pPr>
              <a:buNone/>
            </a:pPr>
            <a:endParaRPr lang="uk-UA" i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3. Аналіз і оцінка конкретних ситуацій. </a:t>
            </a:r>
          </a:p>
          <a:p>
            <a:pPr>
              <a:buNone/>
            </a:pPr>
            <a:endParaRPr lang="uk-UA" i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4. Проведення вікторини. </a:t>
            </a:r>
            <a:endParaRPr lang="ru-RU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28801"/>
            <a:ext cx="7344816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1. Визначте переваги  та недоліки податку на доходи фізичних осіб. </a:t>
            </a:r>
          </a:p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2.Чи існує сьогодні в Україні  проблема </a:t>
            </a:r>
            <a:r>
              <a:rPr lang="uk-UA" i="1" dirty="0" err="1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“чорних”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та </a:t>
            </a:r>
            <a:r>
              <a:rPr lang="uk-UA" i="1" dirty="0" err="1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“білих”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зарплат?</a:t>
            </a:r>
          </a:p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3. Проаналізуйте українські та світові тенденції регулювання зарплат і податку на доходи фізичних осіб.</a:t>
            </a:r>
            <a:endParaRPr lang="ru-RU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6176" y="476672"/>
            <a:ext cx="72085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Проблемні питання</a:t>
            </a:r>
            <a:endParaRPr lang="ru-RU" sz="54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0480"/>
          </a:xfrm>
          <a:ln>
            <a:solidFill>
              <a:schemeClr val="bg1">
                <a:lumMod val="20000"/>
                <a:lumOff val="80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1. Головний закон нашої країни?</a:t>
            </a:r>
          </a:p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2. Як називається господарська  операція, що передбачає надання основних фондів або землі у тимчасове користування юридичним та фізичним особам за певну плату?</a:t>
            </a:r>
          </a:p>
          <a:p>
            <a:pPr lvl="0"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3. </a:t>
            </a:r>
            <a:r>
              <a:rPr lang="uk-UA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Фізична особа, яка безпосередньо власною працею виконує трудову функцію згідно з укладеним з роботодавцем трудовим договором (контрактом) відповідно до закону</a:t>
            </a:r>
            <a:r>
              <a:rPr lang="uk-UA" dirty="0">
                <a:solidFill>
                  <a:schemeClr val="bg1">
                    <a:lumMod val="20000"/>
                    <a:lumOff val="80000"/>
                  </a:schemeClr>
                </a:solidFill>
              </a:rPr>
              <a:t>.</a:t>
            </a:r>
            <a:endParaRPr lang="ru-RU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endParaRPr lang="ru-RU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56396" y="188640"/>
            <a:ext cx="54965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Вікторина </a:t>
            </a:r>
            <a:endParaRPr lang="uk-UA" sz="5400" b="1" i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</a:t>
            </a:r>
            <a:r>
              <a:rPr lang="uk-UA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Скласти </a:t>
            </a:r>
            <a:r>
              <a:rPr lang="uk-UA" sz="54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пазл</a:t>
            </a:r>
            <a:r>
              <a:rPr lang="uk-UA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”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92696"/>
            <a:ext cx="8424936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4. Особа, у якої внаслідок минулих подій утворилася заборгованість перед іншою особою у формі певної суми коштів, їх еквіваленту або інших активів.</a:t>
            </a:r>
          </a:p>
          <a:p>
            <a:pPr>
              <a:buNone/>
            </a:pPr>
            <a:endParaRPr lang="uk-UA" i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lvl="0"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5. </a:t>
            </a:r>
            <a:r>
              <a:rPr lang="uk-UA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Публічний спосіб продажу активів з метою отримання максимальної виручки від продажу активів у визначений час і в установленому місці.</a:t>
            </a:r>
            <a:endParaRPr lang="ru-RU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endParaRPr lang="ru-RU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7467600" cy="5649491"/>
          </a:xfrm>
        </p:spPr>
        <p:txBody>
          <a:bodyPr/>
          <a:lstStyle/>
          <a:p>
            <a:pPr lvl="0"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6. Матеріальні та нематеріальні активи, що використовуються у 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будь - яких 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господарських операціях.</a:t>
            </a:r>
          </a:p>
          <a:p>
            <a:pPr lvl="0"/>
            <a:endParaRPr lang="ru-RU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lvl="0">
              <a:buNone/>
            </a:pP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7. Принцип 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податку - об</a:t>
            </a:r>
            <a:r>
              <a:rPr lang="ru-RU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’</a:t>
            </a:r>
            <a:r>
              <a:rPr lang="uk-UA" i="1" dirty="0" err="1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єкт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неможливо обкладати двічі таким самим </a:t>
            </a:r>
            <a:r>
              <a:rPr lang="uk-UA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податком. </a:t>
            </a:r>
            <a:endParaRPr lang="ru-RU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74846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1. Податковий кодекс України від 02.12.2010 р. </a:t>
            </a:r>
          </a:p>
          <a:p>
            <a:pPr>
              <a:buNone/>
            </a:pP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   № 2755-</a:t>
            </a:r>
            <a:r>
              <a:rPr lang="en-US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VI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. (Розділ </a:t>
            </a:r>
            <a:r>
              <a:rPr lang="en-US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IV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).</a:t>
            </a:r>
          </a:p>
          <a:p>
            <a:pPr>
              <a:buNone/>
            </a:pP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2. Закон України “Про Державний бюджет на 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2018 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рік” від 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07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.12.2017 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р. № 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2246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-</a:t>
            </a:r>
            <a:r>
              <a:rPr lang="en-US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VIII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3. Закон України “Про внесення змін до Податкового кодексу України та деяких законодавчих актів України щодо податкової реформи” від 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07.12.2017  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№ 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2245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-</a:t>
            </a:r>
            <a:r>
              <a:rPr lang="en-US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VIII</a:t>
            </a:r>
            <a:r>
              <a:rPr lang="uk-UA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.</a:t>
            </a:r>
            <a:endParaRPr lang="ru-RU" sz="2800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359" y="260648"/>
            <a:ext cx="4477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</a:t>
            </a:r>
            <a:r>
              <a:rPr lang="uk-UA" sz="5400" b="1" i="1" cap="none" spc="0" dirty="0" err="1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ітература</a:t>
            </a:r>
            <a:endParaRPr lang="ru-RU" sz="5400" b="1" i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9">
      <a:dk1>
        <a:srgbClr val="5BFF5B"/>
      </a:dk1>
      <a:lt1>
        <a:srgbClr val="00421D"/>
      </a:lt1>
      <a:dk2>
        <a:srgbClr val="49711E"/>
      </a:dk2>
      <a:lt2>
        <a:srgbClr val="009900"/>
      </a:lt2>
      <a:accent1>
        <a:srgbClr val="00CC00"/>
      </a:accent1>
      <a:accent2>
        <a:srgbClr val="006600"/>
      </a:accent2>
      <a:accent3>
        <a:srgbClr val="47FF47"/>
      </a:accent3>
      <a:accent4>
        <a:srgbClr val="00843C"/>
      </a:accent4>
      <a:accent5>
        <a:srgbClr val="92D050"/>
      </a:accent5>
      <a:accent6>
        <a:srgbClr val="006600"/>
      </a:accent6>
      <a:hlink>
        <a:srgbClr val="47FF47"/>
      </a:hlink>
      <a:folHlink>
        <a:srgbClr val="00CC0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191</TotalTime>
  <Words>326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 Тема семінарського заняття «Податок на доходи фізичних осіб»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 Податок на  доходи фізичних осіб”</dc:title>
  <dc:creator>Инна</dc:creator>
  <cp:lastModifiedBy>User</cp:lastModifiedBy>
  <cp:revision>29</cp:revision>
  <dcterms:created xsi:type="dcterms:W3CDTF">2015-03-10T15:41:57Z</dcterms:created>
  <dcterms:modified xsi:type="dcterms:W3CDTF">2018-05-28T10:01:02Z</dcterms:modified>
</cp:coreProperties>
</file>